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32"/>
  </p:notesMasterIdLst>
  <p:sldIdLst>
    <p:sldId id="256" r:id="rId5"/>
    <p:sldId id="411" r:id="rId6"/>
    <p:sldId id="329" r:id="rId7"/>
    <p:sldId id="463" r:id="rId8"/>
    <p:sldId id="464" r:id="rId9"/>
    <p:sldId id="466" r:id="rId10"/>
    <p:sldId id="467" r:id="rId11"/>
    <p:sldId id="468" r:id="rId12"/>
    <p:sldId id="287" r:id="rId13"/>
    <p:sldId id="448" r:id="rId14"/>
    <p:sldId id="449" r:id="rId15"/>
    <p:sldId id="450" r:id="rId16"/>
    <p:sldId id="451" r:id="rId17"/>
    <p:sldId id="452" r:id="rId18"/>
    <p:sldId id="434" r:id="rId19"/>
    <p:sldId id="435" r:id="rId20"/>
    <p:sldId id="453" r:id="rId21"/>
    <p:sldId id="439" r:id="rId22"/>
    <p:sldId id="454" r:id="rId23"/>
    <p:sldId id="419" r:id="rId24"/>
    <p:sldId id="420" r:id="rId25"/>
    <p:sldId id="458" r:id="rId26"/>
    <p:sldId id="460" r:id="rId27"/>
    <p:sldId id="461" r:id="rId28"/>
    <p:sldId id="462" r:id="rId29"/>
    <p:sldId id="428" r:id="rId30"/>
    <p:sldId id="3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FF48AD-A858-45C2-972C-ED6FAA18E5D4}">
          <p14:sldIdLst>
            <p14:sldId id="256"/>
            <p14:sldId id="411"/>
            <p14:sldId id="329"/>
            <p14:sldId id="463"/>
            <p14:sldId id="464"/>
            <p14:sldId id="466"/>
            <p14:sldId id="467"/>
            <p14:sldId id="468"/>
            <p14:sldId id="287"/>
            <p14:sldId id="448"/>
            <p14:sldId id="449"/>
            <p14:sldId id="450"/>
            <p14:sldId id="451"/>
            <p14:sldId id="452"/>
            <p14:sldId id="434"/>
            <p14:sldId id="435"/>
            <p14:sldId id="453"/>
            <p14:sldId id="439"/>
            <p14:sldId id="454"/>
            <p14:sldId id="419"/>
            <p14:sldId id="420"/>
            <p14:sldId id="458"/>
            <p14:sldId id="460"/>
            <p14:sldId id="461"/>
            <p14:sldId id="462"/>
            <p14:sldId id="428"/>
            <p14:sldId id="3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0F2F32-3C76-833F-4445-586E8BAA7602}" name="David Crawley" initials="DC" userId="S::david@healthwatchealing.org.uk::6e7cd13a-4294-422a-a1b5-681e401c185f" providerId="AD"/>
  <p188:author id="{54BBAA3F-614C-FC8C-1A38-CD0D8DD7E411}" name="Chloe Howcroft" initials="CH" userId="S::Chloe@healthwatchhf.co.uk::70394353-6d53-4120-a8c4-a58f5f70ee44" providerId="AD"/>
  <p188:author id="{E2F24DA3-41DD-2F12-223F-6E2646468652}" name="Chloe Howcroft" initials="CH" userId="S::chloe@healthwatchhf.co.uk::70394353-6d53-4120-a8c4-a58f5f70ee44" providerId="AD"/>
  <p188:author id="{0652A1E4-4587-B3D4-3E5B-918EF0B1C4F9}" name="Ruchi Wadhwa" initials="RW" userId="S::Ruchi@healthwatchhf.co.uk::5af83244-726a-4d1a-ac14-209203212a8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loe Howcroft" initials="CH" lastIdx="1" clrIdx="0">
    <p:extLst>
      <p:ext uri="{19B8F6BF-5375-455C-9EA6-DF929625EA0E}">
        <p15:presenceInfo xmlns:p15="http://schemas.microsoft.com/office/powerpoint/2012/main" userId="9df03e9bd29c21b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CD32AC-A5C1-A500-14E8-C8A8D1238C2A}" v="3" dt="2025-03-19T10:16:43.877"/>
    <p1510:client id="{435B0708-7BD7-4DDD-FA6B-81210A35E874}" v="16" dt="2025-03-19T17:21:45.123"/>
    <p1510:client id="{5B3205D9-40BB-9AA2-DC91-6A52882863B2}" v="163" dt="2025-03-19T17:20:13.468"/>
    <p1510:client id="{75925819-5F48-4B8D-AB80-39006D283E2E}" v="211" dt="2025-03-19T10:11:14.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6D5C9-46CE-4012-8C2E-8B435A37FB4A}" type="datetimeFigureOut">
              <a:rPr lang="en-US" smtClean="0"/>
              <a:pPr/>
              <a:t>8/29/2025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68B5F-D307-4135-93FD-44AEFFEFA4C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Thank you for inviting us + dedicating agenda to us!</a:t>
            </a:r>
          </a:p>
          <a:p>
            <a:endParaRPr lang="en-US">
              <a:cs typeface="Calibri"/>
            </a:endParaRPr>
          </a:p>
          <a:p>
            <a:r>
              <a:rPr lang="en-US">
                <a:cs typeface="Calibri"/>
              </a:rPr>
              <a:t>Our aim for this session is </a:t>
            </a:r>
            <a:r>
              <a:rPr lang="en-US" b="1">
                <a:cs typeface="Calibri"/>
              </a:rPr>
              <a:t>to discuss with the partnership our ideas for the project work we would like to work on for this new year. </a:t>
            </a:r>
            <a:endParaRPr lang="en-GB" b="1">
              <a:cs typeface="Calibri"/>
            </a:endParaRPr>
          </a:p>
          <a:p>
            <a:endParaRPr lang="en-GB" b="1">
              <a:cs typeface="Calibri"/>
            </a:endParaRPr>
          </a:p>
          <a:p>
            <a:r>
              <a:rPr lang="en-US" b="1">
                <a:cs typeface="Calibri"/>
              </a:rPr>
              <a:t>We already have ideas and would like to pitch them to you but we</a:t>
            </a:r>
            <a:r>
              <a:rPr lang="en-US" b="1"/>
              <a:t> want to ensure that they</a:t>
            </a:r>
            <a:r>
              <a:rPr lang="en-GB" b="1"/>
              <a:t> ideally align our work with the Partnership’s priority delivery areas – including INT’s/Access, Mental Health and Tackling Inequalities, </a:t>
            </a:r>
            <a:r>
              <a:rPr lang="en-GB"/>
              <a:t>so when it comes to making recommendations based on </a:t>
            </a:r>
            <a:r>
              <a:rPr lang="en-US"/>
              <a:t>resident and local service user feedback/insights, we can make our engagement as meaningful for residents and health services as possible. So we are on the same page, and ensure co-design/co-production space, to </a:t>
            </a:r>
            <a:r>
              <a:rPr lang="en-US" err="1"/>
              <a:t>prioritise</a:t>
            </a:r>
            <a:r>
              <a:rPr lang="en-US"/>
              <a:t> more patient involvement and hopefully lead to </a:t>
            </a:r>
            <a:r>
              <a:rPr lang="en-GB"/>
              <a:t>more</a:t>
            </a:r>
            <a:r>
              <a:rPr lang="en-US"/>
              <a:t> service improvements.</a:t>
            </a:r>
            <a:endParaRPr lang="en-US" b="1">
              <a:cs typeface="Calibri"/>
            </a:endParaRPr>
          </a:p>
          <a:p>
            <a:endParaRPr lang="en-US"/>
          </a:p>
          <a:p>
            <a:pPr marL="228600" indent="-228600">
              <a:buAutoNum type="arabicPeriod"/>
            </a:pPr>
            <a:r>
              <a:rPr lang="en-US">
                <a:cs typeface="Calibri"/>
              </a:rPr>
              <a:t>Will quickly introduce/re-introduce ourselves, so everyone</a:t>
            </a:r>
            <a:r>
              <a:rPr lang="en-GB">
                <a:cs typeface="Calibri"/>
              </a:rPr>
              <a:t> is on the same page</a:t>
            </a:r>
            <a:r>
              <a:rPr lang="en-US">
                <a:cs typeface="Calibri"/>
              </a:rPr>
              <a:t> here </a:t>
            </a:r>
            <a:r>
              <a:rPr lang="en-GB">
                <a:cs typeface="Calibri"/>
              </a:rPr>
              <a:t>and </a:t>
            </a:r>
            <a:r>
              <a:rPr lang="en-US">
                <a:cs typeface="Calibri"/>
              </a:rPr>
              <a:t>knows what we do and what we're about</a:t>
            </a:r>
          </a:p>
          <a:p>
            <a:pPr marL="228600" indent="-228600">
              <a:buAutoNum type="arabicPeriod"/>
            </a:pPr>
            <a:r>
              <a:rPr lang="en-GB">
                <a:cs typeface="Calibri"/>
              </a:rPr>
              <a:t>Recommendations from recent projects – discussion with Sue re. updates on our work</a:t>
            </a:r>
          </a:p>
          <a:p>
            <a:pPr marL="228600" indent="-228600">
              <a:buAutoNum type="arabicPeriod"/>
            </a:pPr>
            <a:r>
              <a:rPr lang="en-GB">
                <a:cs typeface="Calibri"/>
              </a:rPr>
              <a:t>Project ideas</a:t>
            </a:r>
          </a:p>
          <a:p>
            <a:pPr marL="228600" indent="-228600">
              <a:buAutoNum type="arabicPeriod"/>
            </a:pPr>
            <a:r>
              <a:rPr lang="en-GB">
                <a:cs typeface="Calibri"/>
              </a:rPr>
              <a:t>Discussion</a:t>
            </a:r>
            <a:endParaRPr lang="en-US">
              <a:cs typeface="Calibri"/>
            </a:endParaRPr>
          </a:p>
        </p:txBody>
      </p:sp>
      <p:sp>
        <p:nvSpPr>
          <p:cNvPr id="4" name="Slide Number Placeholder 3"/>
          <p:cNvSpPr>
            <a:spLocks noGrp="1"/>
          </p:cNvSpPr>
          <p:nvPr>
            <p:ph type="sldNum" sz="quarter" idx="5"/>
          </p:nvPr>
        </p:nvSpPr>
        <p:spPr/>
        <p:txBody>
          <a:bodyPr/>
          <a:lstStyle/>
          <a:p>
            <a:fld id="{4EE68B5F-D307-4135-93FD-44AEFFEFA4CE}" type="slidenum">
              <a:rPr lang="en-GB" smtClean="0"/>
              <a:pPr/>
              <a:t>1</a:t>
            </a:fld>
            <a:endParaRPr lang="en-GB"/>
          </a:p>
        </p:txBody>
      </p:sp>
    </p:spTree>
    <p:extLst>
      <p:ext uri="{BB962C8B-B14F-4D97-AF65-F5344CB8AC3E}">
        <p14:creationId xmlns:p14="http://schemas.microsoft.com/office/powerpoint/2010/main" val="2864421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F0FE2-2239-80B0-2067-1C7462A33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1C9496-72FC-6A43-C5A7-96F9B852F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583A0-46B5-0AFF-629F-0377FF8DC40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D35C284-5B38-BB3B-A034-30AFF14B8800}"/>
              </a:ext>
            </a:extLst>
          </p:cNvPr>
          <p:cNvSpPr>
            <a:spLocks noGrp="1"/>
          </p:cNvSpPr>
          <p:nvPr>
            <p:ph type="sldNum" sz="quarter" idx="5"/>
          </p:nvPr>
        </p:nvSpPr>
        <p:spPr/>
        <p:txBody>
          <a:bodyPr/>
          <a:lstStyle/>
          <a:p>
            <a:fld id="{4EE68B5F-D307-4135-93FD-44AEFFEFA4CE}" type="slidenum">
              <a:rPr lang="en-GB" smtClean="0"/>
              <a:pPr/>
              <a:t>14</a:t>
            </a:fld>
            <a:endParaRPr lang="en-GB"/>
          </a:p>
        </p:txBody>
      </p:sp>
    </p:spTree>
    <p:extLst>
      <p:ext uri="{BB962C8B-B14F-4D97-AF65-F5344CB8AC3E}">
        <p14:creationId xmlns:p14="http://schemas.microsoft.com/office/powerpoint/2010/main" val="4170874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EE68B5F-D307-4135-93FD-44AEFFEFA4CE}" type="slidenum">
              <a:rPr lang="en-GB" smtClean="0"/>
              <a:pPr/>
              <a:t>16</a:t>
            </a:fld>
            <a:endParaRPr lang="en-GB"/>
          </a:p>
        </p:txBody>
      </p:sp>
    </p:spTree>
    <p:extLst>
      <p:ext uri="{BB962C8B-B14F-4D97-AF65-F5344CB8AC3E}">
        <p14:creationId xmlns:p14="http://schemas.microsoft.com/office/powerpoint/2010/main" val="4221160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6115D-246A-FA47-8A3A-146731856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11440-D107-C2D8-0609-981E0D4213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5A7ED6-A866-8B5B-6977-D0CAFF5DBDB1}"/>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3CB4B6A0-E9EB-FD8E-FEFA-E06B1DF1D6DE}"/>
              </a:ext>
            </a:extLst>
          </p:cNvPr>
          <p:cNvSpPr>
            <a:spLocks noGrp="1"/>
          </p:cNvSpPr>
          <p:nvPr>
            <p:ph type="sldNum" sz="quarter" idx="5"/>
          </p:nvPr>
        </p:nvSpPr>
        <p:spPr/>
        <p:txBody>
          <a:bodyPr/>
          <a:lstStyle/>
          <a:p>
            <a:fld id="{4EE68B5F-D307-4135-93FD-44AEFFEFA4CE}" type="slidenum">
              <a:rPr lang="en-GB" smtClean="0"/>
              <a:pPr/>
              <a:t>17</a:t>
            </a:fld>
            <a:endParaRPr lang="en-GB"/>
          </a:p>
        </p:txBody>
      </p:sp>
    </p:spTree>
    <p:extLst>
      <p:ext uri="{BB962C8B-B14F-4D97-AF65-F5344CB8AC3E}">
        <p14:creationId xmlns:p14="http://schemas.microsoft.com/office/powerpoint/2010/main" val="35990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18</a:t>
            </a:fld>
            <a:endParaRPr lang="en-GB"/>
          </a:p>
        </p:txBody>
      </p:sp>
    </p:spTree>
    <p:extLst>
      <p:ext uri="{BB962C8B-B14F-4D97-AF65-F5344CB8AC3E}">
        <p14:creationId xmlns:p14="http://schemas.microsoft.com/office/powerpoint/2010/main" val="1100089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47A2A-AEBD-FAE3-516F-3B63063F02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634385-CF4D-9606-7273-946C494CA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CEA1F-805F-C50F-27C2-357D2EBF21D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772B0FE-7E32-986C-68CC-74C027A08906}"/>
              </a:ext>
            </a:extLst>
          </p:cNvPr>
          <p:cNvSpPr>
            <a:spLocks noGrp="1"/>
          </p:cNvSpPr>
          <p:nvPr>
            <p:ph type="sldNum" sz="quarter" idx="5"/>
          </p:nvPr>
        </p:nvSpPr>
        <p:spPr/>
        <p:txBody>
          <a:bodyPr/>
          <a:lstStyle/>
          <a:p>
            <a:fld id="{4EE68B5F-D307-4135-93FD-44AEFFEFA4CE}" type="slidenum">
              <a:rPr lang="en-GB" smtClean="0"/>
              <a:pPr/>
              <a:t>19</a:t>
            </a:fld>
            <a:endParaRPr lang="en-GB"/>
          </a:p>
        </p:txBody>
      </p:sp>
    </p:spTree>
    <p:extLst>
      <p:ext uri="{BB962C8B-B14F-4D97-AF65-F5344CB8AC3E}">
        <p14:creationId xmlns:p14="http://schemas.microsoft.com/office/powerpoint/2010/main" val="818890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want to</a:t>
            </a:r>
            <a:r>
              <a:rPr lang="en-GB"/>
              <a:t> ideally align our work with the Partnership’s priority delivery areas – including INT’s/Access, Mental Health and Tackling Inequalities. </a:t>
            </a:r>
            <a:endParaRPr lang="en-US">
              <a:cs typeface="Calibri"/>
            </a:endParaRPr>
          </a:p>
          <a:p>
            <a:endParaRPr lang="en-US">
              <a:cs typeface="Calibri"/>
            </a:endParaRPr>
          </a:p>
          <a:p>
            <a:r>
              <a:rPr lang="en-US">
                <a:cs typeface="Calibri"/>
              </a:rPr>
              <a:t>to improve our working relationship with system partners and stakeholders so we are all on the same page, when it comes to putting forth and implementing recommendations</a:t>
            </a:r>
          </a:p>
          <a:p>
            <a:endParaRPr lang="en-US">
              <a:cs typeface="Calibri"/>
            </a:endParaRPr>
          </a:p>
          <a:p>
            <a:r>
              <a:rPr lang="en-US">
                <a:cs typeface="Calibri"/>
              </a:rPr>
              <a:t>And ultimately to improve </a:t>
            </a:r>
            <a:r>
              <a:rPr lang="en-US"/>
              <a:t>how we can move work from collecting resident and local service user feedback/insights and move this into the co-design/co-production space, to </a:t>
            </a:r>
            <a:r>
              <a:rPr lang="en-US" err="1"/>
              <a:t>prioritise</a:t>
            </a:r>
            <a:r>
              <a:rPr lang="en-US"/>
              <a:t> more patient involvement and hopefully lead to some service improvements.</a:t>
            </a:r>
          </a:p>
          <a:p>
            <a:endParaRPr lang="en-US">
              <a:cs typeface="Calibri"/>
            </a:endParaRPr>
          </a:p>
          <a:p>
            <a:r>
              <a:rPr lang="en-GB"/>
              <a:t>Idea &gt; rationale – questions and discussion after</a:t>
            </a:r>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4EE68B5F-D307-4135-93FD-44AEFFEFA4CE}" type="slidenum">
              <a:rPr lang="en-GB" smtClean="0"/>
              <a:pPr/>
              <a:t>20</a:t>
            </a:fld>
            <a:endParaRPr lang="en-GB"/>
          </a:p>
        </p:txBody>
      </p:sp>
    </p:spTree>
    <p:extLst>
      <p:ext uri="{BB962C8B-B14F-4D97-AF65-F5344CB8AC3E}">
        <p14:creationId xmlns:p14="http://schemas.microsoft.com/office/powerpoint/2010/main" val="1685775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Autism highlighted as an area of interest from recent engagement work</a:t>
            </a:r>
          </a:p>
        </p:txBody>
      </p:sp>
      <p:sp>
        <p:nvSpPr>
          <p:cNvPr id="4" name="Slide Number Placeholder 3"/>
          <p:cNvSpPr>
            <a:spLocks noGrp="1"/>
          </p:cNvSpPr>
          <p:nvPr>
            <p:ph type="sldNum" sz="quarter" idx="5"/>
          </p:nvPr>
        </p:nvSpPr>
        <p:spPr/>
        <p:txBody>
          <a:bodyPr/>
          <a:lstStyle/>
          <a:p>
            <a:fld id="{4EE68B5F-D307-4135-93FD-44AEFFEFA4CE}" type="slidenum">
              <a:rPr lang="en-GB" smtClean="0"/>
              <a:pPr/>
              <a:t>21</a:t>
            </a:fld>
            <a:endParaRPr lang="en-GB"/>
          </a:p>
        </p:txBody>
      </p:sp>
    </p:spTree>
    <p:extLst>
      <p:ext uri="{BB962C8B-B14F-4D97-AF65-F5344CB8AC3E}">
        <p14:creationId xmlns:p14="http://schemas.microsoft.com/office/powerpoint/2010/main" val="1600349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1AF78-D3A6-08BC-7FF4-E3D6F4C23A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A2EF6E-440A-30E9-610F-EF0BA5074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608EBF-FA48-9A84-7EEE-6740C4A58AA8}"/>
              </a:ext>
            </a:extLst>
          </p:cNvPr>
          <p:cNvSpPr>
            <a:spLocks noGrp="1"/>
          </p:cNvSpPr>
          <p:nvPr>
            <p:ph type="body" idx="1"/>
          </p:nvPr>
        </p:nvSpPr>
        <p:spPr/>
        <p:txBody>
          <a:bodyPr/>
          <a:lstStyle/>
          <a:p>
            <a:r>
              <a:rPr lang="en-GB">
                <a:cs typeface="Calibri"/>
              </a:rPr>
              <a:t>Autism highlighted as an area of interest from recent engagement work</a:t>
            </a:r>
          </a:p>
        </p:txBody>
      </p:sp>
      <p:sp>
        <p:nvSpPr>
          <p:cNvPr id="4" name="Slide Number Placeholder 3">
            <a:extLst>
              <a:ext uri="{FF2B5EF4-FFF2-40B4-BE49-F238E27FC236}">
                <a16:creationId xmlns:a16="http://schemas.microsoft.com/office/drawing/2014/main" id="{F15FDF02-BBD1-B85F-D5BA-7495C5C86B10}"/>
              </a:ext>
            </a:extLst>
          </p:cNvPr>
          <p:cNvSpPr>
            <a:spLocks noGrp="1"/>
          </p:cNvSpPr>
          <p:nvPr>
            <p:ph type="sldNum" sz="quarter" idx="5"/>
          </p:nvPr>
        </p:nvSpPr>
        <p:spPr/>
        <p:txBody>
          <a:bodyPr/>
          <a:lstStyle/>
          <a:p>
            <a:fld id="{4EE68B5F-D307-4135-93FD-44AEFFEFA4CE}" type="slidenum">
              <a:rPr lang="en-GB" smtClean="0"/>
              <a:pPr/>
              <a:t>22</a:t>
            </a:fld>
            <a:endParaRPr lang="en-GB"/>
          </a:p>
        </p:txBody>
      </p:sp>
    </p:spTree>
    <p:extLst>
      <p:ext uri="{BB962C8B-B14F-4D97-AF65-F5344CB8AC3E}">
        <p14:creationId xmlns:p14="http://schemas.microsoft.com/office/powerpoint/2010/main" val="115508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41101-DE0F-EADA-54F2-06A3D07060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52DCE8-9DE6-71E8-C0F3-C97328A9D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02F21-92BE-553A-CA1F-C948FBD61A56}"/>
              </a:ext>
            </a:extLst>
          </p:cNvPr>
          <p:cNvSpPr>
            <a:spLocks noGrp="1"/>
          </p:cNvSpPr>
          <p:nvPr>
            <p:ph type="body" idx="1"/>
          </p:nvPr>
        </p:nvSpPr>
        <p:spPr/>
        <p:txBody>
          <a:bodyPr/>
          <a:lstStyle/>
          <a:p>
            <a:r>
              <a:rPr lang="en-GB">
                <a:cs typeface="Calibri"/>
              </a:rPr>
              <a:t>Autism highlighted as an area of interest from recent engagement work</a:t>
            </a:r>
          </a:p>
        </p:txBody>
      </p:sp>
      <p:sp>
        <p:nvSpPr>
          <p:cNvPr id="4" name="Slide Number Placeholder 3">
            <a:extLst>
              <a:ext uri="{FF2B5EF4-FFF2-40B4-BE49-F238E27FC236}">
                <a16:creationId xmlns:a16="http://schemas.microsoft.com/office/drawing/2014/main" id="{7F57AFFC-6409-7873-97AA-E75F0763E3AE}"/>
              </a:ext>
            </a:extLst>
          </p:cNvPr>
          <p:cNvSpPr>
            <a:spLocks noGrp="1"/>
          </p:cNvSpPr>
          <p:nvPr>
            <p:ph type="sldNum" sz="quarter" idx="5"/>
          </p:nvPr>
        </p:nvSpPr>
        <p:spPr/>
        <p:txBody>
          <a:bodyPr/>
          <a:lstStyle/>
          <a:p>
            <a:fld id="{4EE68B5F-D307-4135-93FD-44AEFFEFA4CE}" type="slidenum">
              <a:rPr lang="en-GB" smtClean="0"/>
              <a:pPr/>
              <a:t>23</a:t>
            </a:fld>
            <a:endParaRPr lang="en-GB"/>
          </a:p>
        </p:txBody>
      </p:sp>
    </p:spTree>
    <p:extLst>
      <p:ext uri="{BB962C8B-B14F-4D97-AF65-F5344CB8AC3E}">
        <p14:creationId xmlns:p14="http://schemas.microsoft.com/office/powerpoint/2010/main" val="2745230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73135">
              <a:spcAft>
                <a:spcPts val="841"/>
              </a:spcAft>
              <a:buClr>
                <a:schemeClr val="bg2">
                  <a:lumMod val="75000"/>
                </a:schemeClr>
              </a:buClr>
              <a:defRPr/>
            </a:pPr>
            <a:r>
              <a:rPr lang="en-GB"/>
              <a:t>Newsletter:</a:t>
            </a:r>
          </a:p>
          <a:p>
            <a:pPr marL="0" lvl="1" indent="-73135">
              <a:spcAft>
                <a:spcPts val="841"/>
              </a:spcAft>
              <a:buClr>
                <a:schemeClr val="bg2">
                  <a:lumMod val="75000"/>
                </a:schemeClr>
              </a:buClr>
              <a:defRPr/>
            </a:pPr>
            <a:endParaRPr lang="en-GB"/>
          </a:p>
          <a:p>
            <a:pPr marL="0" lvl="1" indent="-73135">
              <a:spcAft>
                <a:spcPts val="841"/>
              </a:spcAft>
              <a:buClr>
                <a:schemeClr val="bg2">
                  <a:lumMod val="75000"/>
                </a:schemeClr>
              </a:buClr>
              <a:defRPr/>
            </a:pPr>
            <a:r>
              <a:rPr lang="en-GB"/>
              <a:t>https://healthwatchhf.us19.list-manage.com/subscribe?u=5965ad46c12497d5201852331&amp;id=457d66afbe</a:t>
            </a:r>
            <a:br>
              <a:rPr lang="en-GB"/>
            </a:br>
            <a:endParaRPr lang="en-GB"/>
          </a:p>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27</a:t>
            </a:fld>
            <a:endParaRPr lang="en-GB"/>
          </a:p>
        </p:txBody>
      </p:sp>
    </p:spTree>
    <p:extLst>
      <p:ext uri="{BB962C8B-B14F-4D97-AF65-F5344CB8AC3E}">
        <p14:creationId xmlns:p14="http://schemas.microsoft.com/office/powerpoint/2010/main" val="304516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defRPr/>
            </a:pPr>
            <a:r>
              <a:rPr lang="en-US" b="1">
                <a:solidFill>
                  <a:srgbClr val="004F6B"/>
                </a:solidFill>
              </a:rPr>
              <a:t>There are plenty of public/patient engagement mechanisms and feedback loops already. </a:t>
            </a:r>
            <a:r>
              <a:rPr lang="en-GB" b="1">
                <a:solidFill>
                  <a:srgbClr val="004F6B"/>
                </a:solidFill>
              </a:rPr>
              <a:t>So,</a:t>
            </a:r>
            <a:r>
              <a:rPr lang="en-US" b="1">
                <a:solidFill>
                  <a:srgbClr val="004F6B"/>
                </a:solidFill>
              </a:rPr>
              <a:t> in this saturated public/patient engagement sea</a:t>
            </a:r>
            <a:r>
              <a:rPr lang="en-GB" b="1">
                <a:solidFill>
                  <a:srgbClr val="004F6B"/>
                </a:solidFill>
              </a:rPr>
              <a:t>, what sets us apart</a:t>
            </a:r>
            <a:r>
              <a:rPr lang="en-US" b="1">
                <a:solidFill>
                  <a:srgbClr val="004F6B"/>
                </a:solidFill>
              </a:rPr>
              <a:t>... ^</a:t>
            </a:r>
          </a:p>
          <a:p>
            <a:pPr>
              <a:defRPr/>
            </a:pPr>
            <a:endParaRPr lang="en-US" b="1">
              <a:solidFill>
                <a:srgbClr val="004F6B"/>
              </a:solidFill>
              <a:cs typeface="Calibri"/>
            </a:endParaRPr>
          </a:p>
          <a:p>
            <a:pPr>
              <a:defRPr/>
            </a:pPr>
            <a:endParaRPr lang="en-US">
              <a:solidFill>
                <a:srgbClr val="004F6B"/>
              </a:solidFill>
            </a:endParaRPr>
          </a:p>
          <a:p>
            <a:pPr>
              <a:defRPr/>
            </a:pPr>
            <a:r>
              <a:rPr lang="en-US" sz="1200" b="0" i="1" u="none" strike="noStrike">
                <a:solidFill>
                  <a:srgbClr val="004F6B"/>
                </a:solidFill>
                <a:effectLst/>
              </a:rPr>
              <a:t>We listen to, collect and represent the views of </a:t>
            </a:r>
            <a:r>
              <a:rPr lang="en-US" sz="1200" b="1" i="1" u="none" strike="noStrike">
                <a:solidFill>
                  <a:srgbClr val="E73E97"/>
                </a:solidFill>
                <a:effectLst/>
              </a:rPr>
              <a:t>local people </a:t>
            </a:r>
            <a:r>
              <a:rPr lang="en-US" sz="1200" b="0" i="1" u="none" strike="noStrike">
                <a:solidFill>
                  <a:srgbClr val="004F6B"/>
                </a:solidFill>
                <a:effectLst/>
              </a:rPr>
              <a:t>who share their </a:t>
            </a:r>
            <a:r>
              <a:rPr lang="en-US" sz="1200" b="1" i="1" u="none" strike="noStrike">
                <a:solidFill>
                  <a:srgbClr val="E73E97"/>
                </a:solidFill>
                <a:effectLst/>
              </a:rPr>
              <a:t>views and opinions </a:t>
            </a:r>
            <a:r>
              <a:rPr lang="en-US" sz="1200" b="0" i="1" u="none" strike="noStrike">
                <a:solidFill>
                  <a:srgbClr val="004F6B"/>
                </a:solidFill>
                <a:effectLst/>
              </a:rPr>
              <a:t>with us about the health and care services they use in</a:t>
            </a:r>
            <a:r>
              <a:rPr lang="en-US" i="1">
                <a:solidFill>
                  <a:srgbClr val="004F6B"/>
                </a:solidFill>
              </a:rPr>
              <a:t> </a:t>
            </a:r>
            <a:r>
              <a:rPr lang="en-US" sz="1200" b="0" i="1" u="none" strike="noStrike">
                <a:solidFill>
                  <a:srgbClr val="004F6B"/>
                </a:solidFill>
                <a:effectLst/>
              </a:rPr>
              <a:t> order to </a:t>
            </a:r>
            <a:r>
              <a:rPr lang="en-US" sz="1200" b="1" i="1" u="none" strike="noStrike">
                <a:solidFill>
                  <a:srgbClr val="E73E97"/>
                </a:solidFill>
                <a:effectLst/>
              </a:rPr>
              <a:t>meet their needs</a:t>
            </a:r>
            <a:r>
              <a:rPr lang="en-US" sz="1200" b="1" i="1" u="none" strike="noStrike">
                <a:solidFill>
                  <a:srgbClr val="004F6B"/>
                </a:solidFill>
                <a:effectLst/>
              </a:rPr>
              <a:t> </a:t>
            </a:r>
            <a:r>
              <a:rPr lang="en-US" sz="1200" b="0" i="1" u="none" strike="noStrike">
                <a:solidFill>
                  <a:srgbClr val="004F6B"/>
                </a:solidFill>
                <a:effectLst/>
              </a:rPr>
              <a:t>and ensure that they are involved in the desig</a:t>
            </a:r>
            <a:r>
              <a:rPr lang="en-US" i="1">
                <a:solidFill>
                  <a:srgbClr val="004F6B"/>
                </a:solidFill>
              </a:rPr>
              <a:t>n and </a:t>
            </a:r>
            <a:r>
              <a:rPr lang="en-US" sz="1200" b="0" i="1" u="none" strike="noStrike">
                <a:solidFill>
                  <a:srgbClr val="004F6B"/>
                </a:solidFill>
                <a:effectLst/>
              </a:rPr>
              <a:t>improvement of these services and to improve health outcomes.</a:t>
            </a:r>
            <a:r>
              <a:rPr lang="en-US" sz="1200" b="0" i="1">
                <a:solidFill>
                  <a:srgbClr val="004F6B"/>
                </a:solidFill>
                <a:effectLst/>
              </a:rPr>
              <a:t>​</a:t>
            </a:r>
            <a:endParaRPr lang="en-US" b="0" i="1">
              <a:solidFill>
                <a:srgbClr val="000000"/>
              </a:solidFill>
              <a:effectLst/>
              <a:cs typeface="Calibri"/>
            </a:endParaRPr>
          </a:p>
          <a:p>
            <a:endParaRPr lang="en-GB"/>
          </a:p>
          <a:p>
            <a:pPr algn="l" rtl="0" fontAlgn="base"/>
            <a:r>
              <a:rPr lang="en-GB" b="1" i="0" u="none" strike="noStrike">
                <a:solidFill>
                  <a:srgbClr val="000000"/>
                </a:solidFill>
                <a:effectLst/>
                <a:latin typeface="Trebuchet MS"/>
              </a:rPr>
              <a:t>We are </a:t>
            </a:r>
            <a:r>
              <a:rPr lang="en-GB" b="1" i="0" u="none" strike="noStrike">
                <a:solidFill>
                  <a:srgbClr val="EEECE1"/>
                </a:solidFill>
                <a:effectLst/>
                <a:latin typeface="Trebuchet MS"/>
              </a:rPr>
              <a:t>your consumer champion for local health and social care</a:t>
            </a:r>
            <a:r>
              <a:rPr lang="en-GB" b="1" i="0" u="none" strike="noStrike">
                <a:solidFill>
                  <a:srgbClr val="000000"/>
                </a:solidFill>
                <a:effectLst/>
                <a:latin typeface="Trebuchet MS"/>
              </a:rPr>
              <a:t> services - </a:t>
            </a:r>
            <a:r>
              <a:rPr lang="en-GB" b="0" i="0" u="none" strike="noStrike">
                <a:solidFill>
                  <a:srgbClr val="000000"/>
                </a:solidFill>
                <a:effectLst/>
                <a:latin typeface="Trebuchet MS"/>
              </a:rPr>
              <a:t>The role of Healthwatch includes representing and championing the health and social care needs and experiences of adults and children in the borough, acting as an independent local voice ensuring that services meet the needs and remain high-quality and fit-for-purpose</a:t>
            </a:r>
            <a:r>
              <a:rPr lang="en-US" b="0" i="0">
                <a:solidFill>
                  <a:srgbClr val="000000"/>
                </a:solidFill>
                <a:effectLst/>
                <a:latin typeface="Trebuchet MS"/>
              </a:rPr>
              <a:t>​</a:t>
            </a:r>
            <a:endParaRPr lang="en-US" b="0" i="0">
              <a:solidFill>
                <a:srgbClr val="444444"/>
              </a:solidFill>
              <a:effectLst/>
              <a:latin typeface="Trebuchet MS"/>
            </a:endParaRPr>
          </a:p>
          <a:p>
            <a:pPr algn="l" rtl="0" fontAlgn="base"/>
            <a:r>
              <a:rPr lang="en-GB" b="0" i="0">
                <a:solidFill>
                  <a:srgbClr val="000000"/>
                </a:solidFill>
                <a:effectLst/>
                <a:latin typeface="Trebuchet MS"/>
              </a:rPr>
              <a:t>​</a:t>
            </a:r>
            <a:endParaRPr lang="en-GB" b="0" i="0">
              <a:solidFill>
                <a:srgbClr val="444444"/>
              </a:solidFill>
              <a:effectLst/>
              <a:latin typeface="Trebuchet MS"/>
            </a:endParaRPr>
          </a:p>
          <a:p>
            <a:pPr algn="l" rtl="0" fontAlgn="base"/>
            <a:r>
              <a:rPr lang="en-GB" b="1" i="0" u="none" strike="noStrike">
                <a:solidFill>
                  <a:srgbClr val="000000"/>
                </a:solidFill>
                <a:effectLst/>
                <a:latin typeface="Trebuchet MS"/>
              </a:rPr>
              <a:t>There is a local Healthwatch in every area of England – 153</a:t>
            </a:r>
            <a:r>
              <a:rPr lang="en-US" b="0" i="0">
                <a:solidFill>
                  <a:srgbClr val="000000"/>
                </a:solidFill>
                <a:effectLst/>
                <a:latin typeface="Trebuchet MS"/>
              </a:rPr>
              <a:t>​</a:t>
            </a:r>
            <a:endParaRPr lang="en-US" b="0" i="0">
              <a:solidFill>
                <a:srgbClr val="444444"/>
              </a:solidFill>
              <a:effectLst/>
              <a:latin typeface="Trebuchet MS"/>
            </a:endParaRPr>
          </a:p>
          <a:p>
            <a:pPr algn="l" rtl="0" fontAlgn="base"/>
            <a:r>
              <a:rPr lang="en-GB" b="0" i="0">
                <a:solidFill>
                  <a:srgbClr val="000000"/>
                </a:solidFill>
                <a:effectLst/>
                <a:latin typeface="Trebuchet MS"/>
              </a:rPr>
              <a:t>​</a:t>
            </a:r>
            <a:endParaRPr lang="en-GB" b="0" i="0">
              <a:solidFill>
                <a:srgbClr val="444444"/>
              </a:solidFill>
              <a:effectLst/>
              <a:latin typeface="Trebuchet MS"/>
            </a:endParaRPr>
          </a:p>
          <a:p>
            <a:pPr algn="l" rtl="0" fontAlgn="base"/>
            <a:r>
              <a:rPr lang="en-GB" b="1" i="0" u="none" strike="noStrike">
                <a:solidFill>
                  <a:srgbClr val="000000"/>
                </a:solidFill>
                <a:effectLst/>
                <a:latin typeface="Trebuchet MS"/>
              </a:rPr>
              <a:t>Part of national </a:t>
            </a:r>
            <a:r>
              <a:rPr lang="en-GB" b="1" i="0" u="none" strike="noStrike" err="1">
                <a:solidFill>
                  <a:srgbClr val="000000"/>
                </a:solidFill>
                <a:effectLst/>
                <a:latin typeface="Trebuchet MS"/>
              </a:rPr>
              <a:t>healthwatch</a:t>
            </a:r>
            <a:r>
              <a:rPr lang="en-GB" b="1" i="0" u="none" strike="noStrike">
                <a:solidFill>
                  <a:srgbClr val="000000"/>
                </a:solidFill>
                <a:effectLst/>
                <a:latin typeface="Trebuchet MS"/>
              </a:rPr>
              <a:t> network – to help improve health and social care policy and practice at a national level</a:t>
            </a:r>
            <a:r>
              <a:rPr lang="en-US" b="0" i="0">
                <a:solidFill>
                  <a:srgbClr val="000000"/>
                </a:solidFill>
                <a:effectLst/>
                <a:latin typeface="Trebuchet MS"/>
              </a:rPr>
              <a:t>​</a:t>
            </a:r>
          </a:p>
          <a:p>
            <a:pPr algn="l" rtl="0" fontAlgn="base"/>
            <a:endParaRPr lang="en-US" b="0" i="0">
              <a:solidFill>
                <a:srgbClr val="000000"/>
              </a:solidFill>
              <a:effectLst/>
              <a:latin typeface="Trebuchet MS" panose="020B0603020202020204" pitchFamily="34" charset="0"/>
            </a:endParaRPr>
          </a:p>
          <a:p>
            <a:pPr algn="l" rtl="0" fontAlgn="base"/>
            <a:r>
              <a:rPr lang="en-GB" b="1" i="0" u="none" strike="noStrike">
                <a:solidFill>
                  <a:srgbClr val="000000"/>
                </a:solidFill>
                <a:effectLst/>
                <a:latin typeface="Trebuchet MS"/>
              </a:rPr>
              <a:t>Different from local VCSE organisations who by and large don’t have statutory functions – but work closely with them</a:t>
            </a:r>
            <a:r>
              <a:rPr lang="en-GB" b="0" i="0">
                <a:solidFill>
                  <a:srgbClr val="000000"/>
                </a:solidFill>
                <a:effectLst/>
                <a:latin typeface="Trebuchet MS"/>
              </a:rPr>
              <a:t>​</a:t>
            </a:r>
            <a:r>
              <a:rPr lang="en-GB" sz="1200" b="0" i="0">
                <a:solidFill>
                  <a:srgbClr val="444444"/>
                </a:solidFill>
                <a:effectLst/>
                <a:latin typeface="Trebuchet MS"/>
              </a:rPr>
              <a:t>.</a:t>
            </a:r>
            <a:endParaRPr lang="en-US" sz="1800" b="0" i="0">
              <a:solidFill>
                <a:srgbClr val="444444"/>
              </a:solidFill>
              <a:effectLst/>
              <a:latin typeface="Arial" panose="020B0604020202020204" pitchFamily="34" charset="0"/>
            </a:endParaRPr>
          </a:p>
          <a:p>
            <a:pPr algn="l" rtl="0" fontAlgn="base"/>
            <a:r>
              <a:rPr lang="en-US" b="0" i="0">
                <a:solidFill>
                  <a:srgbClr val="000000"/>
                </a:solidFill>
                <a:effectLst/>
                <a:latin typeface="Calibri"/>
                <a:cs typeface="Calibri"/>
              </a:rPr>
              <a:t>​</a:t>
            </a:r>
            <a:endParaRPr lang="en-US" b="0" i="0">
              <a:solidFill>
                <a:srgbClr val="444444"/>
              </a:solidFill>
              <a:effectLst/>
              <a:latin typeface="Calibri"/>
              <a:cs typeface="Calibri"/>
            </a:endParaRPr>
          </a:p>
          <a:p>
            <a:pPr algn="l" rtl="0" fontAlgn="base"/>
            <a:r>
              <a:rPr lang="en-GB" b="1" i="0" u="none" strike="noStrike">
                <a:solidFill>
                  <a:srgbClr val="004F6B"/>
                </a:solidFill>
                <a:effectLst/>
                <a:latin typeface="Trebuchet MS"/>
              </a:rPr>
              <a:t>Healthwatch H&amp;F- The Background</a:t>
            </a:r>
            <a:r>
              <a:rPr lang="en-US" b="0" i="0">
                <a:solidFill>
                  <a:srgbClr val="004F6B"/>
                </a:solidFill>
                <a:effectLst/>
                <a:latin typeface="Trebuchet MS"/>
              </a:rPr>
              <a:t>​</a:t>
            </a:r>
            <a:endParaRPr lang="en-US" b="0" i="0">
              <a:solidFill>
                <a:srgbClr val="444444"/>
              </a:solidFill>
              <a:effectLst/>
              <a:latin typeface="Trebuchet MS"/>
            </a:endParaRPr>
          </a:p>
          <a:p>
            <a:pPr algn="l" rtl="0" fontAlgn="base"/>
            <a:r>
              <a:rPr lang="en-GB" b="0" i="0">
                <a:solidFill>
                  <a:srgbClr val="004F6B"/>
                </a:solidFill>
                <a:effectLst/>
                <a:latin typeface="Calibri"/>
                <a:cs typeface="Calibri"/>
              </a:rPr>
              <a:t>​</a:t>
            </a:r>
            <a:endParaRPr lang="en-GB" b="0" i="0">
              <a:solidFill>
                <a:srgbClr val="444444"/>
              </a:solidFill>
              <a:effectLst/>
              <a:latin typeface="Calibri"/>
              <a:cs typeface="Calibri"/>
            </a:endParaRPr>
          </a:p>
          <a:p>
            <a:pPr algn="l" rtl="0" fontAlgn="base"/>
            <a:r>
              <a:rPr lang="en-GB" b="0" i="0" u="none" strike="noStrike">
                <a:solidFill>
                  <a:srgbClr val="000000"/>
                </a:solidFill>
                <a:effectLst/>
                <a:latin typeface="Trebuchet MS"/>
              </a:rPr>
              <a:t>The Local Authority has commissioned Your Voice in Health &amp; Social Care (YVHSC) to deliver Healthwatch Hammersmith &amp; Fulham. </a:t>
            </a:r>
            <a:r>
              <a:rPr lang="en-US" b="0" i="0">
                <a:solidFill>
                  <a:srgbClr val="000000"/>
                </a:solidFill>
                <a:effectLst/>
                <a:latin typeface="Trebuchet MS"/>
              </a:rPr>
              <a:t>​</a:t>
            </a:r>
            <a:endParaRPr lang="en-US" b="0" i="0">
              <a:solidFill>
                <a:srgbClr val="444444"/>
              </a:solidFill>
              <a:effectLst/>
              <a:latin typeface="Trebuchet MS"/>
            </a:endParaRPr>
          </a:p>
          <a:p>
            <a:pPr algn="l" rtl="0" fontAlgn="base"/>
            <a:r>
              <a:rPr lang="en-GB" b="0" i="0">
                <a:solidFill>
                  <a:srgbClr val="000000"/>
                </a:solidFill>
                <a:effectLst/>
                <a:latin typeface="Trebuchet MS"/>
              </a:rPr>
              <a:t>​</a:t>
            </a:r>
            <a:endParaRPr lang="en-GB" b="0" i="0">
              <a:solidFill>
                <a:srgbClr val="444444"/>
              </a:solidFill>
              <a:effectLst/>
              <a:latin typeface="Trebuchet MS"/>
            </a:endParaRPr>
          </a:p>
          <a:p>
            <a:pPr algn="l" rtl="0" fontAlgn="base"/>
            <a:r>
              <a:rPr lang="en-GB" b="0" i="0" u="none" strike="noStrike">
                <a:solidFill>
                  <a:srgbClr val="000000"/>
                </a:solidFill>
                <a:effectLst/>
                <a:latin typeface="Trebuchet MS"/>
              </a:rPr>
              <a:t>YVHSC took over the provision of Healthwatch Hammersmith &amp; Fulham on </a:t>
            </a:r>
            <a:r>
              <a:rPr lang="en-GB" b="1" i="0" u="none" strike="noStrike">
                <a:solidFill>
                  <a:srgbClr val="E73E97"/>
                </a:solidFill>
                <a:effectLst/>
                <a:latin typeface="Trebuchet MS"/>
              </a:rPr>
              <a:t>1 April 2020</a:t>
            </a:r>
            <a:r>
              <a:rPr lang="en-GB" b="0" i="0" u="none" strike="noStrike">
                <a:solidFill>
                  <a:srgbClr val="E73E97"/>
                </a:solidFill>
                <a:effectLst/>
                <a:latin typeface="Trebuchet MS"/>
              </a:rPr>
              <a:t>. No longer part of the tri-borough.</a:t>
            </a:r>
            <a:r>
              <a:rPr lang="en-US" b="0" i="0">
                <a:solidFill>
                  <a:srgbClr val="E73E97"/>
                </a:solidFill>
                <a:effectLst/>
                <a:latin typeface="Trebuchet MS"/>
              </a:rPr>
              <a:t>​</a:t>
            </a:r>
            <a:endParaRPr lang="en-US" b="0" i="0">
              <a:solidFill>
                <a:srgbClr val="444444"/>
              </a:solidFill>
              <a:effectLst/>
              <a:latin typeface="Trebuchet MS"/>
            </a:endParaRPr>
          </a:p>
          <a:p>
            <a:pPr algn="l" rtl="0" fontAlgn="base"/>
            <a:r>
              <a:rPr lang="en-GB" b="0" i="0">
                <a:solidFill>
                  <a:srgbClr val="E73E97"/>
                </a:solidFill>
                <a:effectLst/>
                <a:latin typeface="Trebuchet MS"/>
              </a:rPr>
              <a:t>​</a:t>
            </a:r>
            <a:endParaRPr lang="en-GB" b="0" i="0">
              <a:solidFill>
                <a:srgbClr val="444444"/>
              </a:solidFill>
              <a:effectLst/>
              <a:latin typeface="Trebuchet MS"/>
            </a:endParaRPr>
          </a:p>
          <a:p>
            <a:pPr algn="l" rtl="0" fontAlgn="base"/>
            <a:r>
              <a:rPr lang="en-GB" b="1" i="1" u="none" strike="noStrike">
                <a:solidFill>
                  <a:srgbClr val="E73E97"/>
                </a:solidFill>
                <a:effectLst/>
                <a:latin typeface="Trebuchet MS"/>
              </a:rPr>
              <a:t>Your Voice in Health and Social Care</a:t>
            </a:r>
            <a:r>
              <a:rPr lang="en-GB" b="0" i="1" u="none" strike="noStrike">
                <a:solidFill>
                  <a:srgbClr val="000000"/>
                </a:solidFill>
                <a:effectLst/>
                <a:latin typeface="Trebuchet MS"/>
              </a:rPr>
              <a:t> </a:t>
            </a:r>
            <a:r>
              <a:rPr lang="en-GB" b="0" i="0" u="none" strike="noStrike">
                <a:solidFill>
                  <a:srgbClr val="000000"/>
                </a:solidFill>
                <a:effectLst/>
                <a:latin typeface="Trebuchet MS"/>
              </a:rPr>
              <a:t>(YVHSC) is a company limited by guarantee and a registered charitable organisation that gives people a voice to improve and shape services so they can get the best out of Health and Social Care provisions. </a:t>
            </a:r>
            <a:r>
              <a:rPr lang="en-GB" b="0" i="0">
                <a:solidFill>
                  <a:srgbClr val="000000"/>
                </a:solidFill>
                <a:effectLst/>
                <a:latin typeface="Trebuchet MS"/>
              </a:rPr>
              <a:t>​</a:t>
            </a:r>
            <a:endParaRPr lang="en-GB" b="0" i="0">
              <a:solidFill>
                <a:srgbClr val="444444"/>
              </a:solidFill>
              <a:effectLst/>
              <a:latin typeface="Trebuchet MS"/>
            </a:endParaRPr>
          </a:p>
          <a:p>
            <a:pPr algn="l" rtl="0" fontAlgn="base"/>
            <a:r>
              <a:rPr lang="en-GB" b="0" i="0">
                <a:solidFill>
                  <a:srgbClr val="000000"/>
                </a:solidFill>
                <a:effectLst/>
                <a:latin typeface="Trebuchet MS"/>
              </a:rPr>
              <a:t>​</a:t>
            </a:r>
            <a:endParaRPr lang="en-GB" b="0" i="0">
              <a:solidFill>
                <a:srgbClr val="444444"/>
              </a:solidFill>
              <a:effectLst/>
              <a:latin typeface="Trebuchet MS"/>
            </a:endParaRPr>
          </a:p>
          <a:p>
            <a:pPr algn="l" rtl="0" fontAlgn="base"/>
            <a:r>
              <a:rPr lang="en-GB" b="0" i="0" u="none" strike="noStrike">
                <a:solidFill>
                  <a:srgbClr val="000000"/>
                </a:solidFill>
                <a:effectLst/>
                <a:latin typeface="Trebuchet MS"/>
              </a:rPr>
              <a:t>YVHSC currently deliver </a:t>
            </a:r>
            <a:r>
              <a:rPr lang="en-GB" b="0" i="0" u="none" strike="noStrike">
                <a:solidFill>
                  <a:srgbClr val="E73E97"/>
                </a:solidFill>
                <a:effectLst/>
                <a:latin typeface="Trebuchet MS"/>
              </a:rPr>
              <a:t>6 Healthwatch contracts across London,</a:t>
            </a:r>
            <a:r>
              <a:rPr lang="en-GB" b="0" i="0" u="none" strike="noStrike">
                <a:solidFill>
                  <a:srgbClr val="000000"/>
                </a:solidFill>
                <a:effectLst/>
                <a:latin typeface="Trebuchet MS"/>
              </a:rPr>
              <a:t> including Hounslow and Ealing in NWL.</a:t>
            </a:r>
            <a:r>
              <a:rPr lang="en-US" b="0" i="0">
                <a:solidFill>
                  <a:srgbClr val="000000"/>
                </a:solidFill>
                <a:effectLst/>
                <a:latin typeface="Trebuchet MS"/>
              </a:rPr>
              <a:t>​</a:t>
            </a:r>
            <a:endParaRPr lang="en-GB"/>
          </a:p>
          <a:p>
            <a:endParaRPr lang="en-GB"/>
          </a:p>
        </p:txBody>
      </p:sp>
      <p:sp>
        <p:nvSpPr>
          <p:cNvPr id="4" name="Slide Number Placeholder 3"/>
          <p:cNvSpPr>
            <a:spLocks noGrp="1"/>
          </p:cNvSpPr>
          <p:nvPr>
            <p:ph type="sldNum" sz="quarter" idx="5"/>
          </p:nvPr>
        </p:nvSpPr>
        <p:spPr/>
        <p:txBody>
          <a:bodyPr/>
          <a:lstStyle/>
          <a:p>
            <a:fld id="{4EE68B5F-D307-4135-93FD-44AEFFEFA4CE}" type="slidenum">
              <a:rPr lang="en-GB" smtClean="0"/>
              <a:pPr/>
              <a:t>2</a:t>
            </a:fld>
            <a:endParaRPr lang="en-GB"/>
          </a:p>
        </p:txBody>
      </p:sp>
    </p:spTree>
    <p:extLst>
      <p:ext uri="{BB962C8B-B14F-4D97-AF65-F5344CB8AC3E}">
        <p14:creationId xmlns:p14="http://schemas.microsoft.com/office/powerpoint/2010/main" val="35744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Collaboratively – i.e. part of ODG here, on the Health and Well-being Board and many other steering groups -  get to that in a few minutes</a:t>
            </a:r>
          </a:p>
          <a:p>
            <a:endParaRPr lang="en-GB"/>
          </a:p>
          <a:p>
            <a:r>
              <a:rPr lang="en-GB"/>
              <a:t>Info &amp; signposting – e.g. complaints</a:t>
            </a:r>
          </a:p>
          <a:p>
            <a:endParaRPr lang="en-GB"/>
          </a:p>
          <a:p>
            <a:r>
              <a:rPr lang="en-GB"/>
              <a:t>Outreach – still not a lot of people know who we are/what we do…</a:t>
            </a:r>
          </a:p>
        </p:txBody>
      </p:sp>
      <p:sp>
        <p:nvSpPr>
          <p:cNvPr id="4" name="Slide Number Placeholder 3"/>
          <p:cNvSpPr>
            <a:spLocks noGrp="1"/>
          </p:cNvSpPr>
          <p:nvPr>
            <p:ph type="sldNum" sz="quarter" idx="5"/>
          </p:nvPr>
        </p:nvSpPr>
        <p:spPr/>
        <p:txBody>
          <a:bodyPr/>
          <a:lstStyle/>
          <a:p>
            <a:fld id="{4EE68B5F-D307-4135-93FD-44AEFFEFA4CE}" type="slidenum">
              <a:rPr lang="en-GB" smtClean="0"/>
              <a:pPr/>
              <a:t>3</a:t>
            </a:fld>
            <a:endParaRPr lang="en-GB"/>
          </a:p>
        </p:txBody>
      </p:sp>
    </p:spTree>
    <p:extLst>
      <p:ext uri="{BB962C8B-B14F-4D97-AF65-F5344CB8AC3E}">
        <p14:creationId xmlns:p14="http://schemas.microsoft.com/office/powerpoint/2010/main" val="4274210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4</a:t>
            </a:fld>
            <a:endParaRPr lang="en-GB"/>
          </a:p>
        </p:txBody>
      </p:sp>
    </p:spTree>
    <p:extLst>
      <p:ext uri="{BB962C8B-B14F-4D97-AF65-F5344CB8AC3E}">
        <p14:creationId xmlns:p14="http://schemas.microsoft.com/office/powerpoint/2010/main" val="1245744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9</a:t>
            </a:fld>
            <a:endParaRPr lang="en-GB"/>
          </a:p>
        </p:txBody>
      </p:sp>
    </p:spTree>
    <p:extLst>
      <p:ext uri="{BB962C8B-B14F-4D97-AF65-F5344CB8AC3E}">
        <p14:creationId xmlns:p14="http://schemas.microsoft.com/office/powerpoint/2010/main" val="1245744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876D4-D3BF-4D40-FFA1-2893F0CFA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A234CC-536E-DB28-8C1F-E8DB6500A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7A9F6-0F1C-9C7F-9247-D3C0DF3120B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AAB5E1B-CEE7-592B-C01C-13D41930D199}"/>
              </a:ext>
            </a:extLst>
          </p:cNvPr>
          <p:cNvSpPr>
            <a:spLocks noGrp="1"/>
          </p:cNvSpPr>
          <p:nvPr>
            <p:ph type="sldNum" sz="quarter" idx="5"/>
          </p:nvPr>
        </p:nvSpPr>
        <p:spPr/>
        <p:txBody>
          <a:bodyPr/>
          <a:lstStyle/>
          <a:p>
            <a:fld id="{4EE68B5F-D307-4135-93FD-44AEFFEFA4CE}" type="slidenum">
              <a:rPr lang="en-GB" smtClean="0"/>
              <a:pPr/>
              <a:t>10</a:t>
            </a:fld>
            <a:endParaRPr lang="en-GB"/>
          </a:p>
        </p:txBody>
      </p:sp>
    </p:spTree>
    <p:extLst>
      <p:ext uri="{BB962C8B-B14F-4D97-AF65-F5344CB8AC3E}">
        <p14:creationId xmlns:p14="http://schemas.microsoft.com/office/powerpoint/2010/main" val="13724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35834-682D-9306-15F5-E7C77A91B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871521-EEA3-ECCA-D2D9-43244E1A6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C0591-D3B5-CC97-C567-D5757F5455C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3346DC7-8DBE-2978-10DC-91C9393F5CFA}"/>
              </a:ext>
            </a:extLst>
          </p:cNvPr>
          <p:cNvSpPr>
            <a:spLocks noGrp="1"/>
          </p:cNvSpPr>
          <p:nvPr>
            <p:ph type="sldNum" sz="quarter" idx="5"/>
          </p:nvPr>
        </p:nvSpPr>
        <p:spPr/>
        <p:txBody>
          <a:bodyPr/>
          <a:lstStyle/>
          <a:p>
            <a:fld id="{4EE68B5F-D307-4135-93FD-44AEFFEFA4CE}" type="slidenum">
              <a:rPr lang="en-GB" smtClean="0"/>
              <a:pPr/>
              <a:t>11</a:t>
            </a:fld>
            <a:endParaRPr lang="en-GB"/>
          </a:p>
        </p:txBody>
      </p:sp>
    </p:spTree>
    <p:extLst>
      <p:ext uri="{BB962C8B-B14F-4D97-AF65-F5344CB8AC3E}">
        <p14:creationId xmlns:p14="http://schemas.microsoft.com/office/powerpoint/2010/main" val="2090780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42447-E74B-060D-C4B2-80F7612A8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AA859C-B401-6755-ED36-19D72C045F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3718A2-F51D-57ED-73E1-1109D3B970E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7FE458E-D2C1-E4AD-741A-0D62FCAC61E7}"/>
              </a:ext>
            </a:extLst>
          </p:cNvPr>
          <p:cNvSpPr>
            <a:spLocks noGrp="1"/>
          </p:cNvSpPr>
          <p:nvPr>
            <p:ph type="sldNum" sz="quarter" idx="5"/>
          </p:nvPr>
        </p:nvSpPr>
        <p:spPr/>
        <p:txBody>
          <a:bodyPr/>
          <a:lstStyle/>
          <a:p>
            <a:fld id="{4EE68B5F-D307-4135-93FD-44AEFFEFA4CE}" type="slidenum">
              <a:rPr lang="en-GB" smtClean="0"/>
              <a:pPr/>
              <a:t>12</a:t>
            </a:fld>
            <a:endParaRPr lang="en-GB"/>
          </a:p>
        </p:txBody>
      </p:sp>
    </p:spTree>
    <p:extLst>
      <p:ext uri="{BB962C8B-B14F-4D97-AF65-F5344CB8AC3E}">
        <p14:creationId xmlns:p14="http://schemas.microsoft.com/office/powerpoint/2010/main" val="2526552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CA63-E75E-BC9A-5636-984AC7B925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50403-63A6-DD5F-9EE4-EE96B4597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9530FD-326A-751E-FD17-E72BEA012AC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02B0510-CE32-B1C6-F497-53C48DCAA547}"/>
              </a:ext>
            </a:extLst>
          </p:cNvPr>
          <p:cNvSpPr>
            <a:spLocks noGrp="1"/>
          </p:cNvSpPr>
          <p:nvPr>
            <p:ph type="sldNum" sz="quarter" idx="5"/>
          </p:nvPr>
        </p:nvSpPr>
        <p:spPr/>
        <p:txBody>
          <a:bodyPr/>
          <a:lstStyle/>
          <a:p>
            <a:fld id="{4EE68B5F-D307-4135-93FD-44AEFFEFA4CE}" type="slidenum">
              <a:rPr lang="en-GB" smtClean="0"/>
              <a:pPr/>
              <a:t>13</a:t>
            </a:fld>
            <a:endParaRPr lang="en-GB"/>
          </a:p>
        </p:txBody>
      </p:sp>
    </p:spTree>
    <p:extLst>
      <p:ext uri="{BB962C8B-B14F-4D97-AF65-F5344CB8AC3E}">
        <p14:creationId xmlns:p14="http://schemas.microsoft.com/office/powerpoint/2010/main" val="3020794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 ‘Format/Send to back’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900000" indent="0">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3"/>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1" y="111309"/>
            <a:ext cx="1190625" cy="14382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9600"/>
            <a:ext cx="5904000" cy="1728000"/>
          </a:xfrm>
        </p:spPr>
        <p:txBody>
          <a:bodyPr anchor="b" anchorCtr="0"/>
          <a:lstStyle>
            <a:lvl1pPr algn="l">
              <a:defRPr sz="3200">
                <a:solidFill>
                  <a:schemeClr val="bg1"/>
                </a:solidFill>
                <a:latin typeface="Century Gothic" panose="020B0502020202020204" pitchFamily="34" charset="0"/>
              </a:defRPr>
            </a:lvl1pPr>
          </a:lstStyle>
          <a:p>
            <a:r>
              <a:rPr lang="en-GB" noProof="0"/>
              <a:t>Click to enter headline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latin typeface="Century Gothic" panose="020B0502020202020204" pitchFamily="34" charset="0"/>
              </a:defRPr>
            </a:lvl1pPr>
          </a:lstStyle>
          <a:p>
            <a:r>
              <a:rPr lang="en-GB" noProof="0"/>
              <a:t>Click to enter headline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bg1"/>
                </a:solidFill>
                <a:latin typeface="Century Gothic" panose="020B0502020202020204" pitchFamily="34" charset="0"/>
              </a:defRPr>
            </a:lvl1pPr>
            <a:lvl2pPr marL="0" indent="0">
              <a:lnSpc>
                <a:spcPts val="1700"/>
              </a:lnSpc>
              <a:spcAft>
                <a:spcPts val="1000"/>
              </a:spcAft>
              <a:buNone/>
              <a:defRPr sz="1400">
                <a:solidFill>
                  <a:schemeClr val="bg1"/>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3" y="3357022"/>
            <a:ext cx="292753"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5920472"/>
            <a:ext cx="3024000" cy="82828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tx1"/>
                </a:solidFill>
                <a:latin typeface="Century Gothic" panose="020B0502020202020204" pitchFamily="34" charset="0"/>
              </a:defRPr>
            </a:lvl1pPr>
            <a:lvl2pPr marL="0" indent="0">
              <a:lnSpc>
                <a:spcPts val="1700"/>
              </a:lnSpc>
              <a:spcAft>
                <a:spcPts val="1000"/>
              </a:spcAft>
              <a:buNone/>
              <a:defRPr sz="1400">
                <a:solidFill>
                  <a:srgbClr val="000000"/>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rgbClr val="000000"/>
                </a:solidFill>
                <a:latin typeface="Century Gothic" panose="020B0502020202020204" pitchFamily="34" charset="0"/>
              </a:defRPr>
            </a:lvl3pPr>
            <a:lvl4pPr>
              <a:defRPr>
                <a:solidFill>
                  <a:srgbClr val="000000"/>
                </a:solidFill>
                <a:latin typeface="Century Gothic" panose="020B0502020202020204" pitchFamily="34" charset="0"/>
              </a:defRPr>
            </a:lvl4pPr>
            <a:lvl5pPr>
              <a:defRPr>
                <a:solidFill>
                  <a:srgbClr val="000000"/>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5" name="Picture 4" descr="Healthwatch-logo_RGB.png"/>
          <p:cNvPicPr>
            <a:picLocks noChangeAspect="1"/>
          </p:cNvPicPr>
          <p:nvPr userDrawn="1"/>
        </p:nvPicPr>
        <p:blipFill>
          <a:blip r:embed="rId3" cstate="print"/>
          <a:stretch>
            <a:fillRect/>
          </a:stretch>
        </p:blipFill>
        <p:spPr>
          <a:xfrm>
            <a:off x="5880317" y="5920472"/>
            <a:ext cx="3024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2" y="3349096"/>
            <a:ext cx="172253" cy="504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9" name="Text Placeholder 8"/>
          <p:cNvSpPr>
            <a:spLocks noGrp="1"/>
          </p:cNvSpPr>
          <p:nvPr>
            <p:ph type="body" sz="quarter" idx="14"/>
          </p:nvPr>
        </p:nvSpPr>
        <p:spPr>
          <a:xfrm>
            <a:off x="2160000" y="1629157"/>
            <a:ext cx="6336000" cy="149538"/>
          </a:xfrm>
        </p:spPr>
        <p:txBody>
          <a:bodyPr/>
          <a:lstStyle>
            <a:lvl1pPr>
              <a:defRPr sz="969" b="1">
                <a:solidFill>
                  <a:schemeClr val="accent1"/>
                </a:solidFill>
              </a:defRPr>
            </a:lvl1pPr>
            <a:lvl2pPr>
              <a:defRPr sz="969" b="1">
                <a:solidFill>
                  <a:schemeClr val="accent1"/>
                </a:solidFill>
              </a:defRPr>
            </a:lvl2pPr>
            <a:lvl3pPr>
              <a:defRPr sz="969" b="1">
                <a:solidFill>
                  <a:schemeClr val="accent1"/>
                </a:solidFill>
              </a:defRPr>
            </a:lvl3pPr>
            <a:lvl4pPr>
              <a:defRPr sz="969" b="1">
                <a:solidFill>
                  <a:schemeClr val="accent1"/>
                </a:solidFill>
              </a:defRPr>
            </a:lvl4pPr>
            <a:lvl5pPr>
              <a:defRPr sz="969"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8"/>
          <p:cNvSpPr>
            <a:spLocks noGrp="1"/>
          </p:cNvSpPr>
          <p:nvPr>
            <p:ph type="body" sz="quarter" idx="15"/>
          </p:nvPr>
        </p:nvSpPr>
        <p:spPr>
          <a:xfrm>
            <a:off x="2160000" y="3143092"/>
            <a:ext cx="6336000" cy="149538"/>
          </a:xfrm>
        </p:spPr>
        <p:txBody>
          <a:bodyPr/>
          <a:lstStyle>
            <a:lvl1pPr>
              <a:defRPr sz="969" b="1">
                <a:solidFill>
                  <a:schemeClr val="accent1"/>
                </a:solidFill>
              </a:defRPr>
            </a:lvl1pPr>
            <a:lvl2pPr>
              <a:defRPr sz="969" b="1">
                <a:solidFill>
                  <a:schemeClr val="accent1"/>
                </a:solidFill>
              </a:defRPr>
            </a:lvl2pPr>
            <a:lvl3pPr>
              <a:defRPr sz="969" b="1">
                <a:solidFill>
                  <a:schemeClr val="accent1"/>
                </a:solidFill>
              </a:defRPr>
            </a:lvl3pPr>
            <a:lvl4pPr>
              <a:defRPr sz="969" b="1">
                <a:solidFill>
                  <a:schemeClr val="accent1"/>
                </a:solidFill>
              </a:defRPr>
            </a:lvl4pPr>
            <a:lvl5pPr>
              <a:defRPr sz="969"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8"/>
          <p:cNvSpPr>
            <a:spLocks noGrp="1"/>
          </p:cNvSpPr>
          <p:nvPr>
            <p:ph type="body" sz="quarter" idx="16"/>
          </p:nvPr>
        </p:nvSpPr>
        <p:spPr>
          <a:xfrm>
            <a:off x="2160000" y="4725652"/>
            <a:ext cx="6336000" cy="149538"/>
          </a:xfrm>
        </p:spPr>
        <p:txBody>
          <a:bodyPr/>
          <a:lstStyle>
            <a:lvl1pPr>
              <a:defRPr sz="969" b="1">
                <a:solidFill>
                  <a:schemeClr val="accent1"/>
                </a:solidFill>
              </a:defRPr>
            </a:lvl1pPr>
            <a:lvl2pPr>
              <a:defRPr sz="969" b="1">
                <a:solidFill>
                  <a:schemeClr val="accent1"/>
                </a:solidFill>
              </a:defRPr>
            </a:lvl2pPr>
            <a:lvl3pPr>
              <a:defRPr sz="969" b="1">
                <a:solidFill>
                  <a:schemeClr val="accent1"/>
                </a:solidFill>
              </a:defRPr>
            </a:lvl3pPr>
            <a:lvl4pPr>
              <a:defRPr sz="969" b="1">
                <a:solidFill>
                  <a:schemeClr val="accent1"/>
                </a:solidFill>
              </a:defRPr>
            </a:lvl4pPr>
            <a:lvl5pPr>
              <a:defRPr sz="969"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itle 1"/>
          <p:cNvSpPr>
            <a:spLocks noGrp="1"/>
          </p:cNvSpPr>
          <p:nvPr>
            <p:ph type="title"/>
          </p:nvPr>
        </p:nvSpPr>
        <p:spPr>
          <a:xfrm>
            <a:off x="574268" y="690039"/>
            <a:ext cx="7968000" cy="199385"/>
          </a:xfrm>
        </p:spPr>
        <p:txBody>
          <a:bodyPr/>
          <a:lstStyle>
            <a:lvl1pPr>
              <a:lnSpc>
                <a:spcPct val="100000"/>
              </a:lnSpc>
              <a:defRPr sz="1108" b="1">
                <a:solidFill>
                  <a:schemeClr val="accent1"/>
                </a:solidFill>
              </a:defRPr>
            </a:lvl1pPr>
          </a:lstStyle>
          <a:p>
            <a:r>
              <a:rPr lang="en-GB" noProof="0"/>
              <a:t>Click to edit Master title style</a:t>
            </a:r>
          </a:p>
        </p:txBody>
      </p:sp>
      <p:sp>
        <p:nvSpPr>
          <p:cNvPr id="14" name="Content Placeholder 2"/>
          <p:cNvSpPr>
            <a:spLocks noGrp="1"/>
          </p:cNvSpPr>
          <p:nvPr>
            <p:ph idx="18"/>
          </p:nvPr>
        </p:nvSpPr>
        <p:spPr>
          <a:xfrm>
            <a:off x="571472" y="914677"/>
            <a:ext cx="7968000" cy="437126"/>
          </a:xfrm>
        </p:spPr>
        <p:txBody>
          <a:bodyPr lIns="0" numCol="1"/>
          <a:lstStyle>
            <a:lvl1pPr marL="0" indent="0" algn="l">
              <a:lnSpc>
                <a:spcPct val="100000"/>
              </a:lnSpc>
              <a:spcAft>
                <a:spcPts val="138"/>
              </a:spcAft>
              <a:defRPr sz="831" b="1">
                <a:solidFill>
                  <a:schemeClr val="tx1"/>
                </a:solidFill>
              </a:defRPr>
            </a:lvl1pPr>
            <a:lvl2pPr marL="0" indent="0" algn="l">
              <a:lnSpc>
                <a:spcPts val="1038"/>
              </a:lnSpc>
              <a:spcBef>
                <a:spcPts val="208"/>
              </a:spcBef>
              <a:spcAft>
                <a:spcPts val="831"/>
              </a:spcAft>
              <a:buClr>
                <a:schemeClr val="tx1"/>
              </a:buClr>
              <a:buSzPct val="120000"/>
              <a:buFont typeface="Arial" pitchFamily="34" charset="0"/>
              <a:buNone/>
              <a:defRPr sz="831" b="1">
                <a:solidFill>
                  <a:schemeClr val="tx1"/>
                </a:solidFill>
              </a:defRPr>
            </a:lvl2pPr>
            <a:lvl3pPr marL="0" indent="0" algn="l">
              <a:lnSpc>
                <a:spcPts val="831"/>
              </a:lnSpc>
              <a:spcAft>
                <a:spcPts val="0"/>
              </a:spcAft>
              <a:buClr>
                <a:schemeClr val="tx1"/>
              </a:buClr>
              <a:buSzPct val="120000"/>
              <a:buFont typeface="Arial" pitchFamily="34" charset="0"/>
              <a:buNone/>
              <a:defRPr sz="831" b="1">
                <a:solidFill>
                  <a:schemeClr val="tx1"/>
                </a:solidFill>
              </a:defRPr>
            </a:lvl3pPr>
            <a:lvl4pPr marL="0" indent="0" algn="l">
              <a:lnSpc>
                <a:spcPts val="1038"/>
              </a:lnSpc>
              <a:spcAft>
                <a:spcPts val="0"/>
              </a:spcAft>
              <a:defRPr sz="831" b="1">
                <a:solidFill>
                  <a:schemeClr val="tx1"/>
                </a:solidFill>
              </a:defRPr>
            </a:lvl4pPr>
            <a:lvl5pPr marL="0" indent="0" algn="l">
              <a:lnSpc>
                <a:spcPts val="1038"/>
              </a:lnSpc>
              <a:spcAft>
                <a:spcPts val="0"/>
              </a:spcAft>
              <a:defRPr sz="831" b="1">
                <a:solidFill>
                  <a:schemeClr val="tx1"/>
                </a:solidFill>
              </a:defRPr>
            </a:lvl5pPr>
          </a:lstStyle>
          <a:p>
            <a:pPr lvl="0"/>
            <a:r>
              <a:rPr lang="en-GB" noProof="0"/>
              <a:t>Click to edit Master text styles</a:t>
            </a:r>
          </a:p>
        </p:txBody>
      </p:sp>
      <p:sp>
        <p:nvSpPr>
          <p:cNvPr id="15" name="Content Placeholder 2"/>
          <p:cNvSpPr>
            <a:spLocks noGrp="1"/>
          </p:cNvSpPr>
          <p:nvPr>
            <p:ph idx="19"/>
          </p:nvPr>
        </p:nvSpPr>
        <p:spPr>
          <a:xfrm>
            <a:off x="2160000" y="1792298"/>
            <a:ext cx="6336000" cy="1212985"/>
          </a:xfrm>
        </p:spPr>
        <p:txBody>
          <a:bodyPr lIns="0" numCol="1"/>
          <a:lstStyle>
            <a:lvl1pPr marL="0" indent="0" algn="l">
              <a:lnSpc>
                <a:spcPts val="900"/>
              </a:lnSpc>
              <a:spcAft>
                <a:spcPts val="0"/>
              </a:spcAft>
              <a:defRPr sz="762" b="0">
                <a:solidFill>
                  <a:srgbClr val="000000"/>
                </a:solidFill>
              </a:defRPr>
            </a:lvl1pPr>
            <a:lvl2pPr marL="0" indent="0" algn="l">
              <a:lnSpc>
                <a:spcPts val="1454"/>
              </a:lnSpc>
              <a:spcBef>
                <a:spcPts val="0"/>
              </a:spcBef>
              <a:spcAft>
                <a:spcPts val="69"/>
              </a:spcAft>
              <a:buClr>
                <a:schemeClr val="tx1"/>
              </a:buClr>
              <a:buSzPct val="120000"/>
              <a:buFont typeface="Arial" pitchFamily="34" charset="0"/>
              <a:buNone/>
              <a:defRPr sz="1246" b="1">
                <a:solidFill>
                  <a:schemeClr val="accent1"/>
                </a:solidFill>
              </a:defRPr>
            </a:lvl2pPr>
            <a:lvl3pPr marL="0" indent="0" algn="l">
              <a:lnSpc>
                <a:spcPts val="831"/>
              </a:lnSpc>
              <a:spcAft>
                <a:spcPts val="0"/>
              </a:spcAft>
              <a:buClr>
                <a:schemeClr val="tx1"/>
              </a:buClr>
              <a:buSzPct val="120000"/>
              <a:buFont typeface="Arial" pitchFamily="34" charset="0"/>
              <a:buNone/>
              <a:defRPr sz="831" b="0">
                <a:solidFill>
                  <a:schemeClr val="tx1"/>
                </a:solidFill>
              </a:defRPr>
            </a:lvl3pPr>
            <a:lvl4pPr marL="0" indent="0" algn="l">
              <a:lnSpc>
                <a:spcPts val="1038"/>
              </a:lnSpc>
              <a:spcAft>
                <a:spcPts val="0"/>
              </a:spcAft>
              <a:defRPr sz="831" b="0">
                <a:solidFill>
                  <a:schemeClr val="tx1"/>
                </a:solidFill>
              </a:defRPr>
            </a:lvl4pPr>
            <a:lvl5pPr marL="0" indent="0" algn="l">
              <a:lnSpc>
                <a:spcPts val="1038"/>
              </a:lnSpc>
              <a:spcAft>
                <a:spcPts val="0"/>
              </a:spcAft>
              <a:defRPr sz="831"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Content Placeholder 2"/>
          <p:cNvSpPr>
            <a:spLocks noGrp="1"/>
          </p:cNvSpPr>
          <p:nvPr>
            <p:ph idx="20"/>
          </p:nvPr>
        </p:nvSpPr>
        <p:spPr>
          <a:xfrm>
            <a:off x="2160000" y="3299451"/>
            <a:ext cx="6336000" cy="1288458"/>
          </a:xfrm>
        </p:spPr>
        <p:txBody>
          <a:bodyPr lIns="0" numCol="1"/>
          <a:lstStyle>
            <a:lvl1pPr marL="0" indent="0" algn="l">
              <a:lnSpc>
                <a:spcPts val="969"/>
              </a:lnSpc>
              <a:spcAft>
                <a:spcPts val="0"/>
              </a:spcAft>
              <a:defRPr sz="762" b="0">
                <a:solidFill>
                  <a:srgbClr val="000000"/>
                </a:solidFill>
              </a:defRPr>
            </a:lvl1pPr>
            <a:lvl2pPr marL="0" indent="0" algn="l">
              <a:lnSpc>
                <a:spcPts val="1454"/>
              </a:lnSpc>
              <a:spcBef>
                <a:spcPts val="0"/>
              </a:spcBef>
              <a:spcAft>
                <a:spcPts val="69"/>
              </a:spcAft>
              <a:buClr>
                <a:schemeClr val="tx1"/>
              </a:buClr>
              <a:buSzPct val="120000"/>
              <a:buFont typeface="Arial" pitchFamily="34" charset="0"/>
              <a:buNone/>
              <a:defRPr sz="1246" b="1">
                <a:solidFill>
                  <a:schemeClr val="accent1"/>
                </a:solidFill>
              </a:defRPr>
            </a:lvl2pPr>
            <a:lvl3pPr marL="0" indent="0" algn="l">
              <a:lnSpc>
                <a:spcPts val="831"/>
              </a:lnSpc>
              <a:spcAft>
                <a:spcPts val="0"/>
              </a:spcAft>
              <a:buClr>
                <a:schemeClr val="tx1"/>
              </a:buClr>
              <a:buSzPct val="120000"/>
              <a:buFont typeface="Arial" pitchFamily="34" charset="0"/>
              <a:buNone/>
              <a:defRPr sz="831" b="0">
                <a:solidFill>
                  <a:schemeClr val="tx1"/>
                </a:solidFill>
              </a:defRPr>
            </a:lvl3pPr>
            <a:lvl4pPr marL="0" indent="0" algn="l">
              <a:lnSpc>
                <a:spcPts val="1038"/>
              </a:lnSpc>
              <a:spcAft>
                <a:spcPts val="0"/>
              </a:spcAft>
              <a:defRPr sz="831" b="0">
                <a:solidFill>
                  <a:schemeClr val="tx1"/>
                </a:solidFill>
              </a:defRPr>
            </a:lvl4pPr>
            <a:lvl5pPr marL="0" indent="0" algn="l">
              <a:lnSpc>
                <a:spcPts val="1038"/>
              </a:lnSpc>
              <a:spcAft>
                <a:spcPts val="0"/>
              </a:spcAft>
              <a:defRPr sz="831"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Content Placeholder 2"/>
          <p:cNvSpPr>
            <a:spLocks noGrp="1"/>
          </p:cNvSpPr>
          <p:nvPr>
            <p:ph idx="21"/>
          </p:nvPr>
        </p:nvSpPr>
        <p:spPr>
          <a:xfrm>
            <a:off x="2174335" y="4910767"/>
            <a:ext cx="6336000" cy="1271077"/>
          </a:xfrm>
        </p:spPr>
        <p:txBody>
          <a:bodyPr lIns="0" numCol="1"/>
          <a:lstStyle>
            <a:lvl1pPr marL="0" indent="0" algn="l">
              <a:lnSpc>
                <a:spcPts val="969"/>
              </a:lnSpc>
              <a:spcAft>
                <a:spcPts val="0"/>
              </a:spcAft>
              <a:defRPr sz="762" b="0">
                <a:solidFill>
                  <a:srgbClr val="000000"/>
                </a:solidFill>
              </a:defRPr>
            </a:lvl1pPr>
            <a:lvl2pPr marL="0" indent="0" algn="l">
              <a:lnSpc>
                <a:spcPts val="1454"/>
              </a:lnSpc>
              <a:spcBef>
                <a:spcPts val="0"/>
              </a:spcBef>
              <a:spcAft>
                <a:spcPts val="69"/>
              </a:spcAft>
              <a:buClr>
                <a:schemeClr val="tx1"/>
              </a:buClr>
              <a:buSzPct val="120000"/>
              <a:buFont typeface="Arial" pitchFamily="34" charset="0"/>
              <a:buNone/>
              <a:defRPr sz="1246" b="1">
                <a:solidFill>
                  <a:schemeClr val="accent1"/>
                </a:solidFill>
              </a:defRPr>
            </a:lvl2pPr>
            <a:lvl3pPr marL="0" indent="0" algn="l">
              <a:lnSpc>
                <a:spcPts val="831"/>
              </a:lnSpc>
              <a:spcAft>
                <a:spcPts val="0"/>
              </a:spcAft>
              <a:buClr>
                <a:schemeClr val="tx1"/>
              </a:buClr>
              <a:buSzPct val="120000"/>
              <a:buFont typeface="Arial" pitchFamily="34" charset="0"/>
              <a:buNone/>
              <a:defRPr sz="831" b="0">
                <a:solidFill>
                  <a:schemeClr val="tx1"/>
                </a:solidFill>
              </a:defRPr>
            </a:lvl3pPr>
            <a:lvl4pPr marL="0" indent="0" algn="l">
              <a:lnSpc>
                <a:spcPts val="1038"/>
              </a:lnSpc>
              <a:spcAft>
                <a:spcPts val="0"/>
              </a:spcAft>
              <a:defRPr sz="831" b="0">
                <a:solidFill>
                  <a:schemeClr val="tx1"/>
                </a:solidFill>
              </a:defRPr>
            </a:lvl4pPr>
            <a:lvl5pPr marL="0" indent="0" algn="l">
              <a:lnSpc>
                <a:spcPts val="1038"/>
              </a:lnSpc>
              <a:spcAft>
                <a:spcPts val="0"/>
              </a:spcAft>
              <a:defRPr sz="831"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17"/>
          <p:cNvSpPr>
            <a:spLocks noGrp="1"/>
          </p:cNvSpPr>
          <p:nvPr>
            <p:ph type="body" sz="quarter" idx="22"/>
          </p:nvPr>
        </p:nvSpPr>
        <p:spPr>
          <a:xfrm>
            <a:off x="574301" y="693435"/>
            <a:ext cx="7968000" cy="797538"/>
          </a:xfrm>
        </p:spPr>
        <p:txBody>
          <a:bodyPr/>
          <a:lstStyle>
            <a:lvl1pPr>
              <a:lnSpc>
                <a:spcPct val="100000"/>
              </a:lnSpc>
              <a:spcAft>
                <a:spcPts val="0"/>
              </a:spcAft>
              <a:defRPr sz="1108" b="1">
                <a:solidFill>
                  <a:schemeClr val="accent1"/>
                </a:solidFill>
                <a:latin typeface="+mj-lt"/>
              </a:defRPr>
            </a:lvl1pPr>
            <a:lvl2pPr>
              <a:lnSpc>
                <a:spcPct val="100000"/>
              </a:lnSpc>
              <a:spcAft>
                <a:spcPts val="138"/>
              </a:spcAft>
              <a:defRPr sz="831" b="1">
                <a:solidFill>
                  <a:schemeClr val="tx1"/>
                </a:solidFill>
              </a:defRPr>
            </a:lvl2pPr>
          </a:lstStyle>
          <a:p>
            <a:pPr lvl="0"/>
            <a:r>
              <a:rPr lang="en-GB" noProof="0"/>
              <a:t>Click to edit Master text styles</a:t>
            </a:r>
          </a:p>
          <a:p>
            <a:pPr lvl="1"/>
            <a:r>
              <a:rPr lang="en-GB" noProof="0"/>
              <a:t>Second level</a:t>
            </a:r>
          </a:p>
        </p:txBody>
      </p:sp>
      <p:sp>
        <p:nvSpPr>
          <p:cNvPr id="19" name="Footer Placeholder 59">
            <a:extLst>
              <a:ext uri="{FF2B5EF4-FFF2-40B4-BE49-F238E27FC236}">
                <a16:creationId xmlns:a16="http://schemas.microsoft.com/office/drawing/2014/main" id="{1551590A-AE08-4042-8C24-E3E27D0FA043}"/>
              </a:ext>
            </a:extLst>
          </p:cNvPr>
          <p:cNvSpPr>
            <a:spLocks noGrp="1"/>
          </p:cNvSpPr>
          <p:nvPr>
            <p:ph type="ftr" sz="quarter" idx="13"/>
          </p:nvPr>
        </p:nvSpPr>
        <p:spPr>
          <a:xfrm>
            <a:off x="546069" y="234748"/>
            <a:ext cx="8064000" cy="249231"/>
          </a:xfrm>
        </p:spPr>
        <p:txBody>
          <a:bodyPr/>
          <a:lstStyle/>
          <a:p>
            <a:r>
              <a:rPr lang="en-GB"/>
              <a:t>Championing what matters to you   |   Healthwatch [add Healthwatch name]  |  Annual Report 2021-22</a:t>
            </a:r>
          </a:p>
        </p:txBody>
      </p:sp>
    </p:spTree>
    <p:extLst>
      <p:ext uri="{BB962C8B-B14F-4D97-AF65-F5344CB8AC3E}">
        <p14:creationId xmlns:p14="http://schemas.microsoft.com/office/powerpoint/2010/main" val="2421505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bg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a:t>Insert photo, then select</a:t>
            </a:r>
            <a:br>
              <a:rPr lang="en-GB"/>
            </a:br>
            <a:r>
              <a:rPr lang="en-GB"/>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tx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rgbClr val="00000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3929058" y="617525"/>
            <a:ext cx="4736142"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3929058" y="1642535"/>
            <a:ext cx="4736142"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3929058" y="1075264"/>
            <a:ext cx="4672017"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61" y="705907"/>
            <a:ext cx="3096000" cy="3636000"/>
          </a:xfrm>
        </p:spPr>
        <p:txBody>
          <a:bodyPr anchor="ctr" anchorCtr="0"/>
          <a:lstStyle>
            <a:lvl1pPr algn="ctr">
              <a:defRPr>
                <a:latin typeface="Century Gothic" panose="020B0502020202020204" pitchFamily="34" charset="0"/>
              </a:defRPr>
            </a:lvl1pPr>
          </a:lstStyle>
          <a:p>
            <a:r>
              <a:rPr lang="en-GB"/>
              <a:t>Insert photo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3" name="Table Placeholder 12"/>
          <p:cNvSpPr>
            <a:spLocks noGrp="1"/>
          </p:cNvSpPr>
          <p:nvPr>
            <p:ph type="tbl" sz="quarter" idx="14"/>
          </p:nvPr>
        </p:nvSpPr>
        <p:spPr>
          <a:xfrm>
            <a:off x="428625" y="1714500"/>
            <a:ext cx="3996000" cy="4212000"/>
          </a:xfrm>
        </p:spPr>
        <p:txBody>
          <a:bodyPr/>
          <a:lstStyle>
            <a:lvl1pPr>
              <a:defRPr>
                <a:latin typeface="Century Gothic" panose="020B0502020202020204" pitchFamily="34" charset="0"/>
              </a:defRPr>
            </a:lvl1pPr>
          </a:lstStyle>
          <a:p>
            <a:r>
              <a:rPr lang="en-US"/>
              <a:t>Click icon to add table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1" name="Chart Placeholder 10"/>
          <p:cNvSpPr>
            <a:spLocks noGrp="1"/>
          </p:cNvSpPr>
          <p:nvPr>
            <p:ph type="chart" sz="quarter" idx="14"/>
          </p:nvPr>
        </p:nvSpPr>
        <p:spPr>
          <a:xfrm>
            <a:off x="428625" y="1714500"/>
            <a:ext cx="3996000" cy="4212000"/>
          </a:xfrm>
        </p:spPr>
        <p:txBody>
          <a:bodyPr/>
          <a:lstStyle>
            <a:lvl1pPr>
              <a:defRPr>
                <a:latin typeface="Century Gothic" panose="020B0502020202020204" pitchFamily="34" charset="0"/>
              </a:defRPr>
            </a:lvl1pPr>
          </a:lstStyle>
          <a:p>
            <a:r>
              <a:rPr lang="en-US"/>
              <a:t>Click icon to add chart</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atin typeface="Century Gothic" panose="020B0502020202020204" pitchFamily="34" charset="0"/>
              </a:defRPr>
            </a:lvl1pPr>
          </a:lstStyle>
          <a:p>
            <a:r>
              <a:rPr lang="en-GB"/>
              <a:t>Insert photo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8525" indent="-1588">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1" y="111309"/>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5"/>
            <a:ext cx="1190625" cy="14382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7525"/>
            <a:ext cx="8208000" cy="468000"/>
          </a:xfrm>
          <a:prstGeom prst="rect">
            <a:avLst/>
          </a:prstGeom>
        </p:spPr>
        <p:txBody>
          <a:bodyPr vert="horz" lIns="0" tIns="0" rIns="0" bIns="0" rtlCol="0" anchor="t" anchorCtr="0">
            <a:noAutofit/>
          </a:bodyPr>
          <a:lstStyle/>
          <a:p>
            <a:r>
              <a:rPr lang="en-GB" noProof="0"/>
              <a:t>Click to add heading</a:t>
            </a:r>
          </a:p>
        </p:txBody>
      </p:sp>
      <p:sp>
        <p:nvSpPr>
          <p:cNvPr id="3" name="Text Placeholder 2"/>
          <p:cNvSpPr>
            <a:spLocks noGrp="1"/>
          </p:cNvSpPr>
          <p:nvPr>
            <p:ph type="body" idx="1"/>
          </p:nvPr>
        </p:nvSpPr>
        <p:spPr>
          <a:xfrm>
            <a:off x="457200" y="1642535"/>
            <a:ext cx="8208000" cy="439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3"/>
          </p:nvPr>
        </p:nvSpPr>
        <p:spPr>
          <a:xfrm>
            <a:off x="368264" y="6328855"/>
            <a:ext cx="1774844" cy="360000"/>
          </a:xfrm>
          <a:prstGeom prst="rect">
            <a:avLst/>
          </a:prstGeom>
        </p:spPr>
        <p:txBody>
          <a:bodyPr vert="horz" lIns="0" tIns="0" rIns="0" bIns="0" rtlCol="0" anchor="t" anchorCtr="0">
            <a:noAutofit/>
          </a:bodyPr>
          <a:lstStyle>
            <a:lvl1pPr algn="l">
              <a:lnSpc>
                <a:spcPts val="1300"/>
              </a:lnSpc>
              <a:defRPr sz="1000" b="1">
                <a:solidFill>
                  <a:schemeClr val="bg1"/>
                </a:solidFill>
                <a:latin typeface="Century Gothic" panose="020B0502020202020204" pitchFamily="34" charset="0"/>
              </a:defRPr>
            </a:lvl1pPr>
          </a:lstStyle>
          <a:p>
            <a:r>
              <a:rPr lang="en-GB"/>
              <a:t>Presentation Title Name      XX-XX Month Year Location</a:t>
            </a:r>
          </a:p>
        </p:txBody>
      </p:sp>
      <p:sp>
        <p:nvSpPr>
          <p:cNvPr id="6" name="Slide Number Placeholder 5"/>
          <p:cNvSpPr>
            <a:spLocks noGrp="1"/>
          </p:cNvSpPr>
          <p:nvPr>
            <p:ph type="sldNum" sz="quarter" idx="4"/>
          </p:nvPr>
        </p:nvSpPr>
        <p:spPr>
          <a:xfrm>
            <a:off x="8227507" y="6339416"/>
            <a:ext cx="54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3" r:id="rId4"/>
    <p:sldLayoutId id="2147483660" r:id="rId5"/>
    <p:sldLayoutId id="2147483661" r:id="rId6"/>
    <p:sldLayoutId id="2147483662" r:id="rId7"/>
    <p:sldLayoutId id="2147483663" r:id="rId8"/>
    <p:sldLayoutId id="2147483664" r:id="rId9"/>
    <p:sldLayoutId id="2147483665" r:id="rId10"/>
    <p:sldLayoutId id="2147483656" r:id="rId11"/>
    <p:sldLayoutId id="2147483657" r:id="rId12"/>
    <p:sldLayoutId id="2147483658" r:id="rId13"/>
    <p:sldLayoutId id="2147483659" r:id="rId14"/>
    <p:sldLayoutId id="2147483666" r:id="rId15"/>
  </p:sldLayoutIdLst>
  <p:hf hdr="0" dt="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p:blipFill>
        <p:spPr>
          <a:xfrm>
            <a:off x="5" y="-1404594"/>
            <a:ext cx="9144000" cy="6858000"/>
          </a:xfrm>
        </p:spPr>
      </p:pic>
      <p:pic>
        <p:nvPicPr>
          <p:cNvPr id="6" name="Picture 5" descr="P1031 HWE Brand project - PPT template - Slide 1.png"/>
          <p:cNvPicPr>
            <a:picLocks noChangeAspect="1"/>
          </p:cNvPicPr>
          <p:nvPr/>
        </p:nvPicPr>
        <p:blipFill>
          <a:blip r:embed="rId4" cstate="print"/>
          <a:stretch>
            <a:fillRect/>
          </a:stretch>
        </p:blipFill>
        <p:spPr>
          <a:xfrm>
            <a:off x="0" y="94268"/>
            <a:ext cx="9144000" cy="6858000"/>
          </a:xfrm>
          <a:prstGeom prst="rect">
            <a:avLst/>
          </a:prstGeom>
        </p:spPr>
      </p:pic>
      <p:sp>
        <p:nvSpPr>
          <p:cNvPr id="14" name="Title 13"/>
          <p:cNvSpPr>
            <a:spLocks noGrp="1"/>
          </p:cNvSpPr>
          <p:nvPr>
            <p:ph type="ctrTitle"/>
          </p:nvPr>
        </p:nvSpPr>
        <p:spPr>
          <a:xfrm>
            <a:off x="419745" y="5434052"/>
            <a:ext cx="7740000" cy="612000"/>
          </a:xfrm>
        </p:spPr>
        <p:txBody>
          <a:bodyPr/>
          <a:lstStyle/>
          <a:p>
            <a:r>
              <a:rPr lang="en-GB" sz="2800" dirty="0"/>
              <a:t>Healthwatch H&amp;F - </a:t>
            </a:r>
            <a:br>
              <a:rPr lang="en-GB" sz="2800" dirty="0"/>
            </a:br>
            <a:r>
              <a:rPr lang="en-GB" sz="2800" dirty="0"/>
              <a:t>Work Updates &amp; Impact</a:t>
            </a:r>
          </a:p>
        </p:txBody>
      </p:sp>
      <p:pic>
        <p:nvPicPr>
          <p:cNvPr id="3" name="Picture 2" descr="A black and white logo&#10;&#10;Description automatically generated">
            <a:extLst>
              <a:ext uri="{FF2B5EF4-FFF2-40B4-BE49-F238E27FC236}">
                <a16:creationId xmlns:a16="http://schemas.microsoft.com/office/drawing/2014/main" id="{543BCA8C-F5B0-3A60-0CD5-0702C62CBF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5807" y="5850870"/>
            <a:ext cx="2031746" cy="7071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3AD60-CE6C-D510-7BE6-3C462B3BC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E4A102-1456-C09E-1D3D-6A2E88FE6798}"/>
              </a:ext>
            </a:extLst>
          </p:cNvPr>
          <p:cNvSpPr>
            <a:spLocks noGrp="1"/>
          </p:cNvSpPr>
          <p:nvPr>
            <p:ph type="title"/>
          </p:nvPr>
        </p:nvSpPr>
        <p:spPr>
          <a:xfrm>
            <a:off x="516900" y="87717"/>
            <a:ext cx="8208000" cy="468000"/>
          </a:xfrm>
        </p:spPr>
        <p:txBody>
          <a:bodyPr/>
          <a:lstStyle/>
          <a:p>
            <a:r>
              <a:rPr lang="en-US" sz="2000" dirty="0">
                <a:latin typeface="+mn-lt"/>
                <a:cs typeface="Poppins"/>
              </a:rPr>
              <a:t>GP service recommendations</a:t>
            </a:r>
          </a:p>
        </p:txBody>
      </p:sp>
      <p:graphicFrame>
        <p:nvGraphicFramePr>
          <p:cNvPr id="10" name="Table 9">
            <a:extLst>
              <a:ext uri="{FF2B5EF4-FFF2-40B4-BE49-F238E27FC236}">
                <a16:creationId xmlns:a16="http://schemas.microsoft.com/office/drawing/2014/main" id="{EFCF688F-41A3-9B1B-75B7-694484437A61}"/>
              </a:ext>
            </a:extLst>
          </p:cNvPr>
          <p:cNvGraphicFramePr>
            <a:graphicFrameLocks noGrp="1"/>
          </p:cNvGraphicFramePr>
          <p:nvPr>
            <p:extLst>
              <p:ext uri="{D42A27DB-BD31-4B8C-83A1-F6EECF244321}">
                <p14:modId xmlns:p14="http://schemas.microsoft.com/office/powerpoint/2010/main" val="2424393096"/>
              </p:ext>
            </p:extLst>
          </p:nvPr>
        </p:nvGraphicFramePr>
        <p:xfrm>
          <a:off x="516900" y="712683"/>
          <a:ext cx="8144494" cy="5162671"/>
        </p:xfrm>
        <a:graphic>
          <a:graphicData uri="http://schemas.openxmlformats.org/drawingml/2006/table">
            <a:tbl>
              <a:tblPr firstRow="1" bandRow="1">
                <a:tableStyleId>{5940675A-B579-460E-94D1-54222C63F5DA}</a:tableStyleId>
              </a:tblPr>
              <a:tblGrid>
                <a:gridCol w="3724900">
                  <a:extLst>
                    <a:ext uri="{9D8B030D-6E8A-4147-A177-3AD203B41FA5}">
                      <a16:colId xmlns:a16="http://schemas.microsoft.com/office/drawing/2014/main" val="1704071288"/>
                    </a:ext>
                  </a:extLst>
                </a:gridCol>
                <a:gridCol w="2349500">
                  <a:extLst>
                    <a:ext uri="{9D8B030D-6E8A-4147-A177-3AD203B41FA5}">
                      <a16:colId xmlns:a16="http://schemas.microsoft.com/office/drawing/2014/main" val="19085191"/>
                    </a:ext>
                  </a:extLst>
                </a:gridCol>
                <a:gridCol w="2070094">
                  <a:extLst>
                    <a:ext uri="{9D8B030D-6E8A-4147-A177-3AD203B41FA5}">
                      <a16:colId xmlns:a16="http://schemas.microsoft.com/office/drawing/2014/main" val="3028018380"/>
                    </a:ext>
                  </a:extLst>
                </a:gridCol>
              </a:tblGrid>
              <a:tr h="335182">
                <a:tc>
                  <a:txBody>
                    <a:bodyPr/>
                    <a:lstStyle/>
                    <a:p>
                      <a:pPr algn="just"/>
                      <a:r>
                        <a:rPr lang="en-GB" sz="1400" b="1" dirty="0"/>
                        <a:t>Recommendations</a:t>
                      </a:r>
                    </a:p>
                  </a:txBody>
                  <a:tcPr/>
                </a:tc>
                <a:tc>
                  <a:txBody>
                    <a:bodyPr/>
                    <a:lstStyle/>
                    <a:p>
                      <a:pPr algn="just"/>
                      <a:r>
                        <a:rPr lang="en-GB" sz="1400" b="1" dirty="0">
                          <a:solidFill>
                            <a:schemeClr val="accent1"/>
                          </a:solidFill>
                        </a:rPr>
                        <a:t>Potential Outcome</a:t>
                      </a:r>
                    </a:p>
                  </a:txBody>
                  <a:tcPr/>
                </a:tc>
                <a:tc>
                  <a:txBody>
                    <a:bodyPr/>
                    <a:lstStyle/>
                    <a:p>
                      <a:pPr lvl="0" algn="just">
                        <a:buNone/>
                      </a:pPr>
                      <a:r>
                        <a:rPr lang="en-GB" sz="1400" b="1" i="0" u="none" strike="noStrike" noProof="0" dirty="0">
                          <a:solidFill>
                            <a:schemeClr val="accent2"/>
                          </a:solidFill>
                          <a:latin typeface="Poppins"/>
                        </a:rPr>
                        <a:t>Potential Impact</a:t>
                      </a:r>
                    </a:p>
                  </a:txBody>
                  <a:tcPr/>
                </a:tc>
                <a:extLst>
                  <a:ext uri="{0D108BD9-81ED-4DB2-BD59-A6C34878D82A}">
                    <a16:rowId xmlns:a16="http://schemas.microsoft.com/office/drawing/2014/main" val="1073346053"/>
                  </a:ext>
                </a:extLst>
              </a:tr>
              <a:tr h="824895">
                <a:tc>
                  <a:txBody>
                    <a:bodyPr/>
                    <a:lstStyle/>
                    <a:p>
                      <a:pPr algn="just"/>
                      <a:r>
                        <a:rPr lang="en-US" sz="1400" b="1" i="0" kern="1200" dirty="0">
                          <a:solidFill>
                            <a:schemeClr val="tx1"/>
                          </a:solidFill>
                          <a:effectLst/>
                          <a:latin typeface="+mn-lt"/>
                          <a:ea typeface="+mn-ea"/>
                          <a:cs typeface="+mn-cs"/>
                        </a:rPr>
                        <a:t>Expand Online Booking Options</a:t>
                      </a:r>
                      <a:r>
                        <a:rPr lang="en-US" sz="1400" b="0" i="0" kern="1200" dirty="0">
                          <a:solidFill>
                            <a:schemeClr val="tx1"/>
                          </a:solidFill>
                          <a:effectLst/>
                          <a:latin typeface="+mn-lt"/>
                          <a:ea typeface="+mn-ea"/>
                          <a:cs typeface="+mn-cs"/>
                        </a:rPr>
                        <a:t> – Improve appointment scheduling and provide clear guidance on NHS apps. </a:t>
                      </a:r>
                      <a:endParaRPr lang="en-GB" sz="1400" dirty="0"/>
                    </a:p>
                  </a:txBody>
                  <a:tcPr/>
                </a:tc>
                <a:tc>
                  <a:txBody>
                    <a:bodyPr/>
                    <a:lstStyle/>
                    <a:p>
                      <a:pPr algn="just"/>
                      <a:r>
                        <a:rPr lang="en-US" sz="1400" b="0" i="0" kern="1200" dirty="0">
                          <a:solidFill>
                            <a:schemeClr val="tx1"/>
                          </a:solidFill>
                          <a:effectLst/>
                          <a:latin typeface="+mn-lt"/>
                          <a:ea typeface="+mn-ea"/>
                          <a:cs typeface="+mn-cs"/>
                        </a:rPr>
                        <a:t>Patients can book appointments more easily without long call wait times. </a:t>
                      </a:r>
                      <a:endParaRPr lang="en-GB" sz="1400" dirty="0"/>
                    </a:p>
                  </a:txBody>
                  <a:tcPr/>
                </a:tc>
                <a:tc>
                  <a:txBody>
                    <a:bodyPr/>
                    <a:lstStyle/>
                    <a:p>
                      <a:pPr lvl="0" algn="just">
                        <a:buNone/>
                      </a:pPr>
                      <a:r>
                        <a:rPr lang="en-US" sz="1400" b="0" i="0" kern="1200" dirty="0">
                          <a:solidFill>
                            <a:schemeClr val="tx1"/>
                          </a:solidFill>
                          <a:effectLst/>
                          <a:latin typeface="+mn-lt"/>
                          <a:ea typeface="+mn-ea"/>
                          <a:cs typeface="+mn-cs"/>
                        </a:rPr>
                        <a:t>Reduced frustration, improved access to GP services, and fewer missed appointments. </a:t>
                      </a:r>
                      <a:endParaRPr lang="en-GB" sz="1400" dirty="0"/>
                    </a:p>
                  </a:txBody>
                  <a:tcPr/>
                </a:tc>
                <a:extLst>
                  <a:ext uri="{0D108BD9-81ED-4DB2-BD59-A6C34878D82A}">
                    <a16:rowId xmlns:a16="http://schemas.microsoft.com/office/drawing/2014/main" val="952750235"/>
                  </a:ext>
                </a:extLst>
              </a:tr>
              <a:tr h="1009786">
                <a:tc>
                  <a:txBody>
                    <a:bodyPr/>
                    <a:lstStyle/>
                    <a:p>
                      <a:pPr algn="just"/>
                      <a:r>
                        <a:rPr lang="en-US" sz="1400" b="1" dirty="0"/>
                        <a:t>Reduce Waiting Times for Urgent Appointments </a:t>
                      </a:r>
                      <a:r>
                        <a:rPr lang="en-US" sz="1400" b="0" dirty="0"/>
                        <a:t>– </a:t>
                      </a:r>
                      <a:r>
                        <a:rPr lang="en-US" sz="1400" b="0" dirty="0" err="1"/>
                        <a:t>Optimise</a:t>
                      </a:r>
                      <a:r>
                        <a:rPr lang="en-US" sz="1400" b="0" dirty="0"/>
                        <a:t> scheduling and expand telehealth services. </a:t>
                      </a:r>
                      <a:endParaRPr lang="en-GB" sz="1400" b="0" dirty="0">
                        <a:highlight>
                          <a:srgbClr val="FFFF00"/>
                        </a:highlight>
                      </a:endParaRPr>
                    </a:p>
                  </a:txBody>
                  <a:tcPr/>
                </a:tc>
                <a:tc>
                  <a:txBody>
                    <a:bodyPr/>
                    <a:lstStyle/>
                    <a:p>
                      <a:pPr lvl="0" algn="just">
                        <a:buNone/>
                      </a:pPr>
                      <a:r>
                        <a:rPr lang="en-US" sz="1400" dirty="0"/>
                        <a:t>More patients receive timely medical attention. </a:t>
                      </a:r>
                    </a:p>
                  </a:txBody>
                  <a:tcPr/>
                </a:tc>
                <a:tc>
                  <a:txBody>
                    <a:bodyPr/>
                    <a:lstStyle/>
                    <a:p>
                      <a:pPr lvl="0" algn="just">
                        <a:buNone/>
                      </a:pPr>
                      <a:r>
                        <a:rPr lang="en-US" sz="1400" dirty="0"/>
                        <a:t>Better health outcomes, reduced emergency visits, and increased patient satisfaction.</a:t>
                      </a:r>
                      <a:endParaRPr lang="en-GB" sz="1400" dirty="0"/>
                    </a:p>
                  </a:txBody>
                  <a:tcPr/>
                </a:tc>
                <a:extLst>
                  <a:ext uri="{0D108BD9-81ED-4DB2-BD59-A6C34878D82A}">
                    <a16:rowId xmlns:a16="http://schemas.microsoft.com/office/drawing/2014/main" val="2237811893"/>
                  </a:ext>
                </a:extLst>
              </a:tr>
              <a:tr h="1009786">
                <a:tc>
                  <a:txBody>
                    <a:bodyPr/>
                    <a:lstStyle/>
                    <a:p>
                      <a:pPr algn="just"/>
                      <a:r>
                        <a:rPr lang="en-US" sz="1400" b="1" dirty="0"/>
                        <a:t>Implement a Call-Back System for Phone Appointments </a:t>
                      </a:r>
                      <a:r>
                        <a:rPr lang="en-US" sz="1400" b="0" dirty="0"/>
                        <a:t>– Allow patients to request a call-back instead of waiting on hold. </a:t>
                      </a:r>
                      <a:endParaRPr lang="en-GB" sz="1400" b="0" dirty="0">
                        <a:highlight>
                          <a:srgbClr val="FFFF00"/>
                        </a:highlight>
                      </a:endParaRPr>
                    </a:p>
                  </a:txBody>
                  <a:tcPr/>
                </a:tc>
                <a:tc>
                  <a:txBody>
                    <a:bodyPr/>
                    <a:lstStyle/>
                    <a:p>
                      <a:pPr lvl="0" algn="just">
                        <a:buNone/>
                      </a:pPr>
                      <a:r>
                        <a:rPr lang="en-US" sz="1400" dirty="0"/>
                        <a:t>Patients no longer need to endure long phone queues. </a:t>
                      </a:r>
                    </a:p>
                  </a:txBody>
                  <a:tcPr/>
                </a:tc>
                <a:tc>
                  <a:txBody>
                    <a:bodyPr/>
                    <a:lstStyle/>
                    <a:p>
                      <a:pPr lvl="0" algn="just">
                        <a:buNone/>
                      </a:pPr>
                      <a:r>
                        <a:rPr lang="en-US" sz="1400" dirty="0"/>
                        <a:t>Improved patient experience, reduced stress, and better appointment accessibility. </a:t>
                      </a:r>
                      <a:endParaRPr lang="en-GB" sz="1400" dirty="0"/>
                    </a:p>
                  </a:txBody>
                  <a:tcPr/>
                </a:tc>
                <a:extLst>
                  <a:ext uri="{0D108BD9-81ED-4DB2-BD59-A6C34878D82A}">
                    <a16:rowId xmlns:a16="http://schemas.microsoft.com/office/drawing/2014/main" val="345560429"/>
                  </a:ext>
                </a:extLst>
              </a:tr>
              <a:tr h="1352769">
                <a:tc>
                  <a:txBody>
                    <a:bodyPr/>
                    <a:lstStyle/>
                    <a:p>
                      <a:pPr algn="just"/>
                      <a:r>
                        <a:rPr lang="en-US" sz="1400" b="1" dirty="0"/>
                        <a:t>Provide Clear GP Appointment Confirmations </a:t>
                      </a:r>
                      <a:r>
                        <a:rPr lang="en-US" sz="1400" b="0" dirty="0"/>
                        <a:t>– Ensure appointment details include time, location, format, and the healthcare professional’s name. </a:t>
                      </a:r>
                      <a:endParaRPr lang="en-US" sz="1400" b="0" dirty="0">
                        <a:highlight>
                          <a:srgbClr val="FFFF00"/>
                        </a:highlight>
                      </a:endParaRPr>
                    </a:p>
                  </a:txBody>
                  <a:tcPr/>
                </a:tc>
                <a:tc>
                  <a:txBody>
                    <a:bodyPr/>
                    <a:lstStyle/>
                    <a:p>
                      <a:pPr lvl="0" algn="just">
                        <a:buNone/>
                      </a:pPr>
                      <a:r>
                        <a:rPr lang="en-US" sz="1400" dirty="0"/>
                        <a:t>Patients are well-prepared and informed about their appointments. </a:t>
                      </a:r>
                    </a:p>
                  </a:txBody>
                  <a:tcPr/>
                </a:tc>
                <a:tc>
                  <a:txBody>
                    <a:bodyPr/>
                    <a:lstStyle/>
                    <a:p>
                      <a:pPr lvl="0" algn="just">
                        <a:buNone/>
                      </a:pPr>
                      <a:r>
                        <a:rPr lang="en-US" sz="1400" dirty="0"/>
                        <a:t>Fewer missed appointments and increased patient engagement. </a:t>
                      </a:r>
                      <a:endParaRPr lang="en-GB" sz="1400" dirty="0"/>
                    </a:p>
                  </a:txBody>
                  <a:tcPr/>
                </a:tc>
                <a:extLst>
                  <a:ext uri="{0D108BD9-81ED-4DB2-BD59-A6C34878D82A}">
                    <a16:rowId xmlns:a16="http://schemas.microsoft.com/office/drawing/2014/main" val="823154258"/>
                  </a:ext>
                </a:extLst>
              </a:tr>
            </a:tbl>
          </a:graphicData>
        </a:graphic>
      </p:graphicFrame>
      <p:sp>
        <p:nvSpPr>
          <p:cNvPr id="3" name="TextBox 2">
            <a:extLst>
              <a:ext uri="{FF2B5EF4-FFF2-40B4-BE49-F238E27FC236}">
                <a16:creationId xmlns:a16="http://schemas.microsoft.com/office/drawing/2014/main" id="{37600888-0C85-EA2C-E9BF-2459F755FCBE}"/>
              </a:ext>
            </a:extLst>
          </p:cNvPr>
          <p:cNvSpPr txBox="1"/>
          <p:nvPr/>
        </p:nvSpPr>
        <p:spPr>
          <a:xfrm>
            <a:off x="376493" y="6354785"/>
            <a:ext cx="4572000" cy="415498"/>
          </a:xfrm>
          <a:prstGeom prst="rect">
            <a:avLst/>
          </a:prstGeom>
          <a:noFill/>
        </p:spPr>
        <p:txBody>
          <a:bodyPr wrap="square">
            <a:spAutoFit/>
          </a:bodyPr>
          <a:lstStyle/>
          <a:p>
            <a:r>
              <a:rPr lang="en-GB" sz="1100" b="1" dirty="0">
                <a:solidFill>
                  <a:schemeClr val="bg1"/>
                </a:solidFill>
                <a:latin typeface="Century Gothic" panose="020B0502020202020204" pitchFamily="34" charset="0"/>
              </a:rPr>
              <a:t>HWHF Health &amp; Wellbeing Board</a:t>
            </a:r>
            <a:br>
              <a:rPr lang="en-GB" sz="1100" b="1" dirty="0">
                <a:solidFill>
                  <a:schemeClr val="bg1"/>
                </a:solidFill>
                <a:latin typeface="Century Gothic" panose="020B0502020202020204" pitchFamily="34" charset="0"/>
              </a:rPr>
            </a:br>
            <a:endParaRPr lang="en-GB" sz="1000" b="1" dirty="0">
              <a:solidFill>
                <a:schemeClr val="bg1"/>
              </a:solidFill>
            </a:endParaRPr>
          </a:p>
        </p:txBody>
      </p:sp>
    </p:spTree>
    <p:extLst>
      <p:ext uri="{BB962C8B-B14F-4D97-AF65-F5344CB8AC3E}">
        <p14:creationId xmlns:p14="http://schemas.microsoft.com/office/powerpoint/2010/main" val="120046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6B01D-87E8-9373-AB24-D7CF1B8D3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996284-F3D9-8634-83F6-2B63EFF50D01}"/>
              </a:ext>
            </a:extLst>
          </p:cNvPr>
          <p:cNvSpPr>
            <a:spLocks noGrp="1"/>
          </p:cNvSpPr>
          <p:nvPr>
            <p:ph type="title"/>
          </p:nvPr>
        </p:nvSpPr>
        <p:spPr>
          <a:xfrm>
            <a:off x="499753" y="112450"/>
            <a:ext cx="8208000" cy="468000"/>
          </a:xfrm>
        </p:spPr>
        <p:txBody>
          <a:bodyPr/>
          <a:lstStyle/>
          <a:p>
            <a:r>
              <a:rPr lang="en-US" sz="2000" dirty="0">
                <a:latin typeface="+mn-lt"/>
                <a:cs typeface="Poppins"/>
              </a:rPr>
              <a:t>GP service recommendations</a:t>
            </a:r>
          </a:p>
        </p:txBody>
      </p:sp>
      <p:graphicFrame>
        <p:nvGraphicFramePr>
          <p:cNvPr id="10" name="Table 9">
            <a:extLst>
              <a:ext uri="{FF2B5EF4-FFF2-40B4-BE49-F238E27FC236}">
                <a16:creationId xmlns:a16="http://schemas.microsoft.com/office/drawing/2014/main" id="{D790FC87-12CA-D31F-4F2D-34DC9EA646CD}"/>
              </a:ext>
            </a:extLst>
          </p:cNvPr>
          <p:cNvGraphicFramePr>
            <a:graphicFrameLocks noGrp="1"/>
          </p:cNvGraphicFramePr>
          <p:nvPr>
            <p:extLst>
              <p:ext uri="{D42A27DB-BD31-4B8C-83A1-F6EECF244321}">
                <p14:modId xmlns:p14="http://schemas.microsoft.com/office/powerpoint/2010/main" val="3462940042"/>
              </p:ext>
            </p:extLst>
          </p:nvPr>
        </p:nvGraphicFramePr>
        <p:xfrm>
          <a:off x="499753" y="580450"/>
          <a:ext cx="8144494" cy="2289848"/>
        </p:xfrm>
        <a:graphic>
          <a:graphicData uri="http://schemas.openxmlformats.org/drawingml/2006/table">
            <a:tbl>
              <a:tblPr firstRow="1" bandRow="1">
                <a:tableStyleId>{5940675A-B579-460E-94D1-54222C63F5DA}</a:tableStyleId>
              </a:tblPr>
              <a:tblGrid>
                <a:gridCol w="3437247">
                  <a:extLst>
                    <a:ext uri="{9D8B030D-6E8A-4147-A177-3AD203B41FA5}">
                      <a16:colId xmlns:a16="http://schemas.microsoft.com/office/drawing/2014/main" val="1704071288"/>
                    </a:ext>
                  </a:extLst>
                </a:gridCol>
                <a:gridCol w="2374900">
                  <a:extLst>
                    <a:ext uri="{9D8B030D-6E8A-4147-A177-3AD203B41FA5}">
                      <a16:colId xmlns:a16="http://schemas.microsoft.com/office/drawing/2014/main" val="19085191"/>
                    </a:ext>
                  </a:extLst>
                </a:gridCol>
                <a:gridCol w="2332347">
                  <a:extLst>
                    <a:ext uri="{9D8B030D-6E8A-4147-A177-3AD203B41FA5}">
                      <a16:colId xmlns:a16="http://schemas.microsoft.com/office/drawing/2014/main" val="3028018380"/>
                    </a:ext>
                  </a:extLst>
                </a:gridCol>
              </a:tblGrid>
              <a:tr h="335182">
                <a:tc>
                  <a:txBody>
                    <a:bodyPr/>
                    <a:lstStyle/>
                    <a:p>
                      <a:pPr algn="just"/>
                      <a:r>
                        <a:rPr lang="en-GB" sz="1400" b="1" dirty="0"/>
                        <a:t>Recommendations</a:t>
                      </a:r>
                    </a:p>
                  </a:txBody>
                  <a:tcPr/>
                </a:tc>
                <a:tc>
                  <a:txBody>
                    <a:bodyPr/>
                    <a:lstStyle/>
                    <a:p>
                      <a:pPr algn="just"/>
                      <a:r>
                        <a:rPr lang="en-GB" sz="1400" b="1" dirty="0">
                          <a:solidFill>
                            <a:schemeClr val="accent1"/>
                          </a:solidFill>
                        </a:rPr>
                        <a:t>Potential Outcome</a:t>
                      </a:r>
                    </a:p>
                  </a:txBody>
                  <a:tcPr/>
                </a:tc>
                <a:tc>
                  <a:txBody>
                    <a:bodyPr/>
                    <a:lstStyle/>
                    <a:p>
                      <a:pPr lvl="0" algn="just">
                        <a:buNone/>
                      </a:pPr>
                      <a:r>
                        <a:rPr lang="en-GB" sz="1400" b="1" i="0" u="none" strike="noStrike" noProof="0" dirty="0">
                          <a:solidFill>
                            <a:schemeClr val="accent2"/>
                          </a:solidFill>
                          <a:latin typeface="Poppins"/>
                        </a:rPr>
                        <a:t>Potential Impact</a:t>
                      </a:r>
                    </a:p>
                  </a:txBody>
                  <a:tcPr/>
                </a:tc>
                <a:extLst>
                  <a:ext uri="{0D108BD9-81ED-4DB2-BD59-A6C34878D82A}">
                    <a16:rowId xmlns:a16="http://schemas.microsoft.com/office/drawing/2014/main" val="1073346053"/>
                  </a:ext>
                </a:extLst>
              </a:tr>
              <a:tr h="824895">
                <a:tc>
                  <a:txBody>
                    <a:bodyPr/>
                    <a:lstStyle/>
                    <a:p>
                      <a:pPr algn="just"/>
                      <a:r>
                        <a:rPr lang="en-US" sz="1400" b="1" i="0" kern="1200" dirty="0">
                          <a:solidFill>
                            <a:schemeClr val="tx1"/>
                          </a:solidFill>
                          <a:effectLst/>
                          <a:latin typeface="+mn-lt"/>
                          <a:ea typeface="+mn-ea"/>
                          <a:cs typeface="+mn-cs"/>
                        </a:rPr>
                        <a:t>Improve Telephone Response Times</a:t>
                      </a:r>
                      <a:r>
                        <a:rPr lang="en-US" sz="1400" b="0" i="0" kern="1200" dirty="0">
                          <a:solidFill>
                            <a:schemeClr val="tx1"/>
                          </a:solidFill>
                          <a:effectLst/>
                          <a:latin typeface="+mn-lt"/>
                          <a:ea typeface="+mn-ea"/>
                          <a:cs typeface="+mn-cs"/>
                        </a:rPr>
                        <a:t> – Reduce call waiting times by increasing reception staff or using automated systems. </a:t>
                      </a:r>
                      <a:endParaRPr lang="en-GB" sz="1400" dirty="0"/>
                    </a:p>
                  </a:txBody>
                  <a:tcPr/>
                </a:tc>
                <a:tc>
                  <a:txBody>
                    <a:bodyPr/>
                    <a:lstStyle/>
                    <a:p>
                      <a:pPr algn="just"/>
                      <a:r>
                        <a:rPr lang="en-US" sz="1400" b="0" i="0" kern="1200" dirty="0">
                          <a:solidFill>
                            <a:schemeClr val="tx1"/>
                          </a:solidFill>
                          <a:effectLst/>
                          <a:latin typeface="+mn-lt"/>
                          <a:ea typeface="+mn-ea"/>
                          <a:cs typeface="+mn-cs"/>
                        </a:rPr>
                        <a:t>Faster response times and improved communication. </a:t>
                      </a:r>
                      <a:endParaRPr lang="en-GB" sz="1400" dirty="0"/>
                    </a:p>
                  </a:txBody>
                  <a:tcPr/>
                </a:tc>
                <a:tc>
                  <a:txBody>
                    <a:bodyPr/>
                    <a:lstStyle/>
                    <a:p>
                      <a:pPr lvl="0" algn="just">
                        <a:buNone/>
                      </a:pPr>
                      <a:r>
                        <a:rPr lang="en-US" sz="1400" b="0" i="0" kern="1200" dirty="0">
                          <a:solidFill>
                            <a:schemeClr val="tx1"/>
                          </a:solidFill>
                          <a:effectLst/>
                          <a:latin typeface="+mn-lt"/>
                          <a:ea typeface="+mn-ea"/>
                          <a:cs typeface="+mn-cs"/>
                        </a:rPr>
                        <a:t>Easier access to GP services and reduced frustration. </a:t>
                      </a:r>
                      <a:endParaRPr lang="en-GB" sz="1400" dirty="0"/>
                    </a:p>
                  </a:txBody>
                  <a:tcPr/>
                </a:tc>
                <a:extLst>
                  <a:ext uri="{0D108BD9-81ED-4DB2-BD59-A6C34878D82A}">
                    <a16:rowId xmlns:a16="http://schemas.microsoft.com/office/drawing/2014/main" val="952750235"/>
                  </a:ext>
                </a:extLst>
              </a:tr>
              <a:tr h="1009786">
                <a:tc>
                  <a:txBody>
                    <a:bodyPr/>
                    <a:lstStyle/>
                    <a:p>
                      <a:pPr algn="just"/>
                      <a:r>
                        <a:rPr lang="en-US" sz="1400" b="1" i="0" kern="1200" dirty="0">
                          <a:solidFill>
                            <a:schemeClr val="tx1"/>
                          </a:solidFill>
                          <a:effectLst/>
                          <a:latin typeface="+mn-lt"/>
                          <a:ea typeface="+mn-ea"/>
                          <a:cs typeface="+mn-cs"/>
                        </a:rPr>
                        <a:t>Provide Real-Time Updates on Waiting Times</a:t>
                      </a:r>
                      <a:r>
                        <a:rPr lang="en-US" sz="1400" b="0" i="0" kern="1200" dirty="0">
                          <a:solidFill>
                            <a:schemeClr val="tx1"/>
                          </a:solidFill>
                          <a:effectLst/>
                          <a:latin typeface="+mn-lt"/>
                          <a:ea typeface="+mn-ea"/>
                          <a:cs typeface="+mn-cs"/>
                        </a:rPr>
                        <a:t> – Display estimated waiting times in GP surgeries. </a:t>
                      </a:r>
                      <a:endParaRPr lang="en-GB" sz="1400" b="0" dirty="0"/>
                    </a:p>
                  </a:txBody>
                  <a:tcPr/>
                </a:tc>
                <a:tc>
                  <a:txBody>
                    <a:bodyPr/>
                    <a:lstStyle/>
                    <a:p>
                      <a:pPr lvl="0" algn="just">
                        <a:buNone/>
                      </a:pPr>
                      <a:r>
                        <a:rPr lang="en-US" sz="1400" b="0" i="0" kern="1200" dirty="0">
                          <a:solidFill>
                            <a:schemeClr val="tx1"/>
                          </a:solidFill>
                          <a:effectLst/>
                          <a:latin typeface="+mn-lt"/>
                          <a:ea typeface="+mn-ea"/>
                          <a:cs typeface="+mn-cs"/>
                        </a:rPr>
                        <a:t>Patients have realistic expectations about delays. </a:t>
                      </a:r>
                      <a:endParaRPr lang="en-US" sz="1400" dirty="0"/>
                    </a:p>
                  </a:txBody>
                  <a:tcPr/>
                </a:tc>
                <a:tc>
                  <a:txBody>
                    <a:bodyPr/>
                    <a:lstStyle/>
                    <a:p>
                      <a:pPr lvl="0" algn="just">
                        <a:buNone/>
                      </a:pPr>
                      <a:r>
                        <a:rPr lang="en-US" sz="1400" b="0" i="0" kern="1200" dirty="0">
                          <a:solidFill>
                            <a:schemeClr val="tx1"/>
                          </a:solidFill>
                          <a:effectLst/>
                          <a:latin typeface="+mn-lt"/>
                          <a:ea typeface="+mn-ea"/>
                          <a:cs typeface="+mn-cs"/>
                        </a:rPr>
                        <a:t>Reduced frustration and improved patient experience in waiting rooms. </a:t>
                      </a:r>
                      <a:endParaRPr lang="en-GB" sz="1400" dirty="0"/>
                    </a:p>
                  </a:txBody>
                  <a:tcPr/>
                </a:tc>
                <a:extLst>
                  <a:ext uri="{0D108BD9-81ED-4DB2-BD59-A6C34878D82A}">
                    <a16:rowId xmlns:a16="http://schemas.microsoft.com/office/drawing/2014/main" val="2237811893"/>
                  </a:ext>
                </a:extLst>
              </a:tr>
            </a:tbl>
          </a:graphicData>
        </a:graphic>
      </p:graphicFrame>
      <p:sp>
        <p:nvSpPr>
          <p:cNvPr id="3" name="TextBox 2">
            <a:extLst>
              <a:ext uri="{FF2B5EF4-FFF2-40B4-BE49-F238E27FC236}">
                <a16:creationId xmlns:a16="http://schemas.microsoft.com/office/drawing/2014/main" id="{D0E84180-9ABB-8BE1-330E-CB7C1D9EF228}"/>
              </a:ext>
            </a:extLst>
          </p:cNvPr>
          <p:cNvSpPr txBox="1"/>
          <p:nvPr/>
        </p:nvSpPr>
        <p:spPr>
          <a:xfrm>
            <a:off x="376493" y="6354785"/>
            <a:ext cx="4572000" cy="415498"/>
          </a:xfrm>
          <a:prstGeom prst="rect">
            <a:avLst/>
          </a:prstGeom>
          <a:noFill/>
        </p:spPr>
        <p:txBody>
          <a:bodyPr wrap="square">
            <a:spAutoFit/>
          </a:bodyPr>
          <a:lstStyle/>
          <a:p>
            <a:r>
              <a:rPr lang="en-GB" sz="1100" b="1" dirty="0">
                <a:solidFill>
                  <a:schemeClr val="bg1"/>
                </a:solidFill>
                <a:latin typeface="Century Gothic" panose="020B0502020202020204" pitchFamily="34" charset="0"/>
              </a:rPr>
              <a:t>HWHF Health &amp; Wellbeing Board</a:t>
            </a:r>
            <a:br>
              <a:rPr lang="en-GB" sz="1100" b="1" dirty="0">
                <a:solidFill>
                  <a:schemeClr val="bg1"/>
                </a:solidFill>
                <a:latin typeface="Century Gothic" panose="020B0502020202020204" pitchFamily="34" charset="0"/>
              </a:rPr>
            </a:br>
            <a:endParaRPr lang="en-GB" sz="1000" b="1" dirty="0">
              <a:solidFill>
                <a:schemeClr val="bg1"/>
              </a:solidFill>
            </a:endParaRPr>
          </a:p>
        </p:txBody>
      </p:sp>
      <p:sp>
        <p:nvSpPr>
          <p:cNvPr id="5" name="Title 1">
            <a:extLst>
              <a:ext uri="{FF2B5EF4-FFF2-40B4-BE49-F238E27FC236}">
                <a16:creationId xmlns:a16="http://schemas.microsoft.com/office/drawing/2014/main" id="{5656C919-0492-1DE5-4AF9-CB141E598CEF}"/>
              </a:ext>
            </a:extLst>
          </p:cNvPr>
          <p:cNvSpPr txBox="1">
            <a:spLocks/>
          </p:cNvSpPr>
          <p:nvPr/>
        </p:nvSpPr>
        <p:spPr>
          <a:xfrm>
            <a:off x="518378" y="3059124"/>
            <a:ext cx="8208000" cy="468000"/>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a:solidFill>
                  <a:schemeClr val="accent1"/>
                </a:solidFill>
                <a:latin typeface="Century Gothic" panose="020B0502020202020204" pitchFamily="34" charset="0"/>
                <a:ea typeface="+mj-ea"/>
                <a:cs typeface="+mj-cs"/>
              </a:defRPr>
            </a:lvl1pPr>
          </a:lstStyle>
          <a:p>
            <a:r>
              <a:rPr lang="en-US" sz="2000" dirty="0">
                <a:latin typeface="+mn-lt"/>
                <a:cs typeface="Poppins"/>
              </a:rPr>
              <a:t>Hospital service recommendations</a:t>
            </a:r>
          </a:p>
        </p:txBody>
      </p:sp>
      <p:graphicFrame>
        <p:nvGraphicFramePr>
          <p:cNvPr id="6" name="Table 5">
            <a:extLst>
              <a:ext uri="{FF2B5EF4-FFF2-40B4-BE49-F238E27FC236}">
                <a16:creationId xmlns:a16="http://schemas.microsoft.com/office/drawing/2014/main" id="{0F53E240-D40D-01B4-7459-1BE04C8E57F0}"/>
              </a:ext>
            </a:extLst>
          </p:cNvPr>
          <p:cNvGraphicFramePr>
            <a:graphicFrameLocks noGrp="1"/>
          </p:cNvGraphicFramePr>
          <p:nvPr>
            <p:extLst>
              <p:ext uri="{D42A27DB-BD31-4B8C-83A1-F6EECF244321}">
                <p14:modId xmlns:p14="http://schemas.microsoft.com/office/powerpoint/2010/main" val="3904550117"/>
              </p:ext>
            </p:extLst>
          </p:nvPr>
        </p:nvGraphicFramePr>
        <p:xfrm>
          <a:off x="531506" y="3502590"/>
          <a:ext cx="8144494" cy="2289848"/>
        </p:xfrm>
        <a:graphic>
          <a:graphicData uri="http://schemas.openxmlformats.org/drawingml/2006/table">
            <a:tbl>
              <a:tblPr firstRow="1" bandRow="1">
                <a:tableStyleId>{5940675A-B579-460E-94D1-54222C63F5DA}</a:tableStyleId>
              </a:tblPr>
              <a:tblGrid>
                <a:gridCol w="3519794">
                  <a:extLst>
                    <a:ext uri="{9D8B030D-6E8A-4147-A177-3AD203B41FA5}">
                      <a16:colId xmlns:a16="http://schemas.microsoft.com/office/drawing/2014/main" val="1704071288"/>
                    </a:ext>
                  </a:extLst>
                </a:gridCol>
                <a:gridCol w="2159428">
                  <a:extLst>
                    <a:ext uri="{9D8B030D-6E8A-4147-A177-3AD203B41FA5}">
                      <a16:colId xmlns:a16="http://schemas.microsoft.com/office/drawing/2014/main" val="19085191"/>
                    </a:ext>
                  </a:extLst>
                </a:gridCol>
                <a:gridCol w="2465272">
                  <a:extLst>
                    <a:ext uri="{9D8B030D-6E8A-4147-A177-3AD203B41FA5}">
                      <a16:colId xmlns:a16="http://schemas.microsoft.com/office/drawing/2014/main" val="3028018380"/>
                    </a:ext>
                  </a:extLst>
                </a:gridCol>
              </a:tblGrid>
              <a:tr h="335182">
                <a:tc>
                  <a:txBody>
                    <a:bodyPr/>
                    <a:lstStyle/>
                    <a:p>
                      <a:pPr algn="just"/>
                      <a:r>
                        <a:rPr lang="en-GB" sz="1400" b="1" dirty="0"/>
                        <a:t>Recommendations</a:t>
                      </a:r>
                    </a:p>
                  </a:txBody>
                  <a:tcPr/>
                </a:tc>
                <a:tc>
                  <a:txBody>
                    <a:bodyPr/>
                    <a:lstStyle/>
                    <a:p>
                      <a:pPr algn="just"/>
                      <a:r>
                        <a:rPr lang="en-GB" sz="1400" b="1" dirty="0">
                          <a:solidFill>
                            <a:schemeClr val="accent1"/>
                          </a:solidFill>
                        </a:rPr>
                        <a:t>Potential Outcome</a:t>
                      </a:r>
                    </a:p>
                  </a:txBody>
                  <a:tcPr/>
                </a:tc>
                <a:tc>
                  <a:txBody>
                    <a:bodyPr/>
                    <a:lstStyle/>
                    <a:p>
                      <a:pPr lvl="0" algn="just">
                        <a:buNone/>
                      </a:pPr>
                      <a:r>
                        <a:rPr lang="en-GB" sz="1400" b="1" i="0" u="none" strike="noStrike" noProof="0" dirty="0">
                          <a:solidFill>
                            <a:schemeClr val="accent2"/>
                          </a:solidFill>
                          <a:latin typeface="Poppins"/>
                        </a:rPr>
                        <a:t>Potential Impact</a:t>
                      </a:r>
                    </a:p>
                  </a:txBody>
                  <a:tcPr/>
                </a:tc>
                <a:extLst>
                  <a:ext uri="{0D108BD9-81ED-4DB2-BD59-A6C34878D82A}">
                    <a16:rowId xmlns:a16="http://schemas.microsoft.com/office/drawing/2014/main" val="1073346053"/>
                  </a:ext>
                </a:extLst>
              </a:tr>
              <a:tr h="484731">
                <a:tc>
                  <a:txBody>
                    <a:bodyPr/>
                    <a:lstStyle/>
                    <a:p>
                      <a:pPr algn="just"/>
                      <a:r>
                        <a:rPr lang="en-US" sz="1400" b="1" dirty="0"/>
                        <a:t>Improve Coordination Between GPs and Hospitals </a:t>
                      </a:r>
                      <a:r>
                        <a:rPr lang="en-US" sz="1400" dirty="0"/>
                        <a:t>– Improve communication to ensure smoother referrals and follow-ups. </a:t>
                      </a:r>
                      <a:endParaRPr lang="en-GB" sz="1400" dirty="0"/>
                    </a:p>
                  </a:txBody>
                  <a:tcPr/>
                </a:tc>
                <a:tc>
                  <a:txBody>
                    <a:bodyPr/>
                    <a:lstStyle/>
                    <a:p>
                      <a:pPr algn="just"/>
                      <a:r>
                        <a:rPr lang="en-GB" sz="1400" b="0" i="0" kern="1200" dirty="0">
                          <a:solidFill>
                            <a:schemeClr val="tx1"/>
                          </a:solidFill>
                          <a:effectLst/>
                          <a:latin typeface="+mn-lt"/>
                          <a:ea typeface="+mn-ea"/>
                          <a:cs typeface="+mn-cs"/>
                        </a:rPr>
                        <a:t>Fewer referral delays and reduced administrative errors.</a:t>
                      </a:r>
                      <a:endParaRPr lang="en-GB" sz="1400" dirty="0"/>
                    </a:p>
                  </a:txBody>
                  <a:tcPr/>
                </a:tc>
                <a:tc>
                  <a:txBody>
                    <a:bodyPr/>
                    <a:lstStyle/>
                    <a:p>
                      <a:pPr lvl="0" algn="just">
                        <a:buNone/>
                      </a:pPr>
                      <a:r>
                        <a:rPr lang="en-US" sz="1400" dirty="0"/>
                        <a:t>Faster access to specialist care, improved patient trust, and better treatment outcomes.</a:t>
                      </a:r>
                      <a:endParaRPr lang="en-GB" sz="1400" dirty="0"/>
                    </a:p>
                  </a:txBody>
                  <a:tcPr/>
                </a:tc>
                <a:extLst>
                  <a:ext uri="{0D108BD9-81ED-4DB2-BD59-A6C34878D82A}">
                    <a16:rowId xmlns:a16="http://schemas.microsoft.com/office/drawing/2014/main" val="952750235"/>
                  </a:ext>
                </a:extLst>
              </a:tr>
              <a:tr h="1009786">
                <a:tc>
                  <a:txBody>
                    <a:bodyPr/>
                    <a:lstStyle/>
                    <a:p>
                      <a:pPr algn="just"/>
                      <a:r>
                        <a:rPr lang="en-US" sz="1400" b="0" dirty="0"/>
                        <a:t>Provide Clear Timelines for Test Results – Improve access through NHS apps, text notifications, or online patient portals. </a:t>
                      </a:r>
                      <a:endParaRPr lang="en-GB" sz="1400" b="0" dirty="0"/>
                    </a:p>
                  </a:txBody>
                  <a:tcPr/>
                </a:tc>
                <a:tc>
                  <a:txBody>
                    <a:bodyPr/>
                    <a:lstStyle/>
                    <a:p>
                      <a:pPr lvl="0" algn="just">
                        <a:buNone/>
                      </a:pPr>
                      <a:r>
                        <a:rPr lang="en-US" sz="1400" b="0" i="0" kern="1200" dirty="0">
                          <a:solidFill>
                            <a:schemeClr val="tx1"/>
                          </a:solidFill>
                          <a:effectLst/>
                          <a:latin typeface="+mn-lt"/>
                          <a:ea typeface="+mn-ea"/>
                          <a:cs typeface="+mn-cs"/>
                        </a:rPr>
                        <a:t>Patients are informed about when to expect their results, reducing uncertainty.  </a:t>
                      </a:r>
                      <a:endParaRPr lang="en-US" sz="1400" dirty="0"/>
                    </a:p>
                  </a:txBody>
                  <a:tcPr/>
                </a:tc>
                <a:tc>
                  <a:txBody>
                    <a:bodyPr/>
                    <a:lstStyle/>
                    <a:p>
                      <a:pPr lvl="0" algn="just">
                        <a:buNone/>
                      </a:pPr>
                      <a:r>
                        <a:rPr lang="en-US" sz="1400" dirty="0"/>
                        <a:t>Reduced patient anxiety, fewer unnecessary follow-ups, and improved efficiency.</a:t>
                      </a:r>
                      <a:endParaRPr lang="en-GB" sz="1400" dirty="0"/>
                    </a:p>
                  </a:txBody>
                  <a:tcPr/>
                </a:tc>
                <a:extLst>
                  <a:ext uri="{0D108BD9-81ED-4DB2-BD59-A6C34878D82A}">
                    <a16:rowId xmlns:a16="http://schemas.microsoft.com/office/drawing/2014/main" val="2237811893"/>
                  </a:ext>
                </a:extLst>
              </a:tr>
            </a:tbl>
          </a:graphicData>
        </a:graphic>
      </p:graphicFrame>
    </p:spTree>
    <p:extLst>
      <p:ext uri="{BB962C8B-B14F-4D97-AF65-F5344CB8AC3E}">
        <p14:creationId xmlns:p14="http://schemas.microsoft.com/office/powerpoint/2010/main" val="2545722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8DA89-5D6B-D373-76CF-22F561D51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07D1C5-BC3A-44E2-E3E9-C8818C6B4C82}"/>
              </a:ext>
            </a:extLst>
          </p:cNvPr>
          <p:cNvSpPr>
            <a:spLocks noGrp="1"/>
          </p:cNvSpPr>
          <p:nvPr>
            <p:ph type="title"/>
          </p:nvPr>
        </p:nvSpPr>
        <p:spPr>
          <a:xfrm>
            <a:off x="559507" y="302584"/>
            <a:ext cx="8208000" cy="468000"/>
          </a:xfrm>
        </p:spPr>
        <p:txBody>
          <a:bodyPr/>
          <a:lstStyle/>
          <a:p>
            <a:r>
              <a:rPr lang="en-US" sz="2000" dirty="0">
                <a:latin typeface="+mn-lt"/>
                <a:cs typeface="Poppins"/>
              </a:rPr>
              <a:t>Hospital service recommendations</a:t>
            </a:r>
          </a:p>
        </p:txBody>
      </p:sp>
      <p:graphicFrame>
        <p:nvGraphicFramePr>
          <p:cNvPr id="10" name="Table 9">
            <a:extLst>
              <a:ext uri="{FF2B5EF4-FFF2-40B4-BE49-F238E27FC236}">
                <a16:creationId xmlns:a16="http://schemas.microsoft.com/office/drawing/2014/main" id="{325592C6-619E-F866-A5C1-D3998DA4A2B4}"/>
              </a:ext>
            </a:extLst>
          </p:cNvPr>
          <p:cNvGraphicFramePr>
            <a:graphicFrameLocks noGrp="1"/>
          </p:cNvGraphicFramePr>
          <p:nvPr>
            <p:extLst>
              <p:ext uri="{D42A27DB-BD31-4B8C-83A1-F6EECF244321}">
                <p14:modId xmlns:p14="http://schemas.microsoft.com/office/powerpoint/2010/main" val="4011088780"/>
              </p:ext>
            </p:extLst>
          </p:nvPr>
        </p:nvGraphicFramePr>
        <p:xfrm>
          <a:off x="580406" y="1000781"/>
          <a:ext cx="8144494" cy="4535722"/>
        </p:xfrm>
        <a:graphic>
          <a:graphicData uri="http://schemas.openxmlformats.org/drawingml/2006/table">
            <a:tbl>
              <a:tblPr firstRow="1" bandRow="1">
                <a:tableStyleId>{5940675A-B579-460E-94D1-54222C63F5DA}</a:tableStyleId>
              </a:tblPr>
              <a:tblGrid>
                <a:gridCol w="3572500">
                  <a:extLst>
                    <a:ext uri="{9D8B030D-6E8A-4147-A177-3AD203B41FA5}">
                      <a16:colId xmlns:a16="http://schemas.microsoft.com/office/drawing/2014/main" val="1704071288"/>
                    </a:ext>
                  </a:extLst>
                </a:gridCol>
                <a:gridCol w="2235200">
                  <a:extLst>
                    <a:ext uri="{9D8B030D-6E8A-4147-A177-3AD203B41FA5}">
                      <a16:colId xmlns:a16="http://schemas.microsoft.com/office/drawing/2014/main" val="19085191"/>
                    </a:ext>
                  </a:extLst>
                </a:gridCol>
                <a:gridCol w="2336794">
                  <a:extLst>
                    <a:ext uri="{9D8B030D-6E8A-4147-A177-3AD203B41FA5}">
                      <a16:colId xmlns:a16="http://schemas.microsoft.com/office/drawing/2014/main" val="3028018380"/>
                    </a:ext>
                  </a:extLst>
                </a:gridCol>
              </a:tblGrid>
              <a:tr h="335182">
                <a:tc>
                  <a:txBody>
                    <a:bodyPr/>
                    <a:lstStyle/>
                    <a:p>
                      <a:pPr algn="just"/>
                      <a:r>
                        <a:rPr lang="en-GB" sz="1400" b="1" dirty="0"/>
                        <a:t>Recommendations</a:t>
                      </a:r>
                    </a:p>
                  </a:txBody>
                  <a:tcPr/>
                </a:tc>
                <a:tc>
                  <a:txBody>
                    <a:bodyPr/>
                    <a:lstStyle/>
                    <a:p>
                      <a:pPr algn="just"/>
                      <a:r>
                        <a:rPr lang="en-GB" sz="1400" b="1" dirty="0">
                          <a:solidFill>
                            <a:schemeClr val="accent1"/>
                          </a:solidFill>
                        </a:rPr>
                        <a:t>Potential Outcome</a:t>
                      </a:r>
                    </a:p>
                  </a:txBody>
                  <a:tcPr/>
                </a:tc>
                <a:tc>
                  <a:txBody>
                    <a:bodyPr/>
                    <a:lstStyle/>
                    <a:p>
                      <a:pPr lvl="0" algn="just">
                        <a:buNone/>
                      </a:pPr>
                      <a:r>
                        <a:rPr lang="en-GB" sz="1400" b="1" i="0" u="none" strike="noStrike" noProof="0" dirty="0">
                          <a:solidFill>
                            <a:schemeClr val="accent2"/>
                          </a:solidFill>
                          <a:latin typeface="Poppins"/>
                        </a:rPr>
                        <a:t>Potential Impact</a:t>
                      </a:r>
                    </a:p>
                  </a:txBody>
                  <a:tcPr/>
                </a:tc>
                <a:extLst>
                  <a:ext uri="{0D108BD9-81ED-4DB2-BD59-A6C34878D82A}">
                    <a16:rowId xmlns:a16="http://schemas.microsoft.com/office/drawing/2014/main" val="1073346053"/>
                  </a:ext>
                </a:extLst>
              </a:tr>
              <a:tr h="838750">
                <a:tc>
                  <a:txBody>
                    <a:bodyPr/>
                    <a:lstStyle/>
                    <a:p>
                      <a:pPr algn="just"/>
                      <a:r>
                        <a:rPr lang="en-US" sz="1400" b="1" dirty="0"/>
                        <a:t>Reduce Waiting Times in Outpatient Clinics and A&amp;E – </a:t>
                      </a:r>
                      <a:r>
                        <a:rPr lang="en-US" sz="1400" dirty="0"/>
                        <a:t>Optimize triage, increase staff availability, and improve queue management. </a:t>
                      </a:r>
                      <a:endParaRPr lang="en-GB" sz="1400" dirty="0"/>
                    </a:p>
                  </a:txBody>
                  <a:tcPr/>
                </a:tc>
                <a:tc>
                  <a:txBody>
                    <a:bodyPr/>
                    <a:lstStyle/>
                    <a:p>
                      <a:pPr algn="l"/>
                      <a:r>
                        <a:rPr lang="en-US" sz="1400" dirty="0"/>
                        <a:t>Shorter wait times and better communication about delays.</a:t>
                      </a:r>
                      <a:endParaRPr lang="en-GB" sz="1400" dirty="0"/>
                    </a:p>
                  </a:txBody>
                  <a:tcPr/>
                </a:tc>
                <a:tc>
                  <a:txBody>
                    <a:bodyPr/>
                    <a:lstStyle/>
                    <a:p>
                      <a:pPr lvl="0" algn="l">
                        <a:buNone/>
                      </a:pPr>
                      <a:r>
                        <a:rPr lang="en-US" sz="1400" dirty="0"/>
                        <a:t>Improved patient satisfaction and reduced pressure on emergency services. </a:t>
                      </a:r>
                      <a:endParaRPr lang="en-GB" sz="1400" dirty="0"/>
                    </a:p>
                  </a:txBody>
                  <a:tcPr/>
                </a:tc>
                <a:extLst>
                  <a:ext uri="{0D108BD9-81ED-4DB2-BD59-A6C34878D82A}">
                    <a16:rowId xmlns:a16="http://schemas.microsoft.com/office/drawing/2014/main" val="952750235"/>
                  </a:ext>
                </a:extLst>
              </a:tr>
              <a:tr h="1009786">
                <a:tc>
                  <a:txBody>
                    <a:bodyPr/>
                    <a:lstStyle/>
                    <a:p>
                      <a:pPr algn="just"/>
                      <a:r>
                        <a:rPr lang="en-US" sz="1400" b="1" dirty="0"/>
                        <a:t>Improve Hospital Waiting Areas </a:t>
                      </a:r>
                      <a:r>
                        <a:rPr lang="en-US" sz="1400" b="0" dirty="0"/>
                        <a:t>– Provide comfortable seating, clear signage, and refreshments. </a:t>
                      </a:r>
                      <a:endParaRPr lang="en-GB" sz="1400" b="0" dirty="0">
                        <a:highlight>
                          <a:srgbClr val="FFFF00"/>
                        </a:highlight>
                      </a:endParaRPr>
                    </a:p>
                  </a:txBody>
                  <a:tcPr/>
                </a:tc>
                <a:tc>
                  <a:txBody>
                    <a:bodyPr/>
                    <a:lstStyle/>
                    <a:p>
                      <a:pPr lvl="0" algn="l">
                        <a:buNone/>
                      </a:pPr>
                      <a:r>
                        <a:rPr lang="en-US" sz="1400" dirty="0"/>
                        <a:t>Patients feel more at ease while waiting. </a:t>
                      </a:r>
                    </a:p>
                  </a:txBody>
                  <a:tcPr/>
                </a:tc>
                <a:tc>
                  <a:txBody>
                    <a:bodyPr/>
                    <a:lstStyle/>
                    <a:p>
                      <a:pPr lvl="0" algn="l">
                        <a:buNone/>
                      </a:pPr>
                      <a:r>
                        <a:rPr lang="en-US" sz="1400" dirty="0"/>
                        <a:t>Better patient experience, reduced discomfort, and increased satisfaction. </a:t>
                      </a:r>
                      <a:endParaRPr lang="en-GB" sz="1400" dirty="0"/>
                    </a:p>
                  </a:txBody>
                  <a:tcPr/>
                </a:tc>
                <a:extLst>
                  <a:ext uri="{0D108BD9-81ED-4DB2-BD59-A6C34878D82A}">
                    <a16:rowId xmlns:a16="http://schemas.microsoft.com/office/drawing/2014/main" val="2237811893"/>
                  </a:ext>
                </a:extLst>
              </a:tr>
              <a:tr h="1009786">
                <a:tc>
                  <a:txBody>
                    <a:bodyPr/>
                    <a:lstStyle/>
                    <a:p>
                      <a:pPr algn="just"/>
                      <a:r>
                        <a:rPr lang="en-US" sz="1400" b="1" dirty="0"/>
                        <a:t>Increase Availability of Interpreters </a:t>
                      </a:r>
                      <a:r>
                        <a:rPr lang="en-US" sz="1400" b="0" dirty="0"/>
                        <a:t>– Ensure translation services for non-English speakers, especially in A&amp;E.</a:t>
                      </a:r>
                      <a:endParaRPr lang="en-GB" sz="1400" b="0" dirty="0">
                        <a:highlight>
                          <a:srgbClr val="FFFF00"/>
                        </a:highlight>
                      </a:endParaRPr>
                    </a:p>
                  </a:txBody>
                  <a:tcPr/>
                </a:tc>
                <a:tc>
                  <a:txBody>
                    <a:bodyPr/>
                    <a:lstStyle/>
                    <a:p>
                      <a:pPr lvl="0" algn="l">
                        <a:buNone/>
                      </a:pPr>
                      <a:r>
                        <a:rPr lang="en-US" sz="1400" b="0" i="0" kern="1200" dirty="0">
                          <a:solidFill>
                            <a:schemeClr val="tx1"/>
                          </a:solidFill>
                          <a:effectLst/>
                          <a:latin typeface="+mn-lt"/>
                          <a:ea typeface="+mn-ea"/>
                          <a:cs typeface="+mn-cs"/>
                        </a:rPr>
                        <a:t>Patients can communicate effectively with healthcare providers. </a:t>
                      </a:r>
                      <a:endParaRPr lang="en-US" sz="1400" dirty="0"/>
                    </a:p>
                  </a:txBody>
                  <a:tcPr/>
                </a:tc>
                <a:tc>
                  <a:txBody>
                    <a:bodyPr/>
                    <a:lstStyle/>
                    <a:p>
                      <a:pPr lvl="0" algn="l">
                        <a:buNone/>
                      </a:pPr>
                      <a:r>
                        <a:rPr lang="en-US" sz="1400" dirty="0"/>
                        <a:t>Improved health outcomes, reduced miscommunication, and better inclusivity.</a:t>
                      </a:r>
                      <a:endParaRPr lang="en-GB" sz="1400" dirty="0"/>
                    </a:p>
                  </a:txBody>
                  <a:tcPr/>
                </a:tc>
                <a:extLst>
                  <a:ext uri="{0D108BD9-81ED-4DB2-BD59-A6C34878D82A}">
                    <a16:rowId xmlns:a16="http://schemas.microsoft.com/office/drawing/2014/main" val="345560429"/>
                  </a:ext>
                </a:extLst>
              </a:tr>
              <a:tr h="1236088">
                <a:tc>
                  <a:txBody>
                    <a:bodyPr/>
                    <a:lstStyle/>
                    <a:p>
                      <a:pPr algn="just"/>
                      <a:r>
                        <a:rPr lang="en-US" sz="1400" b="1" dirty="0"/>
                        <a:t>Improve Hospital Signage and Navigation </a:t>
                      </a:r>
                      <a:r>
                        <a:rPr lang="en-US" sz="1400" b="0" dirty="0"/>
                        <a:t>– Add clearer, multilingual wayfinding signs. </a:t>
                      </a:r>
                      <a:endParaRPr lang="en-US" sz="1400" b="0" dirty="0">
                        <a:highlight>
                          <a:srgbClr val="FFFF00"/>
                        </a:highlight>
                      </a:endParaRPr>
                    </a:p>
                  </a:txBody>
                  <a:tcPr/>
                </a:tc>
                <a:tc>
                  <a:txBody>
                    <a:bodyPr/>
                    <a:lstStyle/>
                    <a:p>
                      <a:pPr lvl="0" algn="l">
                        <a:buNone/>
                      </a:pPr>
                      <a:r>
                        <a:rPr lang="en-US" sz="1400" dirty="0"/>
                        <a:t>Patients and visitors can find their way more easily.</a:t>
                      </a:r>
                    </a:p>
                  </a:txBody>
                  <a:tcPr/>
                </a:tc>
                <a:tc>
                  <a:txBody>
                    <a:bodyPr/>
                    <a:lstStyle/>
                    <a:p>
                      <a:pPr lvl="0" algn="l">
                        <a:buNone/>
                      </a:pPr>
                      <a:r>
                        <a:rPr lang="en-US" sz="1400" dirty="0"/>
                        <a:t>Reduced stress, fewer missed appointments, and a smoother hospital experience. </a:t>
                      </a:r>
                      <a:endParaRPr lang="en-GB" sz="1400" dirty="0"/>
                    </a:p>
                  </a:txBody>
                  <a:tcPr/>
                </a:tc>
                <a:extLst>
                  <a:ext uri="{0D108BD9-81ED-4DB2-BD59-A6C34878D82A}">
                    <a16:rowId xmlns:a16="http://schemas.microsoft.com/office/drawing/2014/main" val="823154258"/>
                  </a:ext>
                </a:extLst>
              </a:tr>
            </a:tbl>
          </a:graphicData>
        </a:graphic>
      </p:graphicFrame>
      <p:sp>
        <p:nvSpPr>
          <p:cNvPr id="3" name="TextBox 2">
            <a:extLst>
              <a:ext uri="{FF2B5EF4-FFF2-40B4-BE49-F238E27FC236}">
                <a16:creationId xmlns:a16="http://schemas.microsoft.com/office/drawing/2014/main" id="{99C86CCC-739C-E0F7-6A03-2DD3D1F40244}"/>
              </a:ext>
            </a:extLst>
          </p:cNvPr>
          <p:cNvSpPr txBox="1"/>
          <p:nvPr/>
        </p:nvSpPr>
        <p:spPr>
          <a:xfrm>
            <a:off x="376493" y="6354785"/>
            <a:ext cx="4572000" cy="415498"/>
          </a:xfrm>
          <a:prstGeom prst="rect">
            <a:avLst/>
          </a:prstGeom>
          <a:noFill/>
        </p:spPr>
        <p:txBody>
          <a:bodyPr wrap="square">
            <a:spAutoFit/>
          </a:bodyPr>
          <a:lstStyle/>
          <a:p>
            <a:r>
              <a:rPr lang="en-GB" sz="1100" b="1" dirty="0">
                <a:solidFill>
                  <a:schemeClr val="bg1"/>
                </a:solidFill>
                <a:latin typeface="Century Gothic" panose="020B0502020202020204" pitchFamily="34" charset="0"/>
              </a:rPr>
              <a:t>HWHF Health &amp; Wellbeing Board</a:t>
            </a:r>
            <a:br>
              <a:rPr lang="en-GB" sz="1100" b="1" dirty="0">
                <a:solidFill>
                  <a:schemeClr val="bg1"/>
                </a:solidFill>
                <a:latin typeface="Century Gothic" panose="020B0502020202020204" pitchFamily="34" charset="0"/>
              </a:rPr>
            </a:br>
            <a:endParaRPr lang="en-GB" sz="1000" b="1" dirty="0">
              <a:solidFill>
                <a:schemeClr val="bg1"/>
              </a:solidFill>
            </a:endParaRPr>
          </a:p>
        </p:txBody>
      </p:sp>
    </p:spTree>
    <p:extLst>
      <p:ext uri="{BB962C8B-B14F-4D97-AF65-F5344CB8AC3E}">
        <p14:creationId xmlns:p14="http://schemas.microsoft.com/office/powerpoint/2010/main" val="200171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D8493-2877-5E94-30F1-0C5CE0257E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5562C7-E6B6-AB95-BCEE-81BFB4A84ECE}"/>
              </a:ext>
            </a:extLst>
          </p:cNvPr>
          <p:cNvSpPr>
            <a:spLocks noGrp="1"/>
          </p:cNvSpPr>
          <p:nvPr>
            <p:ph type="title"/>
          </p:nvPr>
        </p:nvSpPr>
        <p:spPr>
          <a:xfrm>
            <a:off x="499753" y="112450"/>
            <a:ext cx="8208000" cy="468000"/>
          </a:xfrm>
        </p:spPr>
        <p:txBody>
          <a:bodyPr/>
          <a:lstStyle/>
          <a:p>
            <a:r>
              <a:rPr lang="en-US" sz="2000" dirty="0">
                <a:latin typeface="+mn-lt"/>
                <a:cs typeface="Poppins"/>
              </a:rPr>
              <a:t>Dental service recommendations</a:t>
            </a:r>
          </a:p>
        </p:txBody>
      </p:sp>
      <p:graphicFrame>
        <p:nvGraphicFramePr>
          <p:cNvPr id="10" name="Table 9">
            <a:extLst>
              <a:ext uri="{FF2B5EF4-FFF2-40B4-BE49-F238E27FC236}">
                <a16:creationId xmlns:a16="http://schemas.microsoft.com/office/drawing/2014/main" id="{48359AEF-DE94-FEF0-5900-65BCC5643E45}"/>
              </a:ext>
            </a:extLst>
          </p:cNvPr>
          <p:cNvGraphicFramePr>
            <a:graphicFrameLocks noGrp="1"/>
          </p:cNvGraphicFramePr>
          <p:nvPr>
            <p:extLst>
              <p:ext uri="{D42A27DB-BD31-4B8C-83A1-F6EECF244321}">
                <p14:modId xmlns:p14="http://schemas.microsoft.com/office/powerpoint/2010/main" val="1833505842"/>
              </p:ext>
            </p:extLst>
          </p:nvPr>
        </p:nvGraphicFramePr>
        <p:xfrm>
          <a:off x="499753" y="580450"/>
          <a:ext cx="8144494" cy="3448088"/>
        </p:xfrm>
        <a:graphic>
          <a:graphicData uri="http://schemas.openxmlformats.org/drawingml/2006/table">
            <a:tbl>
              <a:tblPr firstRow="1" bandRow="1">
                <a:tableStyleId>{5940675A-B579-460E-94D1-54222C63F5DA}</a:tableStyleId>
              </a:tblPr>
              <a:tblGrid>
                <a:gridCol w="3437247">
                  <a:extLst>
                    <a:ext uri="{9D8B030D-6E8A-4147-A177-3AD203B41FA5}">
                      <a16:colId xmlns:a16="http://schemas.microsoft.com/office/drawing/2014/main" val="1704071288"/>
                    </a:ext>
                  </a:extLst>
                </a:gridCol>
                <a:gridCol w="2374900">
                  <a:extLst>
                    <a:ext uri="{9D8B030D-6E8A-4147-A177-3AD203B41FA5}">
                      <a16:colId xmlns:a16="http://schemas.microsoft.com/office/drawing/2014/main" val="19085191"/>
                    </a:ext>
                  </a:extLst>
                </a:gridCol>
                <a:gridCol w="2332347">
                  <a:extLst>
                    <a:ext uri="{9D8B030D-6E8A-4147-A177-3AD203B41FA5}">
                      <a16:colId xmlns:a16="http://schemas.microsoft.com/office/drawing/2014/main" val="3028018380"/>
                    </a:ext>
                  </a:extLst>
                </a:gridCol>
              </a:tblGrid>
              <a:tr h="335182">
                <a:tc>
                  <a:txBody>
                    <a:bodyPr/>
                    <a:lstStyle/>
                    <a:p>
                      <a:pPr algn="just"/>
                      <a:r>
                        <a:rPr lang="en-GB" sz="1400" b="1" dirty="0"/>
                        <a:t>Recommendations</a:t>
                      </a:r>
                    </a:p>
                  </a:txBody>
                  <a:tcPr/>
                </a:tc>
                <a:tc>
                  <a:txBody>
                    <a:bodyPr/>
                    <a:lstStyle/>
                    <a:p>
                      <a:pPr algn="just"/>
                      <a:r>
                        <a:rPr lang="en-GB" sz="1400" b="1" dirty="0">
                          <a:solidFill>
                            <a:schemeClr val="accent1"/>
                          </a:solidFill>
                        </a:rPr>
                        <a:t>Potential Outcome</a:t>
                      </a:r>
                    </a:p>
                  </a:txBody>
                  <a:tcPr/>
                </a:tc>
                <a:tc>
                  <a:txBody>
                    <a:bodyPr/>
                    <a:lstStyle/>
                    <a:p>
                      <a:pPr lvl="0" algn="just">
                        <a:buNone/>
                      </a:pPr>
                      <a:r>
                        <a:rPr lang="en-GB" sz="1400" b="1" i="0" u="none" strike="noStrike" noProof="0" dirty="0">
                          <a:solidFill>
                            <a:schemeClr val="accent2"/>
                          </a:solidFill>
                          <a:latin typeface="Poppins"/>
                        </a:rPr>
                        <a:t>Potential Impact</a:t>
                      </a:r>
                    </a:p>
                  </a:txBody>
                  <a:tcPr/>
                </a:tc>
                <a:extLst>
                  <a:ext uri="{0D108BD9-81ED-4DB2-BD59-A6C34878D82A}">
                    <a16:rowId xmlns:a16="http://schemas.microsoft.com/office/drawing/2014/main" val="1073346053"/>
                  </a:ext>
                </a:extLst>
              </a:tr>
              <a:tr h="824895">
                <a:tc>
                  <a:txBody>
                    <a:bodyPr/>
                    <a:lstStyle/>
                    <a:p>
                      <a:pPr algn="just"/>
                      <a:r>
                        <a:rPr lang="en-US" sz="1400" b="1" dirty="0"/>
                        <a:t>Increase NHS Dental Appointments – </a:t>
                      </a:r>
                      <a:r>
                        <a:rPr lang="en-US" sz="1400" dirty="0"/>
                        <a:t>Expand availability and ensure patients know how to access NHS dental services. </a:t>
                      </a:r>
                      <a:endParaRPr lang="en-GB" sz="1400" dirty="0"/>
                    </a:p>
                  </a:txBody>
                  <a:tcPr/>
                </a:tc>
                <a:tc>
                  <a:txBody>
                    <a:bodyPr/>
                    <a:lstStyle/>
                    <a:p>
                      <a:pPr algn="just"/>
                      <a:r>
                        <a:rPr lang="en-US" sz="1400" dirty="0"/>
                        <a:t>Patients can find and book NHS dental appointments more easily. </a:t>
                      </a:r>
                      <a:endParaRPr lang="en-GB" sz="1400" dirty="0"/>
                    </a:p>
                  </a:txBody>
                  <a:tcPr/>
                </a:tc>
                <a:tc>
                  <a:txBody>
                    <a:bodyPr/>
                    <a:lstStyle/>
                    <a:p>
                      <a:pPr lvl="0" algn="just">
                        <a:buNone/>
                      </a:pPr>
                      <a:r>
                        <a:rPr lang="en-US" sz="1400" dirty="0"/>
                        <a:t>Reduced waiting times, better oral health outcomes, and improved accessibility. </a:t>
                      </a:r>
                      <a:endParaRPr lang="en-GB" sz="1400" dirty="0"/>
                    </a:p>
                  </a:txBody>
                  <a:tcPr/>
                </a:tc>
                <a:extLst>
                  <a:ext uri="{0D108BD9-81ED-4DB2-BD59-A6C34878D82A}">
                    <a16:rowId xmlns:a16="http://schemas.microsoft.com/office/drawing/2014/main" val="952750235"/>
                  </a:ext>
                </a:extLst>
              </a:tr>
              <a:tr h="1009786">
                <a:tc>
                  <a:txBody>
                    <a:bodyPr/>
                    <a:lstStyle/>
                    <a:p>
                      <a:pPr algn="just"/>
                      <a:r>
                        <a:rPr lang="en-US" sz="1400" b="1" dirty="0"/>
                        <a:t>Clarify NHS vs. Private Treatment Options – </a:t>
                      </a:r>
                      <a:r>
                        <a:rPr lang="en-US" sz="1400" b="0" dirty="0"/>
                        <a:t>Provide transparent explanations of available treatments and associated costs. </a:t>
                      </a:r>
                      <a:endParaRPr lang="en-GB" sz="1400" b="0" dirty="0"/>
                    </a:p>
                  </a:txBody>
                  <a:tcPr/>
                </a:tc>
                <a:tc>
                  <a:txBody>
                    <a:bodyPr/>
                    <a:lstStyle/>
                    <a:p>
                      <a:pPr lvl="0" algn="just">
                        <a:buNone/>
                      </a:pPr>
                      <a:r>
                        <a:rPr lang="en-US" sz="1400" dirty="0"/>
                        <a:t>Patients fully understand their treatment choices</a:t>
                      </a:r>
                    </a:p>
                  </a:txBody>
                  <a:tcPr/>
                </a:tc>
                <a:tc>
                  <a:txBody>
                    <a:bodyPr/>
                    <a:lstStyle/>
                    <a:p>
                      <a:pPr lvl="0" algn="just">
                        <a:buNone/>
                      </a:pPr>
                      <a:r>
                        <a:rPr lang="en-US" sz="1400" dirty="0"/>
                        <a:t>Reduced financial stress and increased patient trust</a:t>
                      </a:r>
                      <a:endParaRPr lang="en-GB" sz="1400" dirty="0"/>
                    </a:p>
                  </a:txBody>
                  <a:tcPr/>
                </a:tc>
                <a:extLst>
                  <a:ext uri="{0D108BD9-81ED-4DB2-BD59-A6C34878D82A}">
                    <a16:rowId xmlns:a16="http://schemas.microsoft.com/office/drawing/2014/main" val="2237811893"/>
                  </a:ext>
                </a:extLst>
              </a:tr>
              <a:tr h="1009786">
                <a:tc>
                  <a:txBody>
                    <a:bodyPr/>
                    <a:lstStyle/>
                    <a:p>
                      <a:pPr algn="just"/>
                      <a:r>
                        <a:rPr lang="en-US" sz="1400" b="1" dirty="0"/>
                        <a:t>Ensure Transparent Communication on Dental Costs </a:t>
                      </a:r>
                      <a:r>
                        <a:rPr lang="en-US" sz="1400" b="0" dirty="0"/>
                        <a:t>– Require receptionists and dentists to explain treatment costs before procedures. </a:t>
                      </a:r>
                      <a:endParaRPr lang="en-GB" sz="1400" b="0" dirty="0"/>
                    </a:p>
                  </a:txBody>
                  <a:tcPr/>
                </a:tc>
                <a:tc>
                  <a:txBody>
                    <a:bodyPr/>
                    <a:lstStyle/>
                    <a:p>
                      <a:pPr lvl="0" algn="just">
                        <a:buNone/>
                      </a:pPr>
                      <a:r>
                        <a:rPr lang="en-US" sz="1400" dirty="0"/>
                        <a:t>Patients are aware of all costs before treatment. </a:t>
                      </a:r>
                    </a:p>
                  </a:txBody>
                  <a:tcPr/>
                </a:tc>
                <a:tc>
                  <a:txBody>
                    <a:bodyPr/>
                    <a:lstStyle/>
                    <a:p>
                      <a:pPr lvl="0" algn="just">
                        <a:buNone/>
                      </a:pPr>
                      <a:r>
                        <a:rPr lang="en-US" sz="1400" dirty="0"/>
                        <a:t>Fewer billing disputes and improved patient satisfaction.</a:t>
                      </a:r>
                      <a:endParaRPr lang="en-GB" sz="1400" dirty="0"/>
                    </a:p>
                  </a:txBody>
                  <a:tcPr/>
                </a:tc>
                <a:extLst>
                  <a:ext uri="{0D108BD9-81ED-4DB2-BD59-A6C34878D82A}">
                    <a16:rowId xmlns:a16="http://schemas.microsoft.com/office/drawing/2014/main" val="3746620223"/>
                  </a:ext>
                </a:extLst>
              </a:tr>
            </a:tbl>
          </a:graphicData>
        </a:graphic>
      </p:graphicFrame>
      <p:sp>
        <p:nvSpPr>
          <p:cNvPr id="3" name="TextBox 2">
            <a:extLst>
              <a:ext uri="{FF2B5EF4-FFF2-40B4-BE49-F238E27FC236}">
                <a16:creationId xmlns:a16="http://schemas.microsoft.com/office/drawing/2014/main" id="{E9B87CEE-D0BD-12D5-0621-2ACBD06D7BCE}"/>
              </a:ext>
            </a:extLst>
          </p:cNvPr>
          <p:cNvSpPr txBox="1"/>
          <p:nvPr/>
        </p:nvSpPr>
        <p:spPr>
          <a:xfrm>
            <a:off x="376493" y="6354785"/>
            <a:ext cx="4572000" cy="415498"/>
          </a:xfrm>
          <a:prstGeom prst="rect">
            <a:avLst/>
          </a:prstGeom>
          <a:noFill/>
        </p:spPr>
        <p:txBody>
          <a:bodyPr wrap="square">
            <a:spAutoFit/>
          </a:bodyPr>
          <a:lstStyle/>
          <a:p>
            <a:r>
              <a:rPr lang="en-GB" sz="1100" b="1" dirty="0">
                <a:solidFill>
                  <a:schemeClr val="bg1"/>
                </a:solidFill>
                <a:latin typeface="Century Gothic" panose="020B0502020202020204" pitchFamily="34" charset="0"/>
              </a:rPr>
              <a:t>HWHF Health &amp; Wellbeing Board</a:t>
            </a:r>
            <a:br>
              <a:rPr lang="en-GB" sz="1100" b="1" dirty="0">
                <a:solidFill>
                  <a:schemeClr val="bg1"/>
                </a:solidFill>
                <a:latin typeface="Century Gothic" panose="020B0502020202020204" pitchFamily="34" charset="0"/>
              </a:rPr>
            </a:br>
            <a:endParaRPr lang="en-GB" sz="1000" b="1" dirty="0">
              <a:solidFill>
                <a:schemeClr val="bg1"/>
              </a:solidFill>
            </a:endParaRPr>
          </a:p>
        </p:txBody>
      </p:sp>
      <p:sp>
        <p:nvSpPr>
          <p:cNvPr id="5" name="Title 1">
            <a:extLst>
              <a:ext uri="{FF2B5EF4-FFF2-40B4-BE49-F238E27FC236}">
                <a16:creationId xmlns:a16="http://schemas.microsoft.com/office/drawing/2014/main" id="{B28AC642-43AB-5036-80CD-E320B0DD7458}"/>
              </a:ext>
            </a:extLst>
          </p:cNvPr>
          <p:cNvSpPr txBox="1">
            <a:spLocks/>
          </p:cNvSpPr>
          <p:nvPr/>
        </p:nvSpPr>
        <p:spPr>
          <a:xfrm>
            <a:off x="581884" y="4246435"/>
            <a:ext cx="8208000" cy="468000"/>
          </a:xfrm>
          <a:prstGeom prst="rect">
            <a:avLst/>
          </a:prstGeom>
        </p:spPr>
        <p:txBody>
          <a:bodyPr vert="horz" lIns="0" tIns="0" rIns="0" bIns="0" rtlCol="0" anchor="t" anchorCtr="0">
            <a:noAutofit/>
          </a:bodyPr>
          <a:lstStyle>
            <a:lvl1pPr algn="l" defTabSz="914400" rtl="0" eaLnBrk="1" latinLnBrk="0" hangingPunct="1">
              <a:spcBef>
                <a:spcPct val="0"/>
              </a:spcBef>
              <a:buNone/>
              <a:defRPr sz="3200" b="1" kern="1200">
                <a:solidFill>
                  <a:schemeClr val="accent1"/>
                </a:solidFill>
                <a:latin typeface="Century Gothic" panose="020B0502020202020204" pitchFamily="34" charset="0"/>
                <a:ea typeface="+mj-ea"/>
                <a:cs typeface="+mj-cs"/>
              </a:defRPr>
            </a:lvl1pPr>
          </a:lstStyle>
          <a:p>
            <a:r>
              <a:rPr lang="en-US" sz="2000" dirty="0">
                <a:latin typeface="+mn-lt"/>
                <a:cs typeface="Poppins"/>
              </a:rPr>
              <a:t>Pharmacy service recommendations</a:t>
            </a:r>
          </a:p>
        </p:txBody>
      </p:sp>
      <p:graphicFrame>
        <p:nvGraphicFramePr>
          <p:cNvPr id="6" name="Table 5">
            <a:extLst>
              <a:ext uri="{FF2B5EF4-FFF2-40B4-BE49-F238E27FC236}">
                <a16:creationId xmlns:a16="http://schemas.microsoft.com/office/drawing/2014/main" id="{281BD7DF-B5D1-783A-1851-9B3F9EA1E6C9}"/>
              </a:ext>
            </a:extLst>
          </p:cNvPr>
          <p:cNvGraphicFramePr>
            <a:graphicFrameLocks noGrp="1"/>
          </p:cNvGraphicFramePr>
          <p:nvPr>
            <p:extLst>
              <p:ext uri="{D42A27DB-BD31-4B8C-83A1-F6EECF244321}">
                <p14:modId xmlns:p14="http://schemas.microsoft.com/office/powerpoint/2010/main" val="3659871853"/>
              </p:ext>
            </p:extLst>
          </p:nvPr>
        </p:nvGraphicFramePr>
        <p:xfrm>
          <a:off x="563259" y="4714435"/>
          <a:ext cx="8144494" cy="1280062"/>
        </p:xfrm>
        <a:graphic>
          <a:graphicData uri="http://schemas.openxmlformats.org/drawingml/2006/table">
            <a:tbl>
              <a:tblPr firstRow="1" bandRow="1">
                <a:tableStyleId>{5940675A-B579-460E-94D1-54222C63F5DA}</a:tableStyleId>
              </a:tblPr>
              <a:tblGrid>
                <a:gridCol w="3519794">
                  <a:extLst>
                    <a:ext uri="{9D8B030D-6E8A-4147-A177-3AD203B41FA5}">
                      <a16:colId xmlns:a16="http://schemas.microsoft.com/office/drawing/2014/main" val="1704071288"/>
                    </a:ext>
                  </a:extLst>
                </a:gridCol>
                <a:gridCol w="2159428">
                  <a:extLst>
                    <a:ext uri="{9D8B030D-6E8A-4147-A177-3AD203B41FA5}">
                      <a16:colId xmlns:a16="http://schemas.microsoft.com/office/drawing/2014/main" val="19085191"/>
                    </a:ext>
                  </a:extLst>
                </a:gridCol>
                <a:gridCol w="2465272">
                  <a:extLst>
                    <a:ext uri="{9D8B030D-6E8A-4147-A177-3AD203B41FA5}">
                      <a16:colId xmlns:a16="http://schemas.microsoft.com/office/drawing/2014/main" val="3028018380"/>
                    </a:ext>
                  </a:extLst>
                </a:gridCol>
              </a:tblGrid>
              <a:tr h="335182">
                <a:tc>
                  <a:txBody>
                    <a:bodyPr/>
                    <a:lstStyle/>
                    <a:p>
                      <a:pPr algn="just"/>
                      <a:r>
                        <a:rPr lang="en-GB" sz="1400" b="1" dirty="0"/>
                        <a:t>Recommendations</a:t>
                      </a:r>
                    </a:p>
                  </a:txBody>
                  <a:tcPr/>
                </a:tc>
                <a:tc>
                  <a:txBody>
                    <a:bodyPr/>
                    <a:lstStyle/>
                    <a:p>
                      <a:pPr algn="just"/>
                      <a:r>
                        <a:rPr lang="en-GB" sz="1400" b="1" dirty="0">
                          <a:solidFill>
                            <a:schemeClr val="accent1"/>
                          </a:solidFill>
                        </a:rPr>
                        <a:t>Potential Outcome</a:t>
                      </a:r>
                    </a:p>
                  </a:txBody>
                  <a:tcPr/>
                </a:tc>
                <a:tc>
                  <a:txBody>
                    <a:bodyPr/>
                    <a:lstStyle/>
                    <a:p>
                      <a:pPr lvl="0" algn="just">
                        <a:buNone/>
                      </a:pPr>
                      <a:r>
                        <a:rPr lang="en-GB" sz="1400" b="1" i="0" u="none" strike="noStrike" noProof="0" dirty="0">
                          <a:solidFill>
                            <a:schemeClr val="accent2"/>
                          </a:solidFill>
                          <a:latin typeface="Poppins"/>
                        </a:rPr>
                        <a:t>Potential Impact</a:t>
                      </a:r>
                    </a:p>
                  </a:txBody>
                  <a:tcPr/>
                </a:tc>
                <a:extLst>
                  <a:ext uri="{0D108BD9-81ED-4DB2-BD59-A6C34878D82A}">
                    <a16:rowId xmlns:a16="http://schemas.microsoft.com/office/drawing/2014/main" val="1073346053"/>
                  </a:ext>
                </a:extLst>
              </a:tr>
              <a:tr h="484731">
                <a:tc>
                  <a:txBody>
                    <a:bodyPr/>
                    <a:lstStyle/>
                    <a:p>
                      <a:pPr algn="just"/>
                      <a:r>
                        <a:rPr lang="en-US" sz="1400" b="1" dirty="0"/>
                        <a:t>Improve Medication Availability – </a:t>
                      </a:r>
                      <a:r>
                        <a:rPr lang="en-US" sz="1400" b="0" dirty="0"/>
                        <a:t>Strengthen supply chain management to ensure essential medicines are in stock. </a:t>
                      </a:r>
                      <a:endParaRPr lang="en-GB" sz="1400" b="0" dirty="0"/>
                    </a:p>
                  </a:txBody>
                  <a:tcPr/>
                </a:tc>
                <a:tc>
                  <a:txBody>
                    <a:bodyPr/>
                    <a:lstStyle/>
                    <a:p>
                      <a:pPr algn="just"/>
                      <a:r>
                        <a:rPr lang="en-US" sz="1400" dirty="0"/>
                        <a:t>Patients experience fewer delays in obtaining prescriptions. </a:t>
                      </a:r>
                      <a:endParaRPr lang="en-GB" sz="1400" dirty="0"/>
                    </a:p>
                  </a:txBody>
                  <a:tcPr/>
                </a:tc>
                <a:tc>
                  <a:txBody>
                    <a:bodyPr/>
                    <a:lstStyle/>
                    <a:p>
                      <a:pPr lvl="0" algn="just">
                        <a:buNone/>
                      </a:pPr>
                      <a:r>
                        <a:rPr lang="en-US" sz="1400" dirty="0"/>
                        <a:t>Better medication adherence, reduced frustration, and improved health outcomes. </a:t>
                      </a:r>
                      <a:endParaRPr lang="en-GB" sz="1400" dirty="0"/>
                    </a:p>
                  </a:txBody>
                  <a:tcPr/>
                </a:tc>
                <a:extLst>
                  <a:ext uri="{0D108BD9-81ED-4DB2-BD59-A6C34878D82A}">
                    <a16:rowId xmlns:a16="http://schemas.microsoft.com/office/drawing/2014/main" val="952750235"/>
                  </a:ext>
                </a:extLst>
              </a:tr>
            </a:tbl>
          </a:graphicData>
        </a:graphic>
      </p:graphicFrame>
    </p:spTree>
    <p:extLst>
      <p:ext uri="{BB962C8B-B14F-4D97-AF65-F5344CB8AC3E}">
        <p14:creationId xmlns:p14="http://schemas.microsoft.com/office/powerpoint/2010/main" val="1739164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48645-9038-6395-4939-DE33EE9FD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4A2726-6373-8C6D-ECC7-AD96CD73A23F}"/>
              </a:ext>
            </a:extLst>
          </p:cNvPr>
          <p:cNvSpPr>
            <a:spLocks noGrp="1"/>
          </p:cNvSpPr>
          <p:nvPr>
            <p:ph type="title"/>
          </p:nvPr>
        </p:nvSpPr>
        <p:spPr>
          <a:xfrm>
            <a:off x="559507" y="302584"/>
            <a:ext cx="8208000" cy="468000"/>
          </a:xfrm>
        </p:spPr>
        <p:txBody>
          <a:bodyPr/>
          <a:lstStyle/>
          <a:p>
            <a:r>
              <a:rPr lang="en-US" sz="2000" dirty="0">
                <a:latin typeface="+mn-lt"/>
                <a:cs typeface="Poppins"/>
              </a:rPr>
              <a:t>Pharmacy service recommendations</a:t>
            </a:r>
          </a:p>
        </p:txBody>
      </p:sp>
      <p:graphicFrame>
        <p:nvGraphicFramePr>
          <p:cNvPr id="10" name="Table 9">
            <a:extLst>
              <a:ext uri="{FF2B5EF4-FFF2-40B4-BE49-F238E27FC236}">
                <a16:creationId xmlns:a16="http://schemas.microsoft.com/office/drawing/2014/main" id="{96EBA833-2530-77A9-DF3B-3D0235975D96}"/>
              </a:ext>
            </a:extLst>
          </p:cNvPr>
          <p:cNvGraphicFramePr>
            <a:graphicFrameLocks noGrp="1"/>
          </p:cNvGraphicFramePr>
          <p:nvPr>
            <p:extLst>
              <p:ext uri="{D42A27DB-BD31-4B8C-83A1-F6EECF244321}">
                <p14:modId xmlns:p14="http://schemas.microsoft.com/office/powerpoint/2010/main" val="912045839"/>
              </p:ext>
            </p:extLst>
          </p:nvPr>
        </p:nvGraphicFramePr>
        <p:xfrm>
          <a:off x="580406" y="1000781"/>
          <a:ext cx="8144494" cy="3448088"/>
        </p:xfrm>
        <a:graphic>
          <a:graphicData uri="http://schemas.openxmlformats.org/drawingml/2006/table">
            <a:tbl>
              <a:tblPr firstRow="1" bandRow="1">
                <a:tableStyleId>{5940675A-B579-460E-94D1-54222C63F5DA}</a:tableStyleId>
              </a:tblPr>
              <a:tblGrid>
                <a:gridCol w="3572500">
                  <a:extLst>
                    <a:ext uri="{9D8B030D-6E8A-4147-A177-3AD203B41FA5}">
                      <a16:colId xmlns:a16="http://schemas.microsoft.com/office/drawing/2014/main" val="1704071288"/>
                    </a:ext>
                  </a:extLst>
                </a:gridCol>
                <a:gridCol w="2235200">
                  <a:extLst>
                    <a:ext uri="{9D8B030D-6E8A-4147-A177-3AD203B41FA5}">
                      <a16:colId xmlns:a16="http://schemas.microsoft.com/office/drawing/2014/main" val="19085191"/>
                    </a:ext>
                  </a:extLst>
                </a:gridCol>
                <a:gridCol w="2336794">
                  <a:extLst>
                    <a:ext uri="{9D8B030D-6E8A-4147-A177-3AD203B41FA5}">
                      <a16:colId xmlns:a16="http://schemas.microsoft.com/office/drawing/2014/main" val="3028018380"/>
                    </a:ext>
                  </a:extLst>
                </a:gridCol>
              </a:tblGrid>
              <a:tr h="335182">
                <a:tc>
                  <a:txBody>
                    <a:bodyPr/>
                    <a:lstStyle/>
                    <a:p>
                      <a:pPr algn="just"/>
                      <a:r>
                        <a:rPr lang="en-GB" sz="1400" b="1" dirty="0"/>
                        <a:t>Recommendations</a:t>
                      </a:r>
                    </a:p>
                  </a:txBody>
                  <a:tcPr/>
                </a:tc>
                <a:tc>
                  <a:txBody>
                    <a:bodyPr/>
                    <a:lstStyle/>
                    <a:p>
                      <a:pPr algn="just"/>
                      <a:r>
                        <a:rPr lang="en-GB" sz="1400" b="1" dirty="0">
                          <a:solidFill>
                            <a:schemeClr val="accent1"/>
                          </a:solidFill>
                        </a:rPr>
                        <a:t>Potential Outcome</a:t>
                      </a:r>
                    </a:p>
                  </a:txBody>
                  <a:tcPr/>
                </a:tc>
                <a:tc>
                  <a:txBody>
                    <a:bodyPr/>
                    <a:lstStyle/>
                    <a:p>
                      <a:pPr lvl="0" algn="just">
                        <a:buNone/>
                      </a:pPr>
                      <a:r>
                        <a:rPr lang="en-GB" sz="1400" b="1" i="0" u="none" strike="noStrike" noProof="0" dirty="0">
                          <a:solidFill>
                            <a:schemeClr val="accent2"/>
                          </a:solidFill>
                          <a:latin typeface="Poppins"/>
                        </a:rPr>
                        <a:t>Potential Impact</a:t>
                      </a:r>
                    </a:p>
                  </a:txBody>
                  <a:tcPr/>
                </a:tc>
                <a:extLst>
                  <a:ext uri="{0D108BD9-81ED-4DB2-BD59-A6C34878D82A}">
                    <a16:rowId xmlns:a16="http://schemas.microsoft.com/office/drawing/2014/main" val="1073346053"/>
                  </a:ext>
                </a:extLst>
              </a:tr>
              <a:tr h="838750">
                <a:tc>
                  <a:txBody>
                    <a:bodyPr/>
                    <a:lstStyle/>
                    <a:p>
                      <a:pPr algn="just"/>
                      <a:r>
                        <a:rPr lang="en-US" sz="1400" b="1" dirty="0"/>
                        <a:t>Enhance Coordination Between GPs and Pharmacies – </a:t>
                      </a:r>
                      <a:r>
                        <a:rPr lang="en-US" sz="1400" b="0" dirty="0"/>
                        <a:t>Improve prescription processing by integrating digital systems. </a:t>
                      </a:r>
                      <a:endParaRPr lang="en-GB" sz="1400" b="0" dirty="0"/>
                    </a:p>
                  </a:txBody>
                  <a:tcPr/>
                </a:tc>
                <a:tc>
                  <a:txBody>
                    <a:bodyPr/>
                    <a:lstStyle/>
                    <a:p>
                      <a:pPr algn="l"/>
                      <a:r>
                        <a:rPr lang="en-US" sz="1400" dirty="0"/>
                        <a:t>Prescriptions are handled more efficiently and accurately.</a:t>
                      </a:r>
                      <a:endParaRPr lang="en-GB" sz="1400" dirty="0"/>
                    </a:p>
                  </a:txBody>
                  <a:tcPr/>
                </a:tc>
                <a:tc>
                  <a:txBody>
                    <a:bodyPr/>
                    <a:lstStyle/>
                    <a:p>
                      <a:pPr lvl="0" algn="l">
                        <a:buNone/>
                      </a:pPr>
                      <a:r>
                        <a:rPr lang="en-US" sz="1400" dirty="0"/>
                        <a:t>Reduced patient frustration and fewer prescription delays. </a:t>
                      </a:r>
                      <a:endParaRPr lang="en-GB" sz="1400" dirty="0"/>
                    </a:p>
                  </a:txBody>
                  <a:tcPr/>
                </a:tc>
                <a:extLst>
                  <a:ext uri="{0D108BD9-81ED-4DB2-BD59-A6C34878D82A}">
                    <a16:rowId xmlns:a16="http://schemas.microsoft.com/office/drawing/2014/main" val="952750235"/>
                  </a:ext>
                </a:extLst>
              </a:tr>
              <a:tr h="1009786">
                <a:tc>
                  <a:txBody>
                    <a:bodyPr/>
                    <a:lstStyle/>
                    <a:p>
                      <a:pPr algn="just"/>
                      <a:r>
                        <a:rPr lang="en-US" sz="1400" b="1" dirty="0"/>
                        <a:t>Train Pharmacy Staff for Better Medication Guidance – </a:t>
                      </a:r>
                      <a:r>
                        <a:rPr lang="en-US" sz="1400" b="0" dirty="0"/>
                        <a:t>Ensure clear instructions on medication use, side effects, and interactions. </a:t>
                      </a:r>
                      <a:endParaRPr lang="en-GB" sz="1400" b="0" dirty="0">
                        <a:highlight>
                          <a:srgbClr val="FFFF00"/>
                        </a:highlight>
                      </a:endParaRPr>
                    </a:p>
                  </a:txBody>
                  <a:tcPr/>
                </a:tc>
                <a:tc>
                  <a:txBody>
                    <a:bodyPr/>
                    <a:lstStyle/>
                    <a:p>
                      <a:pPr lvl="0" algn="l">
                        <a:buNone/>
                      </a:pPr>
                      <a:r>
                        <a:rPr lang="en-US" sz="1400" dirty="0"/>
                        <a:t>Patients understand how to take their medications safely. </a:t>
                      </a:r>
                    </a:p>
                  </a:txBody>
                  <a:tcPr/>
                </a:tc>
                <a:tc>
                  <a:txBody>
                    <a:bodyPr/>
                    <a:lstStyle/>
                    <a:p>
                      <a:pPr lvl="0" algn="l">
                        <a:buNone/>
                      </a:pPr>
                      <a:r>
                        <a:rPr lang="en-US" sz="1400" dirty="0"/>
                        <a:t>Improved medication adherence and reduced risk of complications.</a:t>
                      </a:r>
                    </a:p>
                  </a:txBody>
                  <a:tcPr/>
                </a:tc>
                <a:extLst>
                  <a:ext uri="{0D108BD9-81ED-4DB2-BD59-A6C34878D82A}">
                    <a16:rowId xmlns:a16="http://schemas.microsoft.com/office/drawing/2014/main" val="2237811893"/>
                  </a:ext>
                </a:extLst>
              </a:tr>
              <a:tr h="1009786">
                <a:tc>
                  <a:txBody>
                    <a:bodyPr/>
                    <a:lstStyle/>
                    <a:p>
                      <a:pPr algn="just"/>
                      <a:r>
                        <a:rPr lang="en-US" sz="1400" b="1" dirty="0"/>
                        <a:t>Improve Handling of Urgent Prescriptions </a:t>
                      </a:r>
                      <a:r>
                        <a:rPr lang="en-US" sz="1400" b="0" dirty="0"/>
                        <a:t>– Designate staff to process emergency medication requests promptly. </a:t>
                      </a:r>
                      <a:endParaRPr lang="en-GB" sz="1400" b="0" dirty="0">
                        <a:highlight>
                          <a:srgbClr val="FFFF00"/>
                        </a:highlight>
                      </a:endParaRPr>
                    </a:p>
                  </a:txBody>
                  <a:tcPr/>
                </a:tc>
                <a:tc>
                  <a:txBody>
                    <a:bodyPr/>
                    <a:lstStyle/>
                    <a:p>
                      <a:pPr lvl="0" algn="l">
                        <a:buNone/>
                      </a:pPr>
                      <a:r>
                        <a:rPr lang="en-US" sz="1400" dirty="0"/>
                        <a:t>U</a:t>
                      </a:r>
                      <a:r>
                        <a:rPr lang="en-US" sz="1400" b="0" i="0" kern="1200" dirty="0">
                          <a:solidFill>
                            <a:schemeClr val="tx1"/>
                          </a:solidFill>
                          <a:effectLst/>
                          <a:latin typeface="+mn-lt"/>
                          <a:ea typeface="+mn-ea"/>
                          <a:cs typeface="+mn-cs"/>
                        </a:rPr>
                        <a:t>rgent prescriptions are processed more quickly. </a:t>
                      </a:r>
                      <a:endParaRPr lang="en-US" sz="1400" dirty="0"/>
                    </a:p>
                  </a:txBody>
                  <a:tcPr/>
                </a:tc>
                <a:tc>
                  <a:txBody>
                    <a:bodyPr/>
                    <a:lstStyle/>
                    <a:p>
                      <a:pPr lvl="0" algn="l">
                        <a:buNone/>
                      </a:pPr>
                      <a:r>
                        <a:rPr lang="en-US" sz="1400" dirty="0"/>
                        <a:t>Reduced health risks for patients needing immediate medication and increased trust in pharmacy services. </a:t>
                      </a:r>
                      <a:endParaRPr lang="en-GB" sz="1400" dirty="0"/>
                    </a:p>
                  </a:txBody>
                  <a:tcPr/>
                </a:tc>
                <a:extLst>
                  <a:ext uri="{0D108BD9-81ED-4DB2-BD59-A6C34878D82A}">
                    <a16:rowId xmlns:a16="http://schemas.microsoft.com/office/drawing/2014/main" val="345560429"/>
                  </a:ext>
                </a:extLst>
              </a:tr>
            </a:tbl>
          </a:graphicData>
        </a:graphic>
      </p:graphicFrame>
      <p:sp>
        <p:nvSpPr>
          <p:cNvPr id="3" name="TextBox 2">
            <a:extLst>
              <a:ext uri="{FF2B5EF4-FFF2-40B4-BE49-F238E27FC236}">
                <a16:creationId xmlns:a16="http://schemas.microsoft.com/office/drawing/2014/main" id="{097FE33F-D392-7A9E-A4DE-C2A612113239}"/>
              </a:ext>
            </a:extLst>
          </p:cNvPr>
          <p:cNvSpPr txBox="1"/>
          <p:nvPr/>
        </p:nvSpPr>
        <p:spPr>
          <a:xfrm>
            <a:off x="376493" y="6354785"/>
            <a:ext cx="4572000" cy="415498"/>
          </a:xfrm>
          <a:prstGeom prst="rect">
            <a:avLst/>
          </a:prstGeom>
          <a:noFill/>
        </p:spPr>
        <p:txBody>
          <a:bodyPr wrap="square">
            <a:spAutoFit/>
          </a:bodyPr>
          <a:lstStyle/>
          <a:p>
            <a:r>
              <a:rPr lang="en-GB" sz="1100" b="1" dirty="0">
                <a:solidFill>
                  <a:schemeClr val="bg1"/>
                </a:solidFill>
                <a:latin typeface="Century Gothic" panose="020B0502020202020204" pitchFamily="34" charset="0"/>
              </a:rPr>
              <a:t>HWHF Health &amp; Wellbeing Board</a:t>
            </a:r>
            <a:br>
              <a:rPr lang="en-GB" sz="1100" b="1" dirty="0">
                <a:solidFill>
                  <a:schemeClr val="bg1"/>
                </a:solidFill>
                <a:latin typeface="Century Gothic" panose="020B0502020202020204" pitchFamily="34" charset="0"/>
              </a:rPr>
            </a:br>
            <a:endParaRPr lang="en-GB" sz="1000" b="1" dirty="0">
              <a:solidFill>
                <a:schemeClr val="bg1"/>
              </a:solidFill>
            </a:endParaRPr>
          </a:p>
        </p:txBody>
      </p:sp>
    </p:spTree>
    <p:extLst>
      <p:ext uri="{BB962C8B-B14F-4D97-AF65-F5344CB8AC3E}">
        <p14:creationId xmlns:p14="http://schemas.microsoft.com/office/powerpoint/2010/main" val="2457450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F63252E-F830-2283-F085-F2F2D959BBF0}"/>
              </a:ext>
            </a:extLst>
          </p:cNvPr>
          <p:cNvSpPr txBox="1"/>
          <p:nvPr/>
        </p:nvSpPr>
        <p:spPr>
          <a:xfrm>
            <a:off x="425137" y="947703"/>
            <a:ext cx="8208000" cy="468000"/>
          </a:xfrm>
          <a:prstGeom prst="rect">
            <a:avLst/>
          </a:prstGeom>
        </p:spPr>
        <p:txBody>
          <a:bodyPr vert="horz" lIns="0" tIns="0" rIns="0" bIns="0" rtlCol="0" anchor="t" anchorCtr="0">
            <a:noAutofit/>
          </a:bodyPr>
          <a:lstStyle/>
          <a:p>
            <a:pPr>
              <a:lnSpc>
                <a:spcPct val="90000"/>
              </a:lnSpc>
              <a:spcBef>
                <a:spcPct val="0"/>
              </a:spcBef>
              <a:spcAft>
                <a:spcPts val="600"/>
              </a:spcAft>
            </a:pPr>
            <a:r>
              <a:rPr lang="en-US" sz="1600" b="1" dirty="0">
                <a:solidFill>
                  <a:schemeClr val="accent1"/>
                </a:solidFill>
                <a:effectLst/>
                <a:ea typeface="+mj-ea"/>
                <a:cs typeface="+mj-cs"/>
              </a:rPr>
              <a:t>Mandated by the Health and Social Care Act 2012, Enter and View visits enable trained Healthwatch staff and volunteers (</a:t>
            </a:r>
            <a:r>
              <a:rPr lang="en-US" sz="1600" b="1" dirty="0" err="1">
                <a:solidFill>
                  <a:schemeClr val="accent1"/>
                </a:solidFill>
                <a:effectLst/>
                <a:ea typeface="+mj-ea"/>
                <a:cs typeface="+mj-cs"/>
              </a:rPr>
              <a:t>Authorised</a:t>
            </a:r>
            <a:r>
              <a:rPr lang="en-US" sz="1600" b="1" dirty="0">
                <a:solidFill>
                  <a:schemeClr val="accent1"/>
                </a:solidFill>
                <a:effectLst/>
                <a:ea typeface="+mj-ea"/>
                <a:cs typeface="+mj-cs"/>
              </a:rPr>
              <a:t> Representatives) to visit and observe health and care services.</a:t>
            </a:r>
            <a:r>
              <a:rPr lang="en-US" sz="1600" b="1" dirty="0">
                <a:solidFill>
                  <a:schemeClr val="accent1"/>
                </a:solidFill>
                <a:ea typeface="+mj-ea"/>
                <a:cs typeface="+mj-cs"/>
              </a:rPr>
              <a:t> </a:t>
            </a:r>
            <a:endParaRPr lang="en-US" sz="1600" b="1" dirty="0">
              <a:solidFill>
                <a:schemeClr val="accent1"/>
              </a:solidFill>
              <a:effectLst/>
              <a:ea typeface="+mj-ea"/>
              <a:cs typeface="Poppins"/>
            </a:endParaRPr>
          </a:p>
          <a:p>
            <a:pPr marL="285750" indent="-285750">
              <a:lnSpc>
                <a:spcPct val="90000"/>
              </a:lnSpc>
              <a:spcBef>
                <a:spcPct val="0"/>
              </a:spcBef>
              <a:spcAft>
                <a:spcPts val="600"/>
              </a:spcAft>
            </a:pPr>
            <a:endParaRPr lang="en-US" sz="1600" b="1" dirty="0">
              <a:solidFill>
                <a:schemeClr val="accent1"/>
              </a:solidFill>
              <a:latin typeface="Century Gothic" panose="020B0502020202020204" pitchFamily="34" charset="0"/>
              <a:ea typeface="+mj-ea"/>
              <a:cs typeface="+mj-cs"/>
            </a:endParaRPr>
          </a:p>
          <a:p>
            <a:pPr marL="285750" indent="-285750">
              <a:lnSpc>
                <a:spcPct val="90000"/>
              </a:lnSpc>
              <a:spcBef>
                <a:spcPct val="0"/>
              </a:spcBef>
              <a:spcAft>
                <a:spcPts val="600"/>
              </a:spcAft>
            </a:pPr>
            <a:endParaRPr lang="en-US" sz="1600" b="1" dirty="0">
              <a:solidFill>
                <a:schemeClr val="accent1"/>
              </a:solidFill>
              <a:effectLst/>
              <a:latin typeface="Century Gothic" panose="020B0502020202020204" pitchFamily="34" charset="0"/>
              <a:ea typeface="+mj-ea"/>
              <a:cs typeface="+mj-cs"/>
            </a:endParaRPr>
          </a:p>
          <a:p>
            <a:pPr>
              <a:lnSpc>
                <a:spcPct val="90000"/>
              </a:lnSpc>
              <a:spcBef>
                <a:spcPct val="0"/>
              </a:spcBef>
              <a:spcAft>
                <a:spcPts val="600"/>
              </a:spcAft>
            </a:pPr>
            <a:endParaRPr lang="en-US" sz="1600" b="1" dirty="0">
              <a:solidFill>
                <a:schemeClr val="accent1"/>
              </a:solidFill>
              <a:latin typeface="Century Gothic" panose="020B0502020202020204" pitchFamily="34" charset="0"/>
              <a:ea typeface="+mj-ea"/>
              <a:cs typeface="+mj-cs"/>
            </a:endParaRPr>
          </a:p>
        </p:txBody>
      </p:sp>
      <p:sp>
        <p:nvSpPr>
          <p:cNvPr id="8" name="TextBox 7">
            <a:extLst>
              <a:ext uri="{FF2B5EF4-FFF2-40B4-BE49-F238E27FC236}">
                <a16:creationId xmlns:a16="http://schemas.microsoft.com/office/drawing/2014/main" id="{1C459E60-3588-FB4D-4C1B-94098270AF36}"/>
              </a:ext>
            </a:extLst>
          </p:cNvPr>
          <p:cNvSpPr txBox="1"/>
          <p:nvPr/>
        </p:nvSpPr>
        <p:spPr>
          <a:xfrm>
            <a:off x="425137" y="1948259"/>
            <a:ext cx="8208000" cy="4392000"/>
          </a:xfrm>
          <a:prstGeom prst="rect">
            <a:avLst/>
          </a:prstGeom>
        </p:spPr>
        <p:txBody>
          <a:bodyPr vert="horz" lIns="0" tIns="0" rIns="0" bIns="0" rtlCol="0" anchor="t" anchorCtr="0">
            <a:normAutofit/>
          </a:bodyPr>
          <a:lstStyle/>
          <a:p>
            <a:pPr>
              <a:lnSpc>
                <a:spcPct val="90000"/>
              </a:lnSpc>
              <a:spcAft>
                <a:spcPts val="1200"/>
              </a:spcAft>
              <a:buFont typeface="Arial" pitchFamily="34" charset="0"/>
            </a:pPr>
            <a:r>
              <a:rPr lang="en-US" sz="1500" b="1" dirty="0"/>
              <a:t>Focus of our 2024/2025 </a:t>
            </a:r>
            <a:r>
              <a:rPr lang="en-GB" sz="1500" b="1" dirty="0"/>
              <a:t>E&amp;V</a:t>
            </a:r>
            <a:r>
              <a:rPr lang="en-US" sz="1500" b="1" dirty="0"/>
              <a:t>: </a:t>
            </a:r>
            <a:r>
              <a:rPr lang="en-US" sz="1500" b="1" i="0" dirty="0">
                <a:solidFill>
                  <a:srgbClr val="004B6B"/>
                </a:solidFill>
                <a:effectLst/>
              </a:rPr>
              <a:t>Outpatient services in hospitals used by Hammersmith and Fulham residents</a:t>
            </a:r>
            <a:r>
              <a:rPr lang="en-US" sz="1500" b="0" i="0" dirty="0">
                <a:solidFill>
                  <a:srgbClr val="004B6B"/>
                </a:solidFill>
                <a:effectLst/>
              </a:rPr>
              <a:t> </a:t>
            </a:r>
          </a:p>
          <a:p>
            <a:pPr>
              <a:lnSpc>
                <a:spcPct val="90000"/>
              </a:lnSpc>
              <a:spcAft>
                <a:spcPts val="1200"/>
              </a:spcAft>
              <a:buFont typeface="Arial" pitchFamily="34" charset="0"/>
            </a:pPr>
            <a:r>
              <a:rPr lang="en-GB" sz="1500" b="0" i="0" dirty="0">
                <a:solidFill>
                  <a:srgbClr val="000000"/>
                </a:solidFill>
                <a:effectLst/>
              </a:rPr>
              <a:t>Healthwatch Hammersmith &amp; Fulham conducted Enter &amp; View visits to Charing Cross Hospital, Hammersmith Hospital, and Chelsea and Westminster Hospital to evaluate the outpatient department experience for patients and staff. </a:t>
            </a:r>
            <a:endParaRPr lang="en-US" sz="1500" dirty="0">
              <a:solidFill>
                <a:srgbClr val="004B6B"/>
              </a:solidFill>
            </a:endParaRPr>
          </a:p>
          <a:p>
            <a:pPr algn="l" rtl="0" fontAlgn="base">
              <a:lnSpc>
                <a:spcPts val="1400"/>
              </a:lnSpc>
              <a:spcAft>
                <a:spcPts val="1000"/>
              </a:spcAft>
              <a:buNone/>
            </a:pPr>
            <a:r>
              <a:rPr lang="en-US" sz="1500" b="0" i="0" dirty="0">
                <a:solidFill>
                  <a:srgbClr val="000000"/>
                </a:solidFill>
                <a:effectLst/>
              </a:rPr>
              <a:t>The visits focused on key areas such as appointment letters, accessibility, signage, waiting times, patient-staff interactions, and overall facilities. The visits were prompted by previous patient experiences gathered through our Patient Experience </a:t>
            </a:r>
            <a:r>
              <a:rPr lang="en-US" sz="1500" b="0" i="0" dirty="0" err="1">
                <a:solidFill>
                  <a:srgbClr val="000000"/>
                </a:solidFill>
                <a:effectLst/>
              </a:rPr>
              <a:t>Programme</a:t>
            </a:r>
            <a:r>
              <a:rPr lang="en-US" sz="1500" b="0" i="0" dirty="0">
                <a:solidFill>
                  <a:srgbClr val="000000"/>
                </a:solidFill>
                <a:effectLst/>
              </a:rPr>
              <a:t>.</a:t>
            </a:r>
          </a:p>
          <a:p>
            <a:pPr algn="l" rtl="0" fontAlgn="base">
              <a:lnSpc>
                <a:spcPts val="1400"/>
              </a:lnSpc>
              <a:spcAft>
                <a:spcPts val="1000"/>
              </a:spcAft>
              <a:buNone/>
            </a:pPr>
            <a:endParaRPr lang="en-US" sz="1500" dirty="0">
              <a:solidFill>
                <a:srgbClr val="000000"/>
              </a:solidFill>
            </a:endParaRPr>
          </a:p>
          <a:p>
            <a:pPr algn="l" rtl="0" fontAlgn="base">
              <a:lnSpc>
                <a:spcPts val="1400"/>
              </a:lnSpc>
              <a:spcAft>
                <a:spcPts val="1000"/>
              </a:spcAft>
              <a:buNone/>
            </a:pPr>
            <a:r>
              <a:rPr lang="en-US" sz="1500" b="0" i="0" dirty="0">
                <a:solidFill>
                  <a:srgbClr val="000000"/>
                </a:solidFill>
                <a:effectLst/>
              </a:rPr>
              <a:t>As part of our visits, we collected feedback from </a:t>
            </a:r>
            <a:r>
              <a:rPr lang="en-US" sz="1500" b="1" i="0" dirty="0">
                <a:solidFill>
                  <a:srgbClr val="000000"/>
                </a:solidFill>
                <a:effectLst/>
              </a:rPr>
              <a:t>52 patients </a:t>
            </a:r>
            <a:r>
              <a:rPr lang="en-US" sz="1500" b="0" i="0" dirty="0">
                <a:solidFill>
                  <a:srgbClr val="000000"/>
                </a:solidFill>
                <a:effectLst/>
              </a:rPr>
              <a:t>and </a:t>
            </a:r>
            <a:r>
              <a:rPr lang="en-US" sz="1500" b="1" i="0" dirty="0">
                <a:solidFill>
                  <a:srgbClr val="000000"/>
                </a:solidFill>
                <a:effectLst/>
              </a:rPr>
              <a:t>20 staff members</a:t>
            </a:r>
            <a:r>
              <a:rPr lang="en-US" sz="1500" b="0" i="0" dirty="0">
                <a:solidFill>
                  <a:srgbClr val="000000"/>
                </a:solidFill>
                <a:effectLst/>
              </a:rPr>
              <a:t> across the three hospitals. </a:t>
            </a:r>
          </a:p>
          <a:p>
            <a:pPr>
              <a:lnSpc>
                <a:spcPct val="90000"/>
              </a:lnSpc>
              <a:spcAft>
                <a:spcPts val="1200"/>
              </a:spcAft>
              <a:buFont typeface="Arial" pitchFamily="34" charset="0"/>
            </a:pPr>
            <a:r>
              <a:rPr lang="en-US" sz="1500" b="0" i="0" dirty="0">
                <a:solidFill>
                  <a:srgbClr val="000000"/>
                </a:solidFill>
                <a:effectLst/>
              </a:rPr>
              <a:t>Each hospital received a set of recommendations based on our findings, with responses requested to outline planned actions. For Charing Cross Hospital and Hammersmith Hospital, we are currently awaiting formal responses, which we expect to receive within the next few weeks. </a:t>
            </a:r>
            <a:endParaRPr lang="en-US" sz="1500" b="0" i="0" dirty="0">
              <a:solidFill>
                <a:srgbClr val="004B6B"/>
              </a:solidFill>
              <a:effectLst/>
            </a:endParaRPr>
          </a:p>
          <a:p>
            <a:pPr>
              <a:lnSpc>
                <a:spcPct val="90000"/>
              </a:lnSpc>
              <a:spcAft>
                <a:spcPts val="1200"/>
              </a:spcAft>
              <a:buFont typeface="Arial" pitchFamily="34" charset="0"/>
            </a:pPr>
            <a:endParaRPr lang="en-US" sz="1500" b="1" dirty="0"/>
          </a:p>
        </p:txBody>
      </p:sp>
      <p:sp>
        <p:nvSpPr>
          <p:cNvPr id="11" name="Content Placeholder 1">
            <a:extLst>
              <a:ext uri="{FF2B5EF4-FFF2-40B4-BE49-F238E27FC236}">
                <a16:creationId xmlns:a16="http://schemas.microsoft.com/office/drawing/2014/main" id="{29C4B0AE-FFFB-A61C-A93C-81678F3C200B}"/>
              </a:ext>
            </a:extLst>
          </p:cNvPr>
          <p:cNvSpPr>
            <a:spLocks noGrp="1"/>
          </p:cNvSpPr>
          <p:nvPr>
            <p:ph type="body" sz="quarter" idx="13"/>
          </p:nvPr>
        </p:nvSpPr>
        <p:spPr>
          <a:xfrm>
            <a:off x="425137" y="302584"/>
            <a:ext cx="8465366" cy="481858"/>
          </a:xfrm>
        </p:spPr>
        <p:txBody>
          <a:bodyPr vert="horz" lIns="0" tIns="0" rIns="0" bIns="0" rtlCol="0" anchor="t" anchorCtr="0">
            <a:normAutofit/>
          </a:bodyPr>
          <a:lstStyle/>
          <a:p>
            <a:r>
              <a:rPr lang="en-GB" sz="2800" b="1" kern="1200" spc="50" baseline="0">
                <a:solidFill>
                  <a:schemeClr val="accent1"/>
                </a:solidFill>
                <a:latin typeface="+mj-lt"/>
                <a:ea typeface="+mn-ea"/>
                <a:cs typeface="+mn-cs"/>
              </a:rPr>
              <a:t>Enter and View Programme</a:t>
            </a:r>
          </a:p>
        </p:txBody>
      </p:sp>
      <p:sp>
        <p:nvSpPr>
          <p:cNvPr id="2" name="TextBox 1">
            <a:extLst>
              <a:ext uri="{FF2B5EF4-FFF2-40B4-BE49-F238E27FC236}">
                <a16:creationId xmlns:a16="http://schemas.microsoft.com/office/drawing/2014/main" id="{B82E16E5-ADC7-0F75-6F39-626C579A1CA9}"/>
              </a:ext>
            </a:extLst>
          </p:cNvPr>
          <p:cNvSpPr txBox="1"/>
          <p:nvPr/>
        </p:nvSpPr>
        <p:spPr>
          <a:xfrm>
            <a:off x="376493" y="6354785"/>
            <a:ext cx="4572000" cy="415498"/>
          </a:xfrm>
          <a:prstGeom prst="rect">
            <a:avLst/>
          </a:prstGeom>
          <a:noFill/>
        </p:spPr>
        <p:txBody>
          <a:bodyPr wrap="square">
            <a:spAutoFit/>
          </a:bodyPr>
          <a:lstStyle/>
          <a:p>
            <a:r>
              <a:rPr lang="en-GB" sz="1100" b="1" dirty="0">
                <a:solidFill>
                  <a:schemeClr val="bg1"/>
                </a:solidFill>
                <a:latin typeface="Century Gothic"/>
              </a:rPr>
              <a:t>HWHF Health &amp; Wellbeing Board</a:t>
            </a:r>
            <a:br>
              <a:rPr lang="en-GB" sz="1100" b="1" dirty="0">
                <a:solidFill>
                  <a:schemeClr val="bg1"/>
                </a:solidFill>
                <a:latin typeface="Century Gothic" panose="020B0502020202020204" pitchFamily="34" charset="0"/>
              </a:rPr>
            </a:br>
            <a:endParaRPr lang="en-GB" sz="1000" b="1" dirty="0">
              <a:solidFill>
                <a:schemeClr val="bg1"/>
              </a:solidFill>
            </a:endParaRPr>
          </a:p>
        </p:txBody>
      </p:sp>
    </p:spTree>
    <p:extLst>
      <p:ext uri="{BB962C8B-B14F-4D97-AF65-F5344CB8AC3E}">
        <p14:creationId xmlns:p14="http://schemas.microsoft.com/office/powerpoint/2010/main" val="270436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0E20-5CD0-F275-BE6E-9E4D62D0C2F2}"/>
              </a:ext>
            </a:extLst>
          </p:cNvPr>
          <p:cNvSpPr>
            <a:spLocks noGrp="1"/>
          </p:cNvSpPr>
          <p:nvPr>
            <p:ph type="title"/>
          </p:nvPr>
        </p:nvSpPr>
        <p:spPr>
          <a:xfrm>
            <a:off x="165719" y="216066"/>
            <a:ext cx="8812561" cy="468000"/>
          </a:xfrm>
        </p:spPr>
        <p:txBody>
          <a:bodyPr/>
          <a:lstStyle/>
          <a:p>
            <a:r>
              <a:rPr lang="en-GB" sz="2400" dirty="0">
                <a:latin typeface="+mj-lt"/>
              </a:rPr>
              <a:t>Outpatient hospital services E&amp;V Recommendations</a:t>
            </a:r>
            <a:endParaRPr lang="en-US" sz="2400" dirty="0">
              <a:solidFill>
                <a:srgbClr val="E73E97"/>
              </a:solidFill>
              <a:latin typeface="+mj-lt"/>
            </a:endParaRPr>
          </a:p>
        </p:txBody>
      </p:sp>
      <p:graphicFrame>
        <p:nvGraphicFramePr>
          <p:cNvPr id="8" name="Content Placeholder 7">
            <a:extLst>
              <a:ext uri="{FF2B5EF4-FFF2-40B4-BE49-F238E27FC236}">
                <a16:creationId xmlns:a16="http://schemas.microsoft.com/office/drawing/2014/main" id="{05DDC103-087C-15AD-759F-7E8B00343072}"/>
              </a:ext>
            </a:extLst>
          </p:cNvPr>
          <p:cNvGraphicFramePr>
            <a:graphicFrameLocks noGrp="1"/>
          </p:cNvGraphicFramePr>
          <p:nvPr>
            <p:ph idx="1"/>
            <p:extLst>
              <p:ext uri="{D42A27DB-BD31-4B8C-83A1-F6EECF244321}">
                <p14:modId xmlns:p14="http://schemas.microsoft.com/office/powerpoint/2010/main" val="216885810"/>
              </p:ext>
            </p:extLst>
          </p:nvPr>
        </p:nvGraphicFramePr>
        <p:xfrm>
          <a:off x="376493" y="870525"/>
          <a:ext cx="8205165" cy="5126109"/>
        </p:xfrm>
        <a:graphic>
          <a:graphicData uri="http://schemas.openxmlformats.org/drawingml/2006/table">
            <a:tbl>
              <a:tblPr firstRow="1" firstCol="1" bandRow="1">
                <a:tableStyleId>{073A0DAA-6AF3-43AB-8588-CEC1D06C72B9}</a:tableStyleId>
              </a:tblPr>
              <a:tblGrid>
                <a:gridCol w="1355325">
                  <a:extLst>
                    <a:ext uri="{9D8B030D-6E8A-4147-A177-3AD203B41FA5}">
                      <a16:colId xmlns:a16="http://schemas.microsoft.com/office/drawing/2014/main" val="2023023327"/>
                    </a:ext>
                  </a:extLst>
                </a:gridCol>
                <a:gridCol w="1607127">
                  <a:extLst>
                    <a:ext uri="{9D8B030D-6E8A-4147-A177-3AD203B41FA5}">
                      <a16:colId xmlns:a16="http://schemas.microsoft.com/office/drawing/2014/main" val="3552590365"/>
                    </a:ext>
                  </a:extLst>
                </a:gridCol>
                <a:gridCol w="1503219">
                  <a:extLst>
                    <a:ext uri="{9D8B030D-6E8A-4147-A177-3AD203B41FA5}">
                      <a16:colId xmlns:a16="http://schemas.microsoft.com/office/drawing/2014/main" val="370583911"/>
                    </a:ext>
                  </a:extLst>
                </a:gridCol>
                <a:gridCol w="1399309">
                  <a:extLst>
                    <a:ext uri="{9D8B030D-6E8A-4147-A177-3AD203B41FA5}">
                      <a16:colId xmlns:a16="http://schemas.microsoft.com/office/drawing/2014/main" val="948137900"/>
                    </a:ext>
                  </a:extLst>
                </a:gridCol>
                <a:gridCol w="1281545">
                  <a:extLst>
                    <a:ext uri="{9D8B030D-6E8A-4147-A177-3AD203B41FA5}">
                      <a16:colId xmlns:a16="http://schemas.microsoft.com/office/drawing/2014/main" val="2520567404"/>
                    </a:ext>
                  </a:extLst>
                </a:gridCol>
                <a:gridCol w="1058640">
                  <a:extLst>
                    <a:ext uri="{9D8B030D-6E8A-4147-A177-3AD203B41FA5}">
                      <a16:colId xmlns:a16="http://schemas.microsoft.com/office/drawing/2014/main" val="3673536200"/>
                    </a:ext>
                  </a:extLst>
                </a:gridCol>
              </a:tblGrid>
              <a:tr h="196139">
                <a:tc rowSpan="2">
                  <a:txBody>
                    <a:bodyPr/>
                    <a:lstStyle/>
                    <a:p>
                      <a:pPr algn="ctr"/>
                      <a:r>
                        <a:rPr lang="en-US" sz="950" kern="0" dirty="0">
                          <a:effectLst/>
                          <a:latin typeface="+mn-lt"/>
                        </a:rPr>
                        <a:t>Theme</a:t>
                      </a:r>
                    </a:p>
                  </a:txBody>
                  <a:tcPr marL="9525" marR="9525" marT="9525" marB="9525" anchor="ctr"/>
                </a:tc>
                <a:tc rowSpan="2">
                  <a:txBody>
                    <a:bodyPr/>
                    <a:lstStyle/>
                    <a:p>
                      <a:pPr algn="ctr"/>
                      <a:r>
                        <a:rPr lang="en-US" sz="950" kern="0" dirty="0">
                          <a:effectLst/>
                          <a:latin typeface="+mn-lt"/>
                        </a:rPr>
                        <a:t>Chelsea &amp; Westminster Hospital</a:t>
                      </a:r>
                      <a:endParaRPr lang="en-US" sz="950" dirty="0">
                        <a:effectLst/>
                        <a:latin typeface="+mn-lt"/>
                      </a:endParaRPr>
                    </a:p>
                  </a:txBody>
                  <a:tcPr marL="9525" marR="9525" marT="9525" marB="9525" anchor="ctr"/>
                </a:tc>
                <a:tc rowSpan="2">
                  <a:txBody>
                    <a:bodyPr/>
                    <a:lstStyle/>
                    <a:p>
                      <a:pPr algn="ctr"/>
                      <a:r>
                        <a:rPr lang="en-US" sz="950" dirty="0">
                          <a:effectLst/>
                          <a:latin typeface="+mn-lt"/>
                        </a:rPr>
                        <a:t>Hammersmith Hospital</a:t>
                      </a:r>
                    </a:p>
                  </a:txBody>
                  <a:tcPr marL="9525" marR="9525" marT="9525" marB="9525" anchor="ctr"/>
                </a:tc>
                <a:tc rowSpan="2">
                  <a:txBody>
                    <a:bodyPr/>
                    <a:lstStyle/>
                    <a:p>
                      <a:pPr algn="ctr"/>
                      <a:r>
                        <a:rPr lang="en-US" sz="950" kern="0" dirty="0">
                          <a:effectLst/>
                          <a:latin typeface="+mn-lt"/>
                        </a:rPr>
                        <a:t>Charing Cross Hospital</a:t>
                      </a:r>
                      <a:endParaRPr lang="en-US" sz="950" dirty="0">
                        <a:effectLst/>
                        <a:latin typeface="+mn-lt"/>
                      </a:endParaRPr>
                    </a:p>
                  </a:txBody>
                  <a:tcPr marL="9525" marR="9525" marT="9525" marB="9525" anchor="ctr"/>
                </a:tc>
                <a:tc gridSpan="2">
                  <a:txBody>
                    <a:bodyPr/>
                    <a:lstStyle/>
                    <a:p>
                      <a:pPr lvl="0" algn="ctr">
                        <a:buNone/>
                      </a:pPr>
                      <a:r>
                        <a:rPr lang="en-US" sz="950" kern="0" dirty="0">
                          <a:effectLst/>
                          <a:latin typeface="+mn-lt"/>
                        </a:rPr>
                        <a:t>Implemented?</a:t>
                      </a:r>
                    </a:p>
                  </a:txBody>
                  <a:tcPr marL="9524" marR="9524" marT="9524" marB="9524" anchor="ctr"/>
                </a:tc>
                <a:tc hMerge="1">
                  <a:txBody>
                    <a:bodyPr/>
                    <a:lstStyle/>
                    <a:p>
                      <a:pPr lvl="0" algn="ctr">
                        <a:buNone/>
                      </a:pPr>
                      <a:endParaRPr lang="en-US" sz="950" kern="0" dirty="0">
                        <a:effectLst/>
                        <a:latin typeface="+mn-lt"/>
                      </a:endParaRPr>
                    </a:p>
                  </a:txBody>
                  <a:tcPr marL="9524" marR="9524" marT="9524" marB="9524" anchor="ctr"/>
                </a:tc>
                <a:extLst>
                  <a:ext uri="{0D108BD9-81ED-4DB2-BD59-A6C34878D82A}">
                    <a16:rowId xmlns:a16="http://schemas.microsoft.com/office/drawing/2014/main" val="2111781183"/>
                  </a:ext>
                </a:extLst>
              </a:tr>
              <a:tr h="19613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lvl="0" algn="ctr">
                        <a:buNone/>
                      </a:pPr>
                      <a:r>
                        <a:rPr lang="en-US" sz="950" kern="0" dirty="0">
                          <a:effectLst/>
                          <a:latin typeface="+mn-lt"/>
                        </a:rPr>
                        <a:t>Chelsea &amp; Westminster Hospital </a:t>
                      </a:r>
                    </a:p>
                  </a:txBody>
                  <a:tcPr marL="9524" marR="9524" marT="9524" marB="9524" anchor="ctr"/>
                </a:tc>
                <a:tc>
                  <a:txBody>
                    <a:bodyPr/>
                    <a:lstStyle/>
                    <a:p>
                      <a:pPr lvl="0" algn="ctr">
                        <a:buNone/>
                      </a:pPr>
                      <a:r>
                        <a:rPr lang="en-US" sz="950" kern="0" dirty="0">
                          <a:effectLst/>
                          <a:latin typeface="+mn-lt"/>
                        </a:rPr>
                        <a:t>Charing cross; Hammersmith Hospital</a:t>
                      </a:r>
                    </a:p>
                  </a:txBody>
                  <a:tcPr marL="9524" marR="9524" marT="9524" marB="9524" anchor="ctr"/>
                </a:tc>
                <a:extLst>
                  <a:ext uri="{0D108BD9-81ED-4DB2-BD59-A6C34878D82A}">
                    <a16:rowId xmlns:a16="http://schemas.microsoft.com/office/drawing/2014/main" val="1980595368"/>
                  </a:ext>
                </a:extLst>
              </a:tr>
              <a:tr h="1117407">
                <a:tc>
                  <a:txBody>
                    <a:bodyPr/>
                    <a:lstStyle/>
                    <a:p>
                      <a:pPr algn="ctr"/>
                      <a:r>
                        <a:rPr lang="en-US" sz="950" kern="0" dirty="0">
                          <a:effectLst/>
                          <a:latin typeface="+mn-lt"/>
                        </a:rPr>
                        <a:t>Signage  and Navigation Issues </a:t>
                      </a:r>
                      <a:endParaRPr lang="en-US" sz="950" dirty="0">
                        <a:effectLst/>
                        <a:latin typeface="+mn-lt"/>
                      </a:endParaRPr>
                    </a:p>
                  </a:txBody>
                  <a:tcPr marL="9525" marR="9525" marT="9525" marB="9525" anchor="ctr"/>
                </a:tc>
                <a:tc>
                  <a:txBody>
                    <a:bodyPr/>
                    <a:lstStyle/>
                    <a:p>
                      <a:pPr algn="ctr"/>
                      <a:r>
                        <a:rPr lang="en-US" sz="950" dirty="0">
                          <a:solidFill>
                            <a:srgbClr val="000000"/>
                          </a:solidFill>
                          <a:effectLst/>
                          <a:latin typeface="+mn-lt"/>
                        </a:rPr>
                        <a:t>We recommend improving signage across all outpatient departments, ensuring consistency with appointment letters. </a:t>
                      </a:r>
                    </a:p>
                  </a:txBody>
                  <a:tcPr marL="9525" marR="9525" marT="9525" marB="9525" anchor="ctr"/>
                </a:tc>
                <a:tc>
                  <a:txBody>
                    <a:bodyPr/>
                    <a:lstStyle/>
                    <a:p>
                      <a:pPr algn="ctr"/>
                      <a:r>
                        <a:rPr lang="en-US" sz="950" dirty="0">
                          <a:solidFill>
                            <a:srgbClr val="000000"/>
                          </a:solidFill>
                          <a:effectLst/>
                          <a:latin typeface="+mn-lt"/>
                        </a:rPr>
                        <a:t>We recommend improving directional signage, particularly in corridors leading to outpatient clinics.</a:t>
                      </a:r>
                    </a:p>
                  </a:txBody>
                  <a:tcPr marL="9525" marR="9525" marT="9525" marB="9525" anchor="ctr"/>
                </a:tc>
                <a:tc>
                  <a:txBody>
                    <a:bodyPr/>
                    <a:lstStyle/>
                    <a:p>
                      <a:pPr algn="ctr"/>
                      <a:r>
                        <a:rPr lang="en-US" sz="950" dirty="0">
                          <a:solidFill>
                            <a:srgbClr val="000000"/>
                          </a:solidFill>
                          <a:effectLst/>
                          <a:latin typeface="+mn-lt"/>
                        </a:rPr>
                        <a:t>We recommend improving signage throughout the hospital, particularly for lift access to the outpatient department. </a:t>
                      </a:r>
                    </a:p>
                  </a:txBody>
                  <a:tcPr marL="9525" marR="9525" marT="9525" marB="9525" anchor="ctr"/>
                </a:tc>
                <a:tc>
                  <a:txBody>
                    <a:bodyPr/>
                    <a:lstStyle/>
                    <a:p>
                      <a:pPr lvl="0" algn="ctr">
                        <a:buNone/>
                      </a:pPr>
                      <a:r>
                        <a:rPr lang="en-US" sz="950" dirty="0">
                          <a:solidFill>
                            <a:srgbClr val="000000"/>
                          </a:solidFill>
                          <a:latin typeface="+mn-lt"/>
                        </a:rPr>
                        <a:t>The hospital has developed a new signage plan with improved wayfinding, scheduled for implementation by late 2024. </a:t>
                      </a:r>
                    </a:p>
                  </a:txBody>
                  <a:tcPr marL="9524" marR="9524" marT="9524" marB="9524" anchor="ct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solidFill>
                            <a:srgbClr val="000000"/>
                          </a:solidFill>
                          <a:latin typeface="+mn-lt"/>
                        </a:rPr>
                        <a:t>TBC- Awaiting formal response</a:t>
                      </a:r>
                    </a:p>
                    <a:p>
                      <a:pPr lvl="0" algn="ctr">
                        <a:buNone/>
                      </a:pPr>
                      <a:endParaRPr lang="en-US" sz="950" dirty="0">
                        <a:solidFill>
                          <a:srgbClr val="000000"/>
                        </a:solidFill>
                        <a:latin typeface="+mn-lt"/>
                      </a:endParaRPr>
                    </a:p>
                  </a:txBody>
                  <a:tcPr marL="9524" marR="9524" marT="9524" marB="9524" anchor="ctr"/>
                </a:tc>
                <a:extLst>
                  <a:ext uri="{0D108BD9-81ED-4DB2-BD59-A6C34878D82A}">
                    <a16:rowId xmlns:a16="http://schemas.microsoft.com/office/drawing/2014/main" val="507006602"/>
                  </a:ext>
                </a:extLst>
              </a:tr>
              <a:tr h="1177290">
                <a:tc rowSpan="2">
                  <a:txBody>
                    <a:bodyPr/>
                    <a:lstStyle/>
                    <a:p>
                      <a:pPr algn="ctr"/>
                      <a:r>
                        <a:rPr lang="en-US" sz="950" dirty="0">
                          <a:effectLst/>
                          <a:latin typeface="+mn-lt"/>
                        </a:rPr>
                        <a:t>Appointment Communication challenges</a:t>
                      </a:r>
                    </a:p>
                  </a:txBody>
                  <a:tcPr marL="9525" marR="9525" marT="9525" marB="9525" anchor="ctr"/>
                </a:tc>
                <a:tc>
                  <a:txBody>
                    <a:bodyPr/>
                    <a:lstStyle/>
                    <a:p>
                      <a:pPr algn="ctr"/>
                      <a:r>
                        <a:rPr lang="en-US" sz="950" dirty="0">
                          <a:solidFill>
                            <a:srgbClr val="000000"/>
                          </a:solidFill>
                          <a:effectLst/>
                          <a:latin typeface="+mn-lt"/>
                        </a:rPr>
                        <a:t>We recommend standardising appointment letters to match hospital signage and including maps for better clarity. </a:t>
                      </a:r>
                    </a:p>
                  </a:txBody>
                  <a:tcPr marL="9525" marR="9525" marT="9525" marB="9525" anchor="ctr"/>
                </a:tc>
                <a:tc>
                  <a:txBody>
                    <a:bodyPr/>
                    <a:lstStyle/>
                    <a:p>
                      <a:pPr algn="ctr"/>
                      <a:r>
                        <a:rPr lang="en-US" sz="950" dirty="0">
                          <a:solidFill>
                            <a:srgbClr val="000000"/>
                          </a:solidFill>
                          <a:effectLst/>
                          <a:latin typeface="+mn-lt"/>
                        </a:rPr>
                        <a:t>We recommend reviewing the administration process for sending appointment letters, ensuring they arrive on time and include clear instructions</a:t>
                      </a:r>
                    </a:p>
                  </a:txBody>
                  <a:tcPr marL="9525" marR="9525" marT="9525" marB="9525" anchor="ctr"/>
                </a:tc>
                <a:tc>
                  <a:txBody>
                    <a:bodyPr/>
                    <a:lstStyle/>
                    <a:p>
                      <a:pPr algn="ctr"/>
                      <a:r>
                        <a:rPr lang="en-US" sz="950" dirty="0">
                          <a:solidFill>
                            <a:srgbClr val="000000"/>
                          </a:solidFill>
                          <a:effectLst/>
                          <a:latin typeface="+mn-lt"/>
                        </a:rPr>
                        <a:t>We recommend including visual maps and standardised terminology in all appointment communications. </a:t>
                      </a:r>
                    </a:p>
                  </a:txBody>
                  <a:tcPr marL="9525" marR="9525" marT="9525" marB="9525" anchor="ctr"/>
                </a:tc>
                <a:tc>
                  <a:txBody>
                    <a:bodyPr/>
                    <a:lstStyle/>
                    <a:p>
                      <a:pPr algn="ctr"/>
                      <a:r>
                        <a:rPr lang="en-US" sz="950" dirty="0">
                          <a:solidFill>
                            <a:srgbClr val="000000"/>
                          </a:solidFill>
                        </a:rPr>
                        <a:t>The hospital is working with an internal team to align appointment communications with hospital wayfinding. </a:t>
                      </a:r>
                    </a:p>
                  </a:txBody>
                  <a:tcPr marL="9524" marR="9524" marT="9524" marB="9524" anchor="ctr"/>
                </a:tc>
                <a:tc vMerge="1">
                  <a:txBody>
                    <a:bodyPr/>
                    <a:lstStyle/>
                    <a:p>
                      <a:endParaRPr lang="en-GB" dirty="0"/>
                    </a:p>
                  </a:txBody>
                  <a:tcPr marL="9524" marR="9524" marT="9524" marB="9524" anchor="ctr"/>
                </a:tc>
                <a:extLst>
                  <a:ext uri="{0D108BD9-81ED-4DB2-BD59-A6C34878D82A}">
                    <a16:rowId xmlns:a16="http://schemas.microsoft.com/office/drawing/2014/main" val="3345672837"/>
                  </a:ext>
                </a:extLst>
              </a:tr>
              <a:tr h="1177291">
                <a:tc vMerge="1">
                  <a:txBody>
                    <a:bodyPr/>
                    <a:lstStyle/>
                    <a:p>
                      <a:pPr algn="ctr"/>
                      <a:endParaRPr lang="en-US">
                        <a:effectLst/>
                      </a:endParaRPr>
                    </a:p>
                  </a:txBody>
                  <a:tcPr marL="9525" marR="9525" marT="9525" marB="9525" anchor="ctr"/>
                </a:tc>
                <a:tc>
                  <a:txBody>
                    <a:bodyPr/>
                    <a:lstStyle/>
                    <a:p>
                      <a:pPr algn="ctr"/>
                      <a:r>
                        <a:rPr lang="en-US" sz="950" dirty="0">
                          <a:solidFill>
                            <a:srgbClr val="000000"/>
                          </a:solidFill>
                          <a:effectLst/>
                          <a:latin typeface="+mn-lt"/>
                        </a:rPr>
                        <a:t>We recommend improving communication about appointment rescheduling and cancellations by providing timely SMS/email notifications.</a:t>
                      </a:r>
                    </a:p>
                  </a:txBody>
                  <a:tcPr marL="9525" marR="9525" marT="9525" marB="9525" anchor="ctr"/>
                </a:tc>
                <a:tc>
                  <a:txBody>
                    <a:bodyPr/>
                    <a:lstStyle/>
                    <a:p>
                      <a:pPr algn="ctr"/>
                      <a:r>
                        <a:rPr lang="en-US" sz="950" dirty="0">
                          <a:solidFill>
                            <a:srgbClr val="000000"/>
                          </a:solidFill>
                          <a:effectLst/>
                          <a:latin typeface="+mn-lt"/>
                        </a:rPr>
                        <a:t>-</a:t>
                      </a:r>
                    </a:p>
                  </a:txBody>
                  <a:tcPr marL="9525" marR="9525" marT="9525" marB="9525" anchor="ctr"/>
                </a:tc>
                <a:tc>
                  <a:txBody>
                    <a:bodyPr/>
                    <a:lstStyle/>
                    <a:p>
                      <a:pPr algn="ctr"/>
                      <a:r>
                        <a:rPr lang="en-US" sz="950" kern="0" dirty="0">
                          <a:solidFill>
                            <a:srgbClr val="000000"/>
                          </a:solidFill>
                          <a:effectLst/>
                          <a:latin typeface="+mn-lt"/>
                        </a:rPr>
                        <a:t>Provide additional seating during busy times.</a:t>
                      </a:r>
                      <a:endParaRPr lang="en-US" sz="950" dirty="0">
                        <a:solidFill>
                          <a:srgbClr val="000000"/>
                        </a:solidFill>
                        <a:effectLst/>
                        <a:latin typeface="+mn-lt"/>
                      </a:endParaRPr>
                    </a:p>
                  </a:txBody>
                  <a:tcPr marL="9525" marR="9525" marT="9525" marB="9525" anchor="ctr"/>
                </a:tc>
                <a:tc>
                  <a:txBody>
                    <a:bodyPr/>
                    <a:lstStyle/>
                    <a:p>
                      <a:pPr algn="ctr"/>
                      <a:r>
                        <a:rPr lang="en-US" sz="950" dirty="0">
                          <a:solidFill>
                            <a:srgbClr val="000000"/>
                          </a:solidFill>
                        </a:rPr>
                        <a:t>The hospital has expanded pre-appointment reminder calls and is reviewing administrative processes to reduce scheduling errors. </a:t>
                      </a:r>
                    </a:p>
                  </a:txBody>
                  <a:tcPr marL="9524" marR="9524" marT="9524" marB="9524" anchor="ctr"/>
                </a:tc>
                <a:tc vMerge="1">
                  <a:txBody>
                    <a:bodyPr/>
                    <a:lstStyle/>
                    <a:p>
                      <a:endParaRPr lang="en-GB" dirty="0"/>
                    </a:p>
                  </a:txBody>
                  <a:tcPr marL="9524" marR="9524" marT="9524" marB="9524" anchor="ctr"/>
                </a:tc>
                <a:extLst>
                  <a:ext uri="{0D108BD9-81ED-4DB2-BD59-A6C34878D82A}">
                    <a16:rowId xmlns:a16="http://schemas.microsoft.com/office/drawing/2014/main" val="3531704181"/>
                  </a:ext>
                </a:extLst>
              </a:tr>
              <a:tr h="944713">
                <a:tc>
                  <a:txBody>
                    <a:bodyPr/>
                    <a:lstStyle/>
                    <a:p>
                      <a:pPr algn="ctr"/>
                      <a:r>
                        <a:rPr lang="en-US" sz="950" dirty="0">
                          <a:effectLst/>
                          <a:latin typeface="+mn-lt"/>
                        </a:rPr>
                        <a:t>Waiting Time Transparency</a:t>
                      </a:r>
                    </a:p>
                  </a:txBody>
                  <a:tcPr marL="9525" marR="9525" marT="9525" marB="9525" anchor="ctr"/>
                </a:tc>
                <a:tc>
                  <a:txBody>
                    <a:bodyPr/>
                    <a:lstStyle/>
                    <a:p>
                      <a:pPr algn="ctr"/>
                      <a:r>
                        <a:rPr lang="en-US" sz="950" dirty="0">
                          <a:solidFill>
                            <a:srgbClr val="000000"/>
                          </a:solidFill>
                          <a:effectLst/>
                          <a:latin typeface="+mn-lt"/>
                        </a:rPr>
                        <a:t>-</a:t>
                      </a:r>
                    </a:p>
                  </a:txBody>
                  <a:tcPr marL="9525" marR="9525" marT="9525" marB="9525" anchor="ctr"/>
                </a:tc>
                <a:tc>
                  <a:txBody>
                    <a:bodyPr/>
                    <a:lstStyle/>
                    <a:p>
                      <a:pPr algn="ctr"/>
                      <a:r>
                        <a:rPr lang="en-US" sz="950" dirty="0">
                          <a:solidFill>
                            <a:srgbClr val="000000"/>
                          </a:solidFill>
                          <a:effectLst/>
                          <a:latin typeface="+mn-lt"/>
                        </a:rPr>
                        <a:t>-</a:t>
                      </a:r>
                    </a:p>
                  </a:txBody>
                  <a:tcPr marL="9525" marR="9525" marT="9525" marB="9525" anchor="ctr"/>
                </a:tc>
                <a:tc>
                  <a:txBody>
                    <a:bodyPr/>
                    <a:lstStyle/>
                    <a:p>
                      <a:pPr algn="ctr"/>
                      <a:r>
                        <a:rPr lang="en-US" sz="950" dirty="0">
                          <a:solidFill>
                            <a:srgbClr val="000000"/>
                          </a:solidFill>
                          <a:effectLst/>
                          <a:latin typeface="+mn-lt"/>
                        </a:rPr>
                        <a:t>We recommend implementing a queuing system with digital and audio updates to inform patients of delays.</a:t>
                      </a:r>
                    </a:p>
                  </a:txBody>
                  <a:tcPr marL="9525" marR="9525" marT="9525" marB="9525" anchor="ctr"/>
                </a:tc>
                <a:tc>
                  <a:txBody>
                    <a:bodyPr/>
                    <a:lstStyle/>
                    <a:p>
                      <a:endParaRPr lang="en-US" dirty="0">
                        <a:solidFill>
                          <a:srgbClr val="000000"/>
                        </a:solidFill>
                      </a:endParaRPr>
                    </a:p>
                  </a:txBody>
                  <a:tcPr marL="9524" marR="9524" marT="9524" marB="9524" anchor="ctr"/>
                </a:tc>
                <a:tc vMerge="1">
                  <a:txBody>
                    <a:bodyPr/>
                    <a:lstStyle/>
                    <a:p>
                      <a:endParaRPr lang="en-GB" dirty="0"/>
                    </a:p>
                  </a:txBody>
                  <a:tcPr marL="9524" marR="9524" marT="9524" marB="9524" anchor="ctr"/>
                </a:tc>
                <a:extLst>
                  <a:ext uri="{0D108BD9-81ED-4DB2-BD59-A6C34878D82A}">
                    <a16:rowId xmlns:a16="http://schemas.microsoft.com/office/drawing/2014/main" val="1227785248"/>
                  </a:ext>
                </a:extLst>
              </a:tr>
            </a:tbl>
          </a:graphicData>
        </a:graphic>
      </p:graphicFrame>
      <p:sp>
        <p:nvSpPr>
          <p:cNvPr id="5" name="Slide Number Placeholder 4">
            <a:extLst>
              <a:ext uri="{FF2B5EF4-FFF2-40B4-BE49-F238E27FC236}">
                <a16:creationId xmlns:a16="http://schemas.microsoft.com/office/drawing/2014/main" id="{5CF00C3D-C8AF-098F-A8A6-5C6D0B59FE6E}"/>
              </a:ext>
            </a:extLst>
          </p:cNvPr>
          <p:cNvSpPr>
            <a:spLocks noGrp="1"/>
          </p:cNvSpPr>
          <p:nvPr>
            <p:ph type="sldNum" sz="quarter" idx="12"/>
          </p:nvPr>
        </p:nvSpPr>
        <p:spPr/>
        <p:txBody>
          <a:bodyPr/>
          <a:lstStyle/>
          <a:p>
            <a:fld id="{9295DF58-4118-4551-8C61-1A7ED177FA2D}" type="slidenum">
              <a:rPr lang="en-GB" noProof="0" smtClean="0"/>
              <a:pPr/>
              <a:t>16</a:t>
            </a:fld>
            <a:endParaRPr lang="en-GB" noProof="0"/>
          </a:p>
        </p:txBody>
      </p:sp>
      <p:sp>
        <p:nvSpPr>
          <p:cNvPr id="3" name="TextBox 2">
            <a:extLst>
              <a:ext uri="{FF2B5EF4-FFF2-40B4-BE49-F238E27FC236}">
                <a16:creationId xmlns:a16="http://schemas.microsoft.com/office/drawing/2014/main" id="{621E16D4-BC2F-EA5E-6E14-206B4B2886CD}"/>
              </a:ext>
            </a:extLst>
          </p:cNvPr>
          <p:cNvSpPr txBox="1"/>
          <p:nvPr/>
        </p:nvSpPr>
        <p:spPr>
          <a:xfrm>
            <a:off x="376493" y="6354785"/>
            <a:ext cx="4572000" cy="415498"/>
          </a:xfrm>
          <a:prstGeom prst="rect">
            <a:avLst/>
          </a:prstGeom>
          <a:noFill/>
        </p:spPr>
        <p:txBody>
          <a:bodyPr wrap="square">
            <a:spAutoFit/>
          </a:bodyPr>
          <a:lstStyle/>
          <a:p>
            <a:r>
              <a:rPr lang="en-GB" sz="1100" b="1" dirty="0">
                <a:solidFill>
                  <a:schemeClr val="bg1"/>
                </a:solidFill>
                <a:latin typeface="Century Gothic"/>
              </a:rPr>
              <a:t>HFHCP Operational Delivery Group</a:t>
            </a:r>
            <a:br>
              <a:rPr lang="en-GB" sz="1100" b="1" dirty="0">
                <a:solidFill>
                  <a:schemeClr val="bg1"/>
                </a:solidFill>
                <a:latin typeface="Century Gothic" panose="020B0502020202020204" pitchFamily="34" charset="0"/>
              </a:rPr>
            </a:br>
            <a:endParaRPr lang="en-GB" sz="1000" b="1" dirty="0">
              <a:solidFill>
                <a:schemeClr val="bg1"/>
              </a:solidFill>
            </a:endParaRPr>
          </a:p>
        </p:txBody>
      </p:sp>
    </p:spTree>
    <p:extLst>
      <p:ext uri="{BB962C8B-B14F-4D97-AF65-F5344CB8AC3E}">
        <p14:creationId xmlns:p14="http://schemas.microsoft.com/office/powerpoint/2010/main" val="988037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EDD07-4A58-D54E-C45E-7172A2837B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3A7A1B-CAD6-9BFC-4BFD-31B996A332C5}"/>
              </a:ext>
            </a:extLst>
          </p:cNvPr>
          <p:cNvSpPr>
            <a:spLocks noGrp="1"/>
          </p:cNvSpPr>
          <p:nvPr>
            <p:ph type="title"/>
          </p:nvPr>
        </p:nvSpPr>
        <p:spPr>
          <a:xfrm>
            <a:off x="164365" y="201889"/>
            <a:ext cx="8812561" cy="468000"/>
          </a:xfrm>
        </p:spPr>
        <p:txBody>
          <a:bodyPr/>
          <a:lstStyle/>
          <a:p>
            <a:r>
              <a:rPr lang="en-GB" sz="2400" dirty="0">
                <a:latin typeface="+mj-lt"/>
              </a:rPr>
              <a:t>Outpatient hospital services E&amp;V Recommendations</a:t>
            </a:r>
            <a:endParaRPr lang="en-US" sz="2400" dirty="0">
              <a:solidFill>
                <a:srgbClr val="E73E97"/>
              </a:solidFill>
              <a:latin typeface="+mj-lt"/>
            </a:endParaRPr>
          </a:p>
        </p:txBody>
      </p:sp>
      <p:graphicFrame>
        <p:nvGraphicFramePr>
          <p:cNvPr id="8" name="Content Placeholder 7">
            <a:extLst>
              <a:ext uri="{FF2B5EF4-FFF2-40B4-BE49-F238E27FC236}">
                <a16:creationId xmlns:a16="http://schemas.microsoft.com/office/drawing/2014/main" id="{F63874CC-B5D9-6AC8-B70B-F4D492D22C5E}"/>
              </a:ext>
            </a:extLst>
          </p:cNvPr>
          <p:cNvGraphicFramePr>
            <a:graphicFrameLocks noGrp="1"/>
          </p:cNvGraphicFramePr>
          <p:nvPr>
            <p:ph idx="1"/>
            <p:extLst>
              <p:ext uri="{D42A27DB-BD31-4B8C-83A1-F6EECF244321}">
                <p14:modId xmlns:p14="http://schemas.microsoft.com/office/powerpoint/2010/main" val="481693314"/>
              </p:ext>
            </p:extLst>
          </p:nvPr>
        </p:nvGraphicFramePr>
        <p:xfrm>
          <a:off x="479834" y="760236"/>
          <a:ext cx="8157173" cy="5219188"/>
        </p:xfrm>
        <a:graphic>
          <a:graphicData uri="http://schemas.openxmlformats.org/drawingml/2006/table">
            <a:tbl>
              <a:tblPr firstRow="1" firstCol="1" bandRow="1">
                <a:tableStyleId>{073A0DAA-6AF3-43AB-8588-CEC1D06C72B9}</a:tableStyleId>
              </a:tblPr>
              <a:tblGrid>
                <a:gridCol w="1359529">
                  <a:extLst>
                    <a:ext uri="{9D8B030D-6E8A-4147-A177-3AD203B41FA5}">
                      <a16:colId xmlns:a16="http://schemas.microsoft.com/office/drawing/2014/main" val="2023023327"/>
                    </a:ext>
                  </a:extLst>
                </a:gridCol>
                <a:gridCol w="1359529">
                  <a:extLst>
                    <a:ext uri="{9D8B030D-6E8A-4147-A177-3AD203B41FA5}">
                      <a16:colId xmlns:a16="http://schemas.microsoft.com/office/drawing/2014/main" val="3552590365"/>
                    </a:ext>
                  </a:extLst>
                </a:gridCol>
                <a:gridCol w="1365498">
                  <a:extLst>
                    <a:ext uri="{9D8B030D-6E8A-4147-A177-3AD203B41FA5}">
                      <a16:colId xmlns:a16="http://schemas.microsoft.com/office/drawing/2014/main" val="370583911"/>
                    </a:ext>
                  </a:extLst>
                </a:gridCol>
                <a:gridCol w="1353559">
                  <a:extLst>
                    <a:ext uri="{9D8B030D-6E8A-4147-A177-3AD203B41FA5}">
                      <a16:colId xmlns:a16="http://schemas.microsoft.com/office/drawing/2014/main" val="948137900"/>
                    </a:ext>
                  </a:extLst>
                </a:gridCol>
                <a:gridCol w="1359529">
                  <a:extLst>
                    <a:ext uri="{9D8B030D-6E8A-4147-A177-3AD203B41FA5}">
                      <a16:colId xmlns:a16="http://schemas.microsoft.com/office/drawing/2014/main" val="2520567404"/>
                    </a:ext>
                  </a:extLst>
                </a:gridCol>
                <a:gridCol w="1359529">
                  <a:extLst>
                    <a:ext uri="{9D8B030D-6E8A-4147-A177-3AD203B41FA5}">
                      <a16:colId xmlns:a16="http://schemas.microsoft.com/office/drawing/2014/main" val="2869783689"/>
                    </a:ext>
                  </a:extLst>
                </a:gridCol>
              </a:tblGrid>
              <a:tr h="220340">
                <a:tc rowSpan="2">
                  <a:txBody>
                    <a:bodyPr/>
                    <a:lstStyle/>
                    <a:p>
                      <a:pPr algn="ctr"/>
                      <a:r>
                        <a:rPr lang="en-US" sz="900" kern="0" dirty="0">
                          <a:effectLst/>
                          <a:latin typeface="+mn-lt"/>
                        </a:rPr>
                        <a:t>Theme</a:t>
                      </a:r>
                    </a:p>
                  </a:txBody>
                  <a:tcPr marL="9525" marR="9525" marT="9525" marB="9525" anchor="ctr"/>
                </a:tc>
                <a:tc rowSpan="2">
                  <a:txBody>
                    <a:bodyPr/>
                    <a:lstStyle/>
                    <a:p>
                      <a:pPr algn="ctr"/>
                      <a:r>
                        <a:rPr lang="en-US" sz="900" kern="0" dirty="0">
                          <a:effectLst/>
                          <a:latin typeface="+mn-lt"/>
                        </a:rPr>
                        <a:t>Chelsea &amp; Westminster Hospital</a:t>
                      </a:r>
                      <a:endParaRPr lang="en-US" sz="900" dirty="0">
                        <a:effectLst/>
                        <a:latin typeface="+mn-lt"/>
                      </a:endParaRPr>
                    </a:p>
                  </a:txBody>
                  <a:tcPr marL="9525" marR="9525" marT="9525" marB="9525" anchor="ctr"/>
                </a:tc>
                <a:tc rowSpan="2">
                  <a:txBody>
                    <a:bodyPr/>
                    <a:lstStyle/>
                    <a:p>
                      <a:pPr algn="ctr"/>
                      <a:r>
                        <a:rPr lang="en-US" sz="900" dirty="0">
                          <a:effectLst/>
                          <a:latin typeface="+mn-lt"/>
                        </a:rPr>
                        <a:t>Hammersmith Hospital</a:t>
                      </a:r>
                    </a:p>
                  </a:txBody>
                  <a:tcPr marL="9525" marR="9525" marT="9525" marB="9525" anchor="ctr"/>
                </a:tc>
                <a:tc rowSpan="2">
                  <a:txBody>
                    <a:bodyPr/>
                    <a:lstStyle/>
                    <a:p>
                      <a:pPr algn="ctr"/>
                      <a:r>
                        <a:rPr lang="en-US" sz="900" kern="0" dirty="0">
                          <a:effectLst/>
                          <a:latin typeface="+mn-lt"/>
                        </a:rPr>
                        <a:t>Charing Cross Hospital</a:t>
                      </a:r>
                      <a:endParaRPr lang="en-US" sz="900" dirty="0">
                        <a:effectLst/>
                        <a:latin typeface="+mn-lt"/>
                      </a:endParaRPr>
                    </a:p>
                  </a:txBody>
                  <a:tcPr marL="9525" marR="9525" marT="9525" marB="9525" anchor="ctr"/>
                </a:tc>
                <a:tc gridSpan="2">
                  <a:txBody>
                    <a:bodyPr/>
                    <a:lstStyle/>
                    <a:p>
                      <a:pPr lvl="0" algn="ctr">
                        <a:buNone/>
                      </a:pPr>
                      <a:r>
                        <a:rPr lang="en-US" sz="900" kern="0" dirty="0">
                          <a:effectLst/>
                          <a:latin typeface="+mn-lt"/>
                        </a:rPr>
                        <a:t>Implemented?</a:t>
                      </a:r>
                    </a:p>
                  </a:txBody>
                  <a:tcPr marL="9524" marR="9524" marT="9524" marB="9524" anchor="ctr"/>
                </a:tc>
                <a:tc hMerge="1">
                  <a:txBody>
                    <a:bodyPr/>
                    <a:lstStyle/>
                    <a:p>
                      <a:pPr lvl="0" algn="ctr">
                        <a:buNone/>
                      </a:pPr>
                      <a:endParaRPr lang="en-US" sz="950" kern="0" dirty="0">
                        <a:effectLst/>
                        <a:latin typeface="+mn-lt"/>
                      </a:endParaRPr>
                    </a:p>
                  </a:txBody>
                  <a:tcPr marL="9524" marR="9524" marT="9524" marB="9524" anchor="ctr"/>
                </a:tc>
                <a:extLst>
                  <a:ext uri="{0D108BD9-81ED-4DB2-BD59-A6C34878D82A}">
                    <a16:rowId xmlns:a16="http://schemas.microsoft.com/office/drawing/2014/main" val="2111781183"/>
                  </a:ext>
                </a:extLst>
              </a:tr>
              <a:tr h="41845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lvl="0" algn="ctr">
                        <a:buNone/>
                      </a:pPr>
                      <a:r>
                        <a:rPr lang="en-US" sz="900" kern="0" dirty="0">
                          <a:effectLst/>
                          <a:latin typeface="+mn-lt"/>
                        </a:rPr>
                        <a:t>Chelsea &amp; Westminster Hospital </a:t>
                      </a:r>
                    </a:p>
                  </a:txBody>
                  <a:tcPr marL="9524" marR="9524" marT="9524" marB="9524" anchor="ctr"/>
                </a:tc>
                <a:tc>
                  <a:txBody>
                    <a:bodyPr/>
                    <a:lstStyle/>
                    <a:p>
                      <a:pPr lvl="0" algn="ctr">
                        <a:buNone/>
                      </a:pPr>
                      <a:r>
                        <a:rPr lang="en-US" sz="900" kern="0" dirty="0">
                          <a:effectLst/>
                          <a:latin typeface="+mn-lt"/>
                        </a:rPr>
                        <a:t>Charing cross; Hammersmith Hospital</a:t>
                      </a:r>
                    </a:p>
                  </a:txBody>
                  <a:tcPr marL="9524" marR="9524" marT="9524" marB="9524" anchor="ctr"/>
                </a:tc>
                <a:extLst>
                  <a:ext uri="{0D108BD9-81ED-4DB2-BD59-A6C34878D82A}">
                    <a16:rowId xmlns:a16="http://schemas.microsoft.com/office/drawing/2014/main" val="1971648595"/>
                  </a:ext>
                </a:extLst>
              </a:tr>
              <a:tr h="1085034">
                <a:tc>
                  <a:txBody>
                    <a:bodyPr/>
                    <a:lstStyle/>
                    <a:p>
                      <a:pPr algn="ctr"/>
                      <a:r>
                        <a:rPr lang="en-US" sz="900" dirty="0">
                          <a:effectLst/>
                          <a:latin typeface="+mn-lt"/>
                        </a:rPr>
                        <a:t>Complaints procedure awareness</a:t>
                      </a:r>
                    </a:p>
                  </a:txBody>
                  <a:tcPr marL="9525" marR="9525" marT="9525" marB="9525" anchor="ctr"/>
                </a:tc>
                <a:tc>
                  <a:txBody>
                    <a:bodyPr/>
                    <a:lstStyle/>
                    <a:p>
                      <a:pPr algn="ctr"/>
                      <a:r>
                        <a:rPr lang="en-US" sz="900" dirty="0">
                          <a:solidFill>
                            <a:srgbClr val="000000"/>
                          </a:solidFill>
                          <a:effectLst/>
                          <a:latin typeface="+mn-lt"/>
                        </a:rPr>
                        <a:t>-</a:t>
                      </a:r>
                    </a:p>
                  </a:txBody>
                  <a:tcPr marL="9525" marR="9525" marT="9525" marB="9525" anchor="ctr"/>
                </a:tc>
                <a:tc>
                  <a:txBody>
                    <a:bodyPr/>
                    <a:lstStyle/>
                    <a:p>
                      <a:pPr algn="ctr"/>
                      <a:r>
                        <a:rPr lang="en-US" sz="900" dirty="0">
                          <a:solidFill>
                            <a:srgbClr val="000000"/>
                          </a:solidFill>
                          <a:effectLst/>
                          <a:latin typeface="+mn-lt"/>
                        </a:rPr>
                        <a:t>We recommend ensuring that complaints policies are displayed clearly in reception areas and that staff are trained to direct patients to the process. </a:t>
                      </a:r>
                    </a:p>
                  </a:txBody>
                  <a:tcPr marL="9525" marR="9525" marT="9525" marB="9525" anchor="ctr"/>
                </a:tc>
                <a:tc>
                  <a:txBody>
                    <a:bodyPr/>
                    <a:lstStyle/>
                    <a:p>
                      <a:pPr algn="ctr"/>
                      <a:endParaRPr lang="en-US" sz="900" dirty="0">
                        <a:solidFill>
                          <a:srgbClr val="000000"/>
                        </a:solidFill>
                        <a:effectLst/>
                        <a:latin typeface="+mn-lt"/>
                      </a:endParaRPr>
                    </a:p>
                  </a:txBody>
                  <a:tcPr marL="9525" marR="9525" marT="9525" marB="9525" anchor="ctr"/>
                </a:tc>
                <a:tc>
                  <a:txBody>
                    <a:bodyPr/>
                    <a:lstStyle/>
                    <a:p>
                      <a:pPr lvl="0" algn="ctr">
                        <a:buNone/>
                      </a:pPr>
                      <a:endParaRPr lang="en-US" sz="900" dirty="0">
                        <a:latin typeface="+mn-lt"/>
                      </a:endParaRPr>
                    </a:p>
                  </a:txBody>
                  <a:tcPr marL="9524" marR="9524" marT="9524" marB="9524" anchor="ctr"/>
                </a:tc>
                <a:tc rowSpan="4">
                  <a:txBody>
                    <a:bodyPr/>
                    <a:lstStyle/>
                    <a:p>
                      <a:pPr lvl="0" algn="ctr">
                        <a:buNone/>
                      </a:pPr>
                      <a:r>
                        <a:rPr lang="en-US" sz="900" dirty="0">
                          <a:latin typeface="+mn-lt"/>
                        </a:rPr>
                        <a:t>TBC- Awaiting formal response</a:t>
                      </a:r>
                    </a:p>
                  </a:txBody>
                  <a:tcPr marL="9524" marR="9524" marT="9524" marB="9524" anchor="ctr"/>
                </a:tc>
                <a:extLst>
                  <a:ext uri="{0D108BD9-81ED-4DB2-BD59-A6C34878D82A}">
                    <a16:rowId xmlns:a16="http://schemas.microsoft.com/office/drawing/2014/main" val="507006602"/>
                  </a:ext>
                </a:extLst>
              </a:tr>
              <a:tr h="1381154">
                <a:tc rowSpan="2">
                  <a:txBody>
                    <a:bodyPr/>
                    <a:lstStyle/>
                    <a:p>
                      <a:pPr algn="ctr"/>
                      <a:r>
                        <a:rPr lang="en-US" sz="900" dirty="0">
                          <a:effectLst/>
                          <a:latin typeface="+mn-lt"/>
                        </a:rPr>
                        <a:t>Accessibility and Disabled Patient support</a:t>
                      </a:r>
                    </a:p>
                  </a:txBody>
                  <a:tcPr marL="9525" marR="9525" marT="9525" marB="9525" anchor="ctr"/>
                </a:tc>
                <a:tc>
                  <a:txBody>
                    <a:bodyPr/>
                    <a:lstStyle/>
                    <a:p>
                      <a:pPr algn="ctr"/>
                      <a:r>
                        <a:rPr lang="en-US" sz="900" kern="0" dirty="0">
                          <a:solidFill>
                            <a:srgbClr val="000000"/>
                          </a:solidFill>
                          <a:effectLst/>
                          <a:latin typeface="+mn-lt"/>
                        </a:rPr>
                        <a:t>We recommend expanding language support services, including translated documents and interpreter availability across outpatient departments. </a:t>
                      </a:r>
                      <a:endParaRPr lang="en-GB" sz="900" kern="0" dirty="0">
                        <a:solidFill>
                          <a:srgbClr val="000000"/>
                        </a:solidFill>
                        <a:effectLst/>
                        <a:latin typeface="+mn-lt"/>
                      </a:endParaRPr>
                    </a:p>
                  </a:txBody>
                  <a:tcPr marL="9525" marR="9525" marT="9525" marB="9525" anchor="ctr"/>
                </a:tc>
                <a:tc>
                  <a:txBody>
                    <a:bodyPr/>
                    <a:lstStyle/>
                    <a:p>
                      <a:pPr algn="ctr"/>
                      <a:r>
                        <a:rPr lang="en-US" sz="900" dirty="0">
                          <a:solidFill>
                            <a:srgbClr val="000000"/>
                          </a:solidFill>
                          <a:effectLst/>
                          <a:latin typeface="+mn-lt"/>
                        </a:rPr>
                        <a:t>We recommend increasing the number of disabled parking spaces and improving wayfinding for existing spaces. </a:t>
                      </a:r>
                    </a:p>
                  </a:txBody>
                  <a:tcPr marL="9525" marR="9525" marT="9525" marB="9525" anchor="ctr"/>
                </a:tc>
                <a:tc>
                  <a:txBody>
                    <a:bodyPr/>
                    <a:lstStyle/>
                    <a:p>
                      <a:pPr algn="ctr"/>
                      <a:r>
                        <a:rPr lang="en-US" sz="900" dirty="0">
                          <a:solidFill>
                            <a:srgbClr val="000000"/>
                          </a:solidFill>
                          <a:effectLst/>
                          <a:latin typeface="+mn-lt"/>
                        </a:rPr>
                        <a:t>We recommend displaying clear information on free parking for Blue Badge holders at the main entrance</a:t>
                      </a:r>
                    </a:p>
                  </a:txBody>
                  <a:tcPr marL="9525" marR="9525" marT="9525" marB="9525" anchor="ctr"/>
                </a:tc>
                <a:tc>
                  <a:txBody>
                    <a:bodyPr/>
                    <a:lstStyle/>
                    <a:p>
                      <a:pPr algn="ctr"/>
                      <a:r>
                        <a:rPr lang="en-US" sz="900" dirty="0">
                          <a:solidFill>
                            <a:srgbClr val="000000"/>
                          </a:solidFill>
                        </a:rPr>
                        <a:t>Information sheets on available translation services are now displayed in all outpatient departments. </a:t>
                      </a:r>
                    </a:p>
                  </a:txBody>
                  <a:tcPr marL="9524" marR="9524" marT="9524" marB="9524" anchor="ctr"/>
                </a:tc>
                <a:tc vMerge="1">
                  <a:txBody>
                    <a:bodyPr/>
                    <a:lstStyle/>
                    <a:p>
                      <a:endParaRPr lang="en-US" sz="900" dirty="0"/>
                    </a:p>
                  </a:txBody>
                  <a:tcPr marL="9524" marR="9524" marT="9524" marB="9524" anchor="ctr"/>
                </a:tc>
                <a:extLst>
                  <a:ext uri="{0D108BD9-81ED-4DB2-BD59-A6C34878D82A}">
                    <a16:rowId xmlns:a16="http://schemas.microsoft.com/office/drawing/2014/main" val="3563867052"/>
                  </a:ext>
                </a:extLst>
              </a:tr>
              <a:tr h="1041453">
                <a:tc vMerge="1">
                  <a:txBody>
                    <a:bodyPr/>
                    <a:lstStyle/>
                    <a:p>
                      <a:endParaRPr lang="en-US">
                        <a:effectLst/>
                      </a:endParaRPr>
                    </a:p>
                  </a:txBody>
                  <a:tcPr marL="9525" marR="9525" marT="9525" marB="9525" anchor="ctr"/>
                </a:tc>
                <a:tc>
                  <a:txBody>
                    <a:bodyPr/>
                    <a:lstStyle/>
                    <a:p>
                      <a:pPr algn="ctr"/>
                      <a:endParaRPr lang="en-US" sz="900" dirty="0">
                        <a:solidFill>
                          <a:srgbClr val="000000"/>
                        </a:solidFill>
                        <a:effectLst/>
                        <a:latin typeface="+mn-lt"/>
                      </a:endParaRPr>
                    </a:p>
                  </a:txBody>
                  <a:tcPr marL="9525" marR="9525" marT="9525" marB="9525" anchor="ctr"/>
                </a:tc>
                <a:tc>
                  <a:txBody>
                    <a:bodyPr/>
                    <a:lstStyle/>
                    <a:p>
                      <a:pPr algn="ctr"/>
                      <a:r>
                        <a:rPr lang="en-US" sz="900" kern="0" dirty="0">
                          <a:solidFill>
                            <a:srgbClr val="000000"/>
                          </a:solidFill>
                          <a:effectLst/>
                          <a:latin typeface="+mn-lt"/>
                        </a:rPr>
                        <a:t>.</a:t>
                      </a:r>
                      <a:endParaRPr lang="en-US" sz="900" dirty="0">
                        <a:solidFill>
                          <a:srgbClr val="000000"/>
                        </a:solidFill>
                        <a:effectLst/>
                        <a:latin typeface="+mn-lt"/>
                      </a:endParaRPr>
                    </a:p>
                  </a:txBody>
                  <a:tcPr marL="9525" marR="9525" marT="9525" marB="9525" anchor="ctr"/>
                </a:tc>
                <a:tc>
                  <a:txBody>
                    <a:bodyPr/>
                    <a:lstStyle/>
                    <a:p>
                      <a:pPr algn="ctr"/>
                      <a:r>
                        <a:rPr lang="en-US" sz="900" dirty="0">
                          <a:solidFill>
                            <a:srgbClr val="000000"/>
                          </a:solidFill>
                          <a:effectLst/>
                          <a:latin typeface="+mn-lt"/>
                        </a:rPr>
                        <a:t>We recommend increasing awareness of </a:t>
                      </a:r>
                      <a:r>
                        <a:rPr lang="en-US" sz="900" dirty="0" err="1">
                          <a:solidFill>
                            <a:srgbClr val="000000"/>
                          </a:solidFill>
                          <a:effectLst/>
                          <a:latin typeface="+mn-lt"/>
                        </a:rPr>
                        <a:t>WiFi</a:t>
                      </a:r>
                      <a:r>
                        <a:rPr lang="en-US" sz="900" dirty="0">
                          <a:solidFill>
                            <a:srgbClr val="000000"/>
                          </a:solidFill>
                          <a:effectLst/>
                          <a:latin typeface="+mn-lt"/>
                        </a:rPr>
                        <a:t> access, accessibility features, and other patient services through visible signage. </a:t>
                      </a:r>
                    </a:p>
                  </a:txBody>
                  <a:tcPr marL="9525" marR="9525" marT="9525" marB="9525" anchor="ctr"/>
                </a:tc>
                <a:tc>
                  <a:txBody>
                    <a:bodyPr/>
                    <a:lstStyle/>
                    <a:p>
                      <a:pPr algn="ctr"/>
                      <a:endParaRPr lang="en-US" sz="900" dirty="0">
                        <a:solidFill>
                          <a:srgbClr val="000000"/>
                        </a:solidFill>
                      </a:endParaRPr>
                    </a:p>
                  </a:txBody>
                  <a:tcPr marL="9524" marR="9524" marT="9524" marB="9524" anchor="ctr"/>
                </a:tc>
                <a:tc vMerge="1">
                  <a:txBody>
                    <a:bodyPr/>
                    <a:lstStyle/>
                    <a:p>
                      <a:endParaRPr lang="en-US" sz="900" dirty="0"/>
                    </a:p>
                  </a:txBody>
                  <a:tcPr marL="9524" marR="9524" marT="9524" marB="9524" anchor="ctr"/>
                </a:tc>
                <a:extLst>
                  <a:ext uri="{0D108BD9-81ED-4DB2-BD59-A6C34878D82A}">
                    <a16:rowId xmlns:a16="http://schemas.microsoft.com/office/drawing/2014/main" val="4186448972"/>
                  </a:ext>
                </a:extLst>
              </a:tr>
              <a:tr h="1041453">
                <a:tc>
                  <a:txBody>
                    <a:bodyPr/>
                    <a:lstStyle/>
                    <a:p>
                      <a:pPr algn="ctr"/>
                      <a:r>
                        <a:rPr lang="en-US" sz="900" dirty="0">
                          <a:effectLst/>
                          <a:latin typeface="+mn-lt"/>
                        </a:rPr>
                        <a:t>Staff Wellbeing and Support</a:t>
                      </a:r>
                    </a:p>
                  </a:txBody>
                  <a:tcPr marL="9525" marR="9525" marT="9525" marB="9525" anchor="ctr"/>
                </a:tc>
                <a:tc>
                  <a:txBody>
                    <a:bodyPr/>
                    <a:lstStyle/>
                    <a:p>
                      <a:pPr algn="ctr"/>
                      <a:r>
                        <a:rPr lang="en-US" sz="900" dirty="0">
                          <a:solidFill>
                            <a:srgbClr val="000000"/>
                          </a:solidFill>
                          <a:effectLst/>
                          <a:latin typeface="+mn-lt"/>
                        </a:rPr>
                        <a:t>We recommend increasing staff wellbeing support, including mental health resources, debriefing sessions, and team check-ins</a:t>
                      </a:r>
                    </a:p>
                  </a:txBody>
                  <a:tcPr marL="9525" marR="9525" marT="9525" marB="9525" anchor="ctr"/>
                </a:tc>
                <a:tc>
                  <a:txBody>
                    <a:bodyPr/>
                    <a:lstStyle/>
                    <a:p>
                      <a:pPr algn="ctr"/>
                      <a:r>
                        <a:rPr lang="en-US" sz="900" dirty="0">
                          <a:solidFill>
                            <a:srgbClr val="000000"/>
                          </a:solidFill>
                          <a:effectLst/>
                          <a:latin typeface="+mn-lt"/>
                        </a:rPr>
                        <a:t>We recommend implementing regular wellbeing check-ins and ensuring staff have access to mental health support services. </a:t>
                      </a:r>
                    </a:p>
                  </a:txBody>
                  <a:tcPr marL="9525" marR="9525" marT="9525" marB="9525" anchor="ctr"/>
                </a:tc>
                <a:tc>
                  <a:txBody>
                    <a:bodyPr/>
                    <a:lstStyle/>
                    <a:p>
                      <a:pPr algn="ctr"/>
                      <a:r>
                        <a:rPr lang="en-US" sz="900" dirty="0">
                          <a:solidFill>
                            <a:srgbClr val="000000"/>
                          </a:solidFill>
                          <a:effectLst/>
                          <a:latin typeface="+mn-lt"/>
                        </a:rPr>
                        <a:t>We recommend implementing a staff wellbeing </a:t>
                      </a:r>
                      <a:r>
                        <a:rPr lang="en-US" sz="900" dirty="0" err="1">
                          <a:solidFill>
                            <a:srgbClr val="000000"/>
                          </a:solidFill>
                          <a:effectLst/>
                          <a:latin typeface="+mn-lt"/>
                        </a:rPr>
                        <a:t>programme</a:t>
                      </a:r>
                      <a:r>
                        <a:rPr lang="en-US" sz="900" dirty="0">
                          <a:solidFill>
                            <a:srgbClr val="000000"/>
                          </a:solidFill>
                          <a:effectLst/>
                          <a:latin typeface="+mn-lt"/>
                        </a:rPr>
                        <a:t> to provide additional support and reduce stress. </a:t>
                      </a:r>
                    </a:p>
                  </a:txBody>
                  <a:tcPr marL="9525" marR="9525" marT="9525" marB="95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000000"/>
                          </a:solidFill>
                        </a:rPr>
                        <a:t>Outpatient teams now hold monthly meetings to address staff concerns and provide support. </a:t>
                      </a:r>
                    </a:p>
                    <a:p>
                      <a:pPr lvl="0" algn="ctr">
                        <a:buNone/>
                      </a:pPr>
                      <a:endParaRPr lang="en-US" sz="900" dirty="0">
                        <a:latin typeface="+mn-lt"/>
                      </a:endParaRPr>
                    </a:p>
                  </a:txBody>
                  <a:tcPr marL="9524" marR="9524" marT="9524" marB="9524" anchor="ctr"/>
                </a:tc>
                <a:tc vMerge="1">
                  <a:txBody>
                    <a:bodyPr/>
                    <a:lstStyle/>
                    <a:p>
                      <a:pPr lvl="0" algn="ctr">
                        <a:buNone/>
                      </a:pPr>
                      <a:endParaRPr lang="en-US" sz="900" dirty="0">
                        <a:latin typeface="+mn-lt"/>
                      </a:endParaRPr>
                    </a:p>
                  </a:txBody>
                  <a:tcPr marL="9524" marR="9524" marT="9524" marB="9524" anchor="ctr"/>
                </a:tc>
                <a:extLst>
                  <a:ext uri="{0D108BD9-81ED-4DB2-BD59-A6C34878D82A}">
                    <a16:rowId xmlns:a16="http://schemas.microsoft.com/office/drawing/2014/main" val="1995322601"/>
                  </a:ext>
                </a:extLst>
              </a:tr>
            </a:tbl>
          </a:graphicData>
        </a:graphic>
      </p:graphicFrame>
      <p:sp>
        <p:nvSpPr>
          <p:cNvPr id="5" name="Slide Number Placeholder 4">
            <a:extLst>
              <a:ext uri="{FF2B5EF4-FFF2-40B4-BE49-F238E27FC236}">
                <a16:creationId xmlns:a16="http://schemas.microsoft.com/office/drawing/2014/main" id="{192F4844-38D6-2F47-72DE-96EB1FCA2997}"/>
              </a:ext>
            </a:extLst>
          </p:cNvPr>
          <p:cNvSpPr>
            <a:spLocks noGrp="1"/>
          </p:cNvSpPr>
          <p:nvPr>
            <p:ph type="sldNum" sz="quarter" idx="12"/>
          </p:nvPr>
        </p:nvSpPr>
        <p:spPr/>
        <p:txBody>
          <a:bodyPr/>
          <a:lstStyle/>
          <a:p>
            <a:fld id="{9295DF58-4118-4551-8C61-1A7ED177FA2D}" type="slidenum">
              <a:rPr lang="en-GB" noProof="0" smtClean="0"/>
              <a:pPr/>
              <a:t>17</a:t>
            </a:fld>
            <a:endParaRPr lang="en-GB" noProof="0"/>
          </a:p>
        </p:txBody>
      </p:sp>
      <p:sp>
        <p:nvSpPr>
          <p:cNvPr id="3" name="TextBox 2">
            <a:extLst>
              <a:ext uri="{FF2B5EF4-FFF2-40B4-BE49-F238E27FC236}">
                <a16:creationId xmlns:a16="http://schemas.microsoft.com/office/drawing/2014/main" id="{194BD7D6-5758-CA75-A258-CEC3E7191762}"/>
              </a:ext>
            </a:extLst>
          </p:cNvPr>
          <p:cNvSpPr txBox="1"/>
          <p:nvPr/>
        </p:nvSpPr>
        <p:spPr>
          <a:xfrm>
            <a:off x="376493" y="6354785"/>
            <a:ext cx="4572000" cy="415498"/>
          </a:xfrm>
          <a:prstGeom prst="rect">
            <a:avLst/>
          </a:prstGeom>
          <a:noFill/>
        </p:spPr>
        <p:txBody>
          <a:bodyPr wrap="square">
            <a:spAutoFit/>
          </a:bodyPr>
          <a:lstStyle/>
          <a:p>
            <a:r>
              <a:rPr lang="en-GB" sz="1100" b="1" dirty="0">
                <a:solidFill>
                  <a:schemeClr val="bg1"/>
                </a:solidFill>
                <a:latin typeface="Century Gothic"/>
              </a:rPr>
              <a:t>HFHCP Operational Delivery Group</a:t>
            </a:r>
            <a:br>
              <a:rPr lang="en-GB" sz="1100" b="1" dirty="0">
                <a:solidFill>
                  <a:schemeClr val="bg1"/>
                </a:solidFill>
                <a:latin typeface="Century Gothic" panose="020B0502020202020204" pitchFamily="34" charset="0"/>
              </a:rPr>
            </a:br>
            <a:endParaRPr lang="en-GB" sz="1000" b="1" dirty="0">
              <a:solidFill>
                <a:schemeClr val="bg1"/>
              </a:solidFill>
            </a:endParaRPr>
          </a:p>
        </p:txBody>
      </p:sp>
    </p:spTree>
    <p:extLst>
      <p:ext uri="{BB962C8B-B14F-4D97-AF65-F5344CB8AC3E}">
        <p14:creationId xmlns:p14="http://schemas.microsoft.com/office/powerpoint/2010/main" val="789376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B1B2-5D49-7CD9-AB4B-6B7039B329F7}"/>
              </a:ext>
            </a:extLst>
          </p:cNvPr>
          <p:cNvSpPr>
            <a:spLocks noGrp="1"/>
          </p:cNvSpPr>
          <p:nvPr>
            <p:ph type="title"/>
          </p:nvPr>
        </p:nvSpPr>
        <p:spPr>
          <a:xfrm>
            <a:off x="457200" y="355465"/>
            <a:ext cx="8208000" cy="468000"/>
          </a:xfrm>
        </p:spPr>
        <p:txBody>
          <a:bodyPr/>
          <a:lstStyle/>
          <a:p>
            <a:r>
              <a:rPr lang="en-US" sz="2000" dirty="0">
                <a:latin typeface="+mn-lt"/>
              </a:rPr>
              <a:t>Project</a:t>
            </a:r>
            <a:r>
              <a:rPr lang="en-GB" sz="2000" dirty="0">
                <a:latin typeface="+mn-lt"/>
              </a:rPr>
              <a:t>: Suicide prevention work</a:t>
            </a:r>
            <a:endParaRPr lang="en-US" sz="2000" dirty="0">
              <a:latin typeface="+mn-lt"/>
              <a:cs typeface="Poppins"/>
            </a:endParaRPr>
          </a:p>
        </p:txBody>
      </p:sp>
      <p:graphicFrame>
        <p:nvGraphicFramePr>
          <p:cNvPr id="10" name="Table 9">
            <a:extLst>
              <a:ext uri="{FF2B5EF4-FFF2-40B4-BE49-F238E27FC236}">
                <a16:creationId xmlns:a16="http://schemas.microsoft.com/office/drawing/2014/main" id="{8F9C3680-5940-5FB6-D497-3977AA357550}"/>
              </a:ext>
            </a:extLst>
          </p:cNvPr>
          <p:cNvGraphicFramePr>
            <a:graphicFrameLocks noGrp="1"/>
          </p:cNvGraphicFramePr>
          <p:nvPr>
            <p:extLst>
              <p:ext uri="{D42A27DB-BD31-4B8C-83A1-F6EECF244321}">
                <p14:modId xmlns:p14="http://schemas.microsoft.com/office/powerpoint/2010/main" val="2568331484"/>
              </p:ext>
            </p:extLst>
          </p:nvPr>
        </p:nvGraphicFramePr>
        <p:xfrm>
          <a:off x="457200" y="1035295"/>
          <a:ext cx="8144494" cy="4452827"/>
        </p:xfrm>
        <a:graphic>
          <a:graphicData uri="http://schemas.openxmlformats.org/drawingml/2006/table">
            <a:tbl>
              <a:tblPr firstRow="1" bandRow="1">
                <a:tableStyleId>{5940675A-B579-460E-94D1-54222C63F5DA}</a:tableStyleId>
              </a:tblPr>
              <a:tblGrid>
                <a:gridCol w="4599709">
                  <a:extLst>
                    <a:ext uri="{9D8B030D-6E8A-4147-A177-3AD203B41FA5}">
                      <a16:colId xmlns:a16="http://schemas.microsoft.com/office/drawing/2014/main" val="1704071288"/>
                    </a:ext>
                  </a:extLst>
                </a:gridCol>
                <a:gridCol w="1884218">
                  <a:extLst>
                    <a:ext uri="{9D8B030D-6E8A-4147-A177-3AD203B41FA5}">
                      <a16:colId xmlns:a16="http://schemas.microsoft.com/office/drawing/2014/main" val="19085191"/>
                    </a:ext>
                  </a:extLst>
                </a:gridCol>
                <a:gridCol w="1660567">
                  <a:extLst>
                    <a:ext uri="{9D8B030D-6E8A-4147-A177-3AD203B41FA5}">
                      <a16:colId xmlns:a16="http://schemas.microsoft.com/office/drawing/2014/main" val="3028018380"/>
                    </a:ext>
                  </a:extLst>
                </a:gridCol>
              </a:tblGrid>
              <a:tr h="336244">
                <a:tc>
                  <a:txBody>
                    <a:bodyPr/>
                    <a:lstStyle/>
                    <a:p>
                      <a:pPr algn="ctr"/>
                      <a:r>
                        <a:rPr lang="en-GB" sz="1300" b="1" dirty="0"/>
                        <a:t>Recommendations</a:t>
                      </a:r>
                    </a:p>
                  </a:txBody>
                  <a:tcPr/>
                </a:tc>
                <a:tc>
                  <a:txBody>
                    <a:bodyPr/>
                    <a:lstStyle/>
                    <a:p>
                      <a:r>
                        <a:rPr lang="en-GB" sz="1300" b="1" dirty="0">
                          <a:solidFill>
                            <a:schemeClr val="accent1"/>
                          </a:solidFill>
                        </a:rPr>
                        <a:t>Predicted Outcome</a:t>
                      </a:r>
                    </a:p>
                  </a:txBody>
                  <a:tcPr/>
                </a:tc>
                <a:tc>
                  <a:txBody>
                    <a:bodyPr/>
                    <a:lstStyle/>
                    <a:p>
                      <a:pPr lvl="0">
                        <a:buNone/>
                      </a:pPr>
                      <a:r>
                        <a:rPr lang="en-GB" sz="1300" b="1" i="0" u="none" strike="noStrike" noProof="0" dirty="0">
                          <a:solidFill>
                            <a:schemeClr val="accent2"/>
                          </a:solidFill>
                          <a:latin typeface="Poppins"/>
                        </a:rPr>
                        <a:t>Predicted Impact</a:t>
                      </a:r>
                    </a:p>
                  </a:txBody>
                  <a:tcPr/>
                </a:tc>
                <a:extLst>
                  <a:ext uri="{0D108BD9-81ED-4DB2-BD59-A6C34878D82A}">
                    <a16:rowId xmlns:a16="http://schemas.microsoft.com/office/drawing/2014/main" val="1073346053"/>
                  </a:ext>
                </a:extLst>
              </a:tr>
              <a:tr h="827507">
                <a:tc>
                  <a:txBody>
                    <a:bodyPr/>
                    <a:lstStyle/>
                    <a:p>
                      <a:pPr algn="just"/>
                      <a:r>
                        <a:rPr lang="en-GB" sz="1300" b="1"/>
                        <a:t>Recommendation 1</a:t>
                      </a:r>
                      <a:r>
                        <a:rPr lang="en-GB" sz="1300"/>
                        <a:t>: </a:t>
                      </a:r>
                      <a:r>
                        <a:rPr lang="en-US" sz="1300" b="1" i="0" kern="1200">
                          <a:solidFill>
                            <a:schemeClr val="tx1"/>
                          </a:solidFill>
                          <a:effectLst/>
                          <a:latin typeface="+mn-lt"/>
                          <a:ea typeface="+mn-ea"/>
                          <a:cs typeface="+mn-cs"/>
                        </a:rPr>
                        <a:t>Expand Peer-Led Support Groups:</a:t>
                      </a:r>
                      <a:r>
                        <a:rPr lang="en-US" sz="1300" b="0" i="0" kern="1200">
                          <a:solidFill>
                            <a:schemeClr val="tx1"/>
                          </a:solidFill>
                          <a:effectLst/>
                          <a:latin typeface="+mn-lt"/>
                          <a:ea typeface="+mn-ea"/>
                          <a:cs typeface="+mn-cs"/>
                        </a:rPr>
                        <a:t> Establish community-based mental health groups where individuals can share experiences in a supportive environment. </a:t>
                      </a:r>
                      <a:endParaRPr lang="en-GB" sz="1300" dirty="0"/>
                    </a:p>
                  </a:txBody>
                  <a:tcPr/>
                </a:tc>
                <a:tc>
                  <a:txBody>
                    <a:bodyPr/>
                    <a:lstStyle/>
                    <a:p>
                      <a:pPr algn="ctr"/>
                      <a:r>
                        <a:rPr lang="en-US" sz="1300" dirty="0"/>
                        <a:t>Increased access to mental health support.</a:t>
                      </a:r>
                      <a:endParaRPr lang="en-GB" sz="1300" dirty="0"/>
                    </a:p>
                  </a:txBody>
                  <a:tcPr/>
                </a:tc>
                <a:tc>
                  <a:txBody>
                    <a:bodyPr/>
                    <a:lstStyle/>
                    <a:p>
                      <a:pPr lvl="0" algn="ctr">
                        <a:buNone/>
                      </a:pPr>
                      <a:r>
                        <a:rPr lang="en-US" sz="1300" dirty="0"/>
                        <a:t>Reduced stigma and greater willingness to seek help. </a:t>
                      </a:r>
                      <a:endParaRPr lang="en-GB" sz="1300" dirty="0"/>
                    </a:p>
                  </a:txBody>
                  <a:tcPr/>
                </a:tc>
                <a:extLst>
                  <a:ext uri="{0D108BD9-81ED-4DB2-BD59-A6C34878D82A}">
                    <a16:rowId xmlns:a16="http://schemas.microsoft.com/office/drawing/2014/main" val="952750235"/>
                  </a:ext>
                </a:extLst>
              </a:tr>
              <a:tr h="827776">
                <a:tc>
                  <a:txBody>
                    <a:bodyPr/>
                    <a:lstStyle/>
                    <a:p>
                      <a:pPr algn="just"/>
                      <a:r>
                        <a:rPr lang="en-GB" sz="1300" b="1"/>
                        <a:t>Recommendation 2</a:t>
                      </a:r>
                      <a:r>
                        <a:rPr lang="en-GB" sz="1300"/>
                        <a:t>:  </a:t>
                      </a:r>
                      <a:r>
                        <a:rPr lang="en-US" sz="1300" b="1"/>
                        <a:t>Raise Awareness Through Campaigns:</a:t>
                      </a:r>
                      <a:r>
                        <a:rPr lang="en-US" sz="1300"/>
                        <a:t> Use real-life recovery stories to challenge misconceptions and encourage early mental health intervention. </a:t>
                      </a:r>
                      <a:endParaRPr lang="en-GB" sz="1300" b="0" dirty="0"/>
                    </a:p>
                  </a:txBody>
                  <a:tcPr/>
                </a:tc>
                <a:tc>
                  <a:txBody>
                    <a:bodyPr/>
                    <a:lstStyle/>
                    <a:p>
                      <a:pPr lvl="0" algn="ctr">
                        <a:buNone/>
                      </a:pPr>
                      <a:r>
                        <a:rPr lang="en-US" sz="1300" dirty="0"/>
                        <a:t>Increased public understanding and reduced stigma. </a:t>
                      </a:r>
                    </a:p>
                  </a:txBody>
                  <a:tcPr/>
                </a:tc>
                <a:tc>
                  <a:txBody>
                    <a:bodyPr/>
                    <a:lstStyle/>
                    <a:p>
                      <a:pPr lvl="0" algn="ctr">
                        <a:buNone/>
                      </a:pPr>
                      <a:r>
                        <a:rPr lang="en-US" sz="1300" dirty="0"/>
                        <a:t>More people seeking support before reaching a crisis point.</a:t>
                      </a:r>
                      <a:endParaRPr lang="en-GB" sz="1300" dirty="0"/>
                    </a:p>
                  </a:txBody>
                  <a:tcPr/>
                </a:tc>
                <a:extLst>
                  <a:ext uri="{0D108BD9-81ED-4DB2-BD59-A6C34878D82A}">
                    <a16:rowId xmlns:a16="http://schemas.microsoft.com/office/drawing/2014/main" val="2237811893"/>
                  </a:ext>
                </a:extLst>
              </a:tr>
              <a:tr h="991691">
                <a:tc>
                  <a:txBody>
                    <a:bodyPr/>
                    <a:lstStyle/>
                    <a:p>
                      <a:pPr algn="just"/>
                      <a:r>
                        <a:rPr lang="en-GB" sz="1300" b="1" dirty="0"/>
                        <a:t>Recommendation 3</a:t>
                      </a:r>
                      <a:r>
                        <a:rPr lang="en-GB" sz="1300" dirty="0"/>
                        <a:t>: </a:t>
                      </a:r>
                      <a:r>
                        <a:rPr lang="en-US" sz="1300" b="1" i="0" u="none" strike="noStrike" noProof="0" dirty="0">
                          <a:latin typeface="+mn-lt"/>
                        </a:rPr>
                        <a:t>Family Education Workshops</a:t>
                      </a:r>
                      <a:r>
                        <a:rPr lang="en-US" sz="1300" b="0" i="0" u="none" strike="noStrike" noProof="0" dirty="0">
                          <a:latin typeface="+mn-lt"/>
                        </a:rPr>
                        <a:t>: Provide training for family members to </a:t>
                      </a:r>
                      <a:r>
                        <a:rPr lang="en-US" sz="1300" b="0" i="0" u="none" strike="noStrike" noProof="0" dirty="0" err="1">
                          <a:latin typeface="+mn-lt"/>
                        </a:rPr>
                        <a:t>recognise</a:t>
                      </a:r>
                      <a:r>
                        <a:rPr lang="en-US" sz="1300" b="0" i="0" u="none" strike="noStrike" noProof="0" dirty="0">
                          <a:latin typeface="+mn-lt"/>
                        </a:rPr>
                        <a:t> early warning signs and support loved ones with mental health conditions. </a:t>
                      </a:r>
                      <a:endParaRPr lang="en-GB" sz="1300" b="0" dirty="0">
                        <a:highlight>
                          <a:srgbClr val="FFFF00"/>
                        </a:highlight>
                      </a:endParaRPr>
                    </a:p>
                  </a:txBody>
                  <a:tcPr/>
                </a:tc>
                <a:tc>
                  <a:txBody>
                    <a:bodyPr/>
                    <a:lstStyle/>
                    <a:p>
                      <a:pPr lvl="0" algn="ctr">
                        <a:buNone/>
                      </a:pPr>
                      <a:r>
                        <a:rPr lang="en-US" sz="1300" b="0" i="0" u="none" strike="noStrike" noProof="0" dirty="0">
                          <a:solidFill>
                            <a:srgbClr val="004C6B"/>
                          </a:solidFill>
                          <a:latin typeface="+mn-lt"/>
                        </a:rPr>
                        <a:t>Families become more effective in supporting mental health recovery. </a:t>
                      </a:r>
                      <a:endParaRPr lang="en-US" sz="1300" dirty="0"/>
                    </a:p>
                  </a:txBody>
                  <a:tcPr/>
                </a:tc>
                <a:tc>
                  <a:txBody>
                    <a:bodyPr/>
                    <a:lstStyle/>
                    <a:p>
                      <a:pPr lvl="0" algn="ctr">
                        <a:buNone/>
                      </a:pPr>
                      <a:r>
                        <a:rPr lang="en-US" sz="1300" dirty="0"/>
                        <a:t>Stronger social safety nets and fewer crisis situations. </a:t>
                      </a:r>
                      <a:endParaRPr lang="en-GB" sz="1300" dirty="0"/>
                    </a:p>
                  </a:txBody>
                  <a:tcPr/>
                </a:tc>
                <a:extLst>
                  <a:ext uri="{0D108BD9-81ED-4DB2-BD59-A6C34878D82A}">
                    <a16:rowId xmlns:a16="http://schemas.microsoft.com/office/drawing/2014/main" val="345560429"/>
                  </a:ext>
                </a:extLst>
              </a:tr>
              <a:tr h="1357052">
                <a:tc>
                  <a:txBody>
                    <a:bodyPr/>
                    <a:lstStyle/>
                    <a:p>
                      <a:pPr algn="just"/>
                      <a:r>
                        <a:rPr lang="en-GB" sz="1300" b="1" dirty="0"/>
                        <a:t>Recommendation 4</a:t>
                      </a:r>
                      <a:r>
                        <a:rPr lang="en-GB" sz="1300" dirty="0"/>
                        <a:t>: </a:t>
                      </a:r>
                      <a:r>
                        <a:rPr lang="en-US" sz="1300" b="1" i="0" u="none" strike="noStrike" noProof="0" dirty="0">
                          <a:latin typeface="+mn-lt"/>
                        </a:rPr>
                        <a:t>24/7 Mental Health Helplines: </a:t>
                      </a:r>
                      <a:r>
                        <a:rPr lang="en-US" sz="1300" b="0" i="0" u="none" strike="noStrike" noProof="0" dirty="0">
                          <a:latin typeface="+mn-lt"/>
                        </a:rPr>
                        <a:t>Expand crisis helplines to include text-based and chat support for those who struggle with verbal communication. </a:t>
                      </a:r>
                      <a:endParaRPr lang="en-US" sz="1300" b="0" dirty="0">
                        <a:highlight>
                          <a:srgbClr val="FFFF00"/>
                        </a:highlight>
                      </a:endParaRPr>
                    </a:p>
                  </a:txBody>
                  <a:tcPr/>
                </a:tc>
                <a:tc>
                  <a:txBody>
                    <a:bodyPr/>
                    <a:lstStyle/>
                    <a:p>
                      <a:pPr lvl="0" algn="ctr">
                        <a:buNone/>
                      </a:pPr>
                      <a:r>
                        <a:rPr lang="en-US" sz="1300" dirty="0"/>
                        <a:t>More immediate crisis intervention options</a:t>
                      </a:r>
                    </a:p>
                  </a:txBody>
                  <a:tcPr/>
                </a:tc>
                <a:tc>
                  <a:txBody>
                    <a:bodyPr/>
                    <a:lstStyle/>
                    <a:p>
                      <a:pPr lvl="0" algn="ctr">
                        <a:buNone/>
                      </a:pPr>
                      <a:r>
                        <a:rPr lang="en-US" sz="1300" dirty="0"/>
                        <a:t>Reduced suicide risk and improved accessibility for individuals in distress. </a:t>
                      </a:r>
                      <a:endParaRPr lang="en-GB" sz="1300" dirty="0"/>
                    </a:p>
                  </a:txBody>
                  <a:tcPr/>
                </a:tc>
                <a:extLst>
                  <a:ext uri="{0D108BD9-81ED-4DB2-BD59-A6C34878D82A}">
                    <a16:rowId xmlns:a16="http://schemas.microsoft.com/office/drawing/2014/main" val="823154258"/>
                  </a:ext>
                </a:extLst>
              </a:tr>
            </a:tbl>
          </a:graphicData>
        </a:graphic>
      </p:graphicFrame>
      <p:sp>
        <p:nvSpPr>
          <p:cNvPr id="3" name="TextBox 2">
            <a:extLst>
              <a:ext uri="{FF2B5EF4-FFF2-40B4-BE49-F238E27FC236}">
                <a16:creationId xmlns:a16="http://schemas.microsoft.com/office/drawing/2014/main" id="{06868966-0B22-1D70-8498-2A90409E8D19}"/>
              </a:ext>
            </a:extLst>
          </p:cNvPr>
          <p:cNvSpPr txBox="1"/>
          <p:nvPr/>
        </p:nvSpPr>
        <p:spPr>
          <a:xfrm>
            <a:off x="376493" y="6354785"/>
            <a:ext cx="4572000" cy="415498"/>
          </a:xfrm>
          <a:prstGeom prst="rect">
            <a:avLst/>
          </a:prstGeom>
          <a:noFill/>
        </p:spPr>
        <p:txBody>
          <a:bodyPr wrap="square">
            <a:spAutoFit/>
          </a:bodyPr>
          <a:lstStyle/>
          <a:p>
            <a:r>
              <a:rPr lang="en-GB" sz="1100" b="1" dirty="0">
                <a:solidFill>
                  <a:schemeClr val="bg1"/>
                </a:solidFill>
                <a:latin typeface="Century Gothic" panose="020B0502020202020204" pitchFamily="34" charset="0"/>
              </a:rPr>
              <a:t>HWHF Health &amp; Wellbeing Board</a:t>
            </a:r>
            <a:br>
              <a:rPr lang="en-GB" sz="1100" b="1" dirty="0">
                <a:solidFill>
                  <a:schemeClr val="bg1"/>
                </a:solidFill>
                <a:latin typeface="Century Gothic" panose="020B0502020202020204" pitchFamily="34" charset="0"/>
              </a:rPr>
            </a:br>
            <a:endParaRPr lang="en-GB" sz="1000" b="1" dirty="0">
              <a:solidFill>
                <a:schemeClr val="bg1"/>
              </a:solidFill>
            </a:endParaRPr>
          </a:p>
        </p:txBody>
      </p:sp>
    </p:spTree>
    <p:extLst>
      <p:ext uri="{BB962C8B-B14F-4D97-AF65-F5344CB8AC3E}">
        <p14:creationId xmlns:p14="http://schemas.microsoft.com/office/powerpoint/2010/main" val="3551424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B3697-CA7A-9D9A-445D-D03880EF4A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74607B-F031-C139-5B14-E2EA36E5BAC0}"/>
              </a:ext>
            </a:extLst>
          </p:cNvPr>
          <p:cNvSpPr>
            <a:spLocks noGrp="1"/>
          </p:cNvSpPr>
          <p:nvPr>
            <p:ph type="title"/>
          </p:nvPr>
        </p:nvSpPr>
        <p:spPr>
          <a:xfrm>
            <a:off x="457200" y="355465"/>
            <a:ext cx="8208000" cy="468000"/>
          </a:xfrm>
        </p:spPr>
        <p:txBody>
          <a:bodyPr/>
          <a:lstStyle/>
          <a:p>
            <a:r>
              <a:rPr lang="en-US" sz="2000" dirty="0">
                <a:latin typeface="+mn-lt"/>
              </a:rPr>
              <a:t>Project</a:t>
            </a:r>
            <a:r>
              <a:rPr lang="en-GB" sz="2000" dirty="0">
                <a:latin typeface="+mn-lt"/>
              </a:rPr>
              <a:t>: Suicide prevention work</a:t>
            </a:r>
            <a:endParaRPr lang="en-US" sz="2000" dirty="0">
              <a:latin typeface="+mn-lt"/>
              <a:cs typeface="Poppins"/>
            </a:endParaRPr>
          </a:p>
        </p:txBody>
      </p:sp>
      <p:graphicFrame>
        <p:nvGraphicFramePr>
          <p:cNvPr id="10" name="Table 9">
            <a:extLst>
              <a:ext uri="{FF2B5EF4-FFF2-40B4-BE49-F238E27FC236}">
                <a16:creationId xmlns:a16="http://schemas.microsoft.com/office/drawing/2014/main" id="{AFEEFBC4-99A9-A922-1177-4A2C81E7D6A1}"/>
              </a:ext>
            </a:extLst>
          </p:cNvPr>
          <p:cNvGraphicFramePr>
            <a:graphicFrameLocks noGrp="1"/>
          </p:cNvGraphicFramePr>
          <p:nvPr>
            <p:extLst>
              <p:ext uri="{D42A27DB-BD31-4B8C-83A1-F6EECF244321}">
                <p14:modId xmlns:p14="http://schemas.microsoft.com/office/powerpoint/2010/main" val="2231580396"/>
              </p:ext>
            </p:extLst>
          </p:nvPr>
        </p:nvGraphicFramePr>
        <p:xfrm>
          <a:off x="457200" y="1035295"/>
          <a:ext cx="8144494" cy="2698444"/>
        </p:xfrm>
        <a:graphic>
          <a:graphicData uri="http://schemas.openxmlformats.org/drawingml/2006/table">
            <a:tbl>
              <a:tblPr firstRow="1" bandRow="1">
                <a:tableStyleId>{5940675A-B579-460E-94D1-54222C63F5DA}</a:tableStyleId>
              </a:tblPr>
              <a:tblGrid>
                <a:gridCol w="4599709">
                  <a:extLst>
                    <a:ext uri="{9D8B030D-6E8A-4147-A177-3AD203B41FA5}">
                      <a16:colId xmlns:a16="http://schemas.microsoft.com/office/drawing/2014/main" val="1704071288"/>
                    </a:ext>
                  </a:extLst>
                </a:gridCol>
                <a:gridCol w="1884218">
                  <a:extLst>
                    <a:ext uri="{9D8B030D-6E8A-4147-A177-3AD203B41FA5}">
                      <a16:colId xmlns:a16="http://schemas.microsoft.com/office/drawing/2014/main" val="19085191"/>
                    </a:ext>
                  </a:extLst>
                </a:gridCol>
                <a:gridCol w="1660567">
                  <a:extLst>
                    <a:ext uri="{9D8B030D-6E8A-4147-A177-3AD203B41FA5}">
                      <a16:colId xmlns:a16="http://schemas.microsoft.com/office/drawing/2014/main" val="3028018380"/>
                    </a:ext>
                  </a:extLst>
                </a:gridCol>
              </a:tblGrid>
              <a:tr h="336244">
                <a:tc>
                  <a:txBody>
                    <a:bodyPr/>
                    <a:lstStyle/>
                    <a:p>
                      <a:pPr algn="ctr"/>
                      <a:r>
                        <a:rPr lang="en-GB" sz="1300" b="1" dirty="0"/>
                        <a:t>Recommendations</a:t>
                      </a:r>
                    </a:p>
                  </a:txBody>
                  <a:tcPr/>
                </a:tc>
                <a:tc>
                  <a:txBody>
                    <a:bodyPr/>
                    <a:lstStyle/>
                    <a:p>
                      <a:r>
                        <a:rPr lang="en-GB" sz="1300" b="1" dirty="0">
                          <a:solidFill>
                            <a:schemeClr val="accent1"/>
                          </a:solidFill>
                        </a:rPr>
                        <a:t>Predicted Outcome</a:t>
                      </a:r>
                    </a:p>
                  </a:txBody>
                  <a:tcPr/>
                </a:tc>
                <a:tc>
                  <a:txBody>
                    <a:bodyPr/>
                    <a:lstStyle/>
                    <a:p>
                      <a:pPr lvl="0">
                        <a:buNone/>
                      </a:pPr>
                      <a:r>
                        <a:rPr lang="en-GB" sz="1300" b="1" i="0" u="none" strike="noStrike" noProof="0" dirty="0">
                          <a:solidFill>
                            <a:schemeClr val="accent2"/>
                          </a:solidFill>
                          <a:latin typeface="Poppins"/>
                        </a:rPr>
                        <a:t>Predicted Impact</a:t>
                      </a:r>
                    </a:p>
                  </a:txBody>
                  <a:tcPr/>
                </a:tc>
                <a:extLst>
                  <a:ext uri="{0D108BD9-81ED-4DB2-BD59-A6C34878D82A}">
                    <a16:rowId xmlns:a16="http://schemas.microsoft.com/office/drawing/2014/main" val="1073346053"/>
                  </a:ext>
                </a:extLst>
              </a:tr>
              <a:tr h="827507">
                <a:tc>
                  <a:txBody>
                    <a:bodyPr/>
                    <a:lstStyle/>
                    <a:p>
                      <a:pPr algn="just"/>
                      <a:r>
                        <a:rPr lang="en-GB" sz="1300" b="1" dirty="0"/>
                        <a:t>Recommendation 5</a:t>
                      </a:r>
                      <a:r>
                        <a:rPr lang="en-GB" sz="1300" dirty="0"/>
                        <a:t>: </a:t>
                      </a:r>
                      <a:r>
                        <a:rPr lang="en-US" sz="1300" b="1" dirty="0"/>
                        <a:t>Fast-Track Mental Health Referrals</a:t>
                      </a:r>
                      <a:r>
                        <a:rPr lang="en-US" sz="1300" dirty="0"/>
                        <a:t>: Ensure individuals showing crisis warning signs receive immediate assessments rather than waiting weeks for appointments.</a:t>
                      </a:r>
                      <a:endParaRPr lang="en-GB" sz="1300" dirty="0"/>
                    </a:p>
                  </a:txBody>
                  <a:tcPr/>
                </a:tc>
                <a:tc>
                  <a:txBody>
                    <a:bodyPr/>
                    <a:lstStyle/>
                    <a:p>
                      <a:pPr algn="ctr"/>
                      <a:r>
                        <a:rPr lang="en-US" sz="1300" dirty="0"/>
                        <a:t>Quicker access to mental health care. </a:t>
                      </a:r>
                      <a:endParaRPr lang="en-GB" sz="1300" dirty="0"/>
                    </a:p>
                  </a:txBody>
                  <a:tcPr/>
                </a:tc>
                <a:tc>
                  <a:txBody>
                    <a:bodyPr/>
                    <a:lstStyle/>
                    <a:p>
                      <a:pPr lvl="0" algn="ctr">
                        <a:buNone/>
                      </a:pPr>
                      <a:r>
                        <a:rPr lang="en-US" sz="1300" dirty="0"/>
                        <a:t>Reduced risk of crisis escalation and suicide prevention. </a:t>
                      </a:r>
                      <a:endParaRPr lang="en-GB" sz="1300" dirty="0"/>
                    </a:p>
                  </a:txBody>
                  <a:tcPr/>
                </a:tc>
                <a:extLst>
                  <a:ext uri="{0D108BD9-81ED-4DB2-BD59-A6C34878D82A}">
                    <a16:rowId xmlns:a16="http://schemas.microsoft.com/office/drawing/2014/main" val="952750235"/>
                  </a:ext>
                </a:extLst>
              </a:tr>
              <a:tr h="827776">
                <a:tc>
                  <a:txBody>
                    <a:bodyPr/>
                    <a:lstStyle/>
                    <a:p>
                      <a:pPr algn="just"/>
                      <a:r>
                        <a:rPr lang="en-GB" sz="1300" b="1" dirty="0"/>
                        <a:t>Recommendation 6</a:t>
                      </a:r>
                      <a:r>
                        <a:rPr lang="en-GB" sz="1300" dirty="0"/>
                        <a:t>:  </a:t>
                      </a:r>
                      <a:r>
                        <a:rPr lang="en-US" sz="1300" b="1" dirty="0"/>
                        <a:t>Increase Drop-In Mental Health Services:</a:t>
                      </a:r>
                      <a:r>
                        <a:rPr lang="en-US" sz="1300" dirty="0"/>
                        <a:t> Set up support hubs in community </a:t>
                      </a:r>
                      <a:r>
                        <a:rPr lang="en-US" sz="1300" dirty="0" err="1"/>
                        <a:t>centres</a:t>
                      </a:r>
                      <a:r>
                        <a:rPr lang="en-US" sz="1300" dirty="0"/>
                        <a:t>, faith-based institutions, and public spaces where people can seek help without formal referrals.</a:t>
                      </a:r>
                      <a:endParaRPr lang="en-GB" sz="1300" b="0" dirty="0"/>
                    </a:p>
                  </a:txBody>
                  <a:tcPr/>
                </a:tc>
                <a:tc>
                  <a:txBody>
                    <a:bodyPr/>
                    <a:lstStyle/>
                    <a:p>
                      <a:pPr lvl="0" algn="ctr">
                        <a:buNone/>
                      </a:pPr>
                      <a:r>
                        <a:rPr lang="en-US" sz="1300" dirty="0"/>
                        <a:t>Easier access to early intervention and counselling. </a:t>
                      </a:r>
                    </a:p>
                  </a:txBody>
                  <a:tcPr/>
                </a:tc>
                <a:tc>
                  <a:txBody>
                    <a:bodyPr/>
                    <a:lstStyle/>
                    <a:p>
                      <a:pPr lvl="0" algn="ctr">
                        <a:buNone/>
                      </a:pPr>
                      <a:r>
                        <a:rPr lang="en-US" sz="1300" dirty="0"/>
                        <a:t>Reduced strain on emergency services and improved mental health support in underserved communities. .</a:t>
                      </a:r>
                      <a:endParaRPr lang="en-GB" sz="1300" dirty="0"/>
                    </a:p>
                  </a:txBody>
                  <a:tcPr/>
                </a:tc>
                <a:extLst>
                  <a:ext uri="{0D108BD9-81ED-4DB2-BD59-A6C34878D82A}">
                    <a16:rowId xmlns:a16="http://schemas.microsoft.com/office/drawing/2014/main" val="2237811893"/>
                  </a:ext>
                </a:extLst>
              </a:tr>
            </a:tbl>
          </a:graphicData>
        </a:graphic>
      </p:graphicFrame>
      <p:sp>
        <p:nvSpPr>
          <p:cNvPr id="3" name="TextBox 2">
            <a:extLst>
              <a:ext uri="{FF2B5EF4-FFF2-40B4-BE49-F238E27FC236}">
                <a16:creationId xmlns:a16="http://schemas.microsoft.com/office/drawing/2014/main" id="{42306627-D851-388C-572C-DD4CA686D02F}"/>
              </a:ext>
            </a:extLst>
          </p:cNvPr>
          <p:cNvSpPr txBox="1"/>
          <p:nvPr/>
        </p:nvSpPr>
        <p:spPr>
          <a:xfrm>
            <a:off x="376493" y="6354785"/>
            <a:ext cx="4572000" cy="415498"/>
          </a:xfrm>
          <a:prstGeom prst="rect">
            <a:avLst/>
          </a:prstGeom>
          <a:noFill/>
        </p:spPr>
        <p:txBody>
          <a:bodyPr wrap="square">
            <a:spAutoFit/>
          </a:bodyPr>
          <a:lstStyle/>
          <a:p>
            <a:r>
              <a:rPr lang="en-GB" sz="1100" b="1" dirty="0">
                <a:solidFill>
                  <a:schemeClr val="bg1"/>
                </a:solidFill>
                <a:latin typeface="Century Gothic" panose="020B0502020202020204" pitchFamily="34" charset="0"/>
              </a:rPr>
              <a:t>HWHF Health &amp; Wellbeing Board</a:t>
            </a:r>
            <a:br>
              <a:rPr lang="en-GB" sz="1100" b="1" dirty="0">
                <a:solidFill>
                  <a:schemeClr val="bg1"/>
                </a:solidFill>
                <a:latin typeface="Century Gothic" panose="020B0502020202020204" pitchFamily="34" charset="0"/>
              </a:rPr>
            </a:br>
            <a:endParaRPr lang="en-GB" sz="1000" b="1" dirty="0">
              <a:solidFill>
                <a:schemeClr val="bg1"/>
              </a:solidFill>
            </a:endParaRPr>
          </a:p>
        </p:txBody>
      </p:sp>
    </p:spTree>
    <p:extLst>
      <p:ext uri="{BB962C8B-B14F-4D97-AF65-F5344CB8AC3E}">
        <p14:creationId xmlns:p14="http://schemas.microsoft.com/office/powerpoint/2010/main" val="3665606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295DF58-4118-4551-8C61-1A7ED177FA2D}" type="slidenum">
              <a:rPr lang="en-GB" noProof="0" smtClean="0"/>
              <a:pPr/>
              <a:t>2</a:t>
            </a:fld>
            <a:endParaRPr lang="en-GB" noProof="0"/>
          </a:p>
        </p:txBody>
      </p:sp>
      <p:sp>
        <p:nvSpPr>
          <p:cNvPr id="7" name="Title 6"/>
          <p:cNvSpPr>
            <a:spLocks noGrp="1"/>
          </p:cNvSpPr>
          <p:nvPr>
            <p:ph type="title"/>
          </p:nvPr>
        </p:nvSpPr>
        <p:spPr>
          <a:xfrm>
            <a:off x="456540" y="370724"/>
            <a:ext cx="8687460" cy="468000"/>
          </a:xfrm>
        </p:spPr>
        <p:txBody>
          <a:bodyPr/>
          <a:lstStyle/>
          <a:p>
            <a:r>
              <a:rPr lang="en-GB" sz="2600">
                <a:latin typeface="Poppins"/>
                <a:cs typeface="Poppins"/>
              </a:rPr>
              <a:t>We are Healthwatch Hammersmith and Fulham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970" y="6248400"/>
            <a:ext cx="1373230" cy="477936"/>
          </a:xfrm>
          <a:prstGeom prst="rect">
            <a:avLst/>
          </a:prstGeom>
        </p:spPr>
      </p:pic>
      <p:sp>
        <p:nvSpPr>
          <p:cNvPr id="8" name="Content Placeholder 4"/>
          <p:cNvSpPr txBox="1">
            <a:spLocks/>
          </p:cNvSpPr>
          <p:nvPr/>
        </p:nvSpPr>
        <p:spPr>
          <a:xfrm>
            <a:off x="456539" y="904394"/>
            <a:ext cx="8310967" cy="766864"/>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1600" dirty="0">
                <a:latin typeface="+mn-lt"/>
              </a:rPr>
              <a:t>Healthwatch is a </a:t>
            </a:r>
            <a:r>
              <a:rPr lang="en-GB" sz="1600" b="1" dirty="0">
                <a:latin typeface="+mn-lt"/>
              </a:rPr>
              <a:t>statutory service</a:t>
            </a:r>
            <a:r>
              <a:rPr lang="en-GB" sz="1600" dirty="0">
                <a:latin typeface="+mn-lt"/>
              </a:rPr>
              <a:t> established by the Health and Social Care Act 2012 to understand the needs, experiences and concerns of people who use local health and social care services.</a:t>
            </a:r>
          </a:p>
          <a:p>
            <a:pPr algn="just"/>
            <a:r>
              <a:rPr lang="en-GB" sz="1600" dirty="0">
                <a:latin typeface="+mn-lt"/>
              </a:rPr>
              <a:t>We are funded by the Local Authority (Council). </a:t>
            </a:r>
            <a:endParaRPr lang="en-GB" sz="1600" dirty="0">
              <a:latin typeface="+mn-lt"/>
              <a:cs typeface="Poppins"/>
            </a:endParaRPr>
          </a:p>
          <a:p>
            <a:pPr algn="just"/>
            <a:r>
              <a:rPr lang="en-GB" sz="1600" dirty="0">
                <a:latin typeface="+mn-lt"/>
              </a:rPr>
              <a:t>We are the </a:t>
            </a:r>
            <a:r>
              <a:rPr lang="en-GB" sz="1600" b="1" dirty="0">
                <a:latin typeface="+mn-lt"/>
              </a:rPr>
              <a:t>independent voice </a:t>
            </a:r>
            <a:r>
              <a:rPr lang="en-GB" sz="1600" dirty="0">
                <a:latin typeface="+mn-lt"/>
              </a:rPr>
              <a:t>for people who use </a:t>
            </a:r>
            <a:r>
              <a:rPr lang="en-US" sz="1600" kern="100" dirty="0">
                <a:solidFill>
                  <a:srgbClr val="004C6B"/>
                </a:solidFill>
                <a:effectLst/>
                <a:latin typeface="+mn-lt"/>
                <a:ea typeface="Calibri"/>
              </a:rPr>
              <a:t>NHS and publicly funded health and care services </a:t>
            </a:r>
            <a:r>
              <a:rPr lang="en-US" sz="1600" kern="100" dirty="0">
                <a:solidFill>
                  <a:srgbClr val="004C6B"/>
                </a:solidFill>
                <a:latin typeface="+mn-lt"/>
                <a:ea typeface="Calibri"/>
              </a:rPr>
              <a:t>in Hammersmith and Fulham</a:t>
            </a:r>
            <a:r>
              <a:rPr lang="en-US" sz="1600" kern="100" dirty="0">
                <a:solidFill>
                  <a:srgbClr val="004C6B"/>
                </a:solidFill>
                <a:effectLst/>
                <a:latin typeface="+mn-lt"/>
                <a:ea typeface="Calibri"/>
              </a:rPr>
              <a:t>. </a:t>
            </a:r>
            <a:r>
              <a:rPr lang="en-GB" sz="1600" dirty="0">
                <a:latin typeface="+mn-lt"/>
              </a:rPr>
              <a:t>Our research and local engagement puts </a:t>
            </a:r>
            <a:r>
              <a:rPr lang="en-GB" sz="1600" b="1" dirty="0">
                <a:latin typeface="+mn-lt"/>
              </a:rPr>
              <a:t>local people at the heart of care and decision making about health and social care</a:t>
            </a:r>
            <a:r>
              <a:rPr lang="en-GB" sz="1600" dirty="0">
                <a:latin typeface="+mn-lt"/>
              </a:rPr>
              <a:t>, to ensure that services are fit-for-purpose now and in future.</a:t>
            </a:r>
            <a:endParaRPr lang="en-GB" sz="1600" dirty="0">
              <a:latin typeface="+mn-lt"/>
              <a:cs typeface="Poppins"/>
            </a:endParaRPr>
          </a:p>
        </p:txBody>
      </p:sp>
      <p:sp>
        <p:nvSpPr>
          <p:cNvPr id="4" name="Rounded Rectangle 3"/>
          <p:cNvSpPr/>
          <p:nvPr/>
        </p:nvSpPr>
        <p:spPr>
          <a:xfrm>
            <a:off x="457200" y="3763977"/>
            <a:ext cx="2514600" cy="533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Century Gothic" panose="020B0502020202020204" pitchFamily="34" charset="0"/>
              </a:rPr>
              <a:t>We make this happen by:</a:t>
            </a:r>
          </a:p>
        </p:txBody>
      </p:sp>
      <p:pic>
        <p:nvPicPr>
          <p:cNvPr id="12" name="Picture 11"/>
          <p:cNvPicPr>
            <a:picLocks noChangeAspect="1"/>
          </p:cNvPicPr>
          <p:nvPr/>
        </p:nvPicPr>
        <p:blipFill rotWithShape="1">
          <a:blip r:embed="rId4">
            <a:extLst>
              <a:ext uri="{BEBA8EAE-BF5A-486C-A8C5-ECC9F3942E4B}">
                <a14:imgProps xmlns:a14="http://schemas.microsoft.com/office/drawing/2010/main">
                  <a14:imgLayer r:embed="rId5">
                    <a14:imgEffect>
                      <a14:backgroundRemoval t="42778" b="82593" l="7917" r="52448"/>
                    </a14:imgEffect>
                  </a14:imgLayer>
                </a14:imgProps>
              </a:ext>
            </a:extLst>
          </a:blip>
          <a:srcRect l="7917" t="42963" r="77268" b="17778"/>
          <a:stretch/>
        </p:blipFill>
        <p:spPr>
          <a:xfrm>
            <a:off x="3077136" y="3182524"/>
            <a:ext cx="2015643" cy="3004627"/>
          </a:xfrm>
          <a:prstGeom prst="rect">
            <a:avLst/>
          </a:prstGeom>
        </p:spPr>
      </p:pic>
      <p:pic>
        <p:nvPicPr>
          <p:cNvPr id="13" name="Picture 12"/>
          <p:cNvPicPr>
            <a:picLocks noChangeAspect="1"/>
          </p:cNvPicPr>
          <p:nvPr/>
        </p:nvPicPr>
        <p:blipFill rotWithShape="1">
          <a:blip r:embed="rId6">
            <a:extLst>
              <a:ext uri="{BEBA8EAE-BF5A-486C-A8C5-ECC9F3942E4B}">
                <a14:imgProps xmlns:a14="http://schemas.microsoft.com/office/drawing/2010/main">
                  <a14:imgLayer r:embed="rId5">
                    <a14:imgEffect>
                      <a14:backgroundRemoval t="43426" b="82963" l="12500" r="51146"/>
                    </a14:imgEffect>
                  </a14:imgLayer>
                </a14:imgProps>
              </a:ext>
            </a:extLst>
          </a:blip>
          <a:srcRect l="23237" t="42593" r="63033" b="18889"/>
          <a:stretch/>
        </p:blipFill>
        <p:spPr>
          <a:xfrm>
            <a:off x="5118755" y="3133884"/>
            <a:ext cx="1875934" cy="2960270"/>
          </a:xfrm>
          <a:prstGeom prst="rect">
            <a:avLst/>
          </a:prstGeom>
        </p:spPr>
      </p:pic>
      <p:pic>
        <p:nvPicPr>
          <p:cNvPr id="14" name="Picture 13"/>
          <p:cNvPicPr>
            <a:picLocks noChangeAspect="1"/>
          </p:cNvPicPr>
          <p:nvPr/>
        </p:nvPicPr>
        <p:blipFill rotWithShape="1">
          <a:blip r:embed="rId7"/>
          <a:srcRect l="37083" t="43629" r="49572" b="20313"/>
          <a:stretch/>
        </p:blipFill>
        <p:spPr>
          <a:xfrm>
            <a:off x="7046522" y="3156674"/>
            <a:ext cx="1767317" cy="2862602"/>
          </a:xfrm>
          <a:prstGeom prst="rect">
            <a:avLst/>
          </a:prstGeom>
        </p:spPr>
      </p:pic>
      <p:sp>
        <p:nvSpPr>
          <p:cNvPr id="3" name="TextBox 2">
            <a:extLst>
              <a:ext uri="{FF2B5EF4-FFF2-40B4-BE49-F238E27FC236}">
                <a16:creationId xmlns:a16="http://schemas.microsoft.com/office/drawing/2014/main" id="{04E6C0B2-ACF0-AED3-BEB7-66D8FDF8FDB0}"/>
              </a:ext>
            </a:extLst>
          </p:cNvPr>
          <p:cNvSpPr txBox="1"/>
          <p:nvPr/>
        </p:nvSpPr>
        <p:spPr>
          <a:xfrm>
            <a:off x="376493" y="6354785"/>
            <a:ext cx="4572000" cy="415498"/>
          </a:xfrm>
          <a:prstGeom prst="rect">
            <a:avLst/>
          </a:prstGeom>
          <a:noFill/>
        </p:spPr>
        <p:txBody>
          <a:bodyPr wrap="square">
            <a:spAutoFit/>
          </a:bodyPr>
          <a:lstStyle/>
          <a:p>
            <a:r>
              <a:rPr lang="en-GB" sz="1100" b="1" dirty="0">
                <a:solidFill>
                  <a:schemeClr val="bg1"/>
                </a:solidFill>
                <a:latin typeface="Century Gothic"/>
              </a:rPr>
              <a:t>HFHCP Operational Delivery Group</a:t>
            </a:r>
            <a:br>
              <a:rPr lang="en-GB" sz="1100" b="1" dirty="0">
                <a:solidFill>
                  <a:schemeClr val="bg1"/>
                </a:solidFill>
                <a:latin typeface="Century Gothic" panose="020B0502020202020204" pitchFamily="34" charset="0"/>
              </a:rPr>
            </a:br>
            <a:endParaRPr lang="en-GB" sz="1000" b="1" dirty="0">
              <a:solidFill>
                <a:schemeClr val="bg1"/>
              </a:solidFill>
            </a:endParaRPr>
          </a:p>
        </p:txBody>
      </p:sp>
      <p:pic>
        <p:nvPicPr>
          <p:cNvPr id="2" name="Picture 1">
            <a:extLst>
              <a:ext uri="{FF2B5EF4-FFF2-40B4-BE49-F238E27FC236}">
                <a16:creationId xmlns:a16="http://schemas.microsoft.com/office/drawing/2014/main" id="{5EFBAAE0-66B2-81D7-26A9-09930008F6DD}"/>
              </a:ext>
            </a:extLst>
          </p:cNvPr>
          <p:cNvPicPr>
            <a:picLocks noChangeAspect="1"/>
          </p:cNvPicPr>
          <p:nvPr/>
        </p:nvPicPr>
        <p:blipFill>
          <a:blip r:embed="rId8"/>
          <a:stretch>
            <a:fillRect/>
          </a:stretch>
        </p:blipFill>
        <p:spPr>
          <a:xfrm>
            <a:off x="621946" y="4454376"/>
            <a:ext cx="1908312" cy="1528448"/>
          </a:xfrm>
          <a:prstGeom prst="rect">
            <a:avLst/>
          </a:prstGeom>
        </p:spPr>
      </p:pic>
    </p:spTree>
    <p:extLst>
      <p:ext uri="{BB962C8B-B14F-4D97-AF65-F5344CB8AC3E}">
        <p14:creationId xmlns:p14="http://schemas.microsoft.com/office/powerpoint/2010/main" val="2411682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B3819A3F-2711-F2F5-C8E6-23F511226B92}"/>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8688" b="21951"/>
          <a:stretch/>
        </p:blipFill>
        <p:spPr>
          <a:xfrm>
            <a:off x="-32" y="-886120"/>
            <a:ext cx="9144000" cy="8479412"/>
          </a:xfrm>
        </p:spPr>
      </p:pic>
      <p:pic>
        <p:nvPicPr>
          <p:cNvPr id="5" name="Picture Placeholder 7" descr="P1031 HWE Brand project - PPT template - Slide 3.png"/>
          <p:cNvPicPr>
            <a:picLocks noChangeAspect="1"/>
          </p:cNvPicPr>
          <p:nvPr/>
        </p:nvPicPr>
        <p:blipFill>
          <a:blip r:embed="rId4" cstate="print"/>
          <a:srcRect t="188" b="188"/>
          <a:stretch>
            <a:fillRect/>
          </a:stretch>
        </p:blipFill>
        <p:spPr>
          <a:xfrm>
            <a:off x="0" y="735292"/>
            <a:ext cx="9144000" cy="6858000"/>
          </a:xfrm>
          <a:prstGeom prst="rect">
            <a:avLst/>
          </a:prstGeom>
        </p:spPr>
      </p:pic>
      <p:sp>
        <p:nvSpPr>
          <p:cNvPr id="3" name="Title 2"/>
          <p:cNvSpPr>
            <a:spLocks noGrp="1"/>
          </p:cNvSpPr>
          <p:nvPr>
            <p:ph type="ctrTitle"/>
          </p:nvPr>
        </p:nvSpPr>
        <p:spPr>
          <a:xfrm>
            <a:off x="338186" y="5816708"/>
            <a:ext cx="7740000" cy="612000"/>
          </a:xfrm>
        </p:spPr>
        <p:txBody>
          <a:bodyPr/>
          <a:lstStyle/>
          <a:p>
            <a:r>
              <a:rPr lang="en-US" altLang="zh-CN" dirty="0">
                <a:latin typeface="+mj-lt"/>
              </a:rPr>
              <a:t>Engagement 2024/25</a:t>
            </a:r>
            <a:endParaRPr lang="en-US" dirty="0"/>
          </a:p>
        </p:txBody>
      </p:sp>
      <p:pic>
        <p:nvPicPr>
          <p:cNvPr id="6" name="Picture 5" descr="A black and white logo&#10;&#10;Description automatically generated">
            <a:extLst>
              <a:ext uri="{FF2B5EF4-FFF2-40B4-BE49-F238E27FC236}">
                <a16:creationId xmlns:a16="http://schemas.microsoft.com/office/drawing/2014/main" id="{117796F1-D09B-B262-A750-95CD00414A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5807" y="6009170"/>
            <a:ext cx="2031746" cy="707126"/>
          </a:xfrm>
          <a:prstGeom prst="rect">
            <a:avLst/>
          </a:prstGeom>
        </p:spPr>
      </p:pic>
    </p:spTree>
    <p:extLst>
      <p:ext uri="{BB962C8B-B14F-4D97-AF65-F5344CB8AC3E}">
        <p14:creationId xmlns:p14="http://schemas.microsoft.com/office/powerpoint/2010/main" val="521651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B1B2-5D49-7CD9-AB4B-6B7039B329F7}"/>
              </a:ext>
            </a:extLst>
          </p:cNvPr>
          <p:cNvSpPr>
            <a:spLocks noGrp="1"/>
          </p:cNvSpPr>
          <p:nvPr>
            <p:ph type="title"/>
          </p:nvPr>
        </p:nvSpPr>
        <p:spPr>
          <a:xfrm>
            <a:off x="468000" y="302584"/>
            <a:ext cx="8208000" cy="468000"/>
          </a:xfrm>
        </p:spPr>
        <p:txBody>
          <a:bodyPr/>
          <a:lstStyle/>
          <a:p>
            <a:r>
              <a:rPr lang="en-US" sz="2400" dirty="0">
                <a:latin typeface="+mn-lt"/>
                <a:cs typeface="Poppins"/>
              </a:rPr>
              <a:t>Mental health and Suicide Prevention engagement </a:t>
            </a:r>
            <a:endParaRPr lang="en-US" dirty="0"/>
          </a:p>
        </p:txBody>
      </p:sp>
      <p:sp>
        <p:nvSpPr>
          <p:cNvPr id="12" name="Content Placeholder 2">
            <a:extLst>
              <a:ext uri="{FF2B5EF4-FFF2-40B4-BE49-F238E27FC236}">
                <a16:creationId xmlns:a16="http://schemas.microsoft.com/office/drawing/2014/main" id="{02591D3E-B7F9-CA9D-C482-F1CFF8997B52}"/>
              </a:ext>
            </a:extLst>
          </p:cNvPr>
          <p:cNvSpPr txBox="1">
            <a:spLocks/>
          </p:cNvSpPr>
          <p:nvPr/>
        </p:nvSpPr>
        <p:spPr>
          <a:xfrm>
            <a:off x="559507" y="872502"/>
            <a:ext cx="8208000" cy="2285912"/>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1400" dirty="0">
                <a:latin typeface="+mn-lt"/>
              </a:rPr>
              <a:t>Since 2022, we have engaged with inpatients at Lakeside and Hammersmith &amp; Fulham Mental Health Units under the West London Mental Health Trust. Now in its third year, this project supports those facing suicidal thoughts, with over 125 inpatients reached since June 2024.</a:t>
            </a:r>
          </a:p>
          <a:p>
            <a:r>
              <a:rPr lang="en-US" sz="1400" dirty="0">
                <a:latin typeface="+mn-lt"/>
              </a:rPr>
              <a:t>Since September 2024, we have hosted community events promoting mental health awareness, including suicide prevention initiatives. Collaborating with charities like MIND, The Listening Place, and Papyrus, we provided vital training and introduced mindfulness coaching for additional support.</a:t>
            </a:r>
          </a:p>
          <a:p>
            <a:r>
              <a:rPr lang="en-GB" sz="1400" b="1" dirty="0">
                <a:latin typeface="+mn-lt"/>
              </a:rPr>
              <a:t>Outcomes</a:t>
            </a:r>
          </a:p>
          <a:p>
            <a:pPr marL="285750" indent="-285750">
              <a:buFont typeface="Wingdings" panose="05000000000000000000" pitchFamily="2" charset="2"/>
              <a:buChar char="ü"/>
            </a:pPr>
            <a:r>
              <a:rPr lang="en-US" sz="1400" dirty="0">
                <a:latin typeface="+mn-lt"/>
              </a:rPr>
              <a:t>Advocated for structured ward orientation, treatment plans, and community-building activities to improve patient experience.</a:t>
            </a:r>
          </a:p>
          <a:p>
            <a:pPr marL="285750" indent="-285750">
              <a:buFont typeface="Wingdings" panose="05000000000000000000" pitchFamily="2" charset="2"/>
              <a:buChar char="ü"/>
            </a:pPr>
            <a:r>
              <a:rPr lang="en-US" sz="1400" dirty="0">
                <a:latin typeface="+mn-lt"/>
              </a:rPr>
              <a:t>Recommended improvements in safety, facilities, activities, meal diversity, and discharge planning.</a:t>
            </a:r>
          </a:p>
          <a:p>
            <a:pPr marL="285750" indent="-285750">
              <a:buFont typeface="Wingdings" panose="05000000000000000000" pitchFamily="2" charset="2"/>
              <a:buChar char="ü"/>
            </a:pPr>
            <a:r>
              <a:rPr lang="en-US" sz="1400" dirty="0">
                <a:latin typeface="+mn-lt"/>
              </a:rPr>
              <a:t>Proposed peer-led support groups, family education workshops, crisis intervention services, and increased drop-in mental health support.</a:t>
            </a:r>
          </a:p>
          <a:p>
            <a:pPr marL="285750" indent="-285750">
              <a:buFont typeface="Wingdings" panose="05000000000000000000" pitchFamily="2" charset="2"/>
              <a:buChar char="ü"/>
            </a:pPr>
            <a:r>
              <a:rPr lang="en-US" sz="1400" dirty="0">
                <a:latin typeface="+mn-lt"/>
              </a:rPr>
              <a:t>Trained Healthwatch teams in suicide awareness, enabling engagement with 100+ individuals to gather feedback and provide support.</a:t>
            </a:r>
          </a:p>
          <a:p>
            <a:pPr marL="285750" indent="-285750">
              <a:buFont typeface="Wingdings" panose="05000000000000000000" pitchFamily="2" charset="2"/>
              <a:buChar char="ü"/>
            </a:pPr>
            <a:r>
              <a:rPr lang="en-US" sz="1400" dirty="0">
                <a:latin typeface="+mn-lt"/>
              </a:rPr>
              <a:t>Promoted mental health awareness and open conversations on suicide prevention, guiding individuals to appropriate services.</a:t>
            </a:r>
          </a:p>
        </p:txBody>
      </p:sp>
      <p:sp>
        <p:nvSpPr>
          <p:cNvPr id="5" name="TextBox 4">
            <a:extLst>
              <a:ext uri="{FF2B5EF4-FFF2-40B4-BE49-F238E27FC236}">
                <a16:creationId xmlns:a16="http://schemas.microsoft.com/office/drawing/2014/main" id="{E3A6C30A-DE82-7691-005F-C90FE23CFFB2}"/>
              </a:ext>
            </a:extLst>
          </p:cNvPr>
          <p:cNvSpPr txBox="1"/>
          <p:nvPr/>
        </p:nvSpPr>
        <p:spPr>
          <a:xfrm>
            <a:off x="215623" y="6225107"/>
            <a:ext cx="436037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solidFill>
                  <a:srgbClr val="FFFFFF"/>
                </a:solidFill>
                <a:latin typeface="Century Gothic"/>
              </a:rPr>
              <a:t>HWHF Health &amp; Wellbeing Board</a:t>
            </a:r>
            <a:endParaRPr lang="en-GB" sz="1100"/>
          </a:p>
        </p:txBody>
      </p:sp>
    </p:spTree>
    <p:extLst>
      <p:ext uri="{BB962C8B-B14F-4D97-AF65-F5344CB8AC3E}">
        <p14:creationId xmlns:p14="http://schemas.microsoft.com/office/powerpoint/2010/main" val="1668235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113E7-27F8-E951-A74B-A12B6D5FE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9B9F66-76D4-826B-F72D-A7C583681643}"/>
              </a:ext>
            </a:extLst>
          </p:cNvPr>
          <p:cNvSpPr>
            <a:spLocks noGrp="1"/>
          </p:cNvSpPr>
          <p:nvPr>
            <p:ph type="title"/>
          </p:nvPr>
        </p:nvSpPr>
        <p:spPr>
          <a:xfrm>
            <a:off x="457200" y="355465"/>
            <a:ext cx="8208000" cy="468000"/>
          </a:xfrm>
        </p:spPr>
        <p:txBody>
          <a:bodyPr/>
          <a:lstStyle/>
          <a:p>
            <a:r>
              <a:rPr lang="en-US" sz="2400" dirty="0">
                <a:latin typeface="+mn-lt"/>
                <a:cs typeface="Poppins"/>
              </a:rPr>
              <a:t>Mental health and Suicide Prevention engagement </a:t>
            </a:r>
            <a:endParaRPr lang="en-US" dirty="0"/>
          </a:p>
        </p:txBody>
      </p:sp>
      <p:sp>
        <p:nvSpPr>
          <p:cNvPr id="12" name="Content Placeholder 2">
            <a:extLst>
              <a:ext uri="{FF2B5EF4-FFF2-40B4-BE49-F238E27FC236}">
                <a16:creationId xmlns:a16="http://schemas.microsoft.com/office/drawing/2014/main" id="{99AE8AAA-C355-0685-34B6-380D0881EE9F}"/>
              </a:ext>
            </a:extLst>
          </p:cNvPr>
          <p:cNvSpPr txBox="1">
            <a:spLocks/>
          </p:cNvSpPr>
          <p:nvPr/>
        </p:nvSpPr>
        <p:spPr>
          <a:xfrm>
            <a:off x="763527" y="1143088"/>
            <a:ext cx="7733980" cy="2285912"/>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1" dirty="0">
                <a:latin typeface="+mn-lt"/>
              </a:rPr>
              <a:t>I</a:t>
            </a:r>
            <a:r>
              <a:rPr lang="en-GB" sz="1600" b="1" dirty="0" err="1">
                <a:latin typeface="+mn-lt"/>
              </a:rPr>
              <a:t>mpact</a:t>
            </a:r>
            <a:r>
              <a:rPr lang="en-GB" sz="1600" b="1" dirty="0">
                <a:latin typeface="+mn-lt"/>
              </a:rPr>
              <a:t>: </a:t>
            </a:r>
          </a:p>
          <a:p>
            <a:pPr marL="285750" indent="-285750">
              <a:buFont typeface="Wingdings" panose="05000000000000000000" pitchFamily="2" charset="2"/>
              <a:buChar char="ü"/>
            </a:pPr>
            <a:r>
              <a:rPr lang="en-US" sz="1600" dirty="0">
                <a:latin typeface="+mn-lt"/>
              </a:rPr>
              <a:t>Shaped NWL suicide prevention strategies and influenced patient care improvements.</a:t>
            </a:r>
          </a:p>
          <a:p>
            <a:pPr marL="285750" indent="-285750">
              <a:buFont typeface="Wingdings" panose="05000000000000000000" pitchFamily="2" charset="2"/>
              <a:buChar char="ü"/>
            </a:pPr>
            <a:r>
              <a:rPr lang="en-US" sz="1600" dirty="0">
                <a:latin typeface="+mn-lt"/>
              </a:rPr>
              <a:t>Strengthened mental health support networks and crisis intervention efforts.</a:t>
            </a:r>
          </a:p>
          <a:p>
            <a:pPr marL="285750" indent="-285750">
              <a:buFont typeface="Wingdings" panose="05000000000000000000" pitchFamily="2" charset="2"/>
              <a:buChar char="ü"/>
            </a:pPr>
            <a:r>
              <a:rPr lang="en-US" sz="1600" dirty="0">
                <a:latin typeface="+mn-lt"/>
              </a:rPr>
              <a:t>Ensured those in need accessed vital resources and professional help.</a:t>
            </a:r>
            <a:endParaRPr lang="en-GB" sz="1600" dirty="0">
              <a:latin typeface="+mn-lt"/>
            </a:endParaRPr>
          </a:p>
          <a:p>
            <a:endParaRPr lang="en-GB" sz="1400" b="1" dirty="0">
              <a:latin typeface="+mn-lt"/>
            </a:endParaRPr>
          </a:p>
        </p:txBody>
      </p:sp>
      <p:sp>
        <p:nvSpPr>
          <p:cNvPr id="4" name="TextBox 3">
            <a:extLst>
              <a:ext uri="{FF2B5EF4-FFF2-40B4-BE49-F238E27FC236}">
                <a16:creationId xmlns:a16="http://schemas.microsoft.com/office/drawing/2014/main" id="{19630442-F279-4943-9664-A3A6999B200A}"/>
              </a:ext>
            </a:extLst>
          </p:cNvPr>
          <p:cNvSpPr txBox="1"/>
          <p:nvPr/>
        </p:nvSpPr>
        <p:spPr>
          <a:xfrm>
            <a:off x="215623" y="6225107"/>
            <a:ext cx="436037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solidFill>
                  <a:srgbClr val="FFFFFF"/>
                </a:solidFill>
                <a:latin typeface="Century Gothic"/>
              </a:rPr>
              <a:t>HWHF Health &amp; Wellbeing Board</a:t>
            </a:r>
            <a:endParaRPr lang="en-GB" sz="1100"/>
          </a:p>
        </p:txBody>
      </p:sp>
    </p:spTree>
    <p:extLst>
      <p:ext uri="{BB962C8B-B14F-4D97-AF65-F5344CB8AC3E}">
        <p14:creationId xmlns:p14="http://schemas.microsoft.com/office/powerpoint/2010/main" val="3549521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8875A-1326-C53D-7A49-89778DBD57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E7CC8-6E91-8B34-87EF-4EAC82721A69}"/>
              </a:ext>
            </a:extLst>
          </p:cNvPr>
          <p:cNvSpPr>
            <a:spLocks noGrp="1"/>
          </p:cNvSpPr>
          <p:nvPr>
            <p:ph type="title"/>
          </p:nvPr>
        </p:nvSpPr>
        <p:spPr>
          <a:xfrm>
            <a:off x="468000" y="302584"/>
            <a:ext cx="8208000" cy="468000"/>
          </a:xfrm>
        </p:spPr>
        <p:txBody>
          <a:bodyPr/>
          <a:lstStyle/>
          <a:p>
            <a:r>
              <a:rPr lang="en-US" sz="2400" dirty="0">
                <a:latin typeface="+mn-lt"/>
                <a:cs typeface="Poppins"/>
              </a:rPr>
              <a:t>Maternity Health Inequalities engagement </a:t>
            </a:r>
            <a:endParaRPr lang="en-US" dirty="0"/>
          </a:p>
        </p:txBody>
      </p:sp>
      <p:sp>
        <p:nvSpPr>
          <p:cNvPr id="12" name="Content Placeholder 2">
            <a:extLst>
              <a:ext uri="{FF2B5EF4-FFF2-40B4-BE49-F238E27FC236}">
                <a16:creationId xmlns:a16="http://schemas.microsoft.com/office/drawing/2014/main" id="{E20C1DCF-1D0B-05CD-5DF0-9C768730AB65}"/>
              </a:ext>
            </a:extLst>
          </p:cNvPr>
          <p:cNvSpPr txBox="1">
            <a:spLocks/>
          </p:cNvSpPr>
          <p:nvPr/>
        </p:nvSpPr>
        <p:spPr>
          <a:xfrm>
            <a:off x="559507" y="872502"/>
            <a:ext cx="8208000" cy="2285912"/>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endParaRPr lang="en-US" sz="1400" dirty="0">
              <a:latin typeface="+mn-lt"/>
            </a:endParaRPr>
          </a:p>
        </p:txBody>
      </p:sp>
      <p:sp>
        <p:nvSpPr>
          <p:cNvPr id="4" name="TextBox 3">
            <a:extLst>
              <a:ext uri="{FF2B5EF4-FFF2-40B4-BE49-F238E27FC236}">
                <a16:creationId xmlns:a16="http://schemas.microsoft.com/office/drawing/2014/main" id="{9DC0CB62-CE60-58C8-77D2-539CB8B50579}"/>
              </a:ext>
            </a:extLst>
          </p:cNvPr>
          <p:cNvSpPr txBox="1"/>
          <p:nvPr/>
        </p:nvSpPr>
        <p:spPr>
          <a:xfrm>
            <a:off x="736600" y="872502"/>
            <a:ext cx="7847893" cy="5101397"/>
          </a:xfrm>
          <a:prstGeom prst="rect">
            <a:avLst/>
          </a:prstGeom>
          <a:noFill/>
        </p:spPr>
        <p:txBody>
          <a:bodyPr wrap="square">
            <a:spAutoFit/>
          </a:bodyPr>
          <a:lstStyle/>
          <a:p>
            <a:r>
              <a:rPr lang="en-US" sz="1550" dirty="0"/>
              <a:t>In 2023/24, we partnered with Healthwatch Brent to explore maternity care experiences in Northwest London, focusing on ethnic minorities, especially Black women. Through in-person engagements in Hammersmith &amp; Fulham, we contributed to a borough-wide survey.</a:t>
            </a:r>
          </a:p>
          <a:p>
            <a:r>
              <a:rPr lang="en-US" sz="1550" dirty="0"/>
              <a:t>Findings were shared with key groups, including the H&amp;F Inequalities Operations Subgroup and the Health Disparities Forum. We also advise Imperial’s Black Maternal Health Co-production project, sharing insights to shape its work.</a:t>
            </a:r>
          </a:p>
          <a:p>
            <a:endParaRPr lang="en-US" sz="1550" dirty="0"/>
          </a:p>
          <a:p>
            <a:r>
              <a:rPr lang="en-US" sz="1550" b="1" dirty="0"/>
              <a:t>Outcomes</a:t>
            </a:r>
          </a:p>
          <a:p>
            <a:pPr marL="285750" indent="-285750">
              <a:buFont typeface="Wingdings" panose="05000000000000000000" pitchFamily="2" charset="2"/>
              <a:buChar char="ü"/>
            </a:pPr>
            <a:r>
              <a:rPr lang="en-US" sz="1550" dirty="0"/>
              <a:t>Regular feedback from minority groups informs maternity service improvements.</a:t>
            </a:r>
          </a:p>
          <a:p>
            <a:pPr marL="285750" indent="-285750">
              <a:buFont typeface="Wingdings" panose="05000000000000000000" pitchFamily="2" charset="2"/>
              <a:buChar char="ü"/>
            </a:pPr>
            <a:r>
              <a:rPr lang="en-US" sz="1550" dirty="0"/>
              <a:t>Strengthened the case for maternity peer-support groups to provide emotional support and guidance.</a:t>
            </a:r>
          </a:p>
          <a:p>
            <a:pPr marL="285750" indent="-285750">
              <a:buFont typeface="Wingdings" panose="05000000000000000000" pitchFamily="2" charset="2"/>
              <a:buChar char="ü"/>
            </a:pPr>
            <a:r>
              <a:rPr lang="en-US" sz="1550" dirty="0"/>
              <a:t>Helped develop self-advocacy models and best practices for engaging ethnic minorities in maternity care.</a:t>
            </a:r>
          </a:p>
          <a:p>
            <a:r>
              <a:rPr lang="en-US" sz="1550" b="1" dirty="0"/>
              <a:t>Impact</a:t>
            </a:r>
          </a:p>
          <a:p>
            <a:pPr marL="285750" indent="-285750">
              <a:buFont typeface="Wingdings" panose="05000000000000000000" pitchFamily="2" charset="2"/>
              <a:buChar char="ü"/>
            </a:pPr>
            <a:r>
              <a:rPr lang="en-US" sz="1550" dirty="0"/>
              <a:t>Improved maternity care for ethnic minorities through continuous feedback.</a:t>
            </a:r>
          </a:p>
          <a:p>
            <a:pPr marL="285750" indent="-285750">
              <a:buFont typeface="Wingdings" panose="05000000000000000000" pitchFamily="2" charset="2"/>
              <a:buChar char="ü"/>
            </a:pPr>
            <a:r>
              <a:rPr lang="en-US" sz="1550" dirty="0"/>
              <a:t>Established peer-support groups, boosting community involvement in co-production efforts.</a:t>
            </a:r>
            <a:endParaRPr lang="en-GB" sz="1550" dirty="0"/>
          </a:p>
        </p:txBody>
      </p:sp>
      <p:sp>
        <p:nvSpPr>
          <p:cNvPr id="5" name="TextBox 4">
            <a:extLst>
              <a:ext uri="{FF2B5EF4-FFF2-40B4-BE49-F238E27FC236}">
                <a16:creationId xmlns:a16="http://schemas.microsoft.com/office/drawing/2014/main" id="{BE8C6B47-E537-9D04-14C7-DE049FC5691A}"/>
              </a:ext>
            </a:extLst>
          </p:cNvPr>
          <p:cNvSpPr txBox="1"/>
          <p:nvPr/>
        </p:nvSpPr>
        <p:spPr>
          <a:xfrm>
            <a:off x="215623" y="6225107"/>
            <a:ext cx="436037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solidFill>
                  <a:srgbClr val="FFFFFF"/>
                </a:solidFill>
                <a:latin typeface="Century Gothic"/>
              </a:rPr>
              <a:t>HWHF Health &amp; Wellbeing Board</a:t>
            </a:r>
            <a:endParaRPr lang="en-GB" sz="1100"/>
          </a:p>
        </p:txBody>
      </p:sp>
    </p:spTree>
    <p:extLst>
      <p:ext uri="{BB962C8B-B14F-4D97-AF65-F5344CB8AC3E}">
        <p14:creationId xmlns:p14="http://schemas.microsoft.com/office/powerpoint/2010/main" val="455470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6400-5482-BD50-8ECA-C2D94A037586}"/>
              </a:ext>
            </a:extLst>
          </p:cNvPr>
          <p:cNvSpPr>
            <a:spLocks noGrp="1"/>
          </p:cNvSpPr>
          <p:nvPr>
            <p:ph type="title"/>
          </p:nvPr>
        </p:nvSpPr>
        <p:spPr>
          <a:xfrm>
            <a:off x="468000" y="390990"/>
            <a:ext cx="8208000" cy="468000"/>
          </a:xfrm>
        </p:spPr>
        <p:txBody>
          <a:bodyPr/>
          <a:lstStyle/>
          <a:p>
            <a:r>
              <a:rPr lang="en-US" sz="2400" dirty="0">
                <a:latin typeface="+mn-lt"/>
                <a:cs typeface="Poppins"/>
              </a:rPr>
              <a:t>Vaccination hesitancy engagement 2021-2025</a:t>
            </a:r>
            <a:endParaRPr lang="en-GB" sz="2400" dirty="0"/>
          </a:p>
        </p:txBody>
      </p:sp>
      <p:sp>
        <p:nvSpPr>
          <p:cNvPr id="3" name="Content Placeholder 2">
            <a:extLst>
              <a:ext uri="{FF2B5EF4-FFF2-40B4-BE49-F238E27FC236}">
                <a16:creationId xmlns:a16="http://schemas.microsoft.com/office/drawing/2014/main" id="{BCAD2D45-ED7E-3DA4-F707-D454192433DF}"/>
              </a:ext>
            </a:extLst>
          </p:cNvPr>
          <p:cNvSpPr>
            <a:spLocks noGrp="1"/>
          </p:cNvSpPr>
          <p:nvPr>
            <p:ph idx="1"/>
          </p:nvPr>
        </p:nvSpPr>
        <p:spPr>
          <a:xfrm>
            <a:off x="430040" y="949522"/>
            <a:ext cx="8283920" cy="5261155"/>
          </a:xfrm>
        </p:spPr>
        <p:txBody>
          <a:bodyPr/>
          <a:lstStyle/>
          <a:p>
            <a:pPr>
              <a:buNone/>
            </a:pPr>
            <a:r>
              <a:rPr lang="en-GB" sz="1450" dirty="0">
                <a:effectLst/>
                <a:latin typeface="+mn-lt"/>
              </a:rPr>
              <a:t>Healthwatch H&amp;F has arranged numerous vaccination engagements since 2021. We actively participated in several NWL Immunisation &amp; Vaccination Board meetings, offering insights into our vaccination engagements with residents. Specifically, we emphasized priorities regarding engagement with communities lacking trust or experiencing vaccine hesitancy. </a:t>
            </a:r>
          </a:p>
          <a:p>
            <a:pPr>
              <a:buNone/>
            </a:pPr>
            <a:r>
              <a:rPr lang="en-GB" sz="1450" dirty="0">
                <a:effectLst/>
                <a:latin typeface="+mn-lt"/>
              </a:rPr>
              <a:t>In 2022-23, we conducted social media campaigns on monkeypox and polio. Our goal was to raise awareness about vaccinations for these conditions, empowering residents to make informed decisions about their health needs. Moreover, residents were encouraged to share their vaccination experiences, which were subsequently relayed to relevant stakeholders at NWL vaccination board meetings. We organised a vaccine community event aimed at educating parents about the polio vaccine for children. This initiative was followed by another social media campaign informing residents about vaccines available for school children. We provided guidance on accessing these vaccines and directed residents to relevant information sources, enabling them to make well-informed decisions. </a:t>
            </a:r>
          </a:p>
          <a:p>
            <a:pPr>
              <a:buNone/>
            </a:pPr>
            <a:r>
              <a:rPr lang="en-GB" sz="1450" dirty="0">
                <a:effectLst/>
                <a:latin typeface="+mn-lt"/>
              </a:rPr>
              <a:t>In 2023-24, we continued our discussions regarding low vaccination rates among individuals from Black, Asian, and Minority Ethnic (BAME) communities. Additionally, we initiated a research project on vaccine hesitancy to comprehend the perspectives of local residents towards vaccination, along with identifying potential barriers and facilitators influencing uptake. Our focus was specifically directed towards children and young people aged 11-25 years.  </a:t>
            </a:r>
          </a:p>
        </p:txBody>
      </p:sp>
      <p:sp>
        <p:nvSpPr>
          <p:cNvPr id="7" name="TextBox 6">
            <a:extLst>
              <a:ext uri="{FF2B5EF4-FFF2-40B4-BE49-F238E27FC236}">
                <a16:creationId xmlns:a16="http://schemas.microsoft.com/office/drawing/2014/main" id="{97337B91-A310-F433-B53E-D1844CFC7FFA}"/>
              </a:ext>
            </a:extLst>
          </p:cNvPr>
          <p:cNvSpPr txBox="1"/>
          <p:nvPr/>
        </p:nvSpPr>
        <p:spPr>
          <a:xfrm>
            <a:off x="215623" y="6225107"/>
            <a:ext cx="436037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solidFill>
                  <a:srgbClr val="FFFFFF"/>
                </a:solidFill>
                <a:latin typeface="Century Gothic"/>
              </a:rPr>
              <a:t>HWHF Health &amp; Wellbeing Board</a:t>
            </a:r>
            <a:endParaRPr lang="en-GB" sz="1100"/>
          </a:p>
        </p:txBody>
      </p:sp>
    </p:spTree>
    <p:extLst>
      <p:ext uri="{BB962C8B-B14F-4D97-AF65-F5344CB8AC3E}">
        <p14:creationId xmlns:p14="http://schemas.microsoft.com/office/powerpoint/2010/main" val="4091299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A657B-E13E-0993-A12F-B6779769743B}"/>
              </a:ext>
            </a:extLst>
          </p:cNvPr>
          <p:cNvSpPr>
            <a:spLocks noGrp="1"/>
          </p:cNvSpPr>
          <p:nvPr>
            <p:ph idx="1"/>
          </p:nvPr>
        </p:nvSpPr>
        <p:spPr>
          <a:xfrm>
            <a:off x="828392" y="169145"/>
            <a:ext cx="7745239" cy="4392000"/>
          </a:xfrm>
        </p:spPr>
        <p:txBody>
          <a:bodyPr/>
          <a:lstStyle/>
          <a:p>
            <a:pPr>
              <a:buNone/>
            </a:pPr>
            <a:endParaRPr lang="en-GB" sz="1400" dirty="0">
              <a:effectLst/>
              <a:latin typeface="+mn-lt"/>
            </a:endParaRPr>
          </a:p>
          <a:p>
            <a:pPr>
              <a:buNone/>
            </a:pPr>
            <a:r>
              <a:rPr lang="en-GB" sz="1550" dirty="0">
                <a:effectLst/>
                <a:latin typeface="+mn-lt"/>
              </a:rPr>
              <a:t>In 2024/25 </a:t>
            </a:r>
            <a:r>
              <a:rPr lang="en-GB" sz="1550" dirty="0">
                <a:latin typeface="+mn-lt"/>
              </a:rPr>
              <a:t>Healthwatch continues its efforts to tackle vaccine hesitancy among mothers and older people, with findings to be published after data collection.</a:t>
            </a:r>
            <a:endParaRPr lang="en-GB" sz="1550" dirty="0">
              <a:effectLst/>
              <a:latin typeface="+mn-lt"/>
            </a:endParaRPr>
          </a:p>
          <a:p>
            <a:pPr>
              <a:buNone/>
            </a:pPr>
            <a:r>
              <a:rPr lang="en-GB" sz="1550" b="1" dirty="0">
                <a:effectLst/>
                <a:latin typeface="+mn-lt"/>
              </a:rPr>
              <a:t>Outcomes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lang="en-GB" sz="1550" dirty="0">
                <a:effectLst/>
                <a:latin typeface="+mn-lt"/>
              </a:rPr>
              <a:t> </a:t>
            </a:r>
            <a:r>
              <a:rPr kumimoji="0" lang="en-US" altLang="en-US" sz="1550" i="0" u="none" strike="noStrike" cap="none" normalizeH="0" baseline="0" dirty="0">
                <a:ln>
                  <a:noFill/>
                </a:ln>
                <a:effectLst/>
                <a:latin typeface="+mn-lt"/>
              </a:rPr>
              <a:t>Engaged 315+ residents and service providers, including 21 parents in a polio vaccine initiative and 202 responses from vaccine hesitancy research.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550" i="0" u="none" strike="noStrike" cap="none" normalizeH="0" baseline="0" dirty="0">
                <a:ln>
                  <a:noFill/>
                </a:ln>
                <a:effectLst/>
                <a:latin typeface="+mn-lt"/>
              </a:rPr>
              <a:t>Research findings were shared with the NWL </a:t>
            </a:r>
            <a:r>
              <a:rPr kumimoji="0" lang="en-US" altLang="en-US" sz="1550" i="0" u="none" strike="noStrike" cap="none" normalizeH="0" baseline="0" dirty="0" err="1">
                <a:ln>
                  <a:noFill/>
                </a:ln>
                <a:effectLst/>
                <a:latin typeface="+mn-lt"/>
              </a:rPr>
              <a:t>Immunisation</a:t>
            </a:r>
            <a:r>
              <a:rPr kumimoji="0" lang="en-US" altLang="en-US" sz="1550" i="0" u="none" strike="noStrike" cap="none" normalizeH="0" baseline="0" dirty="0">
                <a:ln>
                  <a:noFill/>
                </a:ln>
                <a:effectLst/>
                <a:latin typeface="+mn-lt"/>
              </a:rPr>
              <a:t> and Vaccination Board, influencing policy recommendations.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550" i="0" u="none" strike="noStrike" cap="none" normalizeH="0" baseline="0" dirty="0">
                <a:ln>
                  <a:noFill/>
                </a:ln>
                <a:effectLst/>
                <a:latin typeface="+mn-lt"/>
              </a:rPr>
              <a:t>A major insight revealed that clearer information from healthcare professionals increases willingness to vaccinate.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550" i="0" u="none" strike="noStrike" cap="none" normalizeH="0" baseline="0" dirty="0">
                <a:ln>
                  <a:noFill/>
                </a:ln>
                <a:effectLst/>
                <a:latin typeface="+mn-lt"/>
              </a:rPr>
              <a:t>Findings supported a pilot MMR vaccine roadshow in collaboration with Parkview GP Surgery, NWL Roving Vaccine Team and local </a:t>
            </a:r>
            <a:r>
              <a:rPr kumimoji="0" lang="en-US" altLang="en-US" sz="1550" i="0" u="none" strike="noStrike" cap="none" normalizeH="0" baseline="0" dirty="0" err="1">
                <a:ln>
                  <a:noFill/>
                </a:ln>
                <a:effectLst/>
                <a:latin typeface="+mn-lt"/>
              </a:rPr>
              <a:t>organisations</a:t>
            </a:r>
            <a:r>
              <a:rPr kumimoji="0" lang="en-US" altLang="en-US" sz="1550" i="0" u="none" strike="noStrike" cap="none" normalizeH="0" baseline="0" dirty="0">
                <a:ln>
                  <a:noFill/>
                </a:ln>
                <a:effectLst/>
                <a:latin typeface="+mn-lt"/>
              </a:rPr>
              <a:t>. </a:t>
            </a:r>
            <a:endParaRPr lang="en-GB" sz="1550" dirty="0">
              <a:solidFill>
                <a:schemeClr val="accent1"/>
              </a:solidFill>
              <a:effectLst/>
              <a:latin typeface="+mn-lt"/>
            </a:endParaRPr>
          </a:p>
          <a:p>
            <a:pPr>
              <a:buNone/>
            </a:pPr>
            <a:r>
              <a:rPr lang="en-GB" sz="1550" b="1" dirty="0">
                <a:effectLst/>
                <a:latin typeface="+mn-lt"/>
              </a:rPr>
              <a:t>Impact </a:t>
            </a:r>
            <a:endParaRPr lang="en-GB"/>
          </a:p>
          <a:p>
            <a:pPr marL="285750" indent="-285750">
              <a:buFont typeface="Wingdings" panose="05000000000000000000" pitchFamily="2" charset="2"/>
              <a:buChar char="ü"/>
            </a:pPr>
            <a:r>
              <a:rPr lang="en-GB" sz="1550" dirty="0">
                <a:effectLst/>
                <a:latin typeface="+mn-lt"/>
              </a:rPr>
              <a:t>The MMR vaccine engagement event reached 20+ young people, featuring an informational session by a nurse and a Q&amp;A.</a:t>
            </a:r>
          </a:p>
          <a:p>
            <a:pPr marL="285750" indent="-285750">
              <a:buFont typeface="Wingdings" panose="05000000000000000000" pitchFamily="2" charset="2"/>
              <a:buChar char="ü"/>
            </a:pPr>
            <a:r>
              <a:rPr lang="en-GB" sz="1550" dirty="0">
                <a:effectLst/>
                <a:latin typeface="+mn-lt"/>
              </a:rPr>
              <a:t>Surveys showed increased vaccine confidence, with many attendees expressing intent to vaccinate their children.</a:t>
            </a:r>
          </a:p>
          <a:p>
            <a:pPr marL="285750" indent="-285750">
              <a:buFont typeface="Wingdings" panose="05000000000000000000" pitchFamily="2" charset="2"/>
              <a:buChar char="ü"/>
            </a:pPr>
            <a:r>
              <a:rPr lang="en-GB" sz="1550" dirty="0">
                <a:effectLst/>
                <a:latin typeface="+mn-lt"/>
              </a:rPr>
              <a:t>One hesitant parent and child were successfully persuaded to schedule a vaccine appointment.</a:t>
            </a:r>
          </a:p>
          <a:p>
            <a:pPr>
              <a:buNone/>
            </a:pPr>
            <a:endParaRPr lang="en-GB" sz="1600" b="1" dirty="0">
              <a:latin typeface="+mn-lt"/>
            </a:endParaRPr>
          </a:p>
          <a:p>
            <a:pPr>
              <a:buNone/>
            </a:pPr>
            <a:endParaRPr lang="en-GB" sz="1600" b="1" dirty="0">
              <a:effectLst/>
              <a:latin typeface="+mn-lt"/>
            </a:endParaRPr>
          </a:p>
          <a:p>
            <a:pPr>
              <a:buNone/>
            </a:pPr>
            <a:endParaRPr lang="en-GB" sz="1600" b="1" dirty="0">
              <a:latin typeface="+mn-lt"/>
            </a:endParaRPr>
          </a:p>
          <a:p>
            <a:pPr>
              <a:buNone/>
            </a:pPr>
            <a:endParaRPr lang="en-GB" sz="1600" dirty="0">
              <a:effectLst/>
              <a:latin typeface="+mn-lt"/>
            </a:endParaRPr>
          </a:p>
          <a:p>
            <a:endParaRPr lang="en-GB" sz="1300" dirty="0">
              <a:latin typeface="+mn-lt"/>
            </a:endParaRPr>
          </a:p>
        </p:txBody>
      </p:sp>
      <p:sp>
        <p:nvSpPr>
          <p:cNvPr id="4" name="Footer Placeholder 3">
            <a:extLst>
              <a:ext uri="{FF2B5EF4-FFF2-40B4-BE49-F238E27FC236}">
                <a16:creationId xmlns:a16="http://schemas.microsoft.com/office/drawing/2014/main" id="{81682CBF-4B5E-8724-21FC-B7665DCBB2A1}"/>
              </a:ext>
            </a:extLst>
          </p:cNvPr>
          <p:cNvSpPr>
            <a:spLocks noGrp="1"/>
          </p:cNvSpPr>
          <p:nvPr>
            <p:ph type="ftr" sz="quarter" idx="11"/>
          </p:nvPr>
        </p:nvSpPr>
        <p:spPr/>
        <p:txBody>
          <a:bodyPr/>
          <a:lstStyle/>
          <a:p>
            <a:endParaRPr lang="en-GB" noProof="0"/>
          </a:p>
        </p:txBody>
      </p:sp>
      <p:sp>
        <p:nvSpPr>
          <p:cNvPr id="5" name="Slide Number Placeholder 4">
            <a:extLst>
              <a:ext uri="{FF2B5EF4-FFF2-40B4-BE49-F238E27FC236}">
                <a16:creationId xmlns:a16="http://schemas.microsoft.com/office/drawing/2014/main" id="{5BC040E6-6DF4-77C9-912E-C385138314AB}"/>
              </a:ext>
            </a:extLst>
          </p:cNvPr>
          <p:cNvSpPr>
            <a:spLocks noGrp="1"/>
          </p:cNvSpPr>
          <p:nvPr>
            <p:ph type="sldNum" sz="quarter" idx="12"/>
          </p:nvPr>
        </p:nvSpPr>
        <p:spPr/>
        <p:txBody>
          <a:bodyPr/>
          <a:lstStyle/>
          <a:p>
            <a:endParaRPr lang="en-GB" noProof="0">
              <a:cs typeface="Poppins"/>
            </a:endParaRPr>
          </a:p>
        </p:txBody>
      </p:sp>
      <p:sp>
        <p:nvSpPr>
          <p:cNvPr id="6" name="TextBox 5">
            <a:extLst>
              <a:ext uri="{FF2B5EF4-FFF2-40B4-BE49-F238E27FC236}">
                <a16:creationId xmlns:a16="http://schemas.microsoft.com/office/drawing/2014/main" id="{C55D6C98-6529-CFFD-8B76-C2DB10830014}"/>
              </a:ext>
            </a:extLst>
          </p:cNvPr>
          <p:cNvSpPr txBox="1"/>
          <p:nvPr/>
        </p:nvSpPr>
        <p:spPr>
          <a:xfrm>
            <a:off x="215623" y="6225107"/>
            <a:ext cx="436037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a:solidFill>
                  <a:srgbClr val="FFFFFF"/>
                </a:solidFill>
                <a:latin typeface="Century Gothic"/>
              </a:rPr>
              <a:t>HWHF Health &amp; Wellbeing Board</a:t>
            </a:r>
            <a:endParaRPr lang="en-GB" sz="1100"/>
          </a:p>
        </p:txBody>
      </p:sp>
    </p:spTree>
    <p:extLst>
      <p:ext uri="{BB962C8B-B14F-4D97-AF65-F5344CB8AC3E}">
        <p14:creationId xmlns:p14="http://schemas.microsoft.com/office/powerpoint/2010/main" val="1465206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erson standing in front of a whiteboard&#10;&#10;Description automatically generated">
            <a:extLst>
              <a:ext uri="{FF2B5EF4-FFF2-40B4-BE49-F238E27FC236}">
                <a16:creationId xmlns:a16="http://schemas.microsoft.com/office/drawing/2014/main" id="{B3819A3F-2711-F2F5-C8E6-23F511226B9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276" r="4276"/>
          <a:stretch>
            <a:fillRect/>
          </a:stretch>
        </p:blipFill>
        <p:spPr/>
      </p:pic>
      <p:pic>
        <p:nvPicPr>
          <p:cNvPr id="4" name="Picture 3" descr="A group of people sitting at a table&#10;&#10;Description automatically generated">
            <a:extLst>
              <a:ext uri="{FF2B5EF4-FFF2-40B4-BE49-F238E27FC236}">
                <a16:creationId xmlns:a16="http://schemas.microsoft.com/office/drawing/2014/main" id="{ED5D70FF-22E2-2A5B-08DA-1D836AA35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4639"/>
            <a:ext cx="9144000" cy="6858000"/>
          </a:xfrm>
          <a:prstGeom prst="rect">
            <a:avLst/>
          </a:prstGeom>
        </p:spPr>
      </p:pic>
      <p:pic>
        <p:nvPicPr>
          <p:cNvPr id="5" name="Picture Placeholder 7" descr="P1031 HWE Brand project - PPT template - Slide 3.png"/>
          <p:cNvPicPr>
            <a:picLocks noChangeAspect="1"/>
          </p:cNvPicPr>
          <p:nvPr/>
        </p:nvPicPr>
        <p:blipFill>
          <a:blip r:embed="rId4" cstate="print"/>
          <a:srcRect t="188" b="188"/>
          <a:stretch>
            <a:fillRect/>
          </a:stretch>
        </p:blipFill>
        <p:spPr>
          <a:xfrm>
            <a:off x="1569" y="51675"/>
            <a:ext cx="9144000" cy="6858000"/>
          </a:xfrm>
          <a:prstGeom prst="rect">
            <a:avLst/>
          </a:prstGeom>
        </p:spPr>
      </p:pic>
      <p:sp>
        <p:nvSpPr>
          <p:cNvPr id="3" name="Title 2"/>
          <p:cNvSpPr>
            <a:spLocks noGrp="1"/>
          </p:cNvSpPr>
          <p:nvPr>
            <p:ph type="ctrTitle"/>
          </p:nvPr>
        </p:nvSpPr>
        <p:spPr/>
        <p:txBody>
          <a:bodyPr/>
          <a:lstStyle/>
          <a:p>
            <a:r>
              <a:rPr lang="en-US" dirty="0">
                <a:latin typeface="+mj-lt"/>
              </a:rPr>
              <a:t>Any Questions?</a:t>
            </a:r>
            <a:endParaRPr lang="en-US" dirty="0"/>
          </a:p>
        </p:txBody>
      </p:sp>
      <p:pic>
        <p:nvPicPr>
          <p:cNvPr id="7" name="Picture 6" descr="A black and white logo&#10;&#10;Description automatically generated">
            <a:extLst>
              <a:ext uri="{FF2B5EF4-FFF2-40B4-BE49-F238E27FC236}">
                <a16:creationId xmlns:a16="http://schemas.microsoft.com/office/drawing/2014/main" id="{09802509-CEC5-E91F-A027-1E302EE51E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5807" y="5850870"/>
            <a:ext cx="2031746" cy="707126"/>
          </a:xfrm>
          <a:prstGeom prst="rect">
            <a:avLst/>
          </a:prstGeom>
        </p:spPr>
      </p:pic>
    </p:spTree>
    <p:extLst>
      <p:ext uri="{BB962C8B-B14F-4D97-AF65-F5344CB8AC3E}">
        <p14:creationId xmlns:p14="http://schemas.microsoft.com/office/powerpoint/2010/main" val="1286395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id="{206FBB1C-DB5A-4C3C-59B2-261B31D3184A}"/>
              </a:ext>
            </a:extLst>
          </p:cNvPr>
          <p:cNvSpPr/>
          <p:nvPr/>
        </p:nvSpPr>
        <p:spPr>
          <a:xfrm>
            <a:off x="6084168" y="3662883"/>
            <a:ext cx="2870890" cy="2107042"/>
          </a:xfrm>
          <a:prstGeom prst="wedgeEllipseCallout">
            <a:avLst/>
          </a:prstGeom>
          <a:solidFill>
            <a:schemeClr val="accent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ext Placeholder 1"/>
          <p:cNvSpPr>
            <a:spLocks noGrp="1"/>
          </p:cNvSpPr>
          <p:nvPr>
            <p:ph type="body" sz="quarter" idx="10"/>
          </p:nvPr>
        </p:nvSpPr>
        <p:spPr>
          <a:xfrm>
            <a:off x="913917" y="729739"/>
            <a:ext cx="3927351" cy="4357687"/>
          </a:xfrm>
        </p:spPr>
        <p:txBody>
          <a:bodyPr/>
          <a:lstStyle/>
          <a:p>
            <a:r>
              <a:rPr lang="en-GB" sz="1600" b="0">
                <a:cs typeface="Poppins Light" panose="00000400000000000000" pitchFamily="2" charset="0"/>
              </a:rPr>
              <a:t>Healthwatch Hammersmith &amp; Fulham</a:t>
            </a:r>
          </a:p>
          <a:p>
            <a:r>
              <a:rPr lang="en-GB" sz="1600" b="0">
                <a:cs typeface="Poppins Light" panose="00000400000000000000" pitchFamily="2" charset="0"/>
              </a:rPr>
              <a:t>141-143 King Street</a:t>
            </a:r>
          </a:p>
          <a:p>
            <a:r>
              <a:rPr lang="en-GB" sz="1600" b="0">
                <a:cs typeface="Poppins Light" panose="00000400000000000000" pitchFamily="2" charset="0"/>
              </a:rPr>
              <a:t>Hammersmith</a:t>
            </a:r>
          </a:p>
          <a:p>
            <a:r>
              <a:rPr lang="en-GB" sz="1600" b="0">
                <a:cs typeface="Poppins Light" panose="00000400000000000000" pitchFamily="2" charset="0"/>
              </a:rPr>
              <a:t>W6 9JG</a:t>
            </a:r>
          </a:p>
          <a:p>
            <a:r>
              <a:rPr lang="en-GB" sz="1600" b="0">
                <a:cs typeface="Poppins Light" panose="00000400000000000000" pitchFamily="2" charset="0"/>
              </a:rPr>
              <a:t>www.healthwatchhf.co.uk</a:t>
            </a:r>
          </a:p>
          <a:p>
            <a:r>
              <a:rPr lang="en-GB" sz="1600" b="0">
                <a:cs typeface="Poppins Light" panose="00000400000000000000" pitchFamily="2" charset="0"/>
              </a:rPr>
              <a:t>t: 0203 886 0386</a:t>
            </a:r>
          </a:p>
          <a:p>
            <a:r>
              <a:rPr lang="en-GB" sz="1600" b="0">
                <a:cs typeface="Poppins Light" panose="00000400000000000000" pitchFamily="2" charset="0"/>
              </a:rPr>
              <a:t>e: info@healthwatchhf.co.uk</a:t>
            </a:r>
          </a:p>
          <a:p>
            <a:endParaRPr lang="en-GB" sz="1600" b="0">
              <a:cs typeface="Poppins Light" panose="00000400000000000000" pitchFamily="2" charset="0"/>
            </a:endParaRPr>
          </a:p>
          <a:p>
            <a:r>
              <a:rPr lang="en-GB" sz="1600" b="0">
                <a:cs typeface="Poppins Light" panose="00000400000000000000" pitchFamily="2" charset="0"/>
              </a:rPr>
              <a:t>@HealthwatchHF</a:t>
            </a:r>
          </a:p>
          <a:p>
            <a:r>
              <a:rPr lang="en-GB" sz="1600" b="0">
                <a:cs typeface="Poppins Light" panose="00000400000000000000" pitchFamily="2" charset="0"/>
              </a:rPr>
              <a:t>Facebook.com/</a:t>
            </a:r>
            <a:r>
              <a:rPr lang="en-GB" sz="1600" b="0" err="1">
                <a:cs typeface="Poppins Light" panose="00000400000000000000" pitchFamily="2" charset="0"/>
              </a:rPr>
              <a:t>HealthWHF</a:t>
            </a:r>
            <a:endParaRPr lang="en-GB" sz="1600" b="0">
              <a:cs typeface="Poppins Light" panose="00000400000000000000" pitchFamily="2" charset="0"/>
            </a:endParaRPr>
          </a:p>
          <a:p>
            <a:r>
              <a:rPr lang="en-GB" sz="1600" b="0" err="1">
                <a:cs typeface="Poppins Light" panose="00000400000000000000" pitchFamily="2" charset="0"/>
              </a:rPr>
              <a:t>healthwatchhf</a:t>
            </a:r>
            <a:endParaRPr lang="en-GB" sz="1600" b="0">
              <a:cs typeface="Poppins Light" panose="00000400000000000000" pitchFamily="2" charset="0"/>
            </a:endParaRPr>
          </a:p>
          <a:p>
            <a:r>
              <a:rPr lang="en-GB" sz="1600" b="0" err="1">
                <a:cs typeface="Poppins Light" panose="00000400000000000000" pitchFamily="2" charset="0"/>
              </a:rPr>
              <a:t>healthwatch</a:t>
            </a:r>
            <a:r>
              <a:rPr lang="en-GB" sz="1600" b="0">
                <a:cs typeface="Poppins Light" panose="00000400000000000000" pitchFamily="2" charset="0"/>
              </a:rPr>
              <a:t>-hammersmith-and-</a:t>
            </a:r>
            <a:r>
              <a:rPr lang="en-GB" sz="1600" b="0" err="1">
                <a:cs typeface="Poppins Light" panose="00000400000000000000" pitchFamily="2" charset="0"/>
              </a:rPr>
              <a:t>fulham</a:t>
            </a:r>
            <a:endParaRPr lang="en-GB" sz="1600" b="0">
              <a:cs typeface="Poppins Light" panose="00000400000000000000" pitchFamily="2" charset="0"/>
            </a:endParaRPr>
          </a:p>
        </p:txBody>
      </p:sp>
      <p:sp>
        <p:nvSpPr>
          <p:cNvPr id="9" name="TextBox 8">
            <a:extLst>
              <a:ext uri="{FF2B5EF4-FFF2-40B4-BE49-F238E27FC236}">
                <a16:creationId xmlns:a16="http://schemas.microsoft.com/office/drawing/2014/main" id="{BD225595-E386-ADDD-AE4B-C11BADA7E32A}"/>
              </a:ext>
            </a:extLst>
          </p:cNvPr>
          <p:cNvSpPr txBox="1"/>
          <p:nvPr/>
        </p:nvSpPr>
        <p:spPr>
          <a:xfrm>
            <a:off x="6580001" y="4023906"/>
            <a:ext cx="1906331" cy="1384995"/>
          </a:xfrm>
          <a:prstGeom prst="rect">
            <a:avLst/>
          </a:prstGeom>
          <a:noFill/>
        </p:spPr>
        <p:txBody>
          <a:bodyPr wrap="square">
            <a:spAutoFit/>
          </a:bodyPr>
          <a:lstStyle/>
          <a:p>
            <a:r>
              <a:rPr lang="en-GB" sz="1400">
                <a:ln w="0"/>
                <a:solidFill>
                  <a:schemeClr val="bg1"/>
                </a:solidFill>
                <a:latin typeface="Century Gothic" panose="020B0502020202020204" pitchFamily="34" charset="0"/>
              </a:rPr>
              <a:t>Get in touch!</a:t>
            </a:r>
          </a:p>
          <a:p>
            <a:r>
              <a:rPr lang="en-GB" sz="1400">
                <a:ln w="0"/>
                <a:solidFill>
                  <a:schemeClr val="bg1"/>
                </a:solidFill>
                <a:latin typeface="Century Gothic" panose="020B0502020202020204" pitchFamily="34" charset="0"/>
              </a:rPr>
              <a:t>Sign up to our mailing list:</a:t>
            </a:r>
          </a:p>
          <a:p>
            <a:r>
              <a:rPr lang="en-GB" sz="1400" u="sng">
                <a:ln w="0"/>
                <a:solidFill>
                  <a:schemeClr val="bg1"/>
                </a:solidFill>
                <a:latin typeface="Century Gothic" panose="020B0502020202020204" pitchFamily="34" charset="0"/>
              </a:rPr>
              <a:t>https://tinyurl.com/healthwatchhfnewsletter  </a:t>
            </a:r>
          </a:p>
        </p:txBody>
      </p:sp>
    </p:spTree>
    <p:extLst>
      <p:ext uri="{BB962C8B-B14F-4D97-AF65-F5344CB8AC3E}">
        <p14:creationId xmlns:p14="http://schemas.microsoft.com/office/powerpoint/2010/main" val="111233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B1B2-5D49-7CD9-AB4B-6B7039B329F7}"/>
              </a:ext>
            </a:extLst>
          </p:cNvPr>
          <p:cNvSpPr>
            <a:spLocks noGrp="1"/>
          </p:cNvSpPr>
          <p:nvPr>
            <p:ph type="title"/>
          </p:nvPr>
        </p:nvSpPr>
        <p:spPr>
          <a:xfrm>
            <a:off x="457200" y="355465"/>
            <a:ext cx="8208000" cy="468000"/>
          </a:xfrm>
        </p:spPr>
        <p:txBody>
          <a:bodyPr/>
          <a:lstStyle/>
          <a:p>
            <a:r>
              <a:rPr lang="en-US" sz="2800">
                <a:latin typeface="+mn-lt"/>
              </a:rPr>
              <a:t>How do we do this?</a:t>
            </a:r>
          </a:p>
        </p:txBody>
      </p:sp>
      <p:sp>
        <p:nvSpPr>
          <p:cNvPr id="3" name="Content Placeholder 2">
            <a:extLst>
              <a:ext uri="{FF2B5EF4-FFF2-40B4-BE49-F238E27FC236}">
                <a16:creationId xmlns:a16="http://schemas.microsoft.com/office/drawing/2014/main" id="{90E7DC52-DA9F-4579-2199-FB1BAAF8BB00}"/>
              </a:ext>
            </a:extLst>
          </p:cNvPr>
          <p:cNvSpPr>
            <a:spLocks noGrp="1"/>
          </p:cNvSpPr>
          <p:nvPr>
            <p:ph idx="1"/>
          </p:nvPr>
        </p:nvSpPr>
        <p:spPr>
          <a:xfrm>
            <a:off x="457200" y="1366589"/>
            <a:ext cx="8686800" cy="4392000"/>
          </a:xfrm>
        </p:spPr>
        <p:txBody>
          <a:bodyPr/>
          <a:lstStyle/>
          <a:p>
            <a:pPr marL="285750" indent="-285750">
              <a:buFont typeface="Arial" panose="020B0604020202020204" pitchFamily="34" charset="0"/>
              <a:buChar char="•"/>
            </a:pPr>
            <a:r>
              <a:rPr lang="en-GB" dirty="0">
                <a:latin typeface="Century Gothic"/>
              </a:rPr>
              <a:t>Patient Experience Programme, quarterly report – </a:t>
            </a:r>
            <a:r>
              <a:rPr lang="en-GB" b="1" dirty="0">
                <a:solidFill>
                  <a:schemeClr val="accent1"/>
                </a:solidFill>
                <a:latin typeface="Century Gothic"/>
              </a:rPr>
              <a:t>1200 views </a:t>
            </a:r>
            <a:r>
              <a:rPr lang="en-GB" dirty="0">
                <a:latin typeface="Century Gothic"/>
              </a:rPr>
              <a:t>per quarter</a:t>
            </a:r>
          </a:p>
          <a:p>
            <a:pPr marL="285750" indent="-285750">
              <a:buFont typeface="Arial" panose="020B0604020202020204" pitchFamily="34" charset="0"/>
              <a:buChar char="•"/>
            </a:pPr>
            <a:r>
              <a:rPr lang="en-GB" dirty="0">
                <a:latin typeface="Century Gothic"/>
              </a:rPr>
              <a:t>4‘Enter &amp; View’ visits</a:t>
            </a:r>
          </a:p>
          <a:p>
            <a:pPr marL="285750" indent="-285750">
              <a:buFont typeface="Arial" panose="020B0604020202020204" pitchFamily="34" charset="0"/>
              <a:buChar char="•"/>
            </a:pPr>
            <a:r>
              <a:rPr lang="en-GB" dirty="0">
                <a:latin typeface="Century Gothic"/>
              </a:rPr>
              <a:t>2 deep dive research studies per year</a:t>
            </a:r>
          </a:p>
          <a:p>
            <a:pPr marL="285750" indent="-285750">
              <a:buFont typeface="Arial" panose="020B0604020202020204" pitchFamily="34" charset="0"/>
              <a:buChar char="•"/>
            </a:pPr>
            <a:r>
              <a:rPr lang="en-GB" dirty="0">
                <a:latin typeface="Century Gothic"/>
              </a:rPr>
              <a:t>Information and signposting service</a:t>
            </a:r>
          </a:p>
          <a:p>
            <a:pPr marL="285750" indent="-285750">
              <a:buFont typeface="Arial" panose="020B0604020202020204" pitchFamily="34" charset="0"/>
              <a:buChar char="•"/>
            </a:pPr>
            <a:r>
              <a:rPr lang="en-GB" dirty="0">
                <a:latin typeface="Century Gothic"/>
              </a:rPr>
              <a:t>Other engagement and outreach activities</a:t>
            </a:r>
          </a:p>
          <a:p>
            <a:endParaRPr lang="en-GB" dirty="0"/>
          </a:p>
          <a:p>
            <a:r>
              <a:rPr lang="en-GB" b="1" dirty="0">
                <a:latin typeface="Century Gothic"/>
              </a:rPr>
              <a:t>Collaboratively!</a:t>
            </a:r>
          </a:p>
        </p:txBody>
      </p:sp>
      <p:sp>
        <p:nvSpPr>
          <p:cNvPr id="5" name="Slide Number Placeholder 4">
            <a:extLst>
              <a:ext uri="{FF2B5EF4-FFF2-40B4-BE49-F238E27FC236}">
                <a16:creationId xmlns:a16="http://schemas.microsoft.com/office/drawing/2014/main" id="{74C61B56-46D5-8AF9-48FB-9AD97CB384A9}"/>
              </a:ext>
            </a:extLst>
          </p:cNvPr>
          <p:cNvSpPr>
            <a:spLocks noGrp="1"/>
          </p:cNvSpPr>
          <p:nvPr>
            <p:ph type="sldNum" sz="quarter" idx="12"/>
          </p:nvPr>
        </p:nvSpPr>
        <p:spPr/>
        <p:txBody>
          <a:bodyPr/>
          <a:lstStyle/>
          <a:p>
            <a:fld id="{9295DF58-4118-4551-8C61-1A7ED177FA2D}" type="slidenum">
              <a:rPr lang="en-GB" noProof="0" smtClean="0"/>
              <a:pPr/>
              <a:t>3</a:t>
            </a:fld>
            <a:endParaRPr lang="en-GB" noProof="0"/>
          </a:p>
        </p:txBody>
      </p:sp>
      <p:sp>
        <p:nvSpPr>
          <p:cNvPr id="4" name="TextBox 3">
            <a:extLst>
              <a:ext uri="{FF2B5EF4-FFF2-40B4-BE49-F238E27FC236}">
                <a16:creationId xmlns:a16="http://schemas.microsoft.com/office/drawing/2014/main" id="{6B65B7B9-B189-3854-CC0B-06DBCB0BF566}"/>
              </a:ext>
            </a:extLst>
          </p:cNvPr>
          <p:cNvSpPr txBox="1"/>
          <p:nvPr/>
        </p:nvSpPr>
        <p:spPr>
          <a:xfrm>
            <a:off x="376493" y="6354785"/>
            <a:ext cx="4572000" cy="415498"/>
          </a:xfrm>
          <a:prstGeom prst="rect">
            <a:avLst/>
          </a:prstGeom>
          <a:noFill/>
        </p:spPr>
        <p:txBody>
          <a:bodyPr wrap="square">
            <a:spAutoFit/>
          </a:bodyPr>
          <a:lstStyle/>
          <a:p>
            <a:r>
              <a:rPr lang="en-GB" sz="1100" b="1" dirty="0">
                <a:solidFill>
                  <a:schemeClr val="bg1"/>
                </a:solidFill>
                <a:latin typeface="Century Gothic"/>
              </a:rPr>
              <a:t>HFHCP Operational Delivery Group</a:t>
            </a:r>
            <a:br>
              <a:rPr lang="en-GB" sz="1100" b="1" dirty="0">
                <a:solidFill>
                  <a:schemeClr val="bg1"/>
                </a:solidFill>
                <a:latin typeface="Century Gothic" panose="020B0502020202020204" pitchFamily="34" charset="0"/>
              </a:rPr>
            </a:br>
            <a:endParaRPr lang="en-GB" sz="1000" b="1" dirty="0">
              <a:solidFill>
                <a:schemeClr val="bg1"/>
              </a:solidFill>
            </a:endParaRPr>
          </a:p>
        </p:txBody>
      </p:sp>
      <p:sp>
        <p:nvSpPr>
          <p:cNvPr id="7" name="Rectangle 6">
            <a:extLst>
              <a:ext uri="{FF2B5EF4-FFF2-40B4-BE49-F238E27FC236}">
                <a16:creationId xmlns:a16="http://schemas.microsoft.com/office/drawing/2014/main" id="{786E88EF-AAB6-6CDD-60E9-8818AD9E7CC8}"/>
              </a:ext>
            </a:extLst>
          </p:cNvPr>
          <p:cNvSpPr/>
          <p:nvPr/>
        </p:nvSpPr>
        <p:spPr>
          <a:xfrm>
            <a:off x="7421558" y="5301834"/>
            <a:ext cx="1243642" cy="5078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solidFill>
                  <a:schemeClr val="tx1"/>
                </a:solidFill>
                <a:effectLst/>
                <a:latin typeface="Poppins Light" panose="00000400000000000000" pitchFamily="2" charset="0"/>
                <a:ea typeface="Poppins" panose="00000500000000000000" pitchFamily="2" charset="0"/>
                <a:cs typeface="Arial" panose="020B0604020202020204" pitchFamily="34" charset="0"/>
              </a:rPr>
              <a:t>- </a:t>
            </a:r>
            <a:r>
              <a:rPr lang="en-GB" sz="900" dirty="0">
                <a:effectLst/>
                <a:latin typeface="Poppins Light" panose="00000400000000000000" pitchFamily="2" charset="0"/>
                <a:ea typeface="Poppins" panose="00000500000000000000" pitchFamily="2" charset="0"/>
                <a:cs typeface="Arial" panose="020B0604020202020204" pitchFamily="34" charset="0"/>
              </a:rPr>
              <a:t>Magnus Nelson (Ashville Practice Manager)</a:t>
            </a:r>
            <a:endParaRPr lang="en-GB" sz="900" dirty="0"/>
          </a:p>
        </p:txBody>
      </p:sp>
      <p:sp>
        <p:nvSpPr>
          <p:cNvPr id="8" name="Speech Bubble: Rectangle with Corners Rounded 7">
            <a:extLst>
              <a:ext uri="{FF2B5EF4-FFF2-40B4-BE49-F238E27FC236}">
                <a16:creationId xmlns:a16="http://schemas.microsoft.com/office/drawing/2014/main" id="{DB88AF50-81C5-6464-5A94-FE2EB19B6508}"/>
              </a:ext>
            </a:extLst>
          </p:cNvPr>
          <p:cNvSpPr/>
          <p:nvPr/>
        </p:nvSpPr>
        <p:spPr>
          <a:xfrm>
            <a:off x="6180083" y="2120363"/>
            <a:ext cx="2587424" cy="3095102"/>
          </a:xfrm>
          <a:prstGeom prst="wedgeRoundRectCallout">
            <a:avLst/>
          </a:prstGeom>
          <a:solidFill>
            <a:schemeClr val="accent1">
              <a:lumMod val="20000"/>
              <a:lumOff val="80000"/>
            </a:schemeClr>
          </a:solidFill>
          <a:ln>
            <a:solidFill>
              <a:srgbClr val="D83C8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900" i="1" dirty="0">
                <a:solidFill>
                  <a:schemeClr val="tx1"/>
                </a:solidFill>
                <a:effectLst/>
                <a:latin typeface="Poppins Light" panose="00000400000000000000" pitchFamily="2" charset="0"/>
                <a:ea typeface="Poppins" panose="00000500000000000000" pitchFamily="2" charset="0"/>
                <a:cs typeface="Arial" panose="020B0604020202020204" pitchFamily="34" charset="0"/>
              </a:rPr>
              <a:t>“Healthwatch provides an invaluable service in collecting patient views and we share these with our patients – both the good and the bad. Their reports help us to shape our services to ensure we are doing our best to meet patient expectations. Healthwatch colleagues regularly come to the surgery to speak to our patients, who really seem to like having an opportunity to talk to them in an informal and safe environment. Sometimes patients might feel more relaxed about sharing their feelings with the Healthwatch team than with us. All in all, it’s a great way for the practice to get a temperature check on what patients are thinking – and a good opportunity for us to then adapt so that we keep on trying to improve.” </a:t>
            </a:r>
            <a:endParaRPr lang="en-GB" sz="900" i="1" dirty="0">
              <a:solidFill>
                <a:schemeClr val="tx1"/>
              </a:solidFill>
            </a:endParaRPr>
          </a:p>
        </p:txBody>
      </p:sp>
    </p:spTree>
    <p:extLst>
      <p:ext uri="{BB962C8B-B14F-4D97-AF65-F5344CB8AC3E}">
        <p14:creationId xmlns:p14="http://schemas.microsoft.com/office/powerpoint/2010/main" val="269844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and person sitting on a bench">
            <a:extLst>
              <a:ext uri="{FF2B5EF4-FFF2-40B4-BE49-F238E27FC236}">
                <a16:creationId xmlns:a16="http://schemas.microsoft.com/office/drawing/2014/main" id="{1098B69D-BA05-8B79-9676-6A45EC5C3F1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875" b="21875"/>
          <a:stretch>
            <a:fillRect/>
          </a:stretch>
        </p:blipFill>
        <p:spPr/>
      </p:pic>
      <p:pic>
        <p:nvPicPr>
          <p:cNvPr id="5" name="Picture Placeholder 7" descr="P1031 HWE Brand project - PPT template - Slide 3.png"/>
          <p:cNvPicPr>
            <a:picLocks noChangeAspect="1"/>
          </p:cNvPicPr>
          <p:nvPr/>
        </p:nvPicPr>
        <p:blipFill>
          <a:blip r:embed="rId4" cstate="print"/>
          <a:srcRect t="188" b="188"/>
          <a:stretch>
            <a:fillRect/>
          </a:stretch>
        </p:blipFill>
        <p:spPr>
          <a:xfrm>
            <a:off x="0" y="-610924"/>
            <a:ext cx="9144000" cy="8079847"/>
          </a:xfrm>
          <a:prstGeom prst="rect">
            <a:avLst/>
          </a:prstGeom>
        </p:spPr>
      </p:pic>
      <p:sp>
        <p:nvSpPr>
          <p:cNvPr id="3" name="Title 2"/>
          <p:cNvSpPr>
            <a:spLocks noGrp="1"/>
          </p:cNvSpPr>
          <p:nvPr>
            <p:ph type="ctrTitle"/>
          </p:nvPr>
        </p:nvSpPr>
        <p:spPr>
          <a:xfrm>
            <a:off x="351564" y="4943709"/>
            <a:ext cx="5761137" cy="612000"/>
          </a:xfrm>
        </p:spPr>
        <p:txBody>
          <a:bodyPr/>
          <a:lstStyle/>
          <a:p>
            <a:r>
              <a:rPr lang="en-US" altLang="zh-CN" sz="2800" dirty="0">
                <a:latin typeface="+mj-lt"/>
                <a:cs typeface="Poppins"/>
              </a:rPr>
              <a:t>Our Impact- In a nutshell </a:t>
            </a:r>
          </a:p>
        </p:txBody>
      </p:sp>
      <p:pic>
        <p:nvPicPr>
          <p:cNvPr id="6" name="Picture 5" descr="A black and white logo&#10;&#10;Description automatically generated">
            <a:extLst>
              <a:ext uri="{FF2B5EF4-FFF2-40B4-BE49-F238E27FC236}">
                <a16:creationId xmlns:a16="http://schemas.microsoft.com/office/drawing/2014/main" id="{8E3FA683-CD4D-DC31-127A-A69CABD5DE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5807" y="6201275"/>
            <a:ext cx="2031746" cy="707126"/>
          </a:xfrm>
          <a:prstGeom prst="rect">
            <a:avLst/>
          </a:prstGeom>
        </p:spPr>
      </p:pic>
    </p:spTree>
    <p:extLst>
      <p:ext uri="{BB962C8B-B14F-4D97-AF65-F5344CB8AC3E}">
        <p14:creationId xmlns:p14="http://schemas.microsoft.com/office/powerpoint/2010/main" val="1914248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BFC51E-63C9-C5DF-2832-C1430F3FB807}"/>
              </a:ext>
            </a:extLst>
          </p:cNvPr>
          <p:cNvSpPr>
            <a:spLocks noGrp="1"/>
          </p:cNvSpPr>
          <p:nvPr>
            <p:ph type="title"/>
          </p:nvPr>
        </p:nvSpPr>
        <p:spPr>
          <a:xfrm>
            <a:off x="567369" y="167670"/>
            <a:ext cx="8208000" cy="468000"/>
          </a:xfrm>
        </p:spPr>
        <p:txBody>
          <a:bodyPr/>
          <a:lstStyle/>
          <a:p>
            <a:r>
              <a:rPr lang="en-US" dirty="0">
                <a:latin typeface="Century Gothic"/>
              </a:rPr>
              <a:t>How many recommendations have been implemented? </a:t>
            </a:r>
            <a:endParaRPr lang="en-US" dirty="0"/>
          </a:p>
        </p:txBody>
      </p:sp>
      <p:sp>
        <p:nvSpPr>
          <p:cNvPr id="4" name="Subtitle 3">
            <a:extLst>
              <a:ext uri="{FF2B5EF4-FFF2-40B4-BE49-F238E27FC236}">
                <a16:creationId xmlns:a16="http://schemas.microsoft.com/office/drawing/2014/main" id="{3F76D78C-0502-9FE0-FE9A-1C257256B85A}"/>
              </a:ext>
            </a:extLst>
          </p:cNvPr>
          <p:cNvSpPr>
            <a:spLocks noGrp="1"/>
          </p:cNvSpPr>
          <p:nvPr>
            <p:ph idx="1"/>
          </p:nvPr>
        </p:nvSpPr>
        <p:spPr>
          <a:xfrm>
            <a:off x="466381" y="1238583"/>
            <a:ext cx="8208000" cy="4392000"/>
          </a:xfrm>
        </p:spPr>
        <p:txBody>
          <a:bodyPr/>
          <a:lstStyle/>
          <a:p>
            <a:r>
              <a:rPr lang="en-US" b="1">
                <a:latin typeface="Poppins"/>
                <a:cs typeface="Poppins"/>
              </a:rPr>
              <a:t>E&amp;V</a:t>
            </a:r>
          </a:p>
          <a:p>
            <a:r>
              <a:rPr lang="en-US" b="1">
                <a:latin typeface="Poppins"/>
                <a:cs typeface="Poppins"/>
              </a:rPr>
              <a:t>Chelsea &amp; Westminster – 6 recommendations</a:t>
            </a:r>
            <a:r>
              <a:rPr lang="en-US">
                <a:latin typeface="Poppins"/>
                <a:cs typeface="Poppins"/>
              </a:rPr>
              <a:t> made, all were picked up by trust and have been implemented </a:t>
            </a:r>
          </a:p>
          <a:p>
            <a:r>
              <a:rPr lang="en-US" b="1">
                <a:latin typeface="Poppins"/>
                <a:cs typeface="Poppins"/>
              </a:rPr>
              <a:t>Back on Track </a:t>
            </a:r>
            <a:r>
              <a:rPr lang="en-US">
                <a:latin typeface="Poppins"/>
                <a:cs typeface="Poppins"/>
              </a:rPr>
              <a:t>- The Hammersmith &amp; Fulham Improving Access to Psychological Therapies (IAPT) service – </a:t>
            </a:r>
            <a:r>
              <a:rPr lang="en-US" b="1">
                <a:latin typeface="Poppins"/>
                <a:cs typeface="Poppins"/>
              </a:rPr>
              <a:t>4 recommendations </a:t>
            </a:r>
            <a:r>
              <a:rPr lang="en-US">
                <a:latin typeface="Poppins"/>
                <a:cs typeface="Poppins"/>
              </a:rPr>
              <a:t>made- all fully implemented </a:t>
            </a:r>
          </a:p>
          <a:p>
            <a:r>
              <a:rPr lang="en-US">
                <a:latin typeface="Poppins"/>
                <a:cs typeface="Poppins"/>
              </a:rPr>
              <a:t>Changes in </a:t>
            </a:r>
            <a:r>
              <a:rPr lang="en-US" b="1">
                <a:latin typeface="Poppins"/>
                <a:cs typeface="Poppins"/>
              </a:rPr>
              <a:t>GP Practices</a:t>
            </a:r>
            <a:r>
              <a:rPr lang="en-US">
                <a:latin typeface="Poppins"/>
                <a:cs typeface="Poppins"/>
              </a:rPr>
              <a:t> in North Hammersmith &amp; Fulham Primary Care Network Post COVID- </a:t>
            </a:r>
            <a:r>
              <a:rPr lang="en-US" b="1">
                <a:latin typeface="Poppins"/>
                <a:cs typeface="Poppins"/>
              </a:rPr>
              <a:t>7 recommendations</a:t>
            </a:r>
            <a:r>
              <a:rPr lang="en-US">
                <a:latin typeface="Poppins"/>
                <a:cs typeface="Poppins"/>
              </a:rPr>
              <a:t> – all fully implemented </a:t>
            </a:r>
          </a:p>
          <a:p>
            <a:r>
              <a:rPr lang="en-US">
                <a:latin typeface="Poppins"/>
                <a:cs typeface="Poppins"/>
              </a:rPr>
              <a:t>Experiences of people living in </a:t>
            </a:r>
            <a:r>
              <a:rPr lang="en-US" b="1">
                <a:latin typeface="Poppins"/>
                <a:cs typeface="Poppins"/>
              </a:rPr>
              <a:t>Care Homes</a:t>
            </a:r>
            <a:r>
              <a:rPr lang="en-US">
                <a:latin typeface="Poppins"/>
                <a:cs typeface="Poppins"/>
              </a:rPr>
              <a:t>- </a:t>
            </a:r>
            <a:r>
              <a:rPr lang="en-US" b="1">
                <a:latin typeface="Poppins"/>
                <a:cs typeface="Poppins"/>
              </a:rPr>
              <a:t>31 recommendations</a:t>
            </a:r>
            <a:r>
              <a:rPr lang="en-US">
                <a:latin typeface="Poppins"/>
                <a:cs typeface="Poppins"/>
              </a:rPr>
              <a:t> made, out of which 14 fully recommended, 5 Partially recommended, and 2 in progress. </a:t>
            </a:r>
          </a:p>
          <a:p>
            <a:r>
              <a:rPr lang="en-US" b="1">
                <a:latin typeface="Poppins"/>
                <a:cs typeface="Poppins"/>
              </a:rPr>
              <a:t>Community Pharmacy </a:t>
            </a:r>
            <a:r>
              <a:rPr lang="en-US">
                <a:latin typeface="Poppins"/>
                <a:cs typeface="Poppins"/>
              </a:rPr>
              <a:t>– </a:t>
            </a:r>
            <a:r>
              <a:rPr lang="en-US" b="1">
                <a:latin typeface="Poppins"/>
                <a:cs typeface="Poppins"/>
              </a:rPr>
              <a:t>10 recommendations</a:t>
            </a:r>
            <a:r>
              <a:rPr lang="en-US">
                <a:latin typeface="Poppins"/>
                <a:cs typeface="Poppins"/>
              </a:rPr>
              <a:t> made, 4 fully implemented, 3 partially implemented and 2 in-progress </a:t>
            </a:r>
          </a:p>
          <a:p>
            <a:endParaRPr lang="en-US" dirty="0"/>
          </a:p>
        </p:txBody>
      </p:sp>
    </p:spTree>
    <p:extLst>
      <p:ext uri="{BB962C8B-B14F-4D97-AF65-F5344CB8AC3E}">
        <p14:creationId xmlns:p14="http://schemas.microsoft.com/office/powerpoint/2010/main" val="230868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4E6B3-046C-539B-D636-19494CA0320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E593E3-BE54-52FC-EE16-349AED95D973}"/>
              </a:ext>
            </a:extLst>
          </p:cNvPr>
          <p:cNvSpPr>
            <a:spLocks noGrp="1"/>
          </p:cNvSpPr>
          <p:nvPr>
            <p:ph type="title"/>
          </p:nvPr>
        </p:nvSpPr>
        <p:spPr>
          <a:xfrm>
            <a:off x="567369" y="167670"/>
            <a:ext cx="8208000" cy="468000"/>
          </a:xfrm>
        </p:spPr>
        <p:txBody>
          <a:bodyPr/>
          <a:lstStyle/>
          <a:p>
            <a:r>
              <a:rPr lang="en-US" dirty="0">
                <a:latin typeface="Century Gothic"/>
              </a:rPr>
              <a:t>How many recommendations have been implemented? </a:t>
            </a:r>
            <a:endParaRPr lang="en-US" dirty="0"/>
          </a:p>
        </p:txBody>
      </p:sp>
      <p:sp>
        <p:nvSpPr>
          <p:cNvPr id="4" name="Subtitle 3">
            <a:extLst>
              <a:ext uri="{FF2B5EF4-FFF2-40B4-BE49-F238E27FC236}">
                <a16:creationId xmlns:a16="http://schemas.microsoft.com/office/drawing/2014/main" id="{C6DAA518-D6A1-6313-4E2D-B849E4C1B47F}"/>
              </a:ext>
            </a:extLst>
          </p:cNvPr>
          <p:cNvSpPr>
            <a:spLocks noGrp="1"/>
          </p:cNvSpPr>
          <p:nvPr>
            <p:ph idx="1"/>
          </p:nvPr>
        </p:nvSpPr>
        <p:spPr>
          <a:xfrm>
            <a:off x="466381" y="1238583"/>
            <a:ext cx="8483896" cy="4392000"/>
          </a:xfrm>
        </p:spPr>
        <p:txBody>
          <a:bodyPr/>
          <a:lstStyle/>
          <a:p>
            <a:r>
              <a:rPr lang="en-US" b="1">
                <a:latin typeface="Poppins"/>
                <a:cs typeface="Poppins"/>
              </a:rPr>
              <a:t>Deep Dive projects </a:t>
            </a:r>
          </a:p>
          <a:p>
            <a:r>
              <a:rPr lang="en-US" b="1">
                <a:latin typeface="Poppins"/>
                <a:cs typeface="Poppins"/>
              </a:rPr>
              <a:t>Carers project (2021/22)</a:t>
            </a:r>
            <a:r>
              <a:rPr lang="en-US">
                <a:latin typeface="Poppins"/>
                <a:cs typeface="Poppins"/>
              </a:rPr>
              <a:t> - </a:t>
            </a:r>
            <a:r>
              <a:rPr lang="en-US" b="1">
                <a:latin typeface="Poppins"/>
                <a:cs typeface="Poppins"/>
              </a:rPr>
              <a:t>6 recommendations</a:t>
            </a:r>
            <a:r>
              <a:rPr lang="en-US">
                <a:latin typeface="Poppins"/>
                <a:cs typeface="Poppins"/>
              </a:rPr>
              <a:t>, increasing awareness of available support and signposting them through our engagement</a:t>
            </a:r>
            <a:endParaRPr lang="en-US">
              <a:solidFill>
                <a:srgbClr val="000000"/>
              </a:solidFill>
              <a:latin typeface="Poppins"/>
              <a:cs typeface="Poppins"/>
            </a:endParaRPr>
          </a:p>
          <a:p>
            <a:r>
              <a:rPr lang="en-US" b="1">
                <a:latin typeface="Poppins"/>
                <a:cs typeface="Poppins"/>
              </a:rPr>
              <a:t>Young People's Mental Health During the COVID-19 Pandemic (2021/22)</a:t>
            </a:r>
            <a:r>
              <a:rPr lang="en-US">
                <a:latin typeface="Poppins"/>
                <a:cs typeface="Poppins"/>
              </a:rPr>
              <a:t>- </a:t>
            </a:r>
            <a:r>
              <a:rPr lang="en-US" b="1">
                <a:latin typeface="Poppins"/>
                <a:cs typeface="Poppins"/>
              </a:rPr>
              <a:t>15 recommendations</a:t>
            </a:r>
            <a:r>
              <a:rPr lang="en-US">
                <a:latin typeface="Poppins"/>
                <a:cs typeface="Poppins"/>
              </a:rPr>
              <a:t>; Mental health support awareness especially for young people, parental support, increased support in school.</a:t>
            </a:r>
          </a:p>
          <a:p>
            <a:r>
              <a:rPr lang="en-US" b="1">
                <a:latin typeface="Poppins"/>
                <a:cs typeface="Poppins"/>
              </a:rPr>
              <a:t>London Service Ambulance Service engagement (2021/22)</a:t>
            </a:r>
            <a:r>
              <a:rPr lang="en-US">
                <a:latin typeface="Poppins"/>
                <a:cs typeface="Poppins"/>
              </a:rPr>
              <a:t>- </a:t>
            </a:r>
            <a:r>
              <a:rPr lang="en-US" b="1">
                <a:latin typeface="Poppins"/>
                <a:cs typeface="Poppins"/>
              </a:rPr>
              <a:t>6 recommendations</a:t>
            </a:r>
            <a:r>
              <a:rPr lang="en-US">
                <a:latin typeface="Poppins"/>
                <a:cs typeface="Poppins"/>
              </a:rPr>
              <a:t>; Waiting times, enhancing coordination between health and social care.</a:t>
            </a:r>
            <a:endParaRPr lang="en-US">
              <a:solidFill>
                <a:srgbClr val="000000"/>
              </a:solidFill>
              <a:latin typeface="Poppins"/>
              <a:cs typeface="Poppins"/>
            </a:endParaRPr>
          </a:p>
          <a:p>
            <a:r>
              <a:rPr lang="en-US" b="1">
                <a:latin typeface="Poppins"/>
                <a:cs typeface="Poppins"/>
              </a:rPr>
              <a:t>Mental health Inpatient Project – 81 recommendations</a:t>
            </a:r>
            <a:r>
              <a:rPr lang="en-US">
                <a:latin typeface="Poppins"/>
                <a:cs typeface="Poppins"/>
              </a:rPr>
              <a:t> (Since getting commissioned in 2022)</a:t>
            </a:r>
            <a:endParaRPr lang="en-US">
              <a:solidFill>
                <a:srgbClr val="000000"/>
              </a:solidFill>
              <a:latin typeface="Poppins"/>
              <a:cs typeface="Poppins"/>
            </a:endParaRPr>
          </a:p>
          <a:p>
            <a:r>
              <a:rPr lang="en-US" b="1">
                <a:latin typeface="Poppins"/>
                <a:cs typeface="Poppins"/>
              </a:rPr>
              <a:t>PATCHS (2022/23) – 4 recommendations; </a:t>
            </a:r>
            <a:r>
              <a:rPr lang="en-US">
                <a:latin typeface="Poppins"/>
                <a:cs typeface="Poppins"/>
              </a:rPr>
              <a:t>Digital access to promote patient engagements – improving patient education, freeing up phone line</a:t>
            </a:r>
          </a:p>
          <a:p>
            <a:r>
              <a:rPr lang="en-US" dirty="0">
                <a:latin typeface="Century Gothic"/>
              </a:rPr>
              <a:t> </a:t>
            </a:r>
            <a:endParaRPr lang="en-US" dirty="0"/>
          </a:p>
          <a:p>
            <a:endParaRPr lang="en-US" dirty="0"/>
          </a:p>
          <a:p>
            <a:endParaRPr lang="en-US" dirty="0"/>
          </a:p>
        </p:txBody>
      </p:sp>
    </p:spTree>
    <p:extLst>
      <p:ext uri="{BB962C8B-B14F-4D97-AF65-F5344CB8AC3E}">
        <p14:creationId xmlns:p14="http://schemas.microsoft.com/office/powerpoint/2010/main" val="4206971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3A220-9400-4037-5BF5-028ADF43A6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4EA2378-E3A7-C15D-4DCD-0025766C8787}"/>
              </a:ext>
            </a:extLst>
          </p:cNvPr>
          <p:cNvSpPr>
            <a:spLocks noGrp="1"/>
          </p:cNvSpPr>
          <p:nvPr>
            <p:ph type="title"/>
          </p:nvPr>
        </p:nvSpPr>
        <p:spPr>
          <a:xfrm>
            <a:off x="567369" y="167670"/>
            <a:ext cx="8208000" cy="468000"/>
          </a:xfrm>
        </p:spPr>
        <p:txBody>
          <a:bodyPr/>
          <a:lstStyle/>
          <a:p>
            <a:r>
              <a:rPr lang="en-US" dirty="0">
                <a:latin typeface="Century Gothic"/>
              </a:rPr>
              <a:t>How many recommendations have been implemented? </a:t>
            </a:r>
            <a:endParaRPr lang="en-US" dirty="0"/>
          </a:p>
        </p:txBody>
      </p:sp>
      <p:sp>
        <p:nvSpPr>
          <p:cNvPr id="4" name="Subtitle 3">
            <a:extLst>
              <a:ext uri="{FF2B5EF4-FFF2-40B4-BE49-F238E27FC236}">
                <a16:creationId xmlns:a16="http://schemas.microsoft.com/office/drawing/2014/main" id="{74E8C5C0-7AFA-45BA-C0AF-50E934751578}"/>
              </a:ext>
            </a:extLst>
          </p:cNvPr>
          <p:cNvSpPr>
            <a:spLocks noGrp="1"/>
          </p:cNvSpPr>
          <p:nvPr>
            <p:ph idx="1"/>
          </p:nvPr>
        </p:nvSpPr>
        <p:spPr>
          <a:xfrm>
            <a:off x="466381" y="1238583"/>
            <a:ext cx="8208000" cy="4392000"/>
          </a:xfrm>
        </p:spPr>
        <p:txBody>
          <a:bodyPr/>
          <a:lstStyle/>
          <a:p>
            <a:r>
              <a:rPr lang="en-US" b="1">
                <a:latin typeface="Poppins"/>
                <a:cs typeface="Poppins"/>
              </a:rPr>
              <a:t>Deep Dive projects </a:t>
            </a:r>
          </a:p>
          <a:p>
            <a:r>
              <a:rPr lang="en-US" b="1">
                <a:latin typeface="Poppins"/>
                <a:cs typeface="Poppins"/>
              </a:rPr>
              <a:t>Social prescribing in H&amp;F (2022/23)- 9 recommendations</a:t>
            </a:r>
            <a:r>
              <a:rPr lang="en-US">
                <a:latin typeface="Poppins"/>
                <a:cs typeface="Poppins"/>
              </a:rPr>
              <a:t>; Improving referrals processes, multi-sector collaboration, and patient education. </a:t>
            </a:r>
          </a:p>
          <a:p>
            <a:r>
              <a:rPr lang="en-US" b="1">
                <a:latin typeface="Poppins"/>
                <a:cs typeface="Poppins"/>
              </a:rPr>
              <a:t>NWL Vaccine project (2023/24) - 4 recommendations</a:t>
            </a:r>
            <a:r>
              <a:rPr lang="en-US">
                <a:latin typeface="Poppins"/>
                <a:cs typeface="Poppins"/>
              </a:rPr>
              <a:t>; Vaccine attitudes and uptakes- enhancing education, community outreach to address hesitancy</a:t>
            </a:r>
            <a:endParaRPr lang="en-US">
              <a:solidFill>
                <a:srgbClr val="000000"/>
              </a:solidFill>
              <a:latin typeface="Poppins"/>
              <a:cs typeface="Poppins"/>
            </a:endParaRPr>
          </a:p>
          <a:p>
            <a:r>
              <a:rPr lang="en-US" b="1">
                <a:latin typeface="Poppins"/>
                <a:cs typeface="Poppins"/>
              </a:rPr>
              <a:t>Cost of living and Health Project (2023/24)- 20 recommendations</a:t>
            </a:r>
            <a:r>
              <a:rPr lang="en-US">
                <a:latin typeface="Poppins"/>
                <a:cs typeface="Poppins"/>
              </a:rPr>
              <a:t>; Expanding outreach for public health, oral hygiene, affordable physical activities, improved mental health support and therapy access</a:t>
            </a:r>
            <a:endParaRPr lang="en-US">
              <a:solidFill>
                <a:srgbClr val="000000"/>
              </a:solidFill>
              <a:latin typeface="Poppins"/>
              <a:cs typeface="Poppins"/>
            </a:endParaRPr>
          </a:p>
          <a:p>
            <a:r>
              <a:rPr lang="en-US" b="1">
                <a:latin typeface="Poppins"/>
                <a:cs typeface="Poppins"/>
              </a:rPr>
              <a:t>Maternity experiences of ethnic minorities (2023/24)- 10 recommendations</a:t>
            </a:r>
            <a:r>
              <a:rPr lang="en-US">
                <a:latin typeface="Poppins"/>
                <a:cs typeface="Poppins"/>
              </a:rPr>
              <a:t>; Advocacy for better communication, post-natal support, and financial aid, improving maternity care inclusivity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53912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3A220-9400-4037-5BF5-028ADF43A6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4EA2378-E3A7-C15D-4DCD-0025766C8787}"/>
              </a:ext>
            </a:extLst>
          </p:cNvPr>
          <p:cNvSpPr>
            <a:spLocks noGrp="1"/>
          </p:cNvSpPr>
          <p:nvPr>
            <p:ph type="title"/>
          </p:nvPr>
        </p:nvSpPr>
        <p:spPr>
          <a:xfrm>
            <a:off x="567369" y="381982"/>
            <a:ext cx="8208000" cy="468000"/>
          </a:xfrm>
        </p:spPr>
        <p:txBody>
          <a:bodyPr/>
          <a:lstStyle/>
          <a:p>
            <a:r>
              <a:rPr lang="en-US">
                <a:latin typeface="Century Gothic"/>
              </a:rPr>
              <a:t>Overall outreach  </a:t>
            </a:r>
            <a:endParaRPr lang="en-US"/>
          </a:p>
        </p:txBody>
      </p:sp>
      <p:sp>
        <p:nvSpPr>
          <p:cNvPr id="4" name="Subtitle 3">
            <a:extLst>
              <a:ext uri="{FF2B5EF4-FFF2-40B4-BE49-F238E27FC236}">
                <a16:creationId xmlns:a16="http://schemas.microsoft.com/office/drawing/2014/main" id="{74E8C5C0-7AFA-45BA-C0AF-50E934751578}"/>
              </a:ext>
            </a:extLst>
          </p:cNvPr>
          <p:cNvSpPr>
            <a:spLocks noGrp="1"/>
          </p:cNvSpPr>
          <p:nvPr>
            <p:ph idx="1"/>
          </p:nvPr>
        </p:nvSpPr>
        <p:spPr>
          <a:xfrm>
            <a:off x="466381" y="1238583"/>
            <a:ext cx="8208000" cy="4392000"/>
          </a:xfrm>
        </p:spPr>
        <p:txBody>
          <a:bodyPr/>
          <a:lstStyle/>
          <a:p>
            <a:r>
              <a:rPr lang="en-US">
                <a:latin typeface="Poppins"/>
                <a:cs typeface="Poppins"/>
              </a:rPr>
              <a:t>Through our engagement events and outreach initiatives, we have reached a significant number of residents, ensuring their voices shape local health services. Our work has also supported numerous volunteers in their efforts to improve community health.</a:t>
            </a:r>
          </a:p>
          <a:p>
            <a:pPr marL="228600" indent="-228600">
              <a:buFont typeface=""/>
              <a:buChar char="•"/>
            </a:pPr>
            <a:r>
              <a:rPr lang="en-US" b="1">
                <a:latin typeface="Poppins"/>
                <a:cs typeface="Poppins"/>
              </a:rPr>
              <a:t>Total People Reached: </a:t>
            </a:r>
            <a:r>
              <a:rPr lang="en-US">
                <a:latin typeface="Poppins"/>
                <a:cs typeface="Poppins"/>
              </a:rPr>
              <a:t>Healthwatch H&amp;F workers and volunteers attended more than </a:t>
            </a:r>
            <a:r>
              <a:rPr lang="en-US" b="1">
                <a:latin typeface="Poppins"/>
                <a:cs typeface="Poppins"/>
              </a:rPr>
              <a:t>527 meetings</a:t>
            </a:r>
            <a:r>
              <a:rPr lang="en-US">
                <a:latin typeface="Poppins"/>
                <a:cs typeface="Poppins"/>
              </a:rPr>
              <a:t> and engagements since fiscal year 2021 across the borough, resulting in more than </a:t>
            </a:r>
            <a:r>
              <a:rPr lang="en-US" b="1">
                <a:latin typeface="Poppins"/>
                <a:cs typeface="Poppins"/>
              </a:rPr>
              <a:t>13,500 interactions</a:t>
            </a:r>
            <a:r>
              <a:rPr lang="en-US">
                <a:latin typeface="Poppins"/>
                <a:cs typeface="Poppins"/>
              </a:rPr>
              <a:t> with residents and providers. </a:t>
            </a:r>
          </a:p>
          <a:p>
            <a:pPr marL="228600" indent="-228600">
              <a:buFont typeface=""/>
              <a:buChar char="•"/>
            </a:pPr>
            <a:r>
              <a:rPr lang="en-US" b="1">
                <a:latin typeface="Poppins"/>
                <a:cs typeface="Poppins"/>
              </a:rPr>
              <a:t>Volunteers Supported:</a:t>
            </a:r>
            <a:r>
              <a:rPr lang="en-US">
                <a:latin typeface="Poppins"/>
                <a:cs typeface="Poppins"/>
              </a:rPr>
              <a:t> Since the 2021 fiscal year, we have had </a:t>
            </a:r>
            <a:r>
              <a:rPr lang="en-US" b="1">
                <a:latin typeface="Poppins"/>
                <a:cs typeface="Poppins"/>
              </a:rPr>
              <a:t>167 volunteers </a:t>
            </a:r>
            <a:r>
              <a:rPr lang="en-US">
                <a:latin typeface="Poppins"/>
                <a:cs typeface="Poppins"/>
              </a:rPr>
              <a:t>who gave us </a:t>
            </a:r>
            <a:r>
              <a:rPr lang="en-US" b="1">
                <a:latin typeface="Poppins"/>
                <a:cs typeface="Poppins"/>
              </a:rPr>
              <a:t>5201 hours </a:t>
            </a:r>
            <a:r>
              <a:rPr lang="en-US">
                <a:latin typeface="Poppins"/>
                <a:cs typeface="Poppins"/>
              </a:rPr>
              <a:t>of their time to help us complete our engagement work. This equals a total of </a:t>
            </a:r>
            <a:r>
              <a:rPr lang="en-US" b="1">
                <a:latin typeface="Poppins"/>
                <a:cs typeface="Poppins"/>
              </a:rPr>
              <a:t>743 workdays</a:t>
            </a:r>
            <a:r>
              <a:rPr lang="en-US">
                <a:latin typeface="Poppins"/>
                <a:cs typeface="Poppins"/>
              </a:rPr>
              <a:t>. contributing to health and social care improvements.</a:t>
            </a:r>
          </a:p>
        </p:txBody>
      </p:sp>
    </p:spTree>
    <p:extLst>
      <p:ext uri="{BB962C8B-B14F-4D97-AF65-F5344CB8AC3E}">
        <p14:creationId xmlns:p14="http://schemas.microsoft.com/office/powerpoint/2010/main" val="143298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and person sitting on a bench">
            <a:extLst>
              <a:ext uri="{FF2B5EF4-FFF2-40B4-BE49-F238E27FC236}">
                <a16:creationId xmlns:a16="http://schemas.microsoft.com/office/drawing/2014/main" id="{1098B69D-BA05-8B79-9676-6A45EC5C3F1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875" b="21875"/>
          <a:stretch>
            <a:fillRect/>
          </a:stretch>
        </p:blipFill>
        <p:spPr/>
      </p:pic>
      <p:pic>
        <p:nvPicPr>
          <p:cNvPr id="5" name="Picture Placeholder 7" descr="P1031 HWE Brand project - PPT template - Slide 3.png"/>
          <p:cNvPicPr>
            <a:picLocks noChangeAspect="1"/>
          </p:cNvPicPr>
          <p:nvPr/>
        </p:nvPicPr>
        <p:blipFill>
          <a:blip r:embed="rId4" cstate="print"/>
          <a:srcRect t="188" b="188"/>
          <a:stretch>
            <a:fillRect/>
          </a:stretch>
        </p:blipFill>
        <p:spPr>
          <a:xfrm>
            <a:off x="0" y="-610924"/>
            <a:ext cx="9144000" cy="8079847"/>
          </a:xfrm>
          <a:prstGeom prst="rect">
            <a:avLst/>
          </a:prstGeom>
        </p:spPr>
      </p:pic>
      <p:sp>
        <p:nvSpPr>
          <p:cNvPr id="3" name="Title 2"/>
          <p:cNvSpPr>
            <a:spLocks noGrp="1"/>
          </p:cNvSpPr>
          <p:nvPr>
            <p:ph type="ctrTitle"/>
          </p:nvPr>
        </p:nvSpPr>
        <p:spPr>
          <a:xfrm>
            <a:off x="351564" y="4943709"/>
            <a:ext cx="5761137" cy="612000"/>
          </a:xfrm>
        </p:spPr>
        <p:txBody>
          <a:bodyPr/>
          <a:lstStyle/>
          <a:p>
            <a:r>
              <a:rPr lang="en-GB" altLang="zh-CN" sz="2800" dirty="0">
                <a:latin typeface="+mj-lt"/>
              </a:rPr>
              <a:t>Patient Experience, </a:t>
            </a:r>
            <a:br>
              <a:rPr lang="en-GB" altLang="zh-CN" sz="2800" dirty="0">
                <a:latin typeface="+mj-lt"/>
              </a:rPr>
            </a:br>
            <a:r>
              <a:rPr lang="en-GB" altLang="zh-CN" sz="2800" dirty="0">
                <a:latin typeface="+mj-lt"/>
              </a:rPr>
              <a:t>Enter &amp; View and Project </a:t>
            </a:r>
            <a:r>
              <a:rPr lang="en-US" altLang="zh-CN" sz="2800" dirty="0">
                <a:latin typeface="+mj-lt"/>
              </a:rPr>
              <a:t> Recommendations 2024/25</a:t>
            </a:r>
            <a:endParaRPr lang="en-GB" sz="2800" dirty="0">
              <a:latin typeface="+mj-lt"/>
            </a:endParaRPr>
          </a:p>
        </p:txBody>
      </p:sp>
      <p:pic>
        <p:nvPicPr>
          <p:cNvPr id="6" name="Picture 5" descr="A black and white logo&#10;&#10;Description automatically generated">
            <a:extLst>
              <a:ext uri="{FF2B5EF4-FFF2-40B4-BE49-F238E27FC236}">
                <a16:creationId xmlns:a16="http://schemas.microsoft.com/office/drawing/2014/main" id="{8E3FA683-CD4D-DC31-127A-A69CABD5DE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5807" y="6201275"/>
            <a:ext cx="2031746" cy="707126"/>
          </a:xfrm>
          <a:prstGeom prst="rect">
            <a:avLst/>
          </a:prstGeom>
        </p:spPr>
      </p:pic>
    </p:spTree>
    <p:extLst>
      <p:ext uri="{BB962C8B-B14F-4D97-AF65-F5344CB8AC3E}">
        <p14:creationId xmlns:p14="http://schemas.microsoft.com/office/powerpoint/2010/main" val="1106887670"/>
      </p:ext>
    </p:extLst>
  </p:cSld>
  <p:clrMapOvr>
    <a:masterClrMapping/>
  </p:clrMapOvr>
</p:sld>
</file>

<file path=ppt/theme/theme1.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0F93B264E02C41A3977198389A3A11" ma:contentTypeVersion="14" ma:contentTypeDescription="Create a new document." ma:contentTypeScope="" ma:versionID="a231ef455d4357898517f7c589b79654">
  <xsd:schema xmlns:xsd="http://www.w3.org/2001/XMLSchema" xmlns:xs="http://www.w3.org/2001/XMLSchema" xmlns:p="http://schemas.microsoft.com/office/2006/metadata/properties" xmlns:ns2="f77468e3-8892-4d83-8789-3c72ab3c76a3" xmlns:ns3="c7792033-ac6e-45f4-93d3-017c004873a0" targetNamespace="http://schemas.microsoft.com/office/2006/metadata/properties" ma:root="true" ma:fieldsID="d5efc3c32e4ca94c64f1a10cb28e20d3" ns2:_="" ns3:_="">
    <xsd:import namespace="f77468e3-8892-4d83-8789-3c72ab3c76a3"/>
    <xsd:import namespace="c7792033-ac6e-45f4-93d3-017c004873a0"/>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7468e3-8892-4d83-8789-3c72ab3c76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e52945-9ad2-4cb1-b8fc-a0a2f41659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792033-ac6e-45f4-93d3-017c004873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2222935-8a31-4c0c-9781-3784faf4a92a}" ma:internalName="TaxCatchAll" ma:showField="CatchAllData" ma:web="c7792033-ac6e-45f4-93d3-017c00487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77468e3-8892-4d83-8789-3c72ab3c76a3">
      <Terms xmlns="http://schemas.microsoft.com/office/infopath/2007/PartnerControls"/>
    </lcf76f155ced4ddcb4097134ff3c332f>
    <TaxCatchAll xmlns="c7792033-ac6e-45f4-93d3-017c004873a0" xsi:nil="true"/>
  </documentManagement>
</p:properties>
</file>

<file path=customXml/itemProps1.xml><?xml version="1.0" encoding="utf-8"?>
<ds:datastoreItem xmlns:ds="http://schemas.openxmlformats.org/officeDocument/2006/customXml" ds:itemID="{EC4A84D9-E590-4DB6-A58B-13643AA3E778}">
  <ds:schemaRefs>
    <ds:schemaRef ds:uri="http://schemas.microsoft.com/sharepoint/v3/contenttype/forms"/>
  </ds:schemaRefs>
</ds:datastoreItem>
</file>

<file path=customXml/itemProps2.xml><?xml version="1.0" encoding="utf-8"?>
<ds:datastoreItem xmlns:ds="http://schemas.openxmlformats.org/officeDocument/2006/customXml" ds:itemID="{9461DE42-6850-4EB4-9E10-8F124904CCD9}">
  <ds:schemaRefs>
    <ds:schemaRef ds:uri="http://schemas.microsoft.com/office/2006/metadata/contentType"/>
    <ds:schemaRef ds:uri="http://schemas.microsoft.com/office/2006/metadata/properties/metaAttributes"/>
    <ds:schemaRef ds:uri="http://www.w3.org/2000/xmlns/"/>
    <ds:schemaRef ds:uri="http://www.w3.org/2001/XMLSchema"/>
    <ds:schemaRef ds:uri="f77468e3-8892-4d83-8789-3c72ab3c76a3"/>
    <ds:schemaRef ds:uri="c7792033-ac6e-45f4-93d3-017c004873a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EAFE27-9A96-443C-8B92-7548B28108F4}">
  <ds:schemaRefs>
    <ds:schemaRef ds:uri="http://purl.org/dc/terms/"/>
    <ds:schemaRef ds:uri="f77468e3-8892-4d83-8789-3c72ab3c76a3"/>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c7792033-ac6e-45f4-93d3-017c004873a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Healthwatch PowerPoint New Template 2021</Template>
  <TotalTime>1218</TotalTime>
  <Words>4152</Words>
  <Application>Microsoft Office PowerPoint</Application>
  <PresentationFormat>On-screen Show (4:3)</PresentationFormat>
  <Paragraphs>366</Paragraphs>
  <Slides>27</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Century Gothic</vt:lpstr>
      <vt:lpstr>Poppins</vt:lpstr>
      <vt:lpstr>Poppins Light</vt:lpstr>
      <vt:lpstr>Trebuchet MS</vt:lpstr>
      <vt:lpstr>Wingdings</vt:lpstr>
      <vt:lpstr>Healthwatch Theme 2021</vt:lpstr>
      <vt:lpstr>Healthwatch H&amp;F -  Work Updates &amp; Impact</vt:lpstr>
      <vt:lpstr>We are Healthwatch Hammersmith and Fulham</vt:lpstr>
      <vt:lpstr>How do we do this?</vt:lpstr>
      <vt:lpstr>Our Impact- In a nutshell </vt:lpstr>
      <vt:lpstr>How many recommendations have been implemented? </vt:lpstr>
      <vt:lpstr>How many recommendations have been implemented? </vt:lpstr>
      <vt:lpstr>How many recommendations have been implemented? </vt:lpstr>
      <vt:lpstr>Overall outreach  </vt:lpstr>
      <vt:lpstr>Patient Experience,  Enter &amp; View and Project  Recommendations 2024/25</vt:lpstr>
      <vt:lpstr>GP service recommendations</vt:lpstr>
      <vt:lpstr>GP service recommendations</vt:lpstr>
      <vt:lpstr>Hospital service recommendations</vt:lpstr>
      <vt:lpstr>Dental service recommendations</vt:lpstr>
      <vt:lpstr>Pharmacy service recommendations</vt:lpstr>
      <vt:lpstr>PowerPoint Presentation</vt:lpstr>
      <vt:lpstr>Outpatient hospital services E&amp;V Recommendations</vt:lpstr>
      <vt:lpstr>Outpatient hospital services E&amp;V Recommendations</vt:lpstr>
      <vt:lpstr>Project: Suicide prevention work</vt:lpstr>
      <vt:lpstr>Project: Suicide prevention work</vt:lpstr>
      <vt:lpstr>Engagement 2024/25</vt:lpstr>
      <vt:lpstr>Mental health and Suicide Prevention engagement </vt:lpstr>
      <vt:lpstr>Mental health and Suicide Prevention engagement </vt:lpstr>
      <vt:lpstr>Maternity Health Inequalities engagement </vt:lpstr>
      <vt:lpstr>Vaccination hesitancy engagement 2021-2025</vt:lpstr>
      <vt:lpstr>PowerPoint Presentation</vt:lpstr>
      <vt:lpstr>Any Questions?</vt:lpstr>
      <vt:lpstr>PowerPoint Presentation</vt:lpstr>
    </vt:vector>
  </TitlesOfParts>
  <Company>Healthwatch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Moledina, Tima</dc:creator>
  <cp:keywords>Template</cp:keywords>
  <dc:description>v2.2 by Kessler Associates</dc:description>
  <cp:lastModifiedBy>Carleen Duffy</cp:lastModifiedBy>
  <cp:revision>76</cp:revision>
  <dcterms:created xsi:type="dcterms:W3CDTF">2021-12-15T13:29:26Z</dcterms:created>
  <dcterms:modified xsi:type="dcterms:W3CDTF">2025-08-29T11:15:17Z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Healthwatch</vt:lpwstr>
  </property>
  <property fmtid="{D5CDD505-2E9C-101B-9397-08002B2CF9AE}" pid="6" name="Project">
    <vt:lpwstr>Narrative Design</vt:lpwstr>
  </property>
  <property fmtid="{D5CDD505-2E9C-101B-9397-08002B2CF9AE}" pid="7" name="ContentTypeId">
    <vt:lpwstr>0x010100100F93B264E02C41A3977198389A3A11</vt:lpwstr>
  </property>
  <property fmtid="{D5CDD505-2E9C-101B-9397-08002B2CF9AE}" pid="8" name="MediaServiceImageTags">
    <vt:lpwstr/>
  </property>
</Properties>
</file>