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entation.xml" ContentType="application/vnd.openxmlformats-officedocument.presentationml.presentation.main+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36.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9.xml" ContentType="application/vnd.openxmlformats-officedocument.presentationml.notesSlide+xml"/>
  <Override PartName="/ppt/notesSlides/notesSlide27.xml" ContentType="application/vnd.openxmlformats-officedocument.presentationml.notesSlide+xml"/>
  <Override PartName="/ppt/notesSlides/notesSlide9.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16.xml" ContentType="application/vnd.openxmlformats-officedocument.presentationml.notesSlide+xml"/>
  <Override PartName="/ppt/notesSlides/notesSlide4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63.xml" ContentType="application/vnd.openxmlformats-officedocument.presentationml.notesSlide+xml"/>
  <Override PartName="/ppt/notesSlides/notesSlide3.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4.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notesSlides/notesSlide13.xml" ContentType="application/vnd.openxmlformats-officedocument.presentationml.notesSlide+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38.xml" ContentType="application/vnd.openxmlformats-officedocument.presentationml.notesSlide+xml"/>
  <Override PartName="/ppt/notesSlides/notesSlide35.xml" ContentType="application/vnd.openxmlformats-officedocument.presentationml.notesSlide+xml"/>
  <Override PartName="/ppt/notesSlides/notesSlide14.xml" ContentType="application/vnd.openxmlformats-officedocument.presentationml.notesSlide+xml"/>
  <Override PartName="/ppt/notesSlides/notesSlide26.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olors33.xml" ContentType="application/vnd.ms-office.chartcolorstyle+xml"/>
  <Override PartName="/ppt/notesMasters/notesMaster1.xml" ContentType="application/vnd.openxmlformats-officedocument.presentationml.notesMaster+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style30.xml" ContentType="application/vnd.ms-office.chart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319"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0510838" cy="6858000"/>
  <p:notesSz cx="6858000" cy="9144000"/>
  <p:embeddedFontLst>
    <p:embeddedFont>
      <p:font typeface="Calibri" panose="020F0502020204030204" pitchFamily="34" charset="0"/>
      <p:regular r:id="rId66"/>
      <p:bold r:id="rId67"/>
      <p:italic r:id="rId68"/>
      <p:boldItalic r:id="rId69"/>
    </p:embeddedFont>
    <p:embeddedFont>
      <p:font typeface="Trebuchet MS" panose="020B060302020202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jsSSspPyA1PzaftdBhgYeqpRW2Z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Van Mol" initials="" lastIdx="1" clrIdx="0"/>
  <p:cmAuthor id="1" name="Matt Van Mol" initials="MM" lastIdx="2" clrIdx="1">
    <p:extLst>
      <p:ext uri="{19B8F6BF-5375-455C-9EA6-DF929625EA0E}">
        <p15:presenceInfo xmlns:p15="http://schemas.microsoft.com/office/powerpoint/2012/main" userId="34b3a076e33334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F64"/>
    <a:srgbClr val="D1488B"/>
    <a:srgbClr val="5577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E76BAE-E5B0-4B3B-A8A9-43F8569C541C}">
  <a:tblStyle styleId="{77E76BAE-E5B0-4B3B-A8A9-43F8569C541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A4B19D6-3155-4B77-AC66-F97A66EBD0A7}"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73"/>
  </p:normalViewPr>
  <p:slideViewPr>
    <p:cSldViewPr snapToGrid="0" snapToObjects="1">
      <p:cViewPr varScale="1">
        <p:scale>
          <a:sx n="67" d="100"/>
          <a:sy n="67" d="100"/>
        </p:scale>
        <p:origin x="2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commentAuthors" Target="commentAuthors.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 Id="rId8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Users\patriciakouadiogallet\Documents\Original%20review%20import-DESKTOP-A2077JL\Quarterlt%20report\Quarter%203\review_export_3%20month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sz="1400" b="1" dirty="0">
                <a:solidFill>
                  <a:schemeClr val="tx1"/>
                </a:solidFill>
              </a:rPr>
              <a:t>Positive, Negative, Neutral and Total</a:t>
            </a:r>
            <a:r>
              <a:rPr lang="en-GB" sz="1400" b="1" baseline="0" dirty="0">
                <a:solidFill>
                  <a:schemeClr val="tx1"/>
                </a:solidFill>
              </a:rPr>
              <a:t> reviews for each month</a:t>
            </a:r>
            <a:endParaRPr lang="en-GB" sz="14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Positive</c:v>
                </c:pt>
              </c:strCache>
            </c:strRef>
          </c:tx>
          <c:spPr>
            <a:solidFill>
              <a:srgbClr val="8CC73F"/>
            </a:solidFill>
            <a:ln>
              <a:solidFill>
                <a:srgbClr val="72AD6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April</c:v>
                </c:pt>
                <c:pt idx="1">
                  <c:v>May</c:v>
                </c:pt>
                <c:pt idx="2">
                  <c:v>June</c:v>
                </c:pt>
              </c:strCache>
            </c:strRef>
          </c:cat>
          <c:val>
            <c:numRef>
              <c:f>Sheet1!$B$2:$B$5</c:f>
              <c:numCache>
                <c:formatCode>General</c:formatCode>
                <c:ptCount val="4"/>
                <c:pt idx="0">
                  <c:v>304</c:v>
                </c:pt>
                <c:pt idx="1">
                  <c:v>276</c:v>
                </c:pt>
                <c:pt idx="2">
                  <c:v>314</c:v>
                </c:pt>
              </c:numCache>
            </c:numRef>
          </c:val>
          <c:extLst>
            <c:ext xmlns:c16="http://schemas.microsoft.com/office/drawing/2014/chart" uri="{C3380CC4-5D6E-409C-BE32-E72D297353CC}">
              <c16:uniqueId val="{00000000-904E-304C-9674-1F4F4DD35202}"/>
            </c:ext>
          </c:extLst>
        </c:ser>
        <c:ser>
          <c:idx val="1"/>
          <c:order val="1"/>
          <c:tx>
            <c:strRef>
              <c:f>Sheet1!$C$1</c:f>
              <c:strCache>
                <c:ptCount val="1"/>
                <c:pt idx="0">
                  <c:v>Negative</c:v>
                </c:pt>
              </c:strCache>
            </c:strRef>
          </c:tx>
          <c:spPr>
            <a:solidFill>
              <a:srgbClr val="529C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April</c:v>
                </c:pt>
                <c:pt idx="1">
                  <c:v>May</c:v>
                </c:pt>
                <c:pt idx="2">
                  <c:v>June</c:v>
                </c:pt>
              </c:strCache>
            </c:strRef>
          </c:cat>
          <c:val>
            <c:numRef>
              <c:f>Sheet1!$C$2:$C$5</c:f>
              <c:numCache>
                <c:formatCode>General</c:formatCode>
                <c:ptCount val="4"/>
                <c:pt idx="0">
                  <c:v>73</c:v>
                </c:pt>
                <c:pt idx="1">
                  <c:v>101</c:v>
                </c:pt>
                <c:pt idx="2">
                  <c:v>55</c:v>
                </c:pt>
              </c:numCache>
            </c:numRef>
          </c:val>
          <c:extLst>
            <c:ext xmlns:c16="http://schemas.microsoft.com/office/drawing/2014/chart" uri="{C3380CC4-5D6E-409C-BE32-E72D297353CC}">
              <c16:uniqueId val="{00000001-904E-304C-9674-1F4F4DD35202}"/>
            </c:ext>
          </c:extLst>
        </c:ser>
        <c:ser>
          <c:idx val="2"/>
          <c:order val="2"/>
          <c:tx>
            <c:strRef>
              <c:f>Sheet1!$D$1</c:f>
              <c:strCache>
                <c:ptCount val="1"/>
                <c:pt idx="0">
                  <c:v>Neutral</c:v>
                </c:pt>
              </c:strCache>
            </c:strRef>
          </c:tx>
          <c:spPr>
            <a:solidFill>
              <a:srgbClr val="E640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April</c:v>
                </c:pt>
                <c:pt idx="1">
                  <c:v>May</c:v>
                </c:pt>
                <c:pt idx="2">
                  <c:v>June</c:v>
                </c:pt>
              </c:strCache>
            </c:strRef>
          </c:cat>
          <c:val>
            <c:numRef>
              <c:f>Sheet1!$D$2:$D$5</c:f>
              <c:numCache>
                <c:formatCode>General</c:formatCode>
                <c:ptCount val="4"/>
                <c:pt idx="0">
                  <c:v>29</c:v>
                </c:pt>
                <c:pt idx="1">
                  <c:v>28</c:v>
                </c:pt>
                <c:pt idx="2">
                  <c:v>35</c:v>
                </c:pt>
              </c:numCache>
            </c:numRef>
          </c:val>
          <c:extLst>
            <c:ext xmlns:c16="http://schemas.microsoft.com/office/drawing/2014/chart" uri="{C3380CC4-5D6E-409C-BE32-E72D297353CC}">
              <c16:uniqueId val="{00000002-904E-304C-9674-1F4F4DD35202}"/>
            </c:ext>
          </c:extLst>
        </c:ser>
        <c:ser>
          <c:idx val="3"/>
          <c:order val="3"/>
          <c:tx>
            <c:strRef>
              <c:f>Sheet1!$E$1</c:f>
              <c:strCache>
                <c:ptCount val="1"/>
                <c:pt idx="0">
                  <c:v>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April</c:v>
                </c:pt>
                <c:pt idx="1">
                  <c:v>May</c:v>
                </c:pt>
                <c:pt idx="2">
                  <c:v>June</c:v>
                </c:pt>
              </c:strCache>
            </c:strRef>
          </c:cat>
          <c:val>
            <c:numRef>
              <c:f>Sheet1!$E$2:$E$5</c:f>
              <c:numCache>
                <c:formatCode>General</c:formatCode>
                <c:ptCount val="4"/>
                <c:pt idx="0">
                  <c:v>406</c:v>
                </c:pt>
                <c:pt idx="1">
                  <c:v>405</c:v>
                </c:pt>
                <c:pt idx="2">
                  <c:v>404</c:v>
                </c:pt>
              </c:numCache>
            </c:numRef>
          </c:val>
          <c:extLst>
            <c:ext xmlns:c16="http://schemas.microsoft.com/office/drawing/2014/chart" uri="{C3380CC4-5D6E-409C-BE32-E72D297353CC}">
              <c16:uniqueId val="{00000004-904E-304C-9674-1F4F4DD35202}"/>
            </c:ext>
          </c:extLst>
        </c:ser>
        <c:dLbls>
          <c:showLegendKey val="0"/>
          <c:showVal val="0"/>
          <c:showCatName val="0"/>
          <c:showSerName val="0"/>
          <c:showPercent val="0"/>
          <c:showBubbleSize val="0"/>
        </c:dLbls>
        <c:gapWidth val="219"/>
        <c:overlap val="-27"/>
        <c:axId val="1172792560"/>
        <c:axId val="1172755936"/>
      </c:barChart>
      <c:catAx>
        <c:axId val="117279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172755936"/>
        <c:crosses val="autoZero"/>
        <c:auto val="1"/>
        <c:lblAlgn val="ctr"/>
        <c:lblOffset val="100"/>
        <c:noMultiLvlLbl val="0"/>
      </c:catAx>
      <c:valAx>
        <c:axId val="117275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72792560"/>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r>
              <a:rPr lang="en-GB" sz="1600" dirty="0"/>
              <a:t>Top sub-themes for Treatment and Care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2"/>
              <c:layout>
                <c:manualLayout>
                  <c:x val="9.2128698168793995E-3"/>
                  <c:y val="3.3662581654952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95-BD47-B210-2319C6B363E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Safety of Care </c:v>
                </c:pt>
                <c:pt idx="1">
                  <c:v>Others</c:v>
                </c:pt>
                <c:pt idx="2">
                  <c:v>Quality</c:v>
                </c:pt>
                <c:pt idx="3">
                  <c:v>Experience</c:v>
                </c:pt>
              </c:strCache>
            </c:strRef>
          </c:cat>
          <c:val>
            <c:numRef>
              <c:f>Sheet1!$B$2:$B$5</c:f>
              <c:numCache>
                <c:formatCode>General</c:formatCode>
                <c:ptCount val="4"/>
                <c:pt idx="0">
                  <c:v>8</c:v>
                </c:pt>
                <c:pt idx="1">
                  <c:v>20</c:v>
                </c:pt>
                <c:pt idx="2">
                  <c:v>53</c:v>
                </c:pt>
                <c:pt idx="3">
                  <c:v>59</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38-CE47-94C9-2D78D08EE2F4}"/>
                </c:ext>
              </c:extLst>
            </c:dLbl>
            <c:dLbl>
              <c:idx val="1"/>
              <c:layout>
                <c:manualLayout>
                  <c:x val="7.8887511159169577E-3"/>
                  <c:y val="3.36625816549532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38-CE47-94C9-2D78D08EE2F4}"/>
                </c:ext>
              </c:extLst>
            </c:dLbl>
            <c:dLbl>
              <c:idx val="2"/>
              <c:layout>
                <c:manualLayout>
                  <c:x val="2.5182490435941295E-2"/>
                  <c:y val="3.3662581654952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62-7348-87BF-2713083EB5F2}"/>
                </c:ext>
              </c:extLst>
            </c:dLbl>
            <c:dLbl>
              <c:idx val="3"/>
              <c:layout>
                <c:manualLayout>
                  <c:x val="3.8326516655694767E-2"/>
                  <c:y val="-3.36625816549538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6B-0D46-90A5-1C3B73E827BD}"/>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Safety of Care </c:v>
                </c:pt>
                <c:pt idx="1">
                  <c:v>Others</c:v>
                </c:pt>
                <c:pt idx="2">
                  <c:v>Quality</c:v>
                </c:pt>
                <c:pt idx="3">
                  <c:v>Experience</c:v>
                </c:pt>
              </c:strCache>
            </c:strRef>
          </c:cat>
          <c:val>
            <c:numRef>
              <c:f>Sheet1!$C$2:$C$5</c:f>
              <c:numCache>
                <c:formatCode>General</c:formatCode>
                <c:ptCount val="4"/>
                <c:pt idx="0">
                  <c:v>7</c:v>
                </c:pt>
                <c:pt idx="1">
                  <c:v>2</c:v>
                </c:pt>
                <c:pt idx="2">
                  <c:v>8</c:v>
                </c:pt>
                <c:pt idx="3">
                  <c:v>20</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1"/>
              <c:layout>
                <c:manualLayout>
                  <c:x val="4.1054950265132187E-2"/>
                  <c:y val="-6.171402010845438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C5-436E-9089-2612DE1302EC}"/>
                </c:ext>
              </c:extLst>
            </c:dLbl>
            <c:dLbl>
              <c:idx val="2"/>
              <c:layout>
                <c:manualLayout>
                  <c:x val="3.137478331601623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C5-436E-9089-2612DE1302EC}"/>
                </c:ext>
              </c:extLst>
            </c:dLbl>
            <c:dLbl>
              <c:idx val="3"/>
              <c:layout>
                <c:manualLayout>
                  <c:x val="4.2567001287545501E-2"/>
                  <c:y val="-6.732516330990678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C5-436E-9089-2612DE1302EC}"/>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Safety of Care </c:v>
                </c:pt>
                <c:pt idx="1">
                  <c:v>Others</c:v>
                </c:pt>
                <c:pt idx="2">
                  <c:v>Quality</c:v>
                </c:pt>
                <c:pt idx="3">
                  <c:v>Experience</c:v>
                </c:pt>
              </c:strCache>
            </c:strRef>
          </c:cat>
          <c:val>
            <c:numRef>
              <c:f>Sheet1!$D$2:$D$5</c:f>
              <c:numCache>
                <c:formatCode>General</c:formatCode>
                <c:ptCount val="4"/>
                <c:pt idx="1">
                  <c:v>1</c:v>
                </c:pt>
                <c:pt idx="2">
                  <c:v>4</c:v>
                </c:pt>
                <c:pt idx="3">
                  <c:v>4</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solidFill>
          <a:latin typeface="Trebuchet MS" panose="020B070302020209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sub-themes for Access to services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Patient choice</c:v>
                </c:pt>
                <c:pt idx="2">
                  <c:v>Lack of </c:v>
                </c:pt>
                <c:pt idx="3">
                  <c:v>Waiting times</c:v>
                </c:pt>
              </c:strCache>
            </c:strRef>
          </c:cat>
          <c:val>
            <c:numRef>
              <c:f>Sheet1!$B$2:$B$5</c:f>
              <c:numCache>
                <c:formatCode>General</c:formatCode>
                <c:ptCount val="4"/>
                <c:pt idx="0">
                  <c:v>13</c:v>
                </c:pt>
                <c:pt idx="1">
                  <c:v>1</c:v>
                </c:pt>
                <c:pt idx="3">
                  <c:v>16</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4D0-7340-87D2-FA716CB4D314}"/>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Patient choice</c:v>
                </c:pt>
                <c:pt idx="2">
                  <c:v>Lack of </c:v>
                </c:pt>
                <c:pt idx="3">
                  <c:v>Waiting times</c:v>
                </c:pt>
              </c:strCache>
            </c:strRef>
          </c:cat>
          <c:val>
            <c:numRef>
              <c:f>Sheet1!$C$2:$C$5</c:f>
              <c:numCache>
                <c:formatCode>General</c:formatCode>
                <c:ptCount val="4"/>
                <c:pt idx="0">
                  <c:v>12</c:v>
                </c:pt>
                <c:pt idx="1">
                  <c:v>17</c:v>
                </c:pt>
                <c:pt idx="2">
                  <c:v>23</c:v>
                </c:pt>
                <c:pt idx="3">
                  <c:v>53</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5.6022848469931955E-2"/>
                  <c:y val="1.950161249159672E-2"/>
                </c:manualLayout>
              </c:layout>
              <c:tx>
                <c:rich>
                  <a:bodyPr/>
                  <a:lstStyle/>
                  <a:p>
                    <a:r>
                      <a:rPr lang="en-US" dirty="0"/>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43E-7549-B540-B8611A710DD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Others</c:v>
                </c:pt>
                <c:pt idx="1">
                  <c:v>Patient choice</c:v>
                </c:pt>
                <c:pt idx="2">
                  <c:v>Lack of </c:v>
                </c:pt>
                <c:pt idx="3">
                  <c:v>Waiting times</c:v>
                </c:pt>
              </c:strCache>
            </c:strRef>
          </c:cat>
          <c:val>
            <c:numRef>
              <c:f>Sheet1!$D$2:$D$5</c:f>
              <c:numCache>
                <c:formatCode>General</c:formatCode>
                <c:ptCount val="4"/>
                <c:pt idx="0">
                  <c:v>1</c:v>
                </c:pt>
                <c:pt idx="3">
                  <c:v>11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Themes for Charing Cross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4129399458528181"/>
          <c:y val="0.1315366859797398"/>
          <c:w val="0.62476536221183032"/>
          <c:h val="0.61406431462751865"/>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Administration</c:v>
                </c:pt>
                <c:pt idx="1">
                  <c:v>Staff</c:v>
                </c:pt>
                <c:pt idx="2">
                  <c:v>Access to services</c:v>
                </c:pt>
                <c:pt idx="3">
                  <c:v>Treatment and care</c:v>
                </c:pt>
              </c:strCache>
            </c:strRef>
          </c:cat>
          <c:val>
            <c:numRef>
              <c:f>Sheet1!$B$2:$B$5</c:f>
              <c:numCache>
                <c:formatCode>General</c:formatCode>
                <c:ptCount val="4"/>
                <c:pt idx="0">
                  <c:v>5</c:v>
                </c:pt>
                <c:pt idx="1">
                  <c:v>14</c:v>
                </c:pt>
                <c:pt idx="2">
                  <c:v>11</c:v>
                </c:pt>
                <c:pt idx="3">
                  <c:v>27</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dLbl>
              <c:idx val="1"/>
              <c:layout>
                <c:manualLayout>
                  <c:x val="2.99130363442448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86-49DF-A8AC-AC6900EB571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Administration</c:v>
                </c:pt>
                <c:pt idx="1">
                  <c:v>Staff</c:v>
                </c:pt>
                <c:pt idx="2">
                  <c:v>Access to services</c:v>
                </c:pt>
                <c:pt idx="3">
                  <c:v>Treatment and care</c:v>
                </c:pt>
              </c:strCache>
            </c:strRef>
          </c:cat>
          <c:val>
            <c:numRef>
              <c:f>Sheet1!$C$2:$C$5</c:f>
              <c:numCache>
                <c:formatCode>General</c:formatCode>
                <c:ptCount val="4"/>
                <c:pt idx="0">
                  <c:v>8</c:v>
                </c:pt>
                <c:pt idx="1">
                  <c:v>1</c:v>
                </c:pt>
                <c:pt idx="2">
                  <c:v>13</c:v>
                </c:pt>
                <c:pt idx="3">
                  <c:v>12</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731151037820986E-2"/>
                  <c:y val="-9.3758866719608343E-17"/>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48B-8E40-98D9-660FAE03A09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Administration</c:v>
                </c:pt>
                <c:pt idx="1">
                  <c:v>Staff</c:v>
                </c:pt>
                <c:pt idx="2">
                  <c:v>Access to services</c:v>
                </c:pt>
                <c:pt idx="3">
                  <c:v>Treatment and care</c:v>
                </c:pt>
              </c:strCache>
            </c:strRef>
          </c:cat>
          <c:val>
            <c:numRef>
              <c:f>Sheet1!$D$2:$D$5</c:f>
              <c:numCache>
                <c:formatCode>General</c:formatCode>
                <c:ptCount val="4"/>
                <c:pt idx="2">
                  <c:v>4</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a:t>Top Themes for Hammersmith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3608437935843793"/>
          <c:y val="0.14289839140190033"/>
          <c:w val="0.61695093937156453"/>
          <c:h val="0.61954866480363546"/>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Staff</c:v>
                </c:pt>
                <c:pt idx="1">
                  <c:v>Access to services</c:v>
                </c:pt>
                <c:pt idx="2">
                  <c:v>Treatment and care</c:v>
                </c:pt>
              </c:strCache>
            </c:strRef>
          </c:cat>
          <c:val>
            <c:numRef>
              <c:f>Sheet1!$B$2:$B$4</c:f>
              <c:numCache>
                <c:formatCode>General</c:formatCode>
                <c:ptCount val="3"/>
                <c:pt idx="0">
                  <c:v>8</c:v>
                </c:pt>
                <c:pt idx="1">
                  <c:v>4</c:v>
                </c:pt>
                <c:pt idx="2">
                  <c:v>13</c:v>
                </c:pt>
              </c:numCache>
            </c:numRef>
          </c:val>
          <c:extLst>
            <c:ext xmlns:c16="http://schemas.microsoft.com/office/drawing/2014/chart" uri="{C3380CC4-5D6E-409C-BE32-E72D297353CC}">
              <c16:uniqueId val="{00000000-D75B-2A43-9AEE-939298C8C6A3}"/>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5B-2A43-9AEE-939298C8C6A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Staff</c:v>
                </c:pt>
                <c:pt idx="1">
                  <c:v>Access to services</c:v>
                </c:pt>
                <c:pt idx="2">
                  <c:v>Treatment and care</c:v>
                </c:pt>
              </c:strCache>
            </c:strRef>
          </c:cat>
          <c:val>
            <c:numRef>
              <c:f>Sheet1!$C$2:$C$4</c:f>
              <c:numCache>
                <c:formatCode>General</c:formatCode>
                <c:ptCount val="3"/>
                <c:pt idx="0">
                  <c:v>1</c:v>
                </c:pt>
                <c:pt idx="1">
                  <c:v>5</c:v>
                </c:pt>
              </c:numCache>
            </c:numRef>
          </c:val>
          <c:extLst>
            <c:ext xmlns:c16="http://schemas.microsoft.com/office/drawing/2014/chart" uri="{C3380CC4-5D6E-409C-BE32-E72D297353CC}">
              <c16:uniqueId val="{00000002-D75B-2A43-9AEE-939298C8C6A3}"/>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Staff</c:v>
                </c:pt>
                <c:pt idx="1">
                  <c:v>Access to services</c:v>
                </c:pt>
                <c:pt idx="2">
                  <c:v>Treatment and care</c:v>
                </c:pt>
              </c:strCache>
            </c:strRef>
          </c:cat>
          <c:val>
            <c:numRef>
              <c:f>Sheet1!$D$2:$D$4</c:f>
              <c:numCache>
                <c:formatCode>General</c:formatCode>
                <c:ptCount val="3"/>
                <c:pt idx="1">
                  <c:v>1</c:v>
                </c:pt>
              </c:numCache>
            </c:numRef>
          </c:val>
          <c:extLst>
            <c:ext xmlns:c16="http://schemas.microsoft.com/office/drawing/2014/chart" uri="{C3380CC4-5D6E-409C-BE32-E72D297353CC}">
              <c16:uniqueId val="{00000003-D75B-2A43-9AEE-939298C8C6A3}"/>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a:t>Top Themes for St Mary’s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29637193371072279"/>
          <c:y val="0.15127741723486404"/>
          <c:w val="0.65917712691771269"/>
          <c:h val="0.63305402667104793"/>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c:v>
                </c:pt>
                <c:pt idx="1">
                  <c:v>Treatment and care</c:v>
                </c:pt>
              </c:strCache>
            </c:strRef>
          </c:cat>
          <c:val>
            <c:numRef>
              <c:f>Sheet1!$B$2:$B$3</c:f>
              <c:numCache>
                <c:formatCode>General</c:formatCode>
                <c:ptCount val="2"/>
                <c:pt idx="0">
                  <c:v>11</c:v>
                </c:pt>
                <c:pt idx="1">
                  <c:v>12</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19A-B34D-BDC9-B8118C93A44D}"/>
                </c:ext>
              </c:extLst>
            </c:dLbl>
            <c:dLbl>
              <c:idx val="1"/>
              <c:layout>
                <c:manualLayout>
                  <c:x val="-3.0956190007383707E-3"/>
                  <c:y val="1.0228358163276718E-2"/>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8FD-A448-AE4B-AC30E60518E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c:v>
                </c:pt>
                <c:pt idx="1">
                  <c:v>Treatment and care</c:v>
                </c:pt>
              </c:strCache>
            </c:strRef>
          </c:cat>
          <c:val>
            <c:numRef>
              <c:f>Sheet1!$C$2:$C$3</c:f>
              <c:numCache>
                <c:formatCode>General</c:formatCode>
                <c:ptCount val="2"/>
                <c:pt idx="0">
                  <c:v>4</c:v>
                </c:pt>
                <c:pt idx="1">
                  <c:v>2</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c:v>
                </c:pt>
                <c:pt idx="1">
                  <c:v>Treatment and care</c:v>
                </c:pt>
              </c:strCache>
            </c:strRef>
          </c:cat>
          <c:val>
            <c:numRef>
              <c:f>Sheet1!$D$2:$D$3</c:f>
              <c:numCache>
                <c:formatCode>General</c:formatCode>
                <c:ptCount val="2"/>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Themes for Queen Charlottes and Chelsea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3608437935843793"/>
          <c:y val="0.16210409442457915"/>
          <c:w val="0.61695093937156453"/>
          <c:h val="0.57048953739337283"/>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Treatment and care </c:v>
                </c:pt>
                <c:pt idx="1">
                  <c:v>Staff</c:v>
                </c:pt>
              </c:strCache>
            </c:strRef>
          </c:cat>
          <c:val>
            <c:numRef>
              <c:f>Sheet1!$B$2:$B$3</c:f>
              <c:numCache>
                <c:formatCode>General</c:formatCode>
                <c:ptCount val="2"/>
                <c:pt idx="0">
                  <c:v>12</c:v>
                </c:pt>
                <c:pt idx="1">
                  <c:v>10</c:v>
                </c:pt>
              </c:numCache>
            </c:numRef>
          </c:val>
          <c:extLst>
            <c:ext xmlns:c16="http://schemas.microsoft.com/office/drawing/2014/chart" uri="{C3380CC4-5D6E-409C-BE32-E72D297353CC}">
              <c16:uniqueId val="{00000000-D75B-2A43-9AEE-939298C8C6A3}"/>
            </c:ext>
          </c:extLst>
        </c:ser>
        <c:ser>
          <c:idx val="1"/>
          <c:order val="1"/>
          <c:tx>
            <c:strRef>
              <c:f>Sheet1!$C$1</c:f>
              <c:strCache>
                <c:ptCount val="1"/>
                <c:pt idx="0">
                  <c:v>Negative </c:v>
                </c:pt>
              </c:strCache>
            </c:strRef>
          </c:tx>
          <c:spPr>
            <a:solidFill>
              <a:srgbClr val="2E558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D75B-2A43-9AEE-939298C8C6A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Treatment and care </c:v>
                </c:pt>
                <c:pt idx="1">
                  <c:v>Staff</c:v>
                </c:pt>
              </c:strCache>
            </c:strRef>
          </c:cat>
          <c:val>
            <c:numRef>
              <c:f>Sheet1!$C$2:$C$3</c:f>
              <c:numCache>
                <c:formatCode>General</c:formatCode>
                <c:ptCount val="2"/>
              </c:numCache>
            </c:numRef>
          </c:val>
          <c:extLst>
            <c:ext xmlns:c16="http://schemas.microsoft.com/office/drawing/2014/chart" uri="{C3380CC4-5D6E-409C-BE32-E72D297353CC}">
              <c16:uniqueId val="{00000002-D75B-2A43-9AEE-939298C8C6A3}"/>
            </c:ext>
          </c:extLst>
        </c:ser>
        <c:ser>
          <c:idx val="2"/>
          <c:order val="2"/>
          <c:tx>
            <c:strRef>
              <c:f>Sheet1!$D$1</c:f>
              <c:strCache>
                <c:ptCount val="1"/>
                <c:pt idx="0">
                  <c:v>Neutral</c:v>
                </c:pt>
              </c:strCache>
            </c:strRef>
          </c:tx>
          <c:spPr>
            <a:solidFill>
              <a:srgbClr val="D1498D"/>
            </a:solidFill>
            <a:ln>
              <a:noFill/>
            </a:ln>
            <a:effectLst/>
          </c:spPr>
          <c:invertIfNegative val="0"/>
          <c:dLbls>
            <c:delete val="1"/>
          </c:dLbls>
          <c:cat>
            <c:strRef>
              <c:f>Sheet1!$A$2:$A$3</c:f>
              <c:strCache>
                <c:ptCount val="2"/>
                <c:pt idx="0">
                  <c:v>Treatment and care </c:v>
                </c:pt>
                <c:pt idx="1">
                  <c:v>Staff</c:v>
                </c:pt>
              </c:strCache>
            </c:strRef>
          </c:cat>
          <c:val>
            <c:numRef>
              <c:f>Sheet1!$D$2:$D$3</c:f>
              <c:numCache>
                <c:formatCode>General</c:formatCode>
                <c:ptCount val="2"/>
              </c:numCache>
            </c:numRef>
          </c:val>
          <c:extLst>
            <c:ext xmlns:c16="http://schemas.microsoft.com/office/drawing/2014/chart" uri="{C3380CC4-5D6E-409C-BE32-E72D297353CC}">
              <c16:uniqueId val="{00000003-D75B-2A43-9AEE-939298C8C6A3}"/>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a:t>
            </a:r>
            <a:r>
              <a:rPr lang="en-GB" sz="1600" baseline="0" dirty="0"/>
              <a:t> Themes for Chelsea and Westminster Hospital</a:t>
            </a:r>
            <a:endParaRPr lang="en-GB" sz="1600"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Administration</c:v>
                </c:pt>
                <c:pt idx="1">
                  <c:v>Access to services</c:v>
                </c:pt>
                <c:pt idx="2">
                  <c:v>Staff</c:v>
                </c:pt>
                <c:pt idx="3">
                  <c:v>Treatment and care</c:v>
                </c:pt>
              </c:strCache>
            </c:strRef>
          </c:cat>
          <c:val>
            <c:numRef>
              <c:f>Sheet1!$B$2:$B$5</c:f>
              <c:numCache>
                <c:formatCode>General</c:formatCode>
                <c:ptCount val="4"/>
                <c:pt idx="0">
                  <c:v>4</c:v>
                </c:pt>
                <c:pt idx="1">
                  <c:v>7</c:v>
                </c:pt>
                <c:pt idx="2">
                  <c:v>18</c:v>
                </c:pt>
                <c:pt idx="3">
                  <c:v>23</c:v>
                </c:pt>
              </c:numCache>
            </c:numRef>
          </c:val>
          <c:extLst>
            <c:ext xmlns:c16="http://schemas.microsoft.com/office/drawing/2014/chart" uri="{C3380CC4-5D6E-409C-BE32-E72D297353CC}">
              <c16:uniqueId val="{00000000-D75B-2A43-9AEE-939298C8C6A3}"/>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5B-2A43-9AEE-939298C8C6A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Administration</c:v>
                </c:pt>
                <c:pt idx="1">
                  <c:v>Access to services</c:v>
                </c:pt>
                <c:pt idx="2">
                  <c:v>Staff</c:v>
                </c:pt>
                <c:pt idx="3">
                  <c:v>Treatment and care</c:v>
                </c:pt>
              </c:strCache>
            </c:strRef>
          </c:cat>
          <c:val>
            <c:numRef>
              <c:f>Sheet1!$C$2:$C$5</c:f>
              <c:numCache>
                <c:formatCode>General</c:formatCode>
                <c:ptCount val="4"/>
                <c:pt idx="0">
                  <c:v>6</c:v>
                </c:pt>
                <c:pt idx="1">
                  <c:v>7</c:v>
                </c:pt>
                <c:pt idx="2">
                  <c:v>5</c:v>
                </c:pt>
                <c:pt idx="3">
                  <c:v>6</c:v>
                </c:pt>
              </c:numCache>
            </c:numRef>
          </c:val>
          <c:extLst>
            <c:ext xmlns:c16="http://schemas.microsoft.com/office/drawing/2014/chart" uri="{C3380CC4-5D6E-409C-BE32-E72D297353CC}">
              <c16:uniqueId val="{00000002-D75B-2A43-9AEE-939298C8C6A3}"/>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4.5442612191320043E-2"/>
                  <c:y val="-1.37219317166425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D7-4FF5-A896-BC0057517101}"/>
                </c:ext>
              </c:extLst>
            </c:dLbl>
            <c:dLbl>
              <c:idx val="3"/>
              <c:layout>
                <c:manualLayout>
                  <c:x val="4.5442612191319946E-2"/>
                  <c:y val="9.1479544777616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D7-4FF5-A896-BC005751710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Administration</c:v>
                </c:pt>
                <c:pt idx="1">
                  <c:v>Access to services</c:v>
                </c:pt>
                <c:pt idx="2">
                  <c:v>Staff</c:v>
                </c:pt>
                <c:pt idx="3">
                  <c:v>Treatment and care</c:v>
                </c:pt>
              </c:strCache>
            </c:strRef>
          </c:cat>
          <c:val>
            <c:numRef>
              <c:f>Sheet1!$D$2:$D$5</c:f>
              <c:numCache>
                <c:formatCode>General</c:formatCode>
                <c:ptCount val="4"/>
                <c:pt idx="0">
                  <c:v>1</c:v>
                </c:pt>
                <c:pt idx="3">
                  <c:v>1</c:v>
                </c:pt>
              </c:numCache>
            </c:numRef>
          </c:val>
          <c:extLst>
            <c:ext xmlns:c16="http://schemas.microsoft.com/office/drawing/2014/chart" uri="{C3380CC4-5D6E-409C-BE32-E72D297353CC}">
              <c16:uniqueId val="{00000003-D75B-2A43-9AEE-939298C8C6A3}"/>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sub-themes for Treatment</a:t>
            </a:r>
            <a:r>
              <a:rPr lang="en-GB" sz="1600" baseline="0" dirty="0"/>
              <a:t> and Care</a:t>
            </a:r>
            <a:endParaRPr lang="en-GB" sz="1600"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Effectiveness</c:v>
                </c:pt>
                <c:pt idx="2">
                  <c:v>Quality</c:v>
                </c:pt>
                <c:pt idx="3">
                  <c:v>Experience</c:v>
                </c:pt>
              </c:strCache>
            </c:strRef>
          </c:cat>
          <c:val>
            <c:numRef>
              <c:f>Sheet1!$B$2:$B$5</c:f>
              <c:numCache>
                <c:formatCode>General</c:formatCode>
                <c:ptCount val="4"/>
                <c:pt idx="0">
                  <c:v>11</c:v>
                </c:pt>
                <c:pt idx="1">
                  <c:v>9</c:v>
                </c:pt>
                <c:pt idx="2">
                  <c:v>22</c:v>
                </c:pt>
                <c:pt idx="3">
                  <c:v>18</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dLbl>
              <c:idx val="1"/>
              <c:layout>
                <c:manualLayout>
                  <c:x val="2.8789072114201328E-2"/>
                  <c:y val="-1.259619462421400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15-4949-B546-D5C5B5C6962C}"/>
                </c:ext>
              </c:extLst>
            </c:dLbl>
            <c:dLbl>
              <c:idx val="2"/>
              <c:layout>
                <c:manualLayout>
                  <c:x val="1.3160226433669701E-2"/>
                  <c:y val="-1.03060964753420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15-4949-B546-D5C5B5C6962C}"/>
                </c:ext>
              </c:extLst>
            </c:dLbl>
            <c:dLbl>
              <c:idx val="3"/>
              <c:layout>
                <c:manualLayout>
                  <c:x val="-7.892772171630159E-3"/>
                  <c:y val="3.43536549178068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5-9440-AFA8-B58050CF50A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Effectiveness</c:v>
                </c:pt>
                <c:pt idx="2">
                  <c:v>Quality</c:v>
                </c:pt>
                <c:pt idx="3">
                  <c:v>Experience</c:v>
                </c:pt>
              </c:strCache>
            </c:strRef>
          </c:cat>
          <c:val>
            <c:numRef>
              <c:f>Sheet1!$C$2:$C$5</c:f>
              <c:numCache>
                <c:formatCode>General</c:formatCode>
                <c:ptCount val="4"/>
                <c:pt idx="0">
                  <c:v>4</c:v>
                </c:pt>
                <c:pt idx="1">
                  <c:v>1</c:v>
                </c:pt>
                <c:pt idx="2">
                  <c:v>1</c:v>
                </c:pt>
                <c:pt idx="3">
                  <c:v>8</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Effectiveness</c:v>
                </c:pt>
                <c:pt idx="2">
                  <c:v>Quality</c:v>
                </c:pt>
                <c:pt idx="3">
                  <c:v>Experience</c:v>
                </c:pt>
              </c:strCache>
            </c:strRef>
          </c:cat>
          <c:val>
            <c:numRef>
              <c:f>Sheet1!$D$2:$D$5</c:f>
              <c:numCache>
                <c:formatCode>General</c:formatCode>
                <c:ptCount val="4"/>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a:t>Top sub-themes for staff</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Sheet1!$B$2:$B$3</c:f>
              <c:numCache>
                <c:formatCode>General</c:formatCode>
                <c:ptCount val="2"/>
                <c:pt idx="0">
                  <c:v>15</c:v>
                </c:pt>
                <c:pt idx="1">
                  <c:v>29</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Sheet1!$C$2:$C$3</c:f>
              <c:numCache>
                <c:formatCode>General</c:formatCode>
                <c:ptCount val="2"/>
                <c:pt idx="0">
                  <c:v>1</c:v>
                </c:pt>
                <c:pt idx="1">
                  <c:v>3</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1"/>
              <c:layout>
                <c:manualLayout>
                  <c:x val="1.3566330297809501E-2"/>
                  <c:y val="1.37414619671227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05-E74B-9302-65388435B42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Sheet1!$D$2:$D$3</c:f>
              <c:numCache>
                <c:formatCode>General</c:formatCode>
                <c:ptCount val="2"/>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sub-themes for</a:t>
            </a:r>
            <a:r>
              <a:rPr lang="en-GB" sz="1600" baseline="0" dirty="0"/>
              <a:t> Access to Services</a:t>
            </a:r>
            <a:endParaRPr lang="en-GB" sz="1600"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Sheet1!$B$2:$B$3</c:f>
              <c:numCache>
                <c:formatCode>General</c:formatCode>
                <c:ptCount val="2"/>
                <c:pt idx="0">
                  <c:v>5</c:v>
                </c:pt>
                <c:pt idx="1">
                  <c:v>12</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Sheet1!$C$2:$C$3</c:f>
              <c:numCache>
                <c:formatCode>General</c:formatCode>
                <c:ptCount val="2"/>
                <c:pt idx="0">
                  <c:v>6</c:v>
                </c:pt>
                <c:pt idx="1">
                  <c:v>18</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0967470670276477E-2"/>
                  <c:y val="3.43536549178068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75-4497-9A99-3F8EF139216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Sheet1!$D$2:$D$3</c:f>
              <c:numCache>
                <c:formatCode>General</c:formatCode>
                <c:ptCount val="2"/>
                <c:pt idx="0">
                  <c:v>1</c:v>
                </c:pt>
                <c:pt idx="1">
                  <c:v>4</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r>
              <a:rPr lang="en-US" dirty="0">
                <a:solidFill>
                  <a:schemeClr val="tx1"/>
                </a:solidFill>
                <a:latin typeface="Trebuchet MS" panose="020B0703020202090204" pitchFamily="34" charset="0"/>
              </a:rPr>
              <a:t>April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2-54A0-8C44-9A18-1B16A54B9595}"/>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5-54A0-8C44-9A18-1B16A54B9595}"/>
              </c:ext>
            </c:extLst>
          </c:dPt>
          <c:dPt>
            <c:idx val="2"/>
            <c:bubble3D val="0"/>
            <c:spPr>
              <a:solidFill>
                <a:srgbClr val="EB509E"/>
              </a:solidFill>
              <a:ln w="19050">
                <a:solidFill>
                  <a:schemeClr val="lt1"/>
                </a:solidFill>
              </a:ln>
              <a:effectLst/>
            </c:spPr>
            <c:extLst>
              <c:ext xmlns:c16="http://schemas.microsoft.com/office/drawing/2014/chart" uri="{C3380CC4-5D6E-409C-BE32-E72D297353CC}">
                <c16:uniqueId val="{00000005-72CF-EF4A-8225-599B0FB2ECC2}"/>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4-54A0-8C44-9A18-1B16A54B9595}"/>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3-54A0-8C44-9A18-1B16A54B9595}"/>
              </c:ext>
            </c:extLst>
          </c:dPt>
          <c:dLbls>
            <c:dLbl>
              <c:idx val="0"/>
              <c:layout>
                <c:manualLayout>
                  <c:x val="5.9515146357331232E-2"/>
                  <c:y val="-3.14986335806283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4A0-8C44-9A18-1B16A54B9595}"/>
                </c:ext>
              </c:extLst>
            </c:dLbl>
            <c:dLbl>
              <c:idx val="1"/>
              <c:layout>
                <c:manualLayout>
                  <c:x val="8.5995798653162162E-2"/>
                  <c:y val="-7.30631296177314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4A0-8C44-9A18-1B16A54B9595}"/>
                </c:ext>
              </c:extLst>
            </c:dLbl>
            <c:dLbl>
              <c:idx val="2"/>
              <c:layout>
                <c:manualLayout>
                  <c:x val="0.11808833067438632"/>
                  <c:y val="0.1625405373753999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2CF-EF4A-8225-599B0FB2ECC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60302020202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53</c:v>
                </c:pt>
                <c:pt idx="1">
                  <c:v>20</c:v>
                </c:pt>
                <c:pt idx="2">
                  <c:v>29</c:v>
                </c:pt>
                <c:pt idx="3">
                  <c:v>37</c:v>
                </c:pt>
                <c:pt idx="4">
                  <c:v>267</c:v>
                </c:pt>
              </c:numCache>
            </c:numRef>
          </c:cat>
          <c:val>
            <c:numRef>
              <c:f>Sheet1!$B$2:$B$6</c:f>
              <c:numCache>
                <c:formatCode>General</c:formatCode>
                <c:ptCount val="5"/>
                <c:pt idx="0">
                  <c:v>13</c:v>
                </c:pt>
                <c:pt idx="1">
                  <c:v>5</c:v>
                </c:pt>
                <c:pt idx="2">
                  <c:v>7</c:v>
                </c:pt>
                <c:pt idx="3">
                  <c:v>9</c:v>
                </c:pt>
                <c:pt idx="4">
                  <c:v>66</c:v>
                </c:pt>
              </c:numCache>
            </c:numRef>
          </c:val>
          <c:extLst>
            <c:ext xmlns:c16="http://schemas.microsoft.com/office/drawing/2014/chart" uri="{C3380CC4-5D6E-409C-BE32-E72D297353CC}">
              <c16:uniqueId val="{00000000-54A0-8C44-9A18-1B16A54B959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a:t>Top sub-themes for Treatment of Care</a:t>
            </a:r>
          </a:p>
        </c:rich>
      </c:tx>
      <c:layout>
        <c:manualLayout>
          <c:xMode val="edge"/>
          <c:yMode val="edge"/>
          <c:x val="0.19888423988842396"/>
          <c:y val="2.906506885074257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Quality of Care</c:v>
                </c:pt>
              </c:strCache>
            </c:strRef>
          </c:cat>
          <c:val>
            <c:numRef>
              <c:f>Sheet1!$B$2:$B$3</c:f>
              <c:numCache>
                <c:formatCode>General</c:formatCode>
                <c:ptCount val="2"/>
                <c:pt idx="0">
                  <c:v>11</c:v>
                </c:pt>
                <c:pt idx="1">
                  <c:v>12</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32-104D-902F-95FC6396EDF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Quality of Care</c:v>
                </c:pt>
              </c:strCache>
            </c:strRef>
          </c:cat>
          <c:val>
            <c:numRef>
              <c:f>Sheet1!$C$2:$C$3</c:f>
              <c:numCache>
                <c:formatCode>General</c:formatCode>
                <c:ptCount val="2"/>
                <c:pt idx="0">
                  <c:v>4</c:v>
                </c:pt>
                <c:pt idx="1">
                  <c:v>2</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Quality of Care</c:v>
                </c:pt>
              </c:strCache>
            </c:strRef>
          </c:cat>
          <c:val>
            <c:numRef>
              <c:f>Sheet1!$D$2:$D$3</c:f>
              <c:numCache>
                <c:formatCode>General</c:formatCode>
                <c:ptCount val="2"/>
                <c:pt idx="0">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Trebuchet MS" panose="020B0703020202090204" pitchFamily="34" charset="0"/>
                <a:ea typeface="+mn-ea"/>
                <a:cs typeface="+mn-cs"/>
              </a:defRPr>
            </a:pPr>
            <a:r>
              <a:rPr lang="en-GB" sz="1600" b="1" dirty="0">
                <a:solidFill>
                  <a:schemeClr val="tx1"/>
                </a:solidFill>
                <a:effectLst/>
                <a:latin typeface="Trebuchet MS" panose="020B0703020202090204" pitchFamily="34" charset="0"/>
              </a:rPr>
              <a:t>Top sub-themes for Staff</a:t>
            </a:r>
            <a:endParaRPr lang="en-GB" sz="1600" dirty="0">
              <a:solidFill>
                <a:schemeClr val="tx1"/>
              </a:solidFill>
              <a:latin typeface="Trebuchet MS" panose="020B070302020209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c:v>
                </c:pt>
              </c:strCache>
            </c:strRef>
          </c:cat>
          <c:val>
            <c:numRef>
              <c:f>Sheet1!$B$2:$B$3</c:f>
              <c:numCache>
                <c:formatCode>General</c:formatCode>
                <c:ptCount val="2"/>
                <c:pt idx="0">
                  <c:v>5</c:v>
                </c:pt>
                <c:pt idx="1">
                  <c:v>9</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32-104D-902F-95FC6396ED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c:v>
                </c:pt>
              </c:strCache>
            </c:strRef>
          </c:cat>
          <c:val>
            <c:numRef>
              <c:f>Sheet1!$C$2:$C$3</c:f>
              <c:numCache>
                <c:formatCode>General</c:formatCode>
                <c:ptCount val="2"/>
                <c:pt idx="0">
                  <c:v>1</c:v>
                </c:pt>
                <c:pt idx="1">
                  <c:v>4</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elete val="1"/>
          </c:dLbls>
          <c:cat>
            <c:strRef>
              <c:f>Sheet1!$A$2:$A$3</c:f>
              <c:strCache>
                <c:ptCount val="2"/>
                <c:pt idx="0">
                  <c:v>Others</c:v>
                </c:pt>
                <c:pt idx="1">
                  <c:v>Attitude</c:v>
                </c:pt>
              </c:strCache>
            </c:strRef>
          </c:cat>
          <c:val>
            <c:numRef>
              <c:f>Sheet1!$D$2:$D$3</c:f>
              <c:numCache>
                <c:formatCode>General</c:formatCode>
                <c:ptCount val="2"/>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dirty="0"/>
              <a:t>Top sub-themes for Staff</a:t>
            </a:r>
          </a:p>
        </c:rich>
      </c:tx>
      <c:layout>
        <c:manualLayout>
          <c:xMode val="edge"/>
          <c:yMode val="edge"/>
          <c:x val="0.24134916728197556"/>
          <c:y val="2.026556938271394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Sheet1!$B$2:$B$3</c:f>
              <c:numCache>
                <c:formatCode>General</c:formatCode>
                <c:ptCount val="2"/>
                <c:pt idx="0">
                  <c:v>16</c:v>
                </c:pt>
                <c:pt idx="1">
                  <c:v>79</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3.30463942899335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4C-3340-9704-530416E0AE4B}"/>
                </c:ext>
              </c:extLst>
            </c:dLbl>
            <c:dLbl>
              <c:idx val="1"/>
              <c:layout>
                <c:manualLayout>
                  <c:x val="8.0461891869718603E-4"/>
                  <c:y val="3.37759489711899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4C-3340-9704-530416E0AE4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Sheet1!$C$2:$C$3</c:f>
              <c:numCache>
                <c:formatCode>General</c:formatCode>
                <c:ptCount val="2"/>
                <c:pt idx="1">
                  <c:v>2</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1"/>
              <c:layout>
                <c:manualLayout>
                  <c:x val="1.811079661990319E-2"/>
                  <c:y val="3.37759489711899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4C-3340-9704-530416E0AE4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Sheet1!$D$2:$D$3</c:f>
              <c:numCache>
                <c:formatCode>General</c:formatCode>
                <c:ptCount val="2"/>
                <c:pt idx="1">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a:t>Top sub-themes for Medication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Pharmacy Repeat Prescriptions</c:v>
                </c:pt>
                <c:pt idx="1">
                  <c:v>Medicines Management</c:v>
                </c:pt>
              </c:strCache>
            </c:strRef>
          </c:cat>
          <c:val>
            <c:numRef>
              <c:f>Sheet1!$B$2:$B$3</c:f>
              <c:numCache>
                <c:formatCode>General</c:formatCode>
                <c:ptCount val="2"/>
                <c:pt idx="0">
                  <c:v>13</c:v>
                </c:pt>
                <c:pt idx="1">
                  <c:v>23</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3-8449-9A94-B518F6DA424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Pharmacy Repeat Prescriptions</c:v>
                </c:pt>
                <c:pt idx="1">
                  <c:v>Medicines Management</c:v>
                </c:pt>
              </c:strCache>
            </c:strRef>
          </c:cat>
          <c:val>
            <c:numRef>
              <c:f>Sheet1!$C$2:$C$3</c:f>
              <c:numCache>
                <c:formatCode>General</c:formatCode>
                <c:ptCount val="2"/>
                <c:pt idx="0">
                  <c:v>2</c:v>
                </c:pt>
                <c:pt idx="1">
                  <c:v>8</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795471326605937E-2"/>
                  <c:y val="-1.289327587058968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68-5044-B7FC-93E7169877C9}"/>
                </c:ext>
              </c:extLst>
            </c:dLbl>
            <c:dLbl>
              <c:idx val="1"/>
              <c:layout>
                <c:manualLayout>
                  <c:x val="7.8177044876528018E-3"/>
                  <c:y val="-3.5163885858580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68-5044-B7FC-93E7169877C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Pharmacy Repeat Prescriptions</c:v>
                </c:pt>
                <c:pt idx="1">
                  <c:v>Medicines Management</c:v>
                </c:pt>
              </c:strCache>
            </c:strRef>
          </c:cat>
          <c:val>
            <c:numRef>
              <c:f>Sheet1!$D$2:$D$3</c:f>
              <c:numCache>
                <c:formatCode>General</c:formatCode>
                <c:ptCount val="2"/>
                <c:pt idx="0">
                  <c:v>1</c:v>
                </c:pt>
                <c:pt idx="1">
                  <c:v>2</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a:t>Top sub-themes for Medication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Sheet1!$B$2:$B$3</c:f>
              <c:numCache>
                <c:formatCode>General</c:formatCode>
                <c:ptCount val="2"/>
                <c:pt idx="0">
                  <c:v>8</c:v>
                </c:pt>
                <c:pt idx="1">
                  <c:v>7</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B1-EB43-9469-65FD6243156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Sheet1!$C$2:$C$3</c:f>
              <c:numCache>
                <c:formatCode>General</c:formatCode>
                <c:ptCount val="2"/>
                <c:pt idx="0">
                  <c:v>1</c:v>
                </c:pt>
                <c:pt idx="1">
                  <c:v>10</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795471326605937E-2"/>
                  <c:y val="-1.289327587058968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68-5044-B7FC-93E7169877C9}"/>
                </c:ext>
              </c:extLst>
            </c:dLbl>
            <c:dLbl>
              <c:idx val="1"/>
              <c:layout>
                <c:manualLayout>
                  <c:x val="7.8177044876528018E-3"/>
                  <c:y val="-3.5163885858580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68-5044-B7FC-93E7169877C9}"/>
                </c:ext>
              </c:extLst>
            </c:dLbl>
            <c:dLbl>
              <c:idx val="2"/>
              <c:layout>
                <c:manualLayout>
                  <c:x val="3.298383788661898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B1-EB43-9469-65FD6243156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Sheet1!$D$2:$D$3</c:f>
              <c:numCache>
                <c:formatCode>General</c:formatCode>
                <c:ptCount val="2"/>
                <c:pt idx="1">
                  <c:v>3</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Trebuchet MS" panose="020B0703020202090204" pitchFamily="34" charset="0"/>
                <a:ea typeface="+mn-ea"/>
                <a:cs typeface="+mn-cs"/>
              </a:defRPr>
            </a:pPr>
            <a:r>
              <a:rPr lang="en-GB" sz="1600" b="1" dirty="0">
                <a:solidFill>
                  <a:schemeClr val="tx1"/>
                </a:solidFill>
                <a:effectLst/>
                <a:latin typeface="Trebuchet MS" panose="020B0703020202090204" pitchFamily="34" charset="0"/>
              </a:rPr>
              <a:t>Top sub-themes for Administration</a:t>
            </a:r>
            <a:endParaRPr lang="en-GB" sz="1600" dirty="0">
              <a:solidFill>
                <a:schemeClr val="tx1"/>
              </a:solidFill>
              <a:latin typeface="Trebuchet MS" panose="020B070302020209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Management of service</c:v>
                </c:pt>
              </c:strCache>
            </c:strRef>
          </c:cat>
          <c:val>
            <c:numRef>
              <c:f>Sheet1!$B$2:$B$3</c:f>
              <c:numCache>
                <c:formatCode>General</c:formatCode>
                <c:ptCount val="2"/>
                <c:pt idx="0">
                  <c:v>6</c:v>
                </c:pt>
                <c:pt idx="1">
                  <c:v>20</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3.3062597423906805E-2"/>
                  <c:y val="-6.70496238489704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06-2946-8377-759FA8CFE7E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32-104D-902F-95FC6396ED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Management of service</c:v>
                </c:pt>
              </c:strCache>
            </c:strRef>
          </c:cat>
          <c:val>
            <c:numRef>
              <c:f>Sheet1!$C$2:$C$3</c:f>
              <c:numCache>
                <c:formatCode>General</c:formatCode>
                <c:ptCount val="2"/>
                <c:pt idx="1">
                  <c:v>2</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Management of service</c:v>
                </c:pt>
              </c:strCache>
            </c:strRef>
          </c:cat>
          <c:val>
            <c:numRef>
              <c:f>Sheet1!$D$2:$D$3</c:f>
              <c:numCache>
                <c:formatCode>General</c:formatCode>
                <c:ptCount val="2"/>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dirty="0"/>
              <a:t>April-May-June</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0"/>
              <c:layout>
                <c:manualLayout>
                  <c:x val="2.1018843495328066E-2"/>
                  <c:y val="2.99058624674126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00-3649-A873-9E5530DD17FA}"/>
                </c:ext>
              </c:extLst>
            </c:dLbl>
            <c:dLbl>
              <c:idx val="1"/>
              <c:layout>
                <c:manualLayout>
                  <c:x val="2.4332019932799882E-2"/>
                  <c:y val="-5.98117249348252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00-3649-A873-9E5530DD17FA}"/>
                </c:ext>
              </c:extLst>
            </c:dLbl>
            <c:dLbl>
              <c:idx val="2"/>
              <c:layout>
                <c:manualLayout>
                  <c:x val="1.9166856130791714E-2"/>
                  <c:y val="5.98117249348241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00-3649-A873-9E5530DD17F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Sheet1!$A$4:$A$8</c:f>
              <c:strCache>
                <c:ptCount val="5"/>
                <c:pt idx="0">
                  <c:v>Residential Care</c:v>
                </c:pt>
                <c:pt idx="1">
                  <c:v>Community Health Services</c:v>
                </c:pt>
                <c:pt idx="2">
                  <c:v>COVID-19</c:v>
                </c:pt>
                <c:pt idx="3">
                  <c:v>Optician</c:v>
                </c:pt>
                <c:pt idx="4">
                  <c:v>Dentist</c:v>
                </c:pt>
              </c:strCache>
            </c:strRef>
          </c:cat>
          <c:val>
            <c:numRef>
              <c:f>Sheet1!$B$4:$B$8</c:f>
              <c:numCache>
                <c:formatCode>General</c:formatCode>
                <c:ptCount val="5"/>
                <c:pt idx="0">
                  <c:v>3</c:v>
                </c:pt>
                <c:pt idx="1">
                  <c:v>5</c:v>
                </c:pt>
                <c:pt idx="2">
                  <c:v>9</c:v>
                </c:pt>
                <c:pt idx="3">
                  <c:v>26</c:v>
                </c:pt>
                <c:pt idx="4">
                  <c:v>249</c:v>
                </c:pt>
              </c:numCache>
            </c:numRef>
          </c:val>
          <c:extLst>
            <c:ext xmlns:c16="http://schemas.microsoft.com/office/drawing/2014/chart" uri="{C3380CC4-5D6E-409C-BE32-E72D297353CC}">
              <c16:uniqueId val="{00000000-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dirty="0"/>
              <a:t>April-May-June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Negative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Residential Care</c:v>
                </c:pt>
                <c:pt idx="1">
                  <c:v>Mental Health service</c:v>
                </c:pt>
                <c:pt idx="2">
                  <c:v>Community Health Services</c:v>
                </c:pt>
                <c:pt idx="3">
                  <c:v>COVID-19</c:v>
                </c:pt>
                <c:pt idx="4">
                  <c:v>Optician</c:v>
                </c:pt>
                <c:pt idx="5">
                  <c:v>Dentist</c:v>
                </c:pt>
              </c:strCache>
            </c:strRef>
          </c:cat>
          <c:val>
            <c:numRef>
              <c:f>Sheet1!$B$2:$B$7</c:f>
              <c:numCache>
                <c:formatCode>General</c:formatCode>
                <c:ptCount val="6"/>
                <c:pt idx="0">
                  <c:v>1</c:v>
                </c:pt>
                <c:pt idx="1">
                  <c:v>1</c:v>
                </c:pt>
                <c:pt idx="2">
                  <c:v>2</c:v>
                </c:pt>
                <c:pt idx="3">
                  <c:v>2</c:v>
                </c:pt>
                <c:pt idx="4">
                  <c:v>6</c:v>
                </c:pt>
                <c:pt idx="5">
                  <c:v>24</c:v>
                </c:pt>
              </c:numCache>
            </c:numRef>
          </c:val>
          <c:extLst>
            <c:ext xmlns:c16="http://schemas.microsoft.com/office/drawing/2014/chart" uri="{C3380CC4-5D6E-409C-BE32-E72D297353CC}">
              <c16:uniqueId val="{00000000-590F-E242-8310-545F245D4CE8}"/>
            </c:ext>
          </c:extLst>
        </c:ser>
        <c:ser>
          <c:idx val="1"/>
          <c:order val="1"/>
          <c:tx>
            <c:strRef>
              <c:f>Sheet1!$C$1</c:f>
              <c:strCache>
                <c:ptCount val="1"/>
                <c:pt idx="0">
                  <c:v>Neutral</c:v>
                </c:pt>
              </c:strCache>
            </c:strRef>
          </c:tx>
          <c:spPr>
            <a:solidFill>
              <a:srgbClr val="D1488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0F-E242-8310-545F245D4CE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Residential Care</c:v>
                </c:pt>
                <c:pt idx="1">
                  <c:v>Mental Health service</c:v>
                </c:pt>
                <c:pt idx="2">
                  <c:v>Community Health Services</c:v>
                </c:pt>
                <c:pt idx="3">
                  <c:v>COVID-19</c:v>
                </c:pt>
                <c:pt idx="4">
                  <c:v>Optician</c:v>
                </c:pt>
                <c:pt idx="5">
                  <c:v>Dentist</c:v>
                </c:pt>
              </c:strCache>
            </c:strRef>
          </c:cat>
          <c:val>
            <c:numRef>
              <c:f>Sheet1!$C$2:$C$7</c:f>
              <c:numCache>
                <c:formatCode>General</c:formatCode>
                <c:ptCount val="6"/>
                <c:pt idx="4">
                  <c:v>1</c:v>
                </c:pt>
                <c:pt idx="5">
                  <c:v>1</c:v>
                </c:pt>
              </c:numCache>
            </c:numRef>
          </c:val>
          <c:extLst>
            <c:ext xmlns:c16="http://schemas.microsoft.com/office/drawing/2014/chart" uri="{C3380CC4-5D6E-409C-BE32-E72D297353CC}">
              <c16:uniqueId val="{00000002-590F-E242-8310-545F245D4CE8}"/>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Trebuchet MS" panose="020B0603020202020204" pitchFamily="34" charset="0"/>
                <a:ea typeface="+mn-ea"/>
                <a:cs typeface="+mn-cs"/>
              </a:defRPr>
            </a:pPr>
            <a:r>
              <a:rPr lang="en-GB"/>
              <a:t>Total numbers of reviews for each PCN Network</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37287658975064614"/>
          <c:y val="0.24870844269466316"/>
          <c:w val="0.52642408874511748"/>
          <c:h val="0.67082494896471268"/>
        </c:manualLayout>
      </c:layout>
      <c:pieChart>
        <c:varyColors val="1"/>
        <c:ser>
          <c:idx val="0"/>
          <c:order val="0"/>
          <c:dPt>
            <c:idx val="0"/>
            <c:bubble3D val="0"/>
            <c:spPr>
              <a:solidFill>
                <a:srgbClr val="C907A4"/>
              </a:solidFill>
              <a:ln w="19050">
                <a:solidFill>
                  <a:schemeClr val="lt1"/>
                </a:solidFill>
              </a:ln>
              <a:effectLst/>
            </c:spPr>
            <c:extLst>
              <c:ext xmlns:c16="http://schemas.microsoft.com/office/drawing/2014/chart" uri="{C3380CC4-5D6E-409C-BE32-E72D297353CC}">
                <c16:uniqueId val="{00000001-1002-4D30-9DD6-7331E8AAE3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02-4D30-9DD6-7331E8AAE350}"/>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1002-4D30-9DD6-7331E8AAE35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002-4D30-9DD6-7331E8AAE35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002-4D30-9DD6-7331E8AAE350}"/>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Sheet1!$I$60:$I$64</c:f>
              <c:strCache>
                <c:ptCount val="5"/>
                <c:pt idx="0">
                  <c:v>North H&amp;F PCN</c:v>
                </c:pt>
                <c:pt idx="1">
                  <c:v>H&amp;F Parterneship</c:v>
                </c:pt>
                <c:pt idx="2">
                  <c:v>H&amp;F Central PCN</c:v>
                </c:pt>
                <c:pt idx="3">
                  <c:v>Babylon GP at Hand</c:v>
                </c:pt>
                <c:pt idx="4">
                  <c:v>South Fulham PCN</c:v>
                </c:pt>
              </c:strCache>
            </c:strRef>
          </c:cat>
          <c:val>
            <c:numRef>
              <c:f>Sheet1!$J$60:$J$64</c:f>
              <c:numCache>
                <c:formatCode>General</c:formatCode>
                <c:ptCount val="5"/>
                <c:pt idx="0">
                  <c:v>86</c:v>
                </c:pt>
                <c:pt idx="1">
                  <c:v>79</c:v>
                </c:pt>
                <c:pt idx="2">
                  <c:v>94</c:v>
                </c:pt>
                <c:pt idx="3">
                  <c:v>43</c:v>
                </c:pt>
                <c:pt idx="4">
                  <c:v>268</c:v>
                </c:pt>
              </c:numCache>
            </c:numRef>
          </c:val>
          <c:extLst>
            <c:ext xmlns:c16="http://schemas.microsoft.com/office/drawing/2014/chart" uri="{C3380CC4-5D6E-409C-BE32-E72D297353CC}">
              <c16:uniqueId val="{0000000A-1002-4D30-9DD6-7331E8AAE35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5394794400699916E-2"/>
          <c:y val="0.1793970545348498"/>
          <c:w val="0.31503681407362355"/>
          <c:h val="0.7604177602799648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latin typeface="Trebuchet MS" panose="020B0603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67212653880197E-2"/>
          <c:y val="3.5935155179678345E-2"/>
          <c:w val="0.84222165000612892"/>
          <c:h val="0.87028463626780617"/>
        </c:manualLayout>
      </c:layout>
      <c:barChart>
        <c:barDir val="bar"/>
        <c:grouping val="clustered"/>
        <c:varyColors val="0"/>
        <c:ser>
          <c:idx val="0"/>
          <c:order val="0"/>
          <c:tx>
            <c:strRef>
              <c:f>Sheet1!$B$1</c:f>
              <c:strCache>
                <c:ptCount val="1"/>
                <c:pt idx="0">
                  <c:v>Negative</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Category 1</c:v>
                </c:pt>
                <c:pt idx="1">
                  <c:v>Category 2</c:v>
                </c:pt>
                <c:pt idx="2">
                  <c:v>Category 3</c:v>
                </c:pt>
                <c:pt idx="3">
                  <c:v>Category 4</c:v>
                </c:pt>
                <c:pt idx="8">
                  <c:v>Hammersmith and fulham </c:v>
                </c:pt>
              </c:strCache>
            </c:strRef>
          </c:cat>
          <c:val>
            <c:numRef>
              <c:f>Sheet1!$B$2:$B$10</c:f>
              <c:numCache>
                <c:formatCode>General</c:formatCode>
                <c:ptCount val="9"/>
                <c:pt idx="0">
                  <c:v>1</c:v>
                </c:pt>
                <c:pt idx="3">
                  <c:v>4</c:v>
                </c:pt>
                <c:pt idx="5">
                  <c:v>4</c:v>
                </c:pt>
                <c:pt idx="8">
                  <c:v>2</c:v>
                </c:pt>
              </c:numCache>
            </c:numRef>
          </c:val>
          <c:extLst>
            <c:ext xmlns:c16="http://schemas.microsoft.com/office/drawing/2014/chart" uri="{C3380CC4-5D6E-409C-BE32-E72D297353CC}">
              <c16:uniqueId val="{00000000-515A-48EC-9513-09795E9E6716}"/>
            </c:ext>
          </c:extLst>
        </c:ser>
        <c:ser>
          <c:idx val="1"/>
          <c:order val="1"/>
          <c:tx>
            <c:strRef>
              <c:f>Sheet1!$C$1</c:f>
              <c:strCache>
                <c:ptCount val="1"/>
                <c:pt idx="0">
                  <c:v>neutral</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Category 1</c:v>
                </c:pt>
                <c:pt idx="1">
                  <c:v>Category 2</c:v>
                </c:pt>
                <c:pt idx="2">
                  <c:v>Category 3</c:v>
                </c:pt>
                <c:pt idx="3">
                  <c:v>Category 4</c:v>
                </c:pt>
                <c:pt idx="8">
                  <c:v>Hammersmith and fulham </c:v>
                </c:pt>
              </c:strCache>
            </c:strRef>
          </c:cat>
          <c:val>
            <c:numRef>
              <c:f>Sheet1!$C$2:$C$10</c:f>
              <c:numCache>
                <c:formatCode>General</c:formatCode>
                <c:ptCount val="9"/>
                <c:pt idx="0">
                  <c:v>1</c:v>
                </c:pt>
                <c:pt idx="1">
                  <c:v>2</c:v>
                </c:pt>
                <c:pt idx="2">
                  <c:v>6</c:v>
                </c:pt>
                <c:pt idx="3">
                  <c:v>3</c:v>
                </c:pt>
                <c:pt idx="4">
                  <c:v>2</c:v>
                </c:pt>
                <c:pt idx="6">
                  <c:v>1</c:v>
                </c:pt>
                <c:pt idx="8">
                  <c:v>1</c:v>
                </c:pt>
              </c:numCache>
            </c:numRef>
          </c:val>
          <c:extLst>
            <c:ext xmlns:c16="http://schemas.microsoft.com/office/drawing/2014/chart" uri="{C3380CC4-5D6E-409C-BE32-E72D297353CC}">
              <c16:uniqueId val="{00000001-515A-48EC-9513-09795E9E6716}"/>
            </c:ext>
          </c:extLst>
        </c:ser>
        <c:ser>
          <c:idx val="2"/>
          <c:order val="2"/>
          <c:tx>
            <c:strRef>
              <c:f>Sheet1!$D$1</c:f>
              <c:strCache>
                <c:ptCount val="1"/>
                <c:pt idx="0">
                  <c:v>Positive</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Category 1</c:v>
                </c:pt>
                <c:pt idx="1">
                  <c:v>Category 2</c:v>
                </c:pt>
                <c:pt idx="2">
                  <c:v>Category 3</c:v>
                </c:pt>
                <c:pt idx="3">
                  <c:v>Category 4</c:v>
                </c:pt>
                <c:pt idx="8">
                  <c:v>Hammersmith and fulham </c:v>
                </c:pt>
              </c:strCache>
            </c:strRef>
          </c:cat>
          <c:val>
            <c:numRef>
              <c:f>Sheet1!$D$2:$D$10</c:f>
              <c:numCache>
                <c:formatCode>General</c:formatCode>
                <c:ptCount val="9"/>
                <c:pt idx="1">
                  <c:v>15</c:v>
                </c:pt>
                <c:pt idx="2">
                  <c:v>1</c:v>
                </c:pt>
                <c:pt idx="3">
                  <c:v>3</c:v>
                </c:pt>
                <c:pt idx="4">
                  <c:v>5</c:v>
                </c:pt>
                <c:pt idx="5">
                  <c:v>17</c:v>
                </c:pt>
                <c:pt idx="6">
                  <c:v>5</c:v>
                </c:pt>
                <c:pt idx="8">
                  <c:v>13</c:v>
                </c:pt>
              </c:numCache>
            </c:numRef>
          </c:val>
          <c:extLst>
            <c:ext xmlns:c16="http://schemas.microsoft.com/office/drawing/2014/chart" uri="{C3380CC4-5D6E-409C-BE32-E72D297353CC}">
              <c16:uniqueId val="{00000002-515A-48EC-9513-09795E9E6716}"/>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r>
              <a:rPr lang="en-US" dirty="0">
                <a:solidFill>
                  <a:schemeClr val="tx1"/>
                </a:solidFill>
                <a:latin typeface="Trebuchet MS" panose="020B0703020202090204" pitchFamily="34" charset="0"/>
              </a:rPr>
              <a:t>June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2-2D8B-0A47-8549-4E817E01307D}"/>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6-2D8B-0A47-8549-4E817E01307D}"/>
              </c:ext>
            </c:extLst>
          </c:dPt>
          <c:dPt>
            <c:idx val="2"/>
            <c:bubble3D val="0"/>
            <c:spPr>
              <a:solidFill>
                <a:srgbClr val="EB509E"/>
              </a:solidFill>
              <a:ln w="19050">
                <a:solidFill>
                  <a:schemeClr val="lt1"/>
                </a:solidFill>
              </a:ln>
              <a:effectLst/>
            </c:spPr>
            <c:extLst>
              <c:ext xmlns:c16="http://schemas.microsoft.com/office/drawing/2014/chart" uri="{C3380CC4-5D6E-409C-BE32-E72D297353CC}">
                <c16:uniqueId val="{00000005-2D8B-0A47-8549-4E817E01307D}"/>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3-2D8B-0A47-8549-4E817E01307D}"/>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4-2D8B-0A47-8549-4E817E01307D}"/>
              </c:ext>
            </c:extLst>
          </c:dPt>
          <c:dLbls>
            <c:dLbl>
              <c:idx val="1"/>
              <c:layout>
                <c:manualLayout>
                  <c:x val="3.3273064639833157E-2"/>
                  <c:y val="-0.1876466384158358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D8B-0A47-8549-4E817E01307D}"/>
                </c:ext>
              </c:extLst>
            </c:dLbl>
            <c:dLbl>
              <c:idx val="2"/>
              <c:layout>
                <c:manualLayout>
                  <c:x val="9.2457850909987579E-2"/>
                  <c:y val="-4.110487860244261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D8B-0A47-8549-4E817E01307D}"/>
                </c:ext>
              </c:extLst>
            </c:dLbl>
            <c:dLbl>
              <c:idx val="3"/>
              <c:layout>
                <c:manualLayout>
                  <c:x val="-8.4019072253733854E-2"/>
                  <c:y val="-0.1564010751679047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D8B-0A47-8549-4E817E01307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60302020202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40</c:v>
                </c:pt>
                <c:pt idx="1">
                  <c:v>15</c:v>
                </c:pt>
                <c:pt idx="2">
                  <c:v>35</c:v>
                </c:pt>
                <c:pt idx="3">
                  <c:v>141</c:v>
                </c:pt>
                <c:pt idx="4">
                  <c:v>173</c:v>
                </c:pt>
              </c:numCache>
            </c:numRef>
          </c:cat>
          <c:val>
            <c:numRef>
              <c:f>Sheet1!$B$2:$B$6</c:f>
              <c:numCache>
                <c:formatCode>General</c:formatCode>
                <c:ptCount val="5"/>
                <c:pt idx="0">
                  <c:v>10</c:v>
                </c:pt>
                <c:pt idx="1">
                  <c:v>4</c:v>
                </c:pt>
                <c:pt idx="2">
                  <c:v>8</c:v>
                </c:pt>
                <c:pt idx="3">
                  <c:v>35</c:v>
                </c:pt>
                <c:pt idx="4">
                  <c:v>43</c:v>
                </c:pt>
              </c:numCache>
            </c:numRef>
          </c:val>
          <c:extLst>
            <c:ext xmlns:c16="http://schemas.microsoft.com/office/drawing/2014/chart" uri="{C3380CC4-5D6E-409C-BE32-E72D297353CC}">
              <c16:uniqueId val="{00000000-2D8B-0A47-8549-4E817E01307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08552105965088E-2"/>
          <c:y val="3.5935155179678345E-2"/>
          <c:w val="0.7935844479412536"/>
          <c:h val="0.87028463626780617"/>
        </c:manualLayout>
      </c:layout>
      <c:barChart>
        <c:barDir val="bar"/>
        <c:grouping val="clustered"/>
        <c:varyColors val="0"/>
        <c:ser>
          <c:idx val="0"/>
          <c:order val="0"/>
          <c:tx>
            <c:strRef>
              <c:f>Sheet1!$B$1</c:f>
              <c:strCache>
                <c:ptCount val="1"/>
                <c:pt idx="0">
                  <c:v>Negative</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end </c:v>
                </c:pt>
                <c:pt idx="1">
                  <c:v>Brook</c:v>
                </c:pt>
                <c:pt idx="2">
                  <c:v>Bush </c:v>
                </c:pt>
                <c:pt idx="3">
                  <c:v>Richford</c:v>
                </c:pt>
                <c:pt idx="4">
                  <c:v>Park medical cent</c:v>
                </c:pt>
              </c:strCache>
            </c:strRef>
          </c:cat>
          <c:val>
            <c:numRef>
              <c:f>Sheet1!$B$2:$B$6</c:f>
              <c:numCache>
                <c:formatCode>General</c:formatCode>
                <c:ptCount val="5"/>
                <c:pt idx="0">
                  <c:v>12</c:v>
                </c:pt>
                <c:pt idx="1">
                  <c:v>10</c:v>
                </c:pt>
                <c:pt idx="2">
                  <c:v>6</c:v>
                </c:pt>
                <c:pt idx="3">
                  <c:v>5</c:v>
                </c:pt>
              </c:numCache>
            </c:numRef>
          </c:val>
          <c:extLst>
            <c:ext xmlns:c16="http://schemas.microsoft.com/office/drawing/2014/chart" uri="{C3380CC4-5D6E-409C-BE32-E72D297353CC}">
              <c16:uniqueId val="{00000003-443A-6F48-B7F3-17E05CEE3933}"/>
            </c:ext>
          </c:extLst>
        </c:ser>
        <c:ser>
          <c:idx val="1"/>
          <c:order val="1"/>
          <c:tx>
            <c:strRef>
              <c:f>Sheet1!$C$1</c:f>
              <c:strCache>
                <c:ptCount val="1"/>
                <c:pt idx="0">
                  <c:v>Neutral</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end </c:v>
                </c:pt>
                <c:pt idx="1">
                  <c:v>Brook</c:v>
                </c:pt>
                <c:pt idx="2">
                  <c:v>Bush </c:v>
                </c:pt>
                <c:pt idx="3">
                  <c:v>Richford</c:v>
                </c:pt>
                <c:pt idx="4">
                  <c:v>Park medical cent</c:v>
                </c:pt>
              </c:strCache>
            </c:strRef>
          </c:cat>
          <c:val>
            <c:numRef>
              <c:f>Sheet1!$C$2:$C$6</c:f>
              <c:numCache>
                <c:formatCode>General</c:formatCode>
                <c:ptCount val="5"/>
                <c:pt idx="0">
                  <c:v>2</c:v>
                </c:pt>
                <c:pt idx="1">
                  <c:v>1</c:v>
                </c:pt>
                <c:pt idx="2">
                  <c:v>1</c:v>
                </c:pt>
                <c:pt idx="3">
                  <c:v>1</c:v>
                </c:pt>
                <c:pt idx="4">
                  <c:v>2</c:v>
                </c:pt>
              </c:numCache>
            </c:numRef>
          </c:val>
          <c:extLst>
            <c:ext xmlns:c16="http://schemas.microsoft.com/office/drawing/2014/chart" uri="{C3380CC4-5D6E-409C-BE32-E72D297353CC}">
              <c16:uniqueId val="{00000009-443A-6F48-B7F3-17E05CEE3933}"/>
            </c:ext>
          </c:extLst>
        </c:ser>
        <c:ser>
          <c:idx val="2"/>
          <c:order val="2"/>
          <c:tx>
            <c:strRef>
              <c:f>Sheet1!$D$1</c:f>
              <c:strCache>
                <c:ptCount val="1"/>
                <c:pt idx="0">
                  <c:v>Positive</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end </c:v>
                </c:pt>
                <c:pt idx="1">
                  <c:v>Brook</c:v>
                </c:pt>
                <c:pt idx="2">
                  <c:v>Bush </c:v>
                </c:pt>
                <c:pt idx="3">
                  <c:v>Richford</c:v>
                </c:pt>
                <c:pt idx="4">
                  <c:v>Park medical cent</c:v>
                </c:pt>
              </c:strCache>
            </c:strRef>
          </c:cat>
          <c:val>
            <c:numRef>
              <c:f>Sheet1!$D$2:$D$6</c:f>
              <c:numCache>
                <c:formatCode>General</c:formatCode>
                <c:ptCount val="5"/>
                <c:pt idx="0">
                  <c:v>8</c:v>
                </c:pt>
                <c:pt idx="1">
                  <c:v>8</c:v>
                </c:pt>
                <c:pt idx="2">
                  <c:v>5</c:v>
                </c:pt>
                <c:pt idx="3">
                  <c:v>8</c:v>
                </c:pt>
                <c:pt idx="4">
                  <c:v>10</c:v>
                </c:pt>
              </c:numCache>
            </c:numRef>
          </c:val>
          <c:extLst>
            <c:ext xmlns:c16="http://schemas.microsoft.com/office/drawing/2014/chart" uri="{C3380CC4-5D6E-409C-BE32-E72D297353CC}">
              <c16:uniqueId val="{0000000E-443A-6F48-B7F3-17E05CEE3933}"/>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08552105965088E-2"/>
          <c:y val="3.5935155179678345E-2"/>
          <c:w val="0.82613540662500606"/>
          <c:h val="0.87028463626780617"/>
        </c:manualLayout>
      </c:layout>
      <c:barChart>
        <c:barDir val="bar"/>
        <c:grouping val="clustered"/>
        <c:varyColors val="0"/>
        <c:ser>
          <c:idx val="0"/>
          <c:order val="0"/>
          <c:tx>
            <c:strRef>
              <c:f>Sheet1!$B$1</c:f>
              <c:strCache>
                <c:ptCount val="1"/>
                <c:pt idx="0">
                  <c:v>negative</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Fulham </c:v>
                </c:pt>
                <c:pt idx="1">
                  <c:v>Hammersmith</c:v>
                </c:pt>
                <c:pt idx="2">
                  <c:v>Brook green</c:v>
                </c:pt>
                <c:pt idx="3">
                  <c:v>Sterdale</c:v>
                </c:pt>
                <c:pt idx="4">
                  <c:v>Achurch </c:v>
                </c:pt>
              </c:strCache>
            </c:strRef>
          </c:cat>
          <c:val>
            <c:numRef>
              <c:f>Sheet1!$B$2:$B$6</c:f>
              <c:numCache>
                <c:formatCode>General</c:formatCode>
                <c:ptCount val="5"/>
                <c:pt idx="0">
                  <c:v>5</c:v>
                </c:pt>
                <c:pt idx="1">
                  <c:v>13</c:v>
                </c:pt>
                <c:pt idx="2">
                  <c:v>2</c:v>
                </c:pt>
                <c:pt idx="3">
                  <c:v>5</c:v>
                </c:pt>
                <c:pt idx="4">
                  <c:v>3</c:v>
                </c:pt>
              </c:numCache>
            </c:numRef>
          </c:val>
          <c:extLst>
            <c:ext xmlns:c16="http://schemas.microsoft.com/office/drawing/2014/chart" uri="{C3380CC4-5D6E-409C-BE32-E72D297353CC}">
              <c16:uniqueId val="{00000003-443A-6F48-B7F3-17E05CEE3933}"/>
            </c:ext>
          </c:extLst>
        </c:ser>
        <c:ser>
          <c:idx val="1"/>
          <c:order val="1"/>
          <c:tx>
            <c:strRef>
              <c:f>Sheet1!$C$1</c:f>
              <c:strCache>
                <c:ptCount val="1"/>
                <c:pt idx="0">
                  <c:v>Neutral</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Fulham </c:v>
                </c:pt>
                <c:pt idx="1">
                  <c:v>Hammersmith</c:v>
                </c:pt>
                <c:pt idx="2">
                  <c:v>Brook green</c:v>
                </c:pt>
                <c:pt idx="3">
                  <c:v>Sterdale</c:v>
                </c:pt>
                <c:pt idx="4">
                  <c:v>Achurch </c:v>
                </c:pt>
              </c:strCache>
            </c:strRef>
          </c:cat>
          <c:val>
            <c:numRef>
              <c:f>Sheet1!$C$2:$C$6</c:f>
              <c:numCache>
                <c:formatCode>General</c:formatCode>
                <c:ptCount val="5"/>
                <c:pt idx="1">
                  <c:v>3</c:v>
                </c:pt>
                <c:pt idx="2">
                  <c:v>1</c:v>
                </c:pt>
                <c:pt idx="3">
                  <c:v>1</c:v>
                </c:pt>
              </c:numCache>
            </c:numRef>
          </c:val>
          <c:extLst>
            <c:ext xmlns:c16="http://schemas.microsoft.com/office/drawing/2014/chart" uri="{C3380CC4-5D6E-409C-BE32-E72D297353CC}">
              <c16:uniqueId val="{00000009-443A-6F48-B7F3-17E05CEE3933}"/>
            </c:ext>
          </c:extLst>
        </c:ser>
        <c:ser>
          <c:idx val="2"/>
          <c:order val="2"/>
          <c:tx>
            <c:strRef>
              <c:f>Sheet1!$D$1</c:f>
              <c:strCache>
                <c:ptCount val="1"/>
                <c:pt idx="0">
                  <c:v>Positive</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Fulham </c:v>
                </c:pt>
                <c:pt idx="1">
                  <c:v>Hammersmith</c:v>
                </c:pt>
                <c:pt idx="2">
                  <c:v>Brook green</c:v>
                </c:pt>
                <c:pt idx="3">
                  <c:v>Sterdale</c:v>
                </c:pt>
                <c:pt idx="4">
                  <c:v>Achurch </c:v>
                </c:pt>
              </c:strCache>
            </c:strRef>
          </c:cat>
          <c:val>
            <c:numRef>
              <c:f>Sheet1!$D$2:$D$6</c:f>
              <c:numCache>
                <c:formatCode>General</c:formatCode>
                <c:ptCount val="5"/>
                <c:pt idx="0">
                  <c:v>28</c:v>
                </c:pt>
                <c:pt idx="1">
                  <c:v>17</c:v>
                </c:pt>
                <c:pt idx="2">
                  <c:v>8</c:v>
                </c:pt>
                <c:pt idx="3">
                  <c:v>7</c:v>
                </c:pt>
                <c:pt idx="4">
                  <c:v>1</c:v>
                </c:pt>
              </c:numCache>
            </c:numRef>
          </c:val>
          <c:extLst>
            <c:ext xmlns:c16="http://schemas.microsoft.com/office/drawing/2014/chart" uri="{C3380CC4-5D6E-409C-BE32-E72D297353CC}">
              <c16:uniqueId val="{0000000E-443A-6F48-B7F3-17E05CEE3933}"/>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43336570702877E-2"/>
          <c:y val="4.9002484335925023E-2"/>
          <c:w val="0.58636654660585863"/>
          <c:h val="0.87028463626780617"/>
        </c:manualLayout>
      </c:layout>
      <c:barChart>
        <c:barDir val="bar"/>
        <c:grouping val="clustered"/>
        <c:varyColors val="0"/>
        <c:ser>
          <c:idx val="0"/>
          <c:order val="0"/>
          <c:tx>
            <c:strRef>
              <c:f>Sheet1!$B$1</c:f>
              <c:strCache>
                <c:ptCount val="1"/>
                <c:pt idx="0">
                  <c:v>nega</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Medical centre </c:v>
                </c:pt>
              </c:strCache>
            </c:strRef>
          </c:cat>
          <c:val>
            <c:numRef>
              <c:f>Sheet1!$B$2:$B$3</c:f>
              <c:numCache>
                <c:formatCode>General</c:formatCode>
                <c:ptCount val="2"/>
                <c:pt idx="0">
                  <c:v>11</c:v>
                </c:pt>
                <c:pt idx="1">
                  <c:v>6</c:v>
                </c:pt>
              </c:numCache>
            </c:numRef>
          </c:val>
          <c:extLst>
            <c:ext xmlns:c16="http://schemas.microsoft.com/office/drawing/2014/chart" uri="{C3380CC4-5D6E-409C-BE32-E72D297353CC}">
              <c16:uniqueId val="{00000000-5FDA-6B45-9957-4CBE99659F46}"/>
            </c:ext>
          </c:extLst>
        </c:ser>
        <c:ser>
          <c:idx val="1"/>
          <c:order val="1"/>
          <c:tx>
            <c:strRef>
              <c:f>Sheet1!$C$1</c:f>
              <c:strCache>
                <c:ptCount val="1"/>
                <c:pt idx="0">
                  <c:v>Neutra</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Medical centre </c:v>
                </c:pt>
              </c:strCache>
            </c:strRef>
          </c:cat>
          <c:val>
            <c:numRef>
              <c:f>Sheet1!$C$2:$C$3</c:f>
              <c:numCache>
                <c:formatCode>General</c:formatCode>
                <c:ptCount val="2"/>
                <c:pt idx="0">
                  <c:v>2</c:v>
                </c:pt>
              </c:numCache>
            </c:numRef>
          </c:val>
          <c:extLst>
            <c:ext xmlns:c16="http://schemas.microsoft.com/office/drawing/2014/chart" uri="{C3380CC4-5D6E-409C-BE32-E72D297353CC}">
              <c16:uniqueId val="{00000002-5FDA-6B45-9957-4CBE99659F46}"/>
            </c:ext>
          </c:extLst>
        </c:ser>
        <c:ser>
          <c:idx val="2"/>
          <c:order val="2"/>
          <c:tx>
            <c:strRef>
              <c:f>Sheet1!$D$1</c:f>
              <c:strCache>
                <c:ptCount val="1"/>
                <c:pt idx="0">
                  <c:v>Posi</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Medical centre </c:v>
                </c:pt>
              </c:strCache>
            </c:strRef>
          </c:cat>
          <c:val>
            <c:numRef>
              <c:f>Sheet1!$D$2:$D$3</c:f>
              <c:numCache>
                <c:formatCode>General</c:formatCode>
                <c:ptCount val="2"/>
                <c:pt idx="0">
                  <c:v>6</c:v>
                </c:pt>
                <c:pt idx="1">
                  <c:v>18</c:v>
                </c:pt>
              </c:numCache>
            </c:numRef>
          </c:val>
          <c:extLst>
            <c:ext xmlns:c16="http://schemas.microsoft.com/office/drawing/2014/chart" uri="{C3380CC4-5D6E-409C-BE32-E72D297353CC}">
              <c16:uniqueId val="{00000003-5FDA-6B45-9957-4CBE99659F46}"/>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482924471525375E-2"/>
          <c:y val="1.5023171171409888E-2"/>
          <c:w val="0.89849459139895616"/>
          <c:h val="0.85225692982215395"/>
        </c:manualLayout>
      </c:layout>
      <c:barChart>
        <c:barDir val="bar"/>
        <c:grouping val="clustered"/>
        <c:varyColors val="0"/>
        <c:ser>
          <c:idx val="0"/>
          <c:order val="0"/>
          <c:tx>
            <c:strRef>
              <c:f>Sheet1!$B$1</c:f>
              <c:strCache>
                <c:ptCount val="1"/>
                <c:pt idx="0">
                  <c:v>Series 1</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Sand end </c:v>
                </c:pt>
                <c:pt idx="1">
                  <c:v>Fulham medical</c:v>
                </c:pt>
                <c:pt idx="2">
                  <c:v>Asvill</c:v>
                </c:pt>
                <c:pt idx="3">
                  <c:v>Lilyvill</c:v>
                </c:pt>
                <c:pt idx="4">
                  <c:v>Cassidy medical</c:v>
                </c:pt>
                <c:pt idx="5">
                  <c:v>Palace suregry </c:v>
                </c:pt>
                <c:pt idx="6">
                  <c:v>Salisbury</c:v>
                </c:pt>
                <c:pt idx="7">
                  <c:v>Fulham cross</c:v>
                </c:pt>
              </c:strCache>
            </c:strRef>
          </c:cat>
          <c:val>
            <c:numRef>
              <c:f>Sheet1!$B$2:$B$9</c:f>
              <c:numCache>
                <c:formatCode>General</c:formatCode>
                <c:ptCount val="8"/>
                <c:pt idx="0">
                  <c:v>10</c:v>
                </c:pt>
                <c:pt idx="1">
                  <c:v>9</c:v>
                </c:pt>
                <c:pt idx="2">
                  <c:v>6</c:v>
                </c:pt>
                <c:pt idx="3">
                  <c:v>14</c:v>
                </c:pt>
                <c:pt idx="4">
                  <c:v>10</c:v>
                </c:pt>
                <c:pt idx="5">
                  <c:v>1</c:v>
                </c:pt>
                <c:pt idx="7">
                  <c:v>7</c:v>
                </c:pt>
              </c:numCache>
            </c:numRef>
          </c:val>
          <c:extLst>
            <c:ext xmlns:c16="http://schemas.microsoft.com/office/drawing/2014/chart" uri="{C3380CC4-5D6E-409C-BE32-E72D297353CC}">
              <c16:uniqueId val="{00000003-4B68-5442-B3D4-552121A61D59}"/>
            </c:ext>
          </c:extLst>
        </c:ser>
        <c:ser>
          <c:idx val="1"/>
          <c:order val="1"/>
          <c:tx>
            <c:strRef>
              <c:f>Sheet1!$C$1</c:f>
              <c:strCache>
                <c:ptCount val="1"/>
                <c:pt idx="0">
                  <c:v>Series 2</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Sand end </c:v>
                </c:pt>
                <c:pt idx="1">
                  <c:v>Fulham medical</c:v>
                </c:pt>
                <c:pt idx="2">
                  <c:v>Asvill</c:v>
                </c:pt>
                <c:pt idx="3">
                  <c:v>Lilyvill</c:v>
                </c:pt>
                <c:pt idx="4">
                  <c:v>Cassidy medical</c:v>
                </c:pt>
                <c:pt idx="5">
                  <c:v>Palace suregry </c:v>
                </c:pt>
                <c:pt idx="6">
                  <c:v>Salisbury</c:v>
                </c:pt>
                <c:pt idx="7">
                  <c:v>Fulham cross</c:v>
                </c:pt>
              </c:strCache>
            </c:strRef>
          </c:cat>
          <c:val>
            <c:numRef>
              <c:f>Sheet1!$C$2:$C$9</c:f>
              <c:numCache>
                <c:formatCode>General</c:formatCode>
                <c:ptCount val="8"/>
                <c:pt idx="0">
                  <c:v>12</c:v>
                </c:pt>
                <c:pt idx="1">
                  <c:v>3</c:v>
                </c:pt>
                <c:pt idx="2">
                  <c:v>6</c:v>
                </c:pt>
                <c:pt idx="3">
                  <c:v>8</c:v>
                </c:pt>
                <c:pt idx="4">
                  <c:v>3</c:v>
                </c:pt>
                <c:pt idx="5">
                  <c:v>4</c:v>
                </c:pt>
                <c:pt idx="7">
                  <c:v>6</c:v>
                </c:pt>
              </c:numCache>
            </c:numRef>
          </c:val>
          <c:extLst>
            <c:ext xmlns:c16="http://schemas.microsoft.com/office/drawing/2014/chart" uri="{C3380CC4-5D6E-409C-BE32-E72D297353CC}">
              <c16:uniqueId val="{00000009-4B68-5442-B3D4-552121A61D59}"/>
            </c:ext>
          </c:extLst>
        </c:ser>
        <c:ser>
          <c:idx val="2"/>
          <c:order val="2"/>
          <c:tx>
            <c:strRef>
              <c:f>Sheet1!$D$1</c:f>
              <c:strCache>
                <c:ptCount val="1"/>
                <c:pt idx="0">
                  <c:v>Positive</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Sand end </c:v>
                </c:pt>
                <c:pt idx="1">
                  <c:v>Fulham medical</c:v>
                </c:pt>
                <c:pt idx="2">
                  <c:v>Asvill</c:v>
                </c:pt>
                <c:pt idx="3">
                  <c:v>Lilyvill</c:v>
                </c:pt>
                <c:pt idx="4">
                  <c:v>Cassidy medical</c:v>
                </c:pt>
                <c:pt idx="5">
                  <c:v>Palace suregry </c:v>
                </c:pt>
                <c:pt idx="6">
                  <c:v>Salisbury</c:v>
                </c:pt>
                <c:pt idx="7">
                  <c:v>Fulham cross</c:v>
                </c:pt>
              </c:strCache>
            </c:strRef>
          </c:cat>
          <c:val>
            <c:numRef>
              <c:f>Sheet1!$D$2:$D$9</c:f>
              <c:numCache>
                <c:formatCode>General</c:formatCode>
                <c:ptCount val="8"/>
                <c:pt idx="0">
                  <c:v>21</c:v>
                </c:pt>
                <c:pt idx="1">
                  <c:v>18</c:v>
                </c:pt>
                <c:pt idx="2">
                  <c:v>33</c:v>
                </c:pt>
                <c:pt idx="3">
                  <c:v>18</c:v>
                </c:pt>
                <c:pt idx="4">
                  <c:v>67</c:v>
                </c:pt>
                <c:pt idx="5">
                  <c:v>5</c:v>
                </c:pt>
                <c:pt idx="6">
                  <c:v>2</c:v>
                </c:pt>
                <c:pt idx="7">
                  <c:v>5</c:v>
                </c:pt>
              </c:numCache>
            </c:numRef>
          </c:val>
          <c:extLst>
            <c:ext xmlns:c16="http://schemas.microsoft.com/office/drawing/2014/chart" uri="{C3380CC4-5D6E-409C-BE32-E72D297353CC}">
              <c16:uniqueId val="{0000000E-4B68-5442-B3D4-552121A61D59}"/>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North H&amp;F PCN Network</a:t>
            </a:r>
          </a:p>
        </c:rich>
      </c:tx>
      <c:layout>
        <c:manualLayout>
          <c:xMode val="edge"/>
          <c:yMode val="edge"/>
          <c:x val="0.16717716793830503"/>
          <c:y val="2.0265569382713948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3921014849454423"/>
          <c:y val="9.7004525445257422E-2"/>
          <c:w val="0.61382517023545824"/>
          <c:h val="0.7316032778095739"/>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Administration</c:v>
                </c:pt>
                <c:pt idx="2">
                  <c:v>Staff</c:v>
                </c:pt>
              </c:strCache>
            </c:strRef>
          </c:cat>
          <c:val>
            <c:numRef>
              <c:f>Sheet1!$B$2:$B$4</c:f>
              <c:numCache>
                <c:formatCode>General</c:formatCode>
                <c:ptCount val="3"/>
                <c:pt idx="0">
                  <c:v>21</c:v>
                </c:pt>
                <c:pt idx="1">
                  <c:v>29</c:v>
                </c:pt>
                <c:pt idx="2">
                  <c:v>42</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DE-134D-A4FD-5C86A26544D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Administration</c:v>
                </c:pt>
                <c:pt idx="2">
                  <c:v>Staff</c:v>
                </c:pt>
              </c:strCache>
            </c:strRef>
          </c:cat>
          <c:val>
            <c:numRef>
              <c:f>Sheet1!$C$2:$C$4</c:f>
              <c:numCache>
                <c:formatCode>General</c:formatCode>
                <c:ptCount val="3"/>
                <c:pt idx="0">
                  <c:v>6</c:v>
                </c:pt>
                <c:pt idx="1">
                  <c:v>22</c:v>
                </c:pt>
                <c:pt idx="2">
                  <c:v>14</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2379399458528184E-2"/>
                  <c:y val="-1.238437155745260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79-174F-9A94-8A168527EE77}"/>
                </c:ext>
              </c:extLst>
            </c:dLbl>
            <c:dLbl>
              <c:idx val="1"/>
              <c:layout>
                <c:manualLayout>
                  <c:x val="1.8123718106489457E-2"/>
                  <c:y val="-6.755189794237982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79-174F-9A94-8A168527EE77}"/>
                </c:ext>
              </c:extLst>
            </c:dLbl>
            <c:dLbl>
              <c:idx val="2"/>
              <c:layout>
                <c:manualLayout>
                  <c:x val="2.963307080154237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79-174F-9A94-8A168527EE7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Administration</c:v>
                </c:pt>
                <c:pt idx="2">
                  <c:v>Staff</c:v>
                </c:pt>
              </c:strCache>
            </c:strRef>
          </c:cat>
          <c:val>
            <c:numRef>
              <c:f>Sheet1!$D$2:$D$4</c:f>
              <c:numCache>
                <c:formatCode>General</c:formatCode>
                <c:ptCount val="3"/>
                <c:pt idx="0">
                  <c:v>3</c:v>
                </c:pt>
                <c:pt idx="1">
                  <c:v>2</c:v>
                </c:pt>
                <c:pt idx="2">
                  <c:v>4</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H&amp;F Partnership Network</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29981027976043972"/>
          <c:y val="0.17652908114350069"/>
          <c:w val="0.64783965050455328"/>
          <c:h val="0.65685949549202771"/>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Access to Service</c:v>
                </c:pt>
                <c:pt idx="1">
                  <c:v>Staff</c:v>
                </c:pt>
                <c:pt idx="2">
                  <c:v>Administration</c:v>
                </c:pt>
              </c:strCache>
            </c:strRef>
          </c:cat>
          <c:val>
            <c:numRef>
              <c:f>Sheet1!$B$2:$B$4</c:f>
              <c:numCache>
                <c:formatCode>General</c:formatCode>
                <c:ptCount val="3"/>
                <c:pt idx="0">
                  <c:v>5</c:v>
                </c:pt>
                <c:pt idx="1">
                  <c:v>24</c:v>
                </c:pt>
                <c:pt idx="2">
                  <c:v>23</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99-5441-9D55-C1020F5EE17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Access to Service</c:v>
                </c:pt>
                <c:pt idx="1">
                  <c:v>Staff</c:v>
                </c:pt>
                <c:pt idx="2">
                  <c:v>Administration</c:v>
                </c:pt>
              </c:strCache>
            </c:strRef>
          </c:cat>
          <c:val>
            <c:numRef>
              <c:f>Sheet1!$C$2:$C$4</c:f>
              <c:numCache>
                <c:formatCode>General</c:formatCode>
                <c:ptCount val="3"/>
                <c:pt idx="0">
                  <c:v>12</c:v>
                </c:pt>
                <c:pt idx="1">
                  <c:v>18</c:v>
                </c:pt>
                <c:pt idx="2">
                  <c:v>28</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60581261793420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23-BD4C-B284-F242B4BD70BE}"/>
                </c:ext>
              </c:extLst>
            </c:dLbl>
            <c:dLbl>
              <c:idx val="1"/>
              <c:layout>
                <c:manualLayout>
                  <c:x val="2.37367708589712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23-BD4C-B284-F242B4BD70BE}"/>
                </c:ext>
              </c:extLst>
            </c:dLbl>
            <c:dLbl>
              <c:idx val="2"/>
              <c:layout>
                <c:manualLayout>
                  <c:x val="2.1037615883173256E-2"/>
                  <c:y val="-6.915233122395088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23-BD4C-B284-F242B4BD70B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Access to Service</c:v>
                </c:pt>
                <c:pt idx="1">
                  <c:v>Staff</c:v>
                </c:pt>
                <c:pt idx="2">
                  <c:v>Administration</c:v>
                </c:pt>
              </c:strCache>
            </c:strRef>
          </c:cat>
          <c:val>
            <c:numRef>
              <c:f>Sheet1!$D$2:$D$4</c:f>
              <c:numCache>
                <c:formatCode>General</c:formatCode>
                <c:ptCount val="3"/>
                <c:pt idx="0">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H&amp;F Central PCN Network</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services</c:v>
                </c:pt>
                <c:pt idx="1">
                  <c:v>Treatment and Care</c:v>
                </c:pt>
                <c:pt idx="2">
                  <c:v>Staff</c:v>
                </c:pt>
                <c:pt idx="3">
                  <c:v>Administration</c:v>
                </c:pt>
              </c:strCache>
            </c:strRef>
          </c:cat>
          <c:val>
            <c:numRef>
              <c:f>Sheet1!$B$2:$B$5</c:f>
              <c:numCache>
                <c:formatCode>General</c:formatCode>
                <c:ptCount val="4"/>
                <c:pt idx="0">
                  <c:v>2</c:v>
                </c:pt>
                <c:pt idx="1">
                  <c:v>22</c:v>
                </c:pt>
                <c:pt idx="2">
                  <c:v>32</c:v>
                </c:pt>
                <c:pt idx="3">
                  <c:v>27</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8-8348-A529-593CED27B62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services</c:v>
                </c:pt>
                <c:pt idx="1">
                  <c:v>Treatment and Care</c:v>
                </c:pt>
                <c:pt idx="2">
                  <c:v>Staff</c:v>
                </c:pt>
                <c:pt idx="3">
                  <c:v>Administration</c:v>
                </c:pt>
              </c:strCache>
            </c:strRef>
          </c:cat>
          <c:val>
            <c:numRef>
              <c:f>Sheet1!$C$2:$C$5</c:f>
              <c:numCache>
                <c:formatCode>General</c:formatCode>
                <c:ptCount val="4"/>
                <c:pt idx="0">
                  <c:v>12</c:v>
                </c:pt>
                <c:pt idx="1">
                  <c:v>7</c:v>
                </c:pt>
                <c:pt idx="2">
                  <c:v>19</c:v>
                </c:pt>
                <c:pt idx="3">
                  <c:v>43</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8.0497579785052092E-2"/>
                  <c:y val="3.43201317028298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75-4130-B041-7A265513A59F}"/>
                </c:ext>
              </c:extLst>
            </c:dLbl>
            <c:dLbl>
              <c:idx val="1"/>
              <c:layout>
                <c:manualLayout>
                  <c:x val="4.5403437525637871E-2"/>
                  <c:y val="1.02960395108489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75-4130-B041-7A265513A59F}"/>
                </c:ext>
              </c:extLst>
            </c:dLbl>
            <c:dLbl>
              <c:idx val="2"/>
              <c:layout>
                <c:manualLayout>
                  <c:x val="8.9361309377306453E-3"/>
                  <c:y val="-6.86402634056602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75-4130-B041-7A265513A59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services</c:v>
                </c:pt>
                <c:pt idx="1">
                  <c:v>Treatment and Care</c:v>
                </c:pt>
                <c:pt idx="2">
                  <c:v>Staff</c:v>
                </c:pt>
                <c:pt idx="3">
                  <c:v>Administration</c:v>
                </c:pt>
              </c:strCache>
            </c:strRef>
          </c:cat>
          <c:val>
            <c:numRef>
              <c:f>Sheet1!$D$2:$D$5</c:f>
              <c:numCache>
                <c:formatCode>General</c:formatCode>
                <c:ptCount val="4"/>
                <c:pt idx="0">
                  <c:v>3</c:v>
                </c:pt>
                <c:pt idx="1">
                  <c:v>2</c:v>
                </c:pt>
                <c:pt idx="2">
                  <c:v>2</c:v>
                </c:pt>
                <c:pt idx="3">
                  <c:v>6</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Babylon GP at Hand</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Staff</c:v>
                </c:pt>
                <c:pt idx="1">
                  <c:v>Access to Service</c:v>
                </c:pt>
                <c:pt idx="2">
                  <c:v>Administration</c:v>
                </c:pt>
              </c:strCache>
            </c:strRef>
          </c:cat>
          <c:val>
            <c:numRef>
              <c:f>Sheet1!$B$2:$B$4</c:f>
              <c:numCache>
                <c:formatCode>General</c:formatCode>
                <c:ptCount val="3"/>
                <c:pt idx="0">
                  <c:v>11</c:v>
                </c:pt>
                <c:pt idx="1">
                  <c:v>9</c:v>
                </c:pt>
                <c:pt idx="2">
                  <c:v>22</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8-8348-A529-593CED27B62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Staff</c:v>
                </c:pt>
                <c:pt idx="1">
                  <c:v>Access to Service</c:v>
                </c:pt>
                <c:pt idx="2">
                  <c:v>Administration</c:v>
                </c:pt>
              </c:strCache>
            </c:strRef>
          </c:cat>
          <c:val>
            <c:numRef>
              <c:f>Sheet1!$C$2:$C$4</c:f>
              <c:numCache>
                <c:formatCode>General</c:formatCode>
                <c:ptCount val="3"/>
                <c:pt idx="0">
                  <c:v>7</c:v>
                </c:pt>
                <c:pt idx="1">
                  <c:v>11</c:v>
                </c:pt>
                <c:pt idx="2">
                  <c:v>29</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4.33197965378620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BD-E84F-9069-260FA226B068}"/>
                </c:ext>
              </c:extLst>
            </c:dLbl>
            <c:dLbl>
              <c:idx val="1"/>
              <c:layout>
                <c:manualLayout>
                  <c:x val="1.7145376979243485E-2"/>
                  <c:y val="-6.710779923282062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5E-4B9A-864D-2B4752AA8B8F}"/>
                </c:ext>
              </c:extLst>
            </c:dLbl>
            <c:dLbl>
              <c:idx val="2"/>
              <c:layout>
                <c:manualLayout>
                  <c:x val="2.508614324390844E-2"/>
                  <c:y val="-7.3209353964920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BD-E84F-9069-260FA226B0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Staff</c:v>
                </c:pt>
                <c:pt idx="1">
                  <c:v>Access to Service</c:v>
                </c:pt>
                <c:pt idx="2">
                  <c:v>Administration</c:v>
                </c:pt>
              </c:strCache>
            </c:strRef>
          </c:cat>
          <c:val>
            <c:numRef>
              <c:f>Sheet1!$D$2:$D$4</c:f>
              <c:numCache>
                <c:formatCode>General</c:formatCode>
                <c:ptCount val="3"/>
                <c:pt idx="1">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South Fulham PCN</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services</c:v>
                </c:pt>
                <c:pt idx="1">
                  <c:v>Treatment and Care</c:v>
                </c:pt>
                <c:pt idx="2">
                  <c:v>Staff</c:v>
                </c:pt>
                <c:pt idx="3">
                  <c:v>Administration</c:v>
                </c:pt>
              </c:strCache>
            </c:strRef>
          </c:cat>
          <c:val>
            <c:numRef>
              <c:f>Sheet1!$B$2:$B$5</c:f>
              <c:numCache>
                <c:formatCode>General</c:formatCode>
                <c:ptCount val="4"/>
                <c:pt idx="0">
                  <c:v>13</c:v>
                </c:pt>
                <c:pt idx="1">
                  <c:v>69</c:v>
                </c:pt>
                <c:pt idx="2">
                  <c:v>118</c:v>
                </c:pt>
                <c:pt idx="3">
                  <c:v>78</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8-8348-A529-593CED27B62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services</c:v>
                </c:pt>
                <c:pt idx="1">
                  <c:v>Treatment and Care</c:v>
                </c:pt>
                <c:pt idx="2">
                  <c:v>Staff</c:v>
                </c:pt>
                <c:pt idx="3">
                  <c:v>Administration</c:v>
                </c:pt>
              </c:strCache>
            </c:strRef>
          </c:cat>
          <c:val>
            <c:numRef>
              <c:f>Sheet1!$C$2:$C$5</c:f>
              <c:numCache>
                <c:formatCode>General</c:formatCode>
                <c:ptCount val="4"/>
                <c:pt idx="0">
                  <c:v>49</c:v>
                </c:pt>
                <c:pt idx="1">
                  <c:v>18</c:v>
                </c:pt>
                <c:pt idx="2">
                  <c:v>35</c:v>
                </c:pt>
                <c:pt idx="3">
                  <c:v>135</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4535851997702751E-2"/>
                  <c:y val="3.66046769824603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84-5B40-98D7-6D6EDF2969DF}"/>
                </c:ext>
              </c:extLst>
            </c:dLbl>
            <c:dLbl>
              <c:idx val="1"/>
              <c:layout>
                <c:manualLayout>
                  <c:x val="2.2016572319304196E-2"/>
                  <c:y val="3.66046769824596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84-5B40-98D7-6D6EDF2969DF}"/>
                </c:ext>
              </c:extLst>
            </c:dLbl>
            <c:dLbl>
              <c:idx val="2"/>
              <c:layout>
                <c:manualLayout>
                  <c:x val="1.2519689884322026E-2"/>
                  <c:y val="-3.66046769824609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C7-4544-A359-468C9EFEBA43}"/>
                </c:ext>
              </c:extLst>
            </c:dLbl>
            <c:dLbl>
              <c:idx val="3"/>
              <c:layout>
                <c:manualLayout>
                  <c:x val="1.9124825662482567E-2"/>
                  <c:y val="-3.355389961641031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C7-4544-A359-468C9EFEBA4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services</c:v>
                </c:pt>
                <c:pt idx="1">
                  <c:v>Treatment and Care</c:v>
                </c:pt>
                <c:pt idx="2">
                  <c:v>Staff</c:v>
                </c:pt>
                <c:pt idx="3">
                  <c:v>Administration</c:v>
                </c:pt>
              </c:strCache>
            </c:strRef>
          </c:cat>
          <c:val>
            <c:numRef>
              <c:f>Sheet1!$D$2:$D$5</c:f>
              <c:numCache>
                <c:formatCode>General</c:formatCode>
                <c:ptCount val="4"/>
                <c:pt idx="0">
                  <c:v>5</c:v>
                </c:pt>
                <c:pt idx="1">
                  <c:v>3</c:v>
                </c:pt>
                <c:pt idx="2">
                  <c:v>5</c:v>
                </c:pt>
                <c:pt idx="3">
                  <c:v>4</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22741368104032"/>
          <c:y val="0.14030541683079426"/>
          <c:w val="0.56782539233635498"/>
          <c:h val="0.6712394810762012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D8-44F6-8DE9-C8D10FFF97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D8-44F6-8DE9-C8D10FFF97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D8-44F6-8DE9-C8D10FFF979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D3D8-44F6-8DE9-C8D10FFF97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3D8-44F6-8DE9-C8D10FFF979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3D8-44F6-8DE9-C8D10FFF979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3D8-44F6-8DE9-C8D10FFF979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3D8-44F6-8DE9-C8D10FFF979B}"/>
              </c:ext>
            </c:extLst>
          </c:dPt>
          <c:dPt>
            <c:idx val="8"/>
            <c:bubble3D val="0"/>
            <c:spPr>
              <a:solidFill>
                <a:srgbClr val="FFC000"/>
              </a:solidFill>
              <a:ln w="19050">
                <a:solidFill>
                  <a:schemeClr val="lt1"/>
                </a:solidFill>
              </a:ln>
              <a:effectLst/>
            </c:spPr>
            <c:extLst>
              <c:ext xmlns:c16="http://schemas.microsoft.com/office/drawing/2014/chart" uri="{C3380CC4-5D6E-409C-BE32-E72D297353CC}">
                <c16:uniqueId val="{00000011-D3D8-44F6-8DE9-C8D10FFF979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Sheet1!$F$6:$F$14</c:f>
              <c:strCache>
                <c:ptCount val="9"/>
                <c:pt idx="0">
                  <c:v>18 to 24</c:v>
                </c:pt>
                <c:pt idx="1">
                  <c:v>25 to 34</c:v>
                </c:pt>
                <c:pt idx="2">
                  <c:v>35 to 44</c:v>
                </c:pt>
                <c:pt idx="3">
                  <c:v>45 to 54</c:v>
                </c:pt>
                <c:pt idx="4">
                  <c:v>55 to 64</c:v>
                </c:pt>
                <c:pt idx="5">
                  <c:v>65 to 74</c:v>
                </c:pt>
                <c:pt idx="6">
                  <c:v>75 to 84</c:v>
                </c:pt>
                <c:pt idx="7">
                  <c:v>85+</c:v>
                </c:pt>
                <c:pt idx="8">
                  <c:v>Blank </c:v>
                </c:pt>
              </c:strCache>
            </c:strRef>
          </c:cat>
          <c:val>
            <c:numRef>
              <c:f>Sheet1!$G$6:$G$14</c:f>
              <c:numCache>
                <c:formatCode>General</c:formatCode>
                <c:ptCount val="9"/>
                <c:pt idx="0">
                  <c:v>14</c:v>
                </c:pt>
                <c:pt idx="1">
                  <c:v>40</c:v>
                </c:pt>
                <c:pt idx="2">
                  <c:v>83</c:v>
                </c:pt>
                <c:pt idx="3">
                  <c:v>104</c:v>
                </c:pt>
                <c:pt idx="4">
                  <c:v>136</c:v>
                </c:pt>
                <c:pt idx="5">
                  <c:v>132</c:v>
                </c:pt>
                <c:pt idx="6">
                  <c:v>50</c:v>
                </c:pt>
                <c:pt idx="7">
                  <c:v>31</c:v>
                </c:pt>
                <c:pt idx="8">
                  <c:v>625</c:v>
                </c:pt>
              </c:numCache>
            </c:numRef>
          </c:val>
          <c:extLst>
            <c:ext xmlns:c16="http://schemas.microsoft.com/office/drawing/2014/chart" uri="{C3380CC4-5D6E-409C-BE32-E72D297353CC}">
              <c16:uniqueId val="{00000012-D3D8-44F6-8DE9-C8D10FFF979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8078521434820657E-2"/>
          <c:y val="8.1563434251344935E-2"/>
          <c:w val="0.20217629046369204"/>
          <c:h val="0.8499076936503694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r>
              <a:rPr lang="en-US" dirty="0">
                <a:solidFill>
                  <a:schemeClr val="tx1"/>
                </a:solidFill>
                <a:latin typeface="Trebuchet MS" panose="020B0703020202090204" pitchFamily="34" charset="0"/>
              </a:rPr>
              <a:t>Total for Q1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4-560B-EC42-B362-C62D452D9C5D}"/>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5-560B-EC42-B362-C62D452D9C5D}"/>
              </c:ext>
            </c:extLst>
          </c:dPt>
          <c:dPt>
            <c:idx val="2"/>
            <c:bubble3D val="0"/>
            <c:spPr>
              <a:solidFill>
                <a:srgbClr val="D1498D"/>
              </a:solidFill>
              <a:ln w="19050">
                <a:solidFill>
                  <a:schemeClr val="lt1"/>
                </a:solidFill>
              </a:ln>
              <a:effectLst/>
            </c:spPr>
            <c:extLst>
              <c:ext xmlns:c16="http://schemas.microsoft.com/office/drawing/2014/chart" uri="{C3380CC4-5D6E-409C-BE32-E72D297353CC}">
                <c16:uniqueId val="{00000006-560B-EC42-B362-C62D452D9C5D}"/>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3-560B-EC42-B362-C62D452D9C5D}"/>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2-560B-EC42-B362-C62D452D9C5D}"/>
              </c:ext>
            </c:extLst>
          </c:dPt>
          <c:dLbls>
            <c:dLbl>
              <c:idx val="0"/>
              <c:layout>
                <c:manualLayout>
                  <c:x val="-8.6504290773988204E-2"/>
                  <c:y val="2.898370614185908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60B-EC42-B362-C62D452D9C5D}"/>
                </c:ext>
              </c:extLst>
            </c:dLbl>
            <c:dLbl>
              <c:idx val="1"/>
              <c:layout>
                <c:manualLayout>
                  <c:x val="7.1005544396728543E-2"/>
                  <c:y val="-0.1051565779720615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60B-EC42-B362-C62D452D9C5D}"/>
                </c:ext>
              </c:extLst>
            </c:dLbl>
            <c:dLbl>
              <c:idx val="2"/>
              <c:layout>
                <c:manualLayout>
                  <c:x val="4.702614489897549E-2"/>
                  <c:y val="4.781014455857210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560B-EC42-B362-C62D452D9C5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rebuchet MS" panose="020B070302020209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167</c:v>
                </c:pt>
                <c:pt idx="1">
                  <c:v>62</c:v>
                </c:pt>
                <c:pt idx="2">
                  <c:v>92</c:v>
                </c:pt>
                <c:pt idx="3">
                  <c:v>224</c:v>
                </c:pt>
                <c:pt idx="4">
                  <c:v>670</c:v>
                </c:pt>
              </c:numCache>
            </c:numRef>
          </c:cat>
          <c:val>
            <c:numRef>
              <c:f>Sheet1!$B$2:$B$6</c:f>
              <c:numCache>
                <c:formatCode>General</c:formatCode>
                <c:ptCount val="5"/>
                <c:pt idx="0">
                  <c:v>14</c:v>
                </c:pt>
                <c:pt idx="1">
                  <c:v>5</c:v>
                </c:pt>
                <c:pt idx="2">
                  <c:v>8</c:v>
                </c:pt>
                <c:pt idx="3">
                  <c:v>18</c:v>
                </c:pt>
                <c:pt idx="4">
                  <c:v>55</c:v>
                </c:pt>
              </c:numCache>
            </c:numRef>
          </c:val>
          <c:extLst>
            <c:ext xmlns:c16="http://schemas.microsoft.com/office/drawing/2014/chart" uri="{C3380CC4-5D6E-409C-BE32-E72D297353CC}">
              <c16:uniqueId val="{00000000-560B-EC42-B362-C62D452D9C5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37495893097902"/>
          <c:y val="0.27559820456079065"/>
          <c:w val="0.55463073411824837"/>
          <c:h val="0.6531725568120090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A6-48F4-9DA6-4F5226EE5D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A6-48F4-9DA6-4F5226EE5D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A6-48F4-9DA6-4F5226EE5D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A6-48F4-9DA6-4F5226EE5D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4A6-48F4-9DA6-4F5226EE5D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4A6-48F4-9DA6-4F5226EE5DE2}"/>
              </c:ext>
            </c:extLst>
          </c:dPt>
          <c:dPt>
            <c:idx val="6"/>
            <c:bubble3D val="0"/>
            <c:spPr>
              <a:solidFill>
                <a:srgbClr val="00B0F0"/>
              </a:solidFill>
              <a:ln w="19050">
                <a:solidFill>
                  <a:schemeClr val="lt1"/>
                </a:solidFill>
              </a:ln>
              <a:effectLst/>
            </c:spPr>
            <c:extLst>
              <c:ext xmlns:c16="http://schemas.microsoft.com/office/drawing/2014/chart" uri="{C3380CC4-5D6E-409C-BE32-E72D297353CC}">
                <c16:uniqueId val="{0000000D-C4A6-48F4-9DA6-4F5226EE5DE2}"/>
              </c:ext>
            </c:extLst>
          </c:dPt>
          <c:dPt>
            <c:idx val="7"/>
            <c:bubble3D val="0"/>
            <c:spPr>
              <a:solidFill>
                <a:srgbClr val="92D050"/>
              </a:solidFill>
              <a:ln w="19050">
                <a:solidFill>
                  <a:schemeClr val="lt1"/>
                </a:solidFill>
              </a:ln>
              <a:effectLst/>
            </c:spPr>
            <c:extLst>
              <c:ext xmlns:c16="http://schemas.microsoft.com/office/drawing/2014/chart" uri="{C3380CC4-5D6E-409C-BE32-E72D297353CC}">
                <c16:uniqueId val="{0000000F-C4A6-48F4-9DA6-4F5226EE5DE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Sheet1!$H$32:$H$39</c:f>
              <c:strCache>
                <c:ptCount val="8"/>
                <c:pt idx="0">
                  <c:v>Christianity</c:v>
                </c:pt>
                <c:pt idx="1">
                  <c:v>Islam</c:v>
                </c:pt>
                <c:pt idx="2">
                  <c:v>Other religion</c:v>
                </c:pt>
                <c:pt idx="3">
                  <c:v>Buddhism</c:v>
                </c:pt>
                <c:pt idx="4">
                  <c:v>Hinduism</c:v>
                </c:pt>
                <c:pt idx="5">
                  <c:v>Sikhism</c:v>
                </c:pt>
                <c:pt idx="6">
                  <c:v>No faith</c:v>
                </c:pt>
                <c:pt idx="7">
                  <c:v>Prefer not to say </c:v>
                </c:pt>
              </c:strCache>
            </c:strRef>
          </c:cat>
          <c:val>
            <c:numRef>
              <c:f>Sheet1!$I$32:$I$39</c:f>
              <c:numCache>
                <c:formatCode>General</c:formatCode>
                <c:ptCount val="8"/>
                <c:pt idx="0">
                  <c:v>274</c:v>
                </c:pt>
                <c:pt idx="1">
                  <c:v>88</c:v>
                </c:pt>
                <c:pt idx="2">
                  <c:v>36</c:v>
                </c:pt>
                <c:pt idx="3">
                  <c:v>4</c:v>
                </c:pt>
                <c:pt idx="4">
                  <c:v>4</c:v>
                </c:pt>
                <c:pt idx="5">
                  <c:v>3</c:v>
                </c:pt>
                <c:pt idx="6">
                  <c:v>166</c:v>
                </c:pt>
                <c:pt idx="7">
                  <c:v>640</c:v>
                </c:pt>
              </c:numCache>
            </c:numRef>
          </c:val>
          <c:extLst>
            <c:ext xmlns:c16="http://schemas.microsoft.com/office/drawing/2014/chart" uri="{C3380CC4-5D6E-409C-BE32-E72D297353CC}">
              <c16:uniqueId val="{00000010-C4A6-48F4-9DA6-4F5226EE5DE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4416911939243326E-2"/>
          <c:y val="5.4821291688796257E-2"/>
          <c:w val="0.29158737357965392"/>
          <c:h val="0.8715492658103537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latin typeface="Trebuchet MS" panose="020B0603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20231846019242"/>
          <c:y val="0.17183770883054891"/>
          <c:w val="0.50381780402449694"/>
          <c:h val="0.57716598074405379"/>
        </c:manualLayout>
      </c:layout>
      <c:pieChart>
        <c:varyColors val="1"/>
        <c:ser>
          <c:idx val="0"/>
          <c:order val="0"/>
          <c:dPt>
            <c:idx val="0"/>
            <c:bubble3D val="0"/>
            <c:spPr>
              <a:solidFill>
                <a:srgbClr val="FF3399"/>
              </a:solidFill>
              <a:ln w="19050">
                <a:solidFill>
                  <a:schemeClr val="lt1"/>
                </a:solidFill>
              </a:ln>
              <a:effectLst/>
            </c:spPr>
            <c:extLst>
              <c:ext xmlns:c16="http://schemas.microsoft.com/office/drawing/2014/chart" uri="{C3380CC4-5D6E-409C-BE32-E72D297353CC}">
                <c16:uniqueId val="{00000001-165C-B245-A1FF-D6AD605D2734}"/>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165C-B245-A1FF-D6AD605D2734}"/>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165C-B245-A1FF-D6AD605D273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65C-B245-A1FF-D6AD605D273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65C-B245-A1FF-D6AD605D273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65C-B245-A1FF-D6AD605D273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65C-B245-A1FF-D6AD605D273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65C-B245-A1FF-D6AD605D273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65C-B245-A1FF-D6AD605D273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65C-B245-A1FF-D6AD605D273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65C-B245-A1FF-D6AD605D2734}"/>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 for the report '!$I$209:$I$219</c:f>
              <c:strCache>
                <c:ptCount val="11"/>
                <c:pt idx="0">
                  <c:v>White British</c:v>
                </c:pt>
                <c:pt idx="1">
                  <c:v>Black British - African</c:v>
                </c:pt>
                <c:pt idx="2">
                  <c:v>White - Any other White background</c:v>
                </c:pt>
                <c:pt idx="3">
                  <c:v>White - Irish</c:v>
                </c:pt>
                <c:pt idx="4">
                  <c:v>Black British - Caribbean</c:v>
                </c:pt>
                <c:pt idx="5">
                  <c:v>Asian British - Indian</c:v>
                </c:pt>
                <c:pt idx="6">
                  <c:v>Any other Asian background</c:v>
                </c:pt>
                <c:pt idx="7">
                  <c:v>Other Ethnicity</c:v>
                </c:pt>
                <c:pt idx="8">
                  <c:v>Asian British ? Pakistani</c:v>
                </c:pt>
                <c:pt idx="9">
                  <c:v>Black British - Any other Black background</c:v>
                </c:pt>
                <c:pt idx="10">
                  <c:v>Blank</c:v>
                </c:pt>
              </c:strCache>
            </c:strRef>
          </c:cat>
          <c:val>
            <c:numRef>
              <c:f>'Graph for the report '!$J$209:$J$219</c:f>
              <c:numCache>
                <c:formatCode>General</c:formatCode>
                <c:ptCount val="11"/>
                <c:pt idx="0">
                  <c:v>360</c:v>
                </c:pt>
                <c:pt idx="1">
                  <c:v>77</c:v>
                </c:pt>
                <c:pt idx="2">
                  <c:v>65</c:v>
                </c:pt>
                <c:pt idx="3">
                  <c:v>39</c:v>
                </c:pt>
                <c:pt idx="4">
                  <c:v>34</c:v>
                </c:pt>
                <c:pt idx="5">
                  <c:v>29</c:v>
                </c:pt>
                <c:pt idx="6">
                  <c:v>5</c:v>
                </c:pt>
                <c:pt idx="7">
                  <c:v>4</c:v>
                </c:pt>
                <c:pt idx="8">
                  <c:v>2</c:v>
                </c:pt>
                <c:pt idx="9">
                  <c:v>2</c:v>
                </c:pt>
                <c:pt idx="10">
                  <c:v>601</c:v>
                </c:pt>
              </c:numCache>
            </c:numRef>
          </c:val>
          <c:extLst>
            <c:ext xmlns:c16="http://schemas.microsoft.com/office/drawing/2014/chart" uri="{C3380CC4-5D6E-409C-BE32-E72D297353CC}">
              <c16:uniqueId val="{00000016-165C-B245-A1FF-D6AD605D273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672987751531058E-2"/>
          <c:y val="2.3466696734507225E-2"/>
          <c:w val="0.33487357830271214"/>
          <c:h val="0.9574402245065428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68002915518218"/>
          <c:y val="0.14950023776040378"/>
          <c:w val="0.62621832536054967"/>
          <c:h val="0.7535849532842554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30-4E9F-8845-04D3E7FAA0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30-4E9F-8845-04D3E7FAA0ED}"/>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F630-4E9F-8845-04D3E7FAA0E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Sheet1!$L$33:$L$35</c:f>
              <c:strCache>
                <c:ptCount val="3"/>
                <c:pt idx="0">
                  <c:v>Female</c:v>
                </c:pt>
                <c:pt idx="1">
                  <c:v>Male</c:v>
                </c:pt>
                <c:pt idx="2">
                  <c:v>Prefer not to say</c:v>
                </c:pt>
              </c:strCache>
            </c:strRef>
          </c:cat>
          <c:val>
            <c:numRef>
              <c:f>Sheet1!$M$33:$M$35</c:f>
              <c:numCache>
                <c:formatCode>General</c:formatCode>
                <c:ptCount val="3"/>
                <c:pt idx="0">
                  <c:v>396</c:v>
                </c:pt>
                <c:pt idx="1">
                  <c:v>194</c:v>
                </c:pt>
                <c:pt idx="2">
                  <c:v>625</c:v>
                </c:pt>
              </c:numCache>
            </c:numRef>
          </c:val>
          <c:extLst>
            <c:ext xmlns:c16="http://schemas.microsoft.com/office/drawing/2014/chart" uri="{C3380CC4-5D6E-409C-BE32-E72D297353CC}">
              <c16:uniqueId val="{00000006-F630-4E9F-8845-04D3E7FAA0E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0410875137745496E-2"/>
          <c:y val="0.2529329942726708"/>
          <c:w val="0.24245027285210297"/>
          <c:h val="0.43763628106044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latin typeface="Trebuchet MS" panose="020B06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r>
              <a:rPr lang="en-US" dirty="0">
                <a:solidFill>
                  <a:schemeClr val="tx1"/>
                </a:solidFill>
                <a:latin typeface="Trebuchet MS" panose="020B0703020202090204" pitchFamily="34" charset="0"/>
              </a:rPr>
              <a:t>May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4-5D8A-5F45-9E05-C58B10160DA7}"/>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5-5D8A-5F45-9E05-C58B10160DA7}"/>
              </c:ext>
            </c:extLst>
          </c:dPt>
          <c:dPt>
            <c:idx val="2"/>
            <c:bubble3D val="0"/>
            <c:spPr>
              <a:solidFill>
                <a:srgbClr val="EB509E"/>
              </a:solidFill>
              <a:ln w="19050">
                <a:solidFill>
                  <a:schemeClr val="lt1"/>
                </a:solidFill>
              </a:ln>
              <a:effectLst/>
            </c:spPr>
            <c:extLst>
              <c:ext xmlns:c16="http://schemas.microsoft.com/office/drawing/2014/chart" uri="{C3380CC4-5D6E-409C-BE32-E72D297353CC}">
                <c16:uniqueId val="{00000006-5D8A-5F45-9E05-C58B10160DA7}"/>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3-5D8A-5F45-9E05-C58B10160DA7}"/>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2-5D8A-5F45-9E05-C58B10160DA7}"/>
              </c:ext>
            </c:extLst>
          </c:dPt>
          <c:dLbls>
            <c:dLbl>
              <c:idx val="0"/>
              <c:layout>
                <c:manualLayout>
                  <c:x val="-0.22833154149388218"/>
                  <c:y val="1.80868139721854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D8A-5F45-9E05-C58B10160DA7}"/>
                </c:ext>
              </c:extLst>
            </c:dLbl>
            <c:dLbl>
              <c:idx val="3"/>
              <c:layout>
                <c:manualLayout>
                  <c:x val="-0.14889088794786845"/>
                  <c:y val="-3.98950770934810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8A-5F45-9E05-C58B10160D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rebuchet MS" panose="020B070302020209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74</c:v>
                </c:pt>
                <c:pt idx="1">
                  <c:v>27</c:v>
                </c:pt>
                <c:pt idx="2">
                  <c:v>28</c:v>
                </c:pt>
                <c:pt idx="3">
                  <c:v>46</c:v>
                </c:pt>
                <c:pt idx="4">
                  <c:v>230</c:v>
                </c:pt>
              </c:numCache>
            </c:numRef>
          </c:cat>
          <c:val>
            <c:numRef>
              <c:f>Sheet1!$B$2:$B$6</c:f>
              <c:numCache>
                <c:formatCode>General</c:formatCode>
                <c:ptCount val="5"/>
                <c:pt idx="0">
                  <c:v>18</c:v>
                </c:pt>
                <c:pt idx="1">
                  <c:v>7</c:v>
                </c:pt>
                <c:pt idx="2">
                  <c:v>7</c:v>
                </c:pt>
                <c:pt idx="3">
                  <c:v>11</c:v>
                </c:pt>
                <c:pt idx="4">
                  <c:v>64</c:v>
                </c:pt>
              </c:numCache>
            </c:numRef>
          </c:val>
          <c:extLst>
            <c:ext xmlns:c16="http://schemas.microsoft.com/office/drawing/2014/chart" uri="{C3380CC4-5D6E-409C-BE32-E72D297353CC}">
              <c16:uniqueId val="{00000000-5D8A-5F45-9E05-C58B10160DA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Number of reviews</c:v>
                </c:pt>
              </c:strCache>
            </c:strRef>
          </c:tx>
          <c:spPr>
            <a:solidFill>
              <a:schemeClr val="accent1"/>
            </a:solidFill>
            <a:ln>
              <a:noFill/>
            </a:ln>
            <a:effectLst/>
          </c:spPr>
          <c:invertIfNegative val="0"/>
          <c:dPt>
            <c:idx val="0"/>
            <c:invertIfNegative val="0"/>
            <c:bubble3D val="0"/>
            <c:spPr>
              <a:solidFill>
                <a:srgbClr val="23A95C"/>
              </a:solidFill>
              <a:ln>
                <a:noFill/>
              </a:ln>
              <a:effectLst/>
            </c:spPr>
            <c:extLst>
              <c:ext xmlns:c16="http://schemas.microsoft.com/office/drawing/2014/chart" uri="{C3380CC4-5D6E-409C-BE32-E72D297353CC}">
                <c16:uniqueId val="{0000000C-425E-9C4A-9778-AB5CE87EB452}"/>
              </c:ext>
            </c:extLst>
          </c:dPt>
          <c:dPt>
            <c:idx val="1"/>
            <c:invertIfNegative val="0"/>
            <c:bubble3D val="0"/>
            <c:spPr>
              <a:solidFill>
                <a:srgbClr val="E47940"/>
              </a:solidFill>
              <a:ln>
                <a:noFill/>
              </a:ln>
              <a:effectLst/>
            </c:spPr>
            <c:extLst>
              <c:ext xmlns:c16="http://schemas.microsoft.com/office/drawing/2014/chart" uri="{C3380CC4-5D6E-409C-BE32-E72D297353CC}">
                <c16:uniqueId val="{0000000B-425E-9C4A-9778-AB5CE87EB452}"/>
              </c:ext>
            </c:extLst>
          </c:dPt>
          <c:dPt>
            <c:idx val="2"/>
            <c:invertIfNegative val="0"/>
            <c:bubble3D val="0"/>
            <c:spPr>
              <a:solidFill>
                <a:srgbClr val="FFC000"/>
              </a:solidFill>
              <a:ln>
                <a:noFill/>
              </a:ln>
              <a:effectLst/>
            </c:spPr>
            <c:extLst>
              <c:ext xmlns:c16="http://schemas.microsoft.com/office/drawing/2014/chart" uri="{C3380CC4-5D6E-409C-BE32-E72D297353CC}">
                <c16:uniqueId val="{0000000A-425E-9C4A-9778-AB5CE87EB452}"/>
              </c:ext>
            </c:extLst>
          </c:dPt>
          <c:dPt>
            <c:idx val="3"/>
            <c:invertIfNegative val="0"/>
            <c:bubble3D val="0"/>
            <c:spPr>
              <a:solidFill>
                <a:srgbClr val="27A6D2"/>
              </a:solidFill>
              <a:ln>
                <a:noFill/>
              </a:ln>
              <a:effectLst/>
            </c:spPr>
            <c:extLst>
              <c:ext xmlns:c16="http://schemas.microsoft.com/office/drawing/2014/chart" uri="{C3380CC4-5D6E-409C-BE32-E72D297353CC}">
                <c16:uniqueId val="{00000009-425E-9C4A-9778-AB5CE87EB452}"/>
              </c:ext>
            </c:extLst>
          </c:dPt>
          <c:dPt>
            <c:idx val="4"/>
            <c:invertIfNegative val="0"/>
            <c:bubble3D val="0"/>
            <c:spPr>
              <a:solidFill>
                <a:srgbClr val="2E5589"/>
              </a:solidFill>
              <a:ln>
                <a:noFill/>
              </a:ln>
              <a:effectLst/>
            </c:spPr>
            <c:extLst>
              <c:ext xmlns:c16="http://schemas.microsoft.com/office/drawing/2014/chart" uri="{C3380CC4-5D6E-409C-BE32-E72D297353CC}">
                <c16:uniqueId val="{00000008-425E-9C4A-9778-AB5CE87EB452}"/>
              </c:ext>
            </c:extLst>
          </c:dPt>
          <c:dPt>
            <c:idx val="5"/>
            <c:invertIfNegative val="0"/>
            <c:bubble3D val="0"/>
            <c:spPr>
              <a:solidFill>
                <a:srgbClr val="5A3D84"/>
              </a:solidFill>
              <a:ln>
                <a:noFill/>
              </a:ln>
              <a:effectLst/>
            </c:spPr>
            <c:extLst>
              <c:ext xmlns:c16="http://schemas.microsoft.com/office/drawing/2014/chart" uri="{C3380CC4-5D6E-409C-BE32-E72D297353CC}">
                <c16:uniqueId val="{00000007-425E-9C4A-9778-AB5CE87EB452}"/>
              </c:ext>
            </c:extLst>
          </c:dPt>
          <c:dPt>
            <c:idx val="6"/>
            <c:invertIfNegative val="0"/>
            <c:bubble3D val="0"/>
            <c:spPr>
              <a:solidFill>
                <a:srgbClr val="F4DC00"/>
              </a:solidFill>
              <a:ln>
                <a:noFill/>
              </a:ln>
              <a:effectLst/>
            </c:spPr>
            <c:extLst>
              <c:ext xmlns:c16="http://schemas.microsoft.com/office/drawing/2014/chart" uri="{C3380CC4-5D6E-409C-BE32-E72D297353CC}">
                <c16:uniqueId val="{00000006-425E-9C4A-9778-AB5CE87EB452}"/>
              </c:ext>
            </c:extLst>
          </c:dPt>
          <c:dPt>
            <c:idx val="7"/>
            <c:invertIfNegative val="0"/>
            <c:bubble3D val="0"/>
            <c:spPr>
              <a:solidFill>
                <a:srgbClr val="2169A5"/>
              </a:solidFill>
              <a:ln>
                <a:noFill/>
              </a:ln>
              <a:effectLst/>
            </c:spPr>
            <c:extLst>
              <c:ext xmlns:c16="http://schemas.microsoft.com/office/drawing/2014/chart" uri="{C3380CC4-5D6E-409C-BE32-E72D297353CC}">
                <c16:uniqueId val="{00000005-425E-9C4A-9778-AB5CE87EB452}"/>
              </c:ext>
            </c:extLst>
          </c:dPt>
          <c:dPt>
            <c:idx val="8"/>
            <c:invertIfNegative val="0"/>
            <c:bubble3D val="0"/>
            <c:spPr>
              <a:solidFill>
                <a:srgbClr val="80BF61"/>
              </a:solidFill>
              <a:ln>
                <a:noFill/>
              </a:ln>
              <a:effectLst/>
            </c:spPr>
            <c:extLst>
              <c:ext xmlns:c16="http://schemas.microsoft.com/office/drawing/2014/chart" uri="{C3380CC4-5D6E-409C-BE32-E72D297353CC}">
                <c16:uniqueId val="{00000004-425E-9C4A-9778-AB5CE87EB45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GPs</c:v>
                </c:pt>
                <c:pt idx="1">
                  <c:v>Dentists</c:v>
                </c:pt>
                <c:pt idx="2">
                  <c:v>Hospitals</c:v>
                </c:pt>
                <c:pt idx="3">
                  <c:v>Pharmacies</c:v>
                </c:pt>
                <c:pt idx="4">
                  <c:v>Opticians</c:v>
                </c:pt>
                <c:pt idx="5">
                  <c:v>COVID-19</c:v>
                </c:pt>
                <c:pt idx="6">
                  <c:v>Community Health Services</c:v>
                </c:pt>
                <c:pt idx="7">
                  <c:v>Residential Care</c:v>
                </c:pt>
                <c:pt idx="8">
                  <c:v>Mental Health Services</c:v>
                </c:pt>
              </c:strCache>
            </c:strRef>
          </c:cat>
          <c:val>
            <c:numRef>
              <c:f>Sheet1!$B$2:$B$10</c:f>
              <c:numCache>
                <c:formatCode>General</c:formatCode>
                <c:ptCount val="9"/>
                <c:pt idx="0">
                  <c:v>570</c:v>
                </c:pt>
                <c:pt idx="1">
                  <c:v>274</c:v>
                </c:pt>
                <c:pt idx="2">
                  <c:v>176</c:v>
                </c:pt>
                <c:pt idx="3">
                  <c:v>139</c:v>
                </c:pt>
                <c:pt idx="4">
                  <c:v>33</c:v>
                </c:pt>
                <c:pt idx="5">
                  <c:v>11</c:v>
                </c:pt>
                <c:pt idx="6">
                  <c:v>7</c:v>
                </c:pt>
                <c:pt idx="7">
                  <c:v>4</c:v>
                </c:pt>
                <c:pt idx="8">
                  <c:v>1</c:v>
                </c:pt>
              </c:numCache>
            </c:numRef>
          </c:val>
          <c:extLst>
            <c:ext xmlns:c16="http://schemas.microsoft.com/office/drawing/2014/chart" uri="{C3380CC4-5D6E-409C-BE32-E72D297353CC}">
              <c16:uniqueId val="{00000000-425E-9C4A-9778-AB5CE87EB452}"/>
            </c:ext>
          </c:extLst>
        </c:ser>
        <c:dLbls>
          <c:showLegendKey val="0"/>
          <c:showVal val="1"/>
          <c:showCatName val="0"/>
          <c:showSerName val="0"/>
          <c:showPercent val="0"/>
          <c:showBubbleSize val="0"/>
        </c:dLbls>
        <c:gapWidth val="150"/>
        <c:overlap val="-25"/>
        <c:axId val="1107576592"/>
        <c:axId val="1107802304"/>
      </c:barChart>
      <c:catAx>
        <c:axId val="1107576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107802304"/>
        <c:crosses val="autoZero"/>
        <c:auto val="1"/>
        <c:lblAlgn val="ctr"/>
        <c:lblOffset val="100"/>
        <c:noMultiLvlLbl val="0"/>
      </c:catAx>
      <c:valAx>
        <c:axId val="1107802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107576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Neutral</c:v>
                </c:pt>
              </c:strCache>
            </c:strRef>
          </c:tx>
          <c:spPr>
            <a:solidFill>
              <a:srgbClr val="D1498D"/>
            </a:solidFill>
            <a:ln>
              <a:noFill/>
            </a:ln>
            <a:effectLst/>
          </c:spPr>
          <c:invertIfNegative val="0"/>
          <c:dPt>
            <c:idx val="0"/>
            <c:invertIfNegative val="0"/>
            <c:bubble3D val="0"/>
            <c:spPr>
              <a:solidFill>
                <a:srgbClr val="D1498D"/>
              </a:solidFill>
              <a:ln>
                <a:noFill/>
              </a:ln>
              <a:effectLst/>
            </c:spPr>
            <c:extLst>
              <c:ext xmlns:c16="http://schemas.microsoft.com/office/drawing/2014/chart" uri="{C3380CC4-5D6E-409C-BE32-E72D297353CC}">
                <c16:uniqueId val="{00000001-1101-6D4A-AE7A-E3F5E8B28084}"/>
              </c:ext>
            </c:extLst>
          </c:dPt>
          <c:dPt>
            <c:idx val="1"/>
            <c:invertIfNegative val="0"/>
            <c:bubble3D val="0"/>
            <c:spPr>
              <a:solidFill>
                <a:srgbClr val="D1498D"/>
              </a:solidFill>
              <a:ln>
                <a:noFill/>
              </a:ln>
              <a:effectLst/>
            </c:spPr>
            <c:extLst>
              <c:ext xmlns:c16="http://schemas.microsoft.com/office/drawing/2014/chart" uri="{C3380CC4-5D6E-409C-BE32-E72D297353CC}">
                <c16:uniqueId val="{00000003-1101-6D4A-AE7A-E3F5E8B28084}"/>
              </c:ext>
            </c:extLst>
          </c:dPt>
          <c:dPt>
            <c:idx val="2"/>
            <c:invertIfNegative val="0"/>
            <c:bubble3D val="0"/>
            <c:spPr>
              <a:solidFill>
                <a:srgbClr val="D1498D"/>
              </a:solidFill>
              <a:ln>
                <a:noFill/>
              </a:ln>
              <a:effectLst/>
            </c:spPr>
            <c:extLst>
              <c:ext xmlns:c16="http://schemas.microsoft.com/office/drawing/2014/chart" uri="{C3380CC4-5D6E-409C-BE32-E72D297353CC}">
                <c16:uniqueId val="{00000005-1101-6D4A-AE7A-E3F5E8B28084}"/>
              </c:ext>
            </c:extLst>
          </c:dPt>
          <c:dPt>
            <c:idx val="3"/>
            <c:invertIfNegative val="0"/>
            <c:bubble3D val="0"/>
            <c:spPr>
              <a:solidFill>
                <a:srgbClr val="D1498D"/>
              </a:solidFill>
              <a:ln>
                <a:noFill/>
              </a:ln>
              <a:effectLst/>
            </c:spPr>
            <c:extLst>
              <c:ext xmlns:c16="http://schemas.microsoft.com/office/drawing/2014/chart" uri="{C3380CC4-5D6E-409C-BE32-E72D297353CC}">
                <c16:uniqueId val="{00000007-1101-6D4A-AE7A-E3F5E8B28084}"/>
              </c:ext>
            </c:extLst>
          </c:dPt>
          <c:dPt>
            <c:idx val="4"/>
            <c:invertIfNegative val="0"/>
            <c:bubble3D val="0"/>
            <c:spPr>
              <a:solidFill>
                <a:srgbClr val="D1498D"/>
              </a:solidFill>
              <a:ln>
                <a:noFill/>
              </a:ln>
              <a:effectLst/>
            </c:spPr>
            <c:extLst>
              <c:ext xmlns:c16="http://schemas.microsoft.com/office/drawing/2014/chart" uri="{C3380CC4-5D6E-409C-BE32-E72D297353CC}">
                <c16:uniqueId val="{00000009-1101-6D4A-AE7A-E3F5E8B28084}"/>
              </c:ext>
            </c:extLst>
          </c:dPt>
          <c:dPt>
            <c:idx val="5"/>
            <c:invertIfNegative val="0"/>
            <c:bubble3D val="0"/>
            <c:spPr>
              <a:solidFill>
                <a:srgbClr val="D1498D"/>
              </a:solidFill>
              <a:ln>
                <a:noFill/>
              </a:ln>
              <a:effectLst/>
            </c:spPr>
            <c:extLst>
              <c:ext xmlns:c16="http://schemas.microsoft.com/office/drawing/2014/chart" uri="{C3380CC4-5D6E-409C-BE32-E72D297353CC}">
                <c16:uniqueId val="{0000000B-1101-6D4A-AE7A-E3F5E8B28084}"/>
              </c:ext>
            </c:extLst>
          </c:dPt>
          <c:dPt>
            <c:idx val="6"/>
            <c:invertIfNegative val="0"/>
            <c:bubble3D val="0"/>
            <c:spPr>
              <a:solidFill>
                <a:srgbClr val="D1498D"/>
              </a:solidFill>
              <a:ln>
                <a:noFill/>
              </a:ln>
              <a:effectLst/>
            </c:spPr>
            <c:extLst>
              <c:ext xmlns:c16="http://schemas.microsoft.com/office/drawing/2014/chart" uri="{C3380CC4-5D6E-409C-BE32-E72D297353CC}">
                <c16:uniqueId val="{0000000D-1101-6D4A-AE7A-E3F5E8B28084}"/>
              </c:ext>
            </c:extLst>
          </c:dPt>
          <c:dPt>
            <c:idx val="7"/>
            <c:invertIfNegative val="0"/>
            <c:bubble3D val="0"/>
            <c:spPr>
              <a:solidFill>
                <a:srgbClr val="D1498D"/>
              </a:solidFill>
              <a:ln>
                <a:noFill/>
              </a:ln>
              <a:effectLst/>
            </c:spPr>
            <c:extLst>
              <c:ext xmlns:c16="http://schemas.microsoft.com/office/drawing/2014/chart" uri="{C3380CC4-5D6E-409C-BE32-E72D297353CC}">
                <c16:uniqueId val="{0000000F-1101-6D4A-AE7A-E3F5E8B28084}"/>
              </c:ext>
            </c:extLst>
          </c:dPt>
          <c:dPt>
            <c:idx val="8"/>
            <c:invertIfNegative val="0"/>
            <c:bubble3D val="0"/>
            <c:spPr>
              <a:solidFill>
                <a:srgbClr val="D1498D"/>
              </a:solidFill>
              <a:ln>
                <a:noFill/>
              </a:ln>
              <a:effectLst/>
            </c:spPr>
            <c:extLst>
              <c:ext xmlns:c16="http://schemas.microsoft.com/office/drawing/2014/chart" uri="{C3380CC4-5D6E-409C-BE32-E72D297353CC}">
                <c16:uniqueId val="{00000011-1101-6D4A-AE7A-E3F5E8B2808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GPs</c:v>
                </c:pt>
                <c:pt idx="1">
                  <c:v>Dentists</c:v>
                </c:pt>
                <c:pt idx="2">
                  <c:v>Hospitals</c:v>
                </c:pt>
                <c:pt idx="3">
                  <c:v>Pharmacies</c:v>
                </c:pt>
                <c:pt idx="4">
                  <c:v>Opticians</c:v>
                </c:pt>
                <c:pt idx="5">
                  <c:v>COVID-19</c:v>
                </c:pt>
                <c:pt idx="6">
                  <c:v>Community Health Services</c:v>
                </c:pt>
                <c:pt idx="7">
                  <c:v>Residential Care</c:v>
                </c:pt>
                <c:pt idx="8">
                  <c:v>Mental Health Services</c:v>
                </c:pt>
              </c:strCache>
            </c:strRef>
          </c:cat>
          <c:val>
            <c:numRef>
              <c:f>Sheet1!$B$2:$B$10</c:f>
              <c:numCache>
                <c:formatCode>General</c:formatCode>
                <c:ptCount val="9"/>
                <c:pt idx="0">
                  <c:v>66</c:v>
                </c:pt>
                <c:pt idx="1">
                  <c:v>1</c:v>
                </c:pt>
                <c:pt idx="2">
                  <c:v>12</c:v>
                </c:pt>
                <c:pt idx="3">
                  <c:v>1</c:v>
                </c:pt>
                <c:pt idx="4">
                  <c:v>1</c:v>
                </c:pt>
              </c:numCache>
            </c:numRef>
          </c:val>
          <c:extLst>
            <c:ext xmlns:c16="http://schemas.microsoft.com/office/drawing/2014/chart" uri="{C3380CC4-5D6E-409C-BE32-E72D297353CC}">
              <c16:uniqueId val="{00000012-1101-6D4A-AE7A-E3F5E8B28084}"/>
            </c:ext>
          </c:extLst>
        </c:ser>
        <c:ser>
          <c:idx val="1"/>
          <c:order val="1"/>
          <c:tx>
            <c:strRef>
              <c:f>Sheet1!$C$1</c:f>
              <c:strCache>
                <c:ptCount val="1"/>
                <c:pt idx="0">
                  <c:v>Negative</c:v>
                </c:pt>
              </c:strCache>
            </c:strRef>
          </c:tx>
          <c:spPr>
            <a:solidFill>
              <a:srgbClr val="205F7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GPs</c:v>
                </c:pt>
                <c:pt idx="1">
                  <c:v>Dentists</c:v>
                </c:pt>
                <c:pt idx="2">
                  <c:v>Hospitals</c:v>
                </c:pt>
                <c:pt idx="3">
                  <c:v>Pharmacies</c:v>
                </c:pt>
                <c:pt idx="4">
                  <c:v>Opticians</c:v>
                </c:pt>
                <c:pt idx="5">
                  <c:v>COVID-19</c:v>
                </c:pt>
                <c:pt idx="6">
                  <c:v>Community Health Services</c:v>
                </c:pt>
                <c:pt idx="7">
                  <c:v>Residential Care</c:v>
                </c:pt>
                <c:pt idx="8">
                  <c:v>Mental Health Services</c:v>
                </c:pt>
              </c:strCache>
            </c:strRef>
          </c:cat>
          <c:val>
            <c:numRef>
              <c:f>Sheet1!$C$2:$C$10</c:f>
              <c:numCache>
                <c:formatCode>General</c:formatCode>
                <c:ptCount val="9"/>
                <c:pt idx="0">
                  <c:v>152</c:v>
                </c:pt>
                <c:pt idx="1">
                  <c:v>24</c:v>
                </c:pt>
                <c:pt idx="2">
                  <c:v>36</c:v>
                </c:pt>
                <c:pt idx="3">
                  <c:v>5</c:v>
                </c:pt>
                <c:pt idx="4">
                  <c:v>6</c:v>
                </c:pt>
                <c:pt idx="5">
                  <c:v>2</c:v>
                </c:pt>
                <c:pt idx="6">
                  <c:v>2</c:v>
                </c:pt>
                <c:pt idx="7">
                  <c:v>1</c:v>
                </c:pt>
                <c:pt idx="8">
                  <c:v>1</c:v>
                </c:pt>
              </c:numCache>
            </c:numRef>
          </c:val>
          <c:extLst>
            <c:ext xmlns:c16="http://schemas.microsoft.com/office/drawing/2014/chart" uri="{C3380CC4-5D6E-409C-BE32-E72D297353CC}">
              <c16:uniqueId val="{00000014-1101-6D4A-AE7A-E3F5E8B28084}"/>
            </c:ext>
          </c:extLst>
        </c:ser>
        <c:ser>
          <c:idx val="2"/>
          <c:order val="2"/>
          <c:tx>
            <c:strRef>
              <c:f>Sheet1!$D$1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GPs</c:v>
                </c:pt>
                <c:pt idx="1">
                  <c:v>Dentists</c:v>
                </c:pt>
                <c:pt idx="2">
                  <c:v>Hospitals</c:v>
                </c:pt>
                <c:pt idx="3">
                  <c:v>Pharmacies</c:v>
                </c:pt>
                <c:pt idx="4">
                  <c:v>Opticians</c:v>
                </c:pt>
                <c:pt idx="5">
                  <c:v>COVID-19</c:v>
                </c:pt>
                <c:pt idx="6">
                  <c:v>Community Health Services</c:v>
                </c:pt>
                <c:pt idx="7">
                  <c:v>Residential Care</c:v>
                </c:pt>
                <c:pt idx="8">
                  <c:v>Mental Health Services</c:v>
                </c:pt>
              </c:strCache>
            </c:strRef>
          </c:cat>
          <c:val>
            <c:numRef>
              <c:f>Sheet1!$D$2:$D$10</c:f>
              <c:numCache>
                <c:formatCode>General</c:formatCode>
                <c:ptCount val="9"/>
                <c:pt idx="0">
                  <c:v>352</c:v>
                </c:pt>
                <c:pt idx="1">
                  <c:v>249</c:v>
                </c:pt>
                <c:pt idx="2">
                  <c:v>128</c:v>
                </c:pt>
                <c:pt idx="3">
                  <c:v>122</c:v>
                </c:pt>
                <c:pt idx="4">
                  <c:v>26</c:v>
                </c:pt>
                <c:pt idx="5">
                  <c:v>9</c:v>
                </c:pt>
                <c:pt idx="6">
                  <c:v>5</c:v>
                </c:pt>
                <c:pt idx="7">
                  <c:v>3</c:v>
                </c:pt>
              </c:numCache>
            </c:numRef>
          </c:val>
          <c:extLst>
            <c:ext xmlns:c16="http://schemas.microsoft.com/office/drawing/2014/chart" uri="{C3380CC4-5D6E-409C-BE32-E72D297353CC}">
              <c16:uniqueId val="{00000015-1101-6D4A-AE7A-E3F5E8B28084}"/>
            </c:ext>
          </c:extLst>
        </c:ser>
        <c:dLbls>
          <c:showLegendKey val="0"/>
          <c:showVal val="1"/>
          <c:showCatName val="0"/>
          <c:showSerName val="0"/>
          <c:showPercent val="0"/>
          <c:showBubbleSize val="0"/>
        </c:dLbls>
        <c:gapWidth val="150"/>
        <c:overlap val="-25"/>
        <c:axId val="1107576592"/>
        <c:axId val="1107802304"/>
      </c:barChart>
      <c:catAx>
        <c:axId val="1107576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107802304"/>
        <c:crosses val="autoZero"/>
        <c:auto val="1"/>
        <c:lblAlgn val="ctr"/>
        <c:lblOffset val="100"/>
        <c:noMultiLvlLbl val="0"/>
      </c:catAx>
      <c:valAx>
        <c:axId val="1107802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10757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latin typeface="Trebuchet MS" panose="020B070302020209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r>
              <a:rPr lang="en-GB" sz="1600" b="1"/>
              <a:t>Top sub-themes for Administration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45886641624468211"/>
          <c:y val="0.14254395738074324"/>
          <c:w val="0.48949570207193716"/>
          <c:h val="0.64418908895000437"/>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0"/>
              <c:layout>
                <c:manualLayout>
                  <c:x val="5.8701367202045583E-4"/>
                  <c:y val="-8.454428301100333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FE-FE48-AF3B-8FD88E36E85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Booking appointments</c:v>
                </c:pt>
                <c:pt idx="1">
                  <c:v>Getting through the telephone</c:v>
                </c:pt>
                <c:pt idx="2">
                  <c:v>Management of service</c:v>
                </c:pt>
                <c:pt idx="3">
                  <c:v>Appointment availability </c:v>
                </c:pt>
                <c:pt idx="4">
                  <c:v>Others</c:v>
                </c:pt>
              </c:strCache>
            </c:strRef>
          </c:cat>
          <c:val>
            <c:numRef>
              <c:f>Sheet1!$B$2:$B$6</c:f>
              <c:numCache>
                <c:formatCode>General</c:formatCode>
                <c:ptCount val="5"/>
                <c:pt idx="0">
                  <c:v>98</c:v>
                </c:pt>
                <c:pt idx="1">
                  <c:v>21</c:v>
                </c:pt>
                <c:pt idx="2">
                  <c:v>44</c:v>
                </c:pt>
                <c:pt idx="3">
                  <c:v>14</c:v>
                </c:pt>
                <c:pt idx="4">
                  <c:v>8</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2.1094048474142913E-2"/>
                  <c:y val="6.45618346599736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FE-FE48-AF3B-8FD88E36E858}"/>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2.040206153942991E-2"/>
                      <c:h val="6.8544123515317121E-2"/>
                    </c:manualLayout>
                  </c15:layout>
                </c:ext>
                <c:ext xmlns:c16="http://schemas.microsoft.com/office/drawing/2014/chart" uri="{C3380CC4-5D6E-409C-BE32-E72D297353CC}">
                  <c16:uniqueId val="{00000007-1438-CE47-94C9-2D78D08EE2F4}"/>
                </c:ext>
              </c:extLst>
            </c:dLbl>
            <c:dLbl>
              <c:idx val="4"/>
              <c:layout>
                <c:manualLayout>
                  <c:x val="2.1660744740480905E-2"/>
                  <c:y val="8.38493866945544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F7-4A8B-ABD6-279344B83C74}"/>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Booking appointments</c:v>
                </c:pt>
                <c:pt idx="1">
                  <c:v>Getting through the telephone</c:v>
                </c:pt>
                <c:pt idx="2">
                  <c:v>Management of service</c:v>
                </c:pt>
                <c:pt idx="3">
                  <c:v>Appointment availability </c:v>
                </c:pt>
                <c:pt idx="4">
                  <c:v>Others</c:v>
                </c:pt>
              </c:strCache>
            </c:strRef>
          </c:cat>
          <c:val>
            <c:numRef>
              <c:f>Sheet1!$C$2:$C$6</c:f>
              <c:numCache>
                <c:formatCode>General</c:formatCode>
                <c:ptCount val="5"/>
                <c:pt idx="0">
                  <c:v>112</c:v>
                </c:pt>
                <c:pt idx="1">
                  <c:v>90</c:v>
                </c:pt>
                <c:pt idx="2">
                  <c:v>27</c:v>
                </c:pt>
                <c:pt idx="3">
                  <c:v>36</c:v>
                </c:pt>
                <c:pt idx="4">
                  <c:v>15</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147250995254083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FE-FE48-AF3B-8FD88E36E858}"/>
                </c:ext>
              </c:extLst>
            </c:dLbl>
            <c:dLbl>
              <c:idx val="1"/>
              <c:layout>
                <c:manualLayout>
                  <c:x val="2.9061658545680102E-2"/>
                  <c:y val="-9.22311923713910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FE-FE48-AF3B-8FD88E36E858}"/>
                </c:ext>
              </c:extLst>
            </c:dLbl>
            <c:dLbl>
              <c:idx val="2"/>
              <c:layout>
                <c:manualLayout>
                  <c:x val="2.6266222552081279E-2"/>
                  <c:y val="1.84462384742782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FE-FE48-AF3B-8FD88E36E858}"/>
                </c:ext>
              </c:extLst>
            </c:dLbl>
            <c:dLbl>
              <c:idx val="3"/>
              <c:layout>
                <c:manualLayout>
                  <c:x val="1.62515342629144E-2"/>
                  <c:y val="4.611559618569552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FE-FE48-AF3B-8FD88E36E85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Booking appointments</c:v>
                </c:pt>
                <c:pt idx="1">
                  <c:v>Getting through the telephone</c:v>
                </c:pt>
                <c:pt idx="2">
                  <c:v>Management of service</c:v>
                </c:pt>
                <c:pt idx="3">
                  <c:v>Appointment availability </c:v>
                </c:pt>
                <c:pt idx="4">
                  <c:v>Others</c:v>
                </c:pt>
              </c:strCache>
            </c:strRef>
          </c:cat>
          <c:val>
            <c:numRef>
              <c:f>Sheet1!$D$2:$D$6</c:f>
              <c:numCache>
                <c:formatCode>General</c:formatCode>
                <c:ptCount val="5"/>
                <c:pt idx="0">
                  <c:v>7</c:v>
                </c:pt>
                <c:pt idx="1">
                  <c:v>2</c:v>
                </c:pt>
                <c:pt idx="2">
                  <c:v>1</c:v>
                </c:pt>
                <c:pt idx="3">
                  <c:v>3</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0">
          <a:solidFill>
            <a:schemeClr val="tx1"/>
          </a:solidFill>
          <a:latin typeface="Trebuchet MS" panose="020B070302020209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Trebuchet MS" panose="020B0703020202090204" pitchFamily="34" charset="0"/>
                <a:ea typeface="+mn-ea"/>
                <a:cs typeface="+mn-cs"/>
              </a:defRPr>
            </a:pPr>
            <a:r>
              <a:rPr lang="en-GB" b="1" dirty="0"/>
              <a:t>Top </a:t>
            </a:r>
            <a:r>
              <a:rPr lang="en-GB" sz="1600" b="1" dirty="0"/>
              <a:t>sub-themes</a:t>
            </a:r>
            <a:r>
              <a:rPr lang="en-GB" b="1" dirty="0"/>
              <a:t> for Staff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0"/>
              <c:layout>
                <c:manualLayout>
                  <c:x val="-4.350550269956779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7A-49AD-BA03-E4823FA6995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General</c:v>
                </c:pt>
                <c:pt idx="2">
                  <c:v>Capacity</c:v>
                </c:pt>
                <c:pt idx="3">
                  <c:v>Attitude</c:v>
                </c:pt>
              </c:strCache>
            </c:strRef>
          </c:cat>
          <c:val>
            <c:numRef>
              <c:f>Sheet1!$B$2:$B$5</c:f>
              <c:numCache>
                <c:formatCode>General</c:formatCode>
                <c:ptCount val="4"/>
                <c:pt idx="0">
                  <c:v>2</c:v>
                </c:pt>
                <c:pt idx="1">
                  <c:v>26</c:v>
                </c:pt>
                <c:pt idx="2">
                  <c:v>34</c:v>
                </c:pt>
                <c:pt idx="3">
                  <c:v>173</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4.54281248705450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2A-5F44-B2FA-E52064524A24}"/>
                </c:ext>
              </c:extLst>
            </c:dLbl>
            <c:dLbl>
              <c:idx val="1"/>
              <c:layout>
                <c:manualLayout>
                  <c:x val="3.0872207224623371E-2"/>
                  <c:y val="7.2019614286763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7A-49AD-BA03-E4823FA69952}"/>
                </c:ext>
              </c:extLst>
            </c:dLbl>
            <c:dLbl>
              <c:idx val="2"/>
              <c:layout>
                <c:manualLayout>
                  <c:x val="3.4011274665488339E-2"/>
                  <c:y val="1.08029421430144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7A-49AD-BA03-E4823FA6995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General</c:v>
                </c:pt>
                <c:pt idx="2">
                  <c:v>Capacity</c:v>
                </c:pt>
                <c:pt idx="3">
                  <c:v>Attitude</c:v>
                </c:pt>
              </c:strCache>
            </c:strRef>
          </c:cat>
          <c:val>
            <c:numRef>
              <c:f>Sheet1!$C$2:$C$5</c:f>
              <c:numCache>
                <c:formatCode>General</c:formatCode>
                <c:ptCount val="4"/>
                <c:pt idx="0">
                  <c:v>4</c:v>
                </c:pt>
                <c:pt idx="1">
                  <c:v>6</c:v>
                </c:pt>
                <c:pt idx="2">
                  <c:v>2</c:v>
                </c:pt>
                <c:pt idx="3">
                  <c:v>88</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4.8065985791021691E-2"/>
                  <c:y val="-7.2019614286763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69-2A49-84A0-1980E4469645}"/>
                </c:ext>
              </c:extLst>
            </c:dLbl>
            <c:dLbl>
              <c:idx val="1"/>
              <c:layout>
                <c:manualLayout>
                  <c:x val="5.2784619713058624E-2"/>
                  <c:y val="-7.2019614286763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69-2A49-84A0-1980E4469645}"/>
                </c:ext>
              </c:extLst>
            </c:dLbl>
            <c:dLbl>
              <c:idx val="3"/>
              <c:layout>
                <c:manualLayout>
                  <c:x val="1.0022404341402119E-2"/>
                  <c:y val="-3.300860856317036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7A-49AD-BA03-E4823FA6995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General</c:v>
                </c:pt>
                <c:pt idx="2">
                  <c:v>Capacity</c:v>
                </c:pt>
                <c:pt idx="3">
                  <c:v>Attitude</c:v>
                </c:pt>
              </c:strCache>
            </c:strRef>
          </c:cat>
          <c:val>
            <c:numRef>
              <c:f>Sheet1!$D$2:$D$5</c:f>
              <c:numCache>
                <c:formatCode>General</c:formatCode>
                <c:ptCount val="4"/>
                <c:pt idx="3">
                  <c:v>9</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0">
          <a:solidFill>
            <a:schemeClr val="tx1"/>
          </a:solidFill>
          <a:latin typeface="Trebuchet MS" panose="020B070302020209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extLst>
      <p:ext uri="{BB962C8B-B14F-4D97-AF65-F5344CB8AC3E}">
        <p14:creationId xmlns:p14="http://schemas.microsoft.com/office/powerpoint/2010/main" val="3553798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3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0" name="Google Shape;70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7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33" name="Google Shape;733;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37</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3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4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4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4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3" name="Google Shape;79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4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8" name="Google Shape;80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4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9" name="Google Shape;81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4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7" name="Google Shape;837;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4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5" name="Google Shape;87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4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4" name="Google Shape;89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4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3" name="Google Shape;91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5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9" name="Google Shape;929;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5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5" name="Google Shape;945;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5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8" name="Google Shape;95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5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9" name="Google Shape;96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5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0" name="Google Shape;98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53</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5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2" name="Google Shape;99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54</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2" name="Google Shape;1002;p5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8" name="Google Shape;1008;p5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4" name="Google Shape;1014;p5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0" name="Google Shape;1020;p5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6" name="Google Shape;1026;p6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2" name="Google Shape;1032;p6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8" name="Google Shape;1038;p6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4" name="Google Shape;1044;p6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65"/>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5"/>
          <p:cNvSpPr txBox="1">
            <a:spLocks noGrp="1"/>
          </p:cNvSpPr>
          <p:nvPr>
            <p:ph type="body" idx="1"/>
          </p:nvPr>
        </p:nvSpPr>
        <p:spPr>
          <a:xfrm>
            <a:off x="722620" y="1825625"/>
            <a:ext cx="906559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18" name="Google Shape;18;p65"/>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4"/>
          <p:cNvSpPr txBox="1">
            <a:spLocks noGrp="1"/>
          </p:cNvSpPr>
          <p:nvPr>
            <p:ph type="body" idx="1"/>
          </p:nvPr>
        </p:nvSpPr>
        <p:spPr>
          <a:xfrm rot="5400000">
            <a:off x="3079750" y="-531505"/>
            <a:ext cx="4351338" cy="90655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75" name="Google Shape;75;p74"/>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4"/>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5"/>
          <p:cNvSpPr txBox="1">
            <a:spLocks noGrp="1"/>
          </p:cNvSpPr>
          <p:nvPr>
            <p:ph type="title"/>
          </p:nvPr>
        </p:nvSpPr>
        <p:spPr>
          <a:xfrm rot="5400000">
            <a:off x="5749099" y="2137845"/>
            <a:ext cx="5811838" cy="22663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5"/>
          <p:cNvSpPr txBox="1">
            <a:spLocks noGrp="1"/>
          </p:cNvSpPr>
          <p:nvPr>
            <p:ph type="body" idx="1"/>
          </p:nvPr>
        </p:nvSpPr>
        <p:spPr>
          <a:xfrm rot="5400000">
            <a:off x="1150607" y="-62862"/>
            <a:ext cx="5811838" cy="66678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81" name="Google Shape;81;p75"/>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5"/>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66"/>
          <p:cNvSpPr txBox="1">
            <a:spLocks noGrp="1"/>
          </p:cNvSpPr>
          <p:nvPr>
            <p:ph type="ctrTitle"/>
          </p:nvPr>
        </p:nvSpPr>
        <p:spPr>
          <a:xfrm>
            <a:off x="1313855" y="1122363"/>
            <a:ext cx="7883129"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5173"/>
              <a:buFont typeface="Calibri"/>
              <a:buNone/>
              <a:defRPr sz="517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6"/>
          <p:cNvSpPr txBox="1">
            <a:spLocks noGrp="1"/>
          </p:cNvSpPr>
          <p:nvPr>
            <p:ph type="subTitle" idx="1"/>
          </p:nvPr>
        </p:nvSpPr>
        <p:spPr>
          <a:xfrm>
            <a:off x="1313855" y="3602038"/>
            <a:ext cx="7883129"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62"/>
              </a:spcBef>
              <a:spcAft>
                <a:spcPts val="0"/>
              </a:spcAft>
              <a:buClr>
                <a:schemeClr val="dk1"/>
              </a:buClr>
              <a:buSzPts val="2069"/>
              <a:buNone/>
              <a:defRPr sz="2069"/>
            </a:lvl1pPr>
            <a:lvl2pPr lvl="1" algn="ctr">
              <a:lnSpc>
                <a:spcPct val="90000"/>
              </a:lnSpc>
              <a:spcBef>
                <a:spcPts val="431"/>
              </a:spcBef>
              <a:spcAft>
                <a:spcPts val="0"/>
              </a:spcAft>
              <a:buClr>
                <a:schemeClr val="dk1"/>
              </a:buClr>
              <a:buSzPts val="1724"/>
              <a:buNone/>
              <a:defRPr sz="1724"/>
            </a:lvl2pPr>
            <a:lvl3pPr lvl="2" algn="ctr">
              <a:lnSpc>
                <a:spcPct val="90000"/>
              </a:lnSpc>
              <a:spcBef>
                <a:spcPts val="431"/>
              </a:spcBef>
              <a:spcAft>
                <a:spcPts val="0"/>
              </a:spcAft>
              <a:buClr>
                <a:schemeClr val="dk1"/>
              </a:buClr>
              <a:buSzPts val="1552"/>
              <a:buNone/>
              <a:defRPr sz="1552"/>
            </a:lvl3pPr>
            <a:lvl4pPr lvl="3" algn="ctr">
              <a:lnSpc>
                <a:spcPct val="90000"/>
              </a:lnSpc>
              <a:spcBef>
                <a:spcPts val="431"/>
              </a:spcBef>
              <a:spcAft>
                <a:spcPts val="0"/>
              </a:spcAft>
              <a:buClr>
                <a:schemeClr val="dk1"/>
              </a:buClr>
              <a:buSzPts val="1379"/>
              <a:buNone/>
              <a:defRPr sz="1379"/>
            </a:lvl4pPr>
            <a:lvl5pPr lvl="4" algn="ctr">
              <a:lnSpc>
                <a:spcPct val="90000"/>
              </a:lnSpc>
              <a:spcBef>
                <a:spcPts val="431"/>
              </a:spcBef>
              <a:spcAft>
                <a:spcPts val="0"/>
              </a:spcAft>
              <a:buClr>
                <a:schemeClr val="dk1"/>
              </a:buClr>
              <a:buSzPts val="1379"/>
              <a:buNone/>
              <a:defRPr sz="1379"/>
            </a:lvl5pPr>
            <a:lvl6pPr lvl="5" algn="ctr">
              <a:lnSpc>
                <a:spcPct val="90000"/>
              </a:lnSpc>
              <a:spcBef>
                <a:spcPts val="431"/>
              </a:spcBef>
              <a:spcAft>
                <a:spcPts val="0"/>
              </a:spcAft>
              <a:buClr>
                <a:schemeClr val="dk1"/>
              </a:buClr>
              <a:buSzPts val="1379"/>
              <a:buNone/>
              <a:defRPr sz="1379"/>
            </a:lvl6pPr>
            <a:lvl7pPr lvl="6" algn="ctr">
              <a:lnSpc>
                <a:spcPct val="90000"/>
              </a:lnSpc>
              <a:spcBef>
                <a:spcPts val="431"/>
              </a:spcBef>
              <a:spcAft>
                <a:spcPts val="0"/>
              </a:spcAft>
              <a:buClr>
                <a:schemeClr val="dk1"/>
              </a:buClr>
              <a:buSzPts val="1379"/>
              <a:buNone/>
              <a:defRPr sz="1379"/>
            </a:lvl7pPr>
            <a:lvl8pPr lvl="7" algn="ctr">
              <a:lnSpc>
                <a:spcPct val="90000"/>
              </a:lnSpc>
              <a:spcBef>
                <a:spcPts val="431"/>
              </a:spcBef>
              <a:spcAft>
                <a:spcPts val="0"/>
              </a:spcAft>
              <a:buClr>
                <a:schemeClr val="dk1"/>
              </a:buClr>
              <a:buSzPts val="1379"/>
              <a:buNone/>
              <a:defRPr sz="1379"/>
            </a:lvl8pPr>
            <a:lvl9pPr lvl="8" algn="ctr">
              <a:lnSpc>
                <a:spcPct val="90000"/>
              </a:lnSpc>
              <a:spcBef>
                <a:spcPts val="431"/>
              </a:spcBef>
              <a:spcAft>
                <a:spcPts val="0"/>
              </a:spcAft>
              <a:buClr>
                <a:schemeClr val="dk1"/>
              </a:buClr>
              <a:buSzPts val="1379"/>
              <a:buNone/>
              <a:defRPr sz="1379"/>
            </a:lvl9pPr>
          </a:lstStyle>
          <a:p>
            <a:endParaRPr/>
          </a:p>
        </p:txBody>
      </p:sp>
      <p:sp>
        <p:nvSpPr>
          <p:cNvPr id="24" name="Google Shape;24;p66"/>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6"/>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7"/>
          <p:cNvSpPr txBox="1">
            <a:spLocks noGrp="1"/>
          </p:cNvSpPr>
          <p:nvPr>
            <p:ph type="title"/>
          </p:nvPr>
        </p:nvSpPr>
        <p:spPr>
          <a:xfrm>
            <a:off x="717146" y="1709739"/>
            <a:ext cx="9065598"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173"/>
              <a:buFont typeface="Calibri"/>
              <a:buNone/>
              <a:defRPr sz="517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7"/>
          <p:cNvSpPr txBox="1">
            <a:spLocks noGrp="1"/>
          </p:cNvSpPr>
          <p:nvPr>
            <p:ph type="body" idx="1"/>
          </p:nvPr>
        </p:nvSpPr>
        <p:spPr>
          <a:xfrm>
            <a:off x="717146" y="4589464"/>
            <a:ext cx="9065598"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62"/>
              </a:spcBef>
              <a:spcAft>
                <a:spcPts val="0"/>
              </a:spcAft>
              <a:buClr>
                <a:srgbClr val="888888"/>
              </a:buClr>
              <a:buSzPts val="2069"/>
              <a:buNone/>
              <a:defRPr sz="2069">
                <a:solidFill>
                  <a:srgbClr val="888888"/>
                </a:solidFill>
              </a:defRPr>
            </a:lvl1pPr>
            <a:lvl2pPr marL="914400" lvl="1" indent="-228600" algn="l">
              <a:lnSpc>
                <a:spcPct val="90000"/>
              </a:lnSpc>
              <a:spcBef>
                <a:spcPts val="431"/>
              </a:spcBef>
              <a:spcAft>
                <a:spcPts val="0"/>
              </a:spcAft>
              <a:buClr>
                <a:srgbClr val="888888"/>
              </a:buClr>
              <a:buSzPts val="1724"/>
              <a:buNone/>
              <a:defRPr sz="1724">
                <a:solidFill>
                  <a:srgbClr val="888888"/>
                </a:solidFill>
              </a:defRPr>
            </a:lvl2pPr>
            <a:lvl3pPr marL="1371600" lvl="2" indent="-228600" algn="l">
              <a:lnSpc>
                <a:spcPct val="90000"/>
              </a:lnSpc>
              <a:spcBef>
                <a:spcPts val="431"/>
              </a:spcBef>
              <a:spcAft>
                <a:spcPts val="0"/>
              </a:spcAft>
              <a:buClr>
                <a:srgbClr val="888888"/>
              </a:buClr>
              <a:buSzPts val="1552"/>
              <a:buNone/>
              <a:defRPr sz="1552">
                <a:solidFill>
                  <a:srgbClr val="888888"/>
                </a:solidFill>
              </a:defRPr>
            </a:lvl3pPr>
            <a:lvl4pPr marL="1828800" lvl="3" indent="-228600" algn="l">
              <a:lnSpc>
                <a:spcPct val="90000"/>
              </a:lnSpc>
              <a:spcBef>
                <a:spcPts val="431"/>
              </a:spcBef>
              <a:spcAft>
                <a:spcPts val="0"/>
              </a:spcAft>
              <a:buClr>
                <a:srgbClr val="888888"/>
              </a:buClr>
              <a:buSzPts val="1379"/>
              <a:buNone/>
              <a:defRPr sz="1379">
                <a:solidFill>
                  <a:srgbClr val="888888"/>
                </a:solidFill>
              </a:defRPr>
            </a:lvl4pPr>
            <a:lvl5pPr marL="2286000" lvl="4" indent="-228600" algn="l">
              <a:lnSpc>
                <a:spcPct val="90000"/>
              </a:lnSpc>
              <a:spcBef>
                <a:spcPts val="431"/>
              </a:spcBef>
              <a:spcAft>
                <a:spcPts val="0"/>
              </a:spcAft>
              <a:buClr>
                <a:srgbClr val="888888"/>
              </a:buClr>
              <a:buSzPts val="1379"/>
              <a:buNone/>
              <a:defRPr sz="1379">
                <a:solidFill>
                  <a:srgbClr val="888888"/>
                </a:solidFill>
              </a:defRPr>
            </a:lvl5pPr>
            <a:lvl6pPr marL="2743200" lvl="5" indent="-228600" algn="l">
              <a:lnSpc>
                <a:spcPct val="90000"/>
              </a:lnSpc>
              <a:spcBef>
                <a:spcPts val="431"/>
              </a:spcBef>
              <a:spcAft>
                <a:spcPts val="0"/>
              </a:spcAft>
              <a:buClr>
                <a:srgbClr val="888888"/>
              </a:buClr>
              <a:buSzPts val="1379"/>
              <a:buNone/>
              <a:defRPr sz="1379">
                <a:solidFill>
                  <a:srgbClr val="888888"/>
                </a:solidFill>
              </a:defRPr>
            </a:lvl6pPr>
            <a:lvl7pPr marL="3200400" lvl="6" indent="-228600" algn="l">
              <a:lnSpc>
                <a:spcPct val="90000"/>
              </a:lnSpc>
              <a:spcBef>
                <a:spcPts val="431"/>
              </a:spcBef>
              <a:spcAft>
                <a:spcPts val="0"/>
              </a:spcAft>
              <a:buClr>
                <a:srgbClr val="888888"/>
              </a:buClr>
              <a:buSzPts val="1379"/>
              <a:buNone/>
              <a:defRPr sz="1379">
                <a:solidFill>
                  <a:srgbClr val="888888"/>
                </a:solidFill>
              </a:defRPr>
            </a:lvl7pPr>
            <a:lvl8pPr marL="3657600" lvl="7" indent="-228600" algn="l">
              <a:lnSpc>
                <a:spcPct val="90000"/>
              </a:lnSpc>
              <a:spcBef>
                <a:spcPts val="431"/>
              </a:spcBef>
              <a:spcAft>
                <a:spcPts val="0"/>
              </a:spcAft>
              <a:buClr>
                <a:srgbClr val="888888"/>
              </a:buClr>
              <a:buSzPts val="1379"/>
              <a:buNone/>
              <a:defRPr sz="1379">
                <a:solidFill>
                  <a:srgbClr val="888888"/>
                </a:solidFill>
              </a:defRPr>
            </a:lvl8pPr>
            <a:lvl9pPr marL="4114800" lvl="8" indent="-228600" algn="l">
              <a:lnSpc>
                <a:spcPct val="90000"/>
              </a:lnSpc>
              <a:spcBef>
                <a:spcPts val="431"/>
              </a:spcBef>
              <a:spcAft>
                <a:spcPts val="0"/>
              </a:spcAft>
              <a:buClr>
                <a:srgbClr val="888888"/>
              </a:buClr>
              <a:buSzPts val="1379"/>
              <a:buNone/>
              <a:defRPr sz="1379">
                <a:solidFill>
                  <a:srgbClr val="888888"/>
                </a:solidFill>
              </a:defRPr>
            </a:lvl9pPr>
          </a:lstStyle>
          <a:p>
            <a:endParaRPr/>
          </a:p>
        </p:txBody>
      </p:sp>
      <p:sp>
        <p:nvSpPr>
          <p:cNvPr id="30" name="Google Shape;30;p67"/>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7"/>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8"/>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8"/>
          <p:cNvSpPr txBox="1">
            <a:spLocks noGrp="1"/>
          </p:cNvSpPr>
          <p:nvPr>
            <p:ph type="body" idx="1"/>
          </p:nvPr>
        </p:nvSpPr>
        <p:spPr>
          <a:xfrm>
            <a:off x="722620" y="1825625"/>
            <a:ext cx="446710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36" name="Google Shape;36;p68"/>
          <p:cNvSpPr txBox="1">
            <a:spLocks noGrp="1"/>
          </p:cNvSpPr>
          <p:nvPr>
            <p:ph type="body" idx="2"/>
          </p:nvPr>
        </p:nvSpPr>
        <p:spPr>
          <a:xfrm>
            <a:off x="5321112" y="1825625"/>
            <a:ext cx="446710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37" name="Google Shape;37;p68"/>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8"/>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9"/>
          <p:cNvSpPr txBox="1">
            <a:spLocks noGrp="1"/>
          </p:cNvSpPr>
          <p:nvPr>
            <p:ph type="title"/>
          </p:nvPr>
        </p:nvSpPr>
        <p:spPr>
          <a:xfrm>
            <a:off x="723989"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9"/>
          <p:cNvSpPr txBox="1">
            <a:spLocks noGrp="1"/>
          </p:cNvSpPr>
          <p:nvPr>
            <p:ph type="body" idx="1"/>
          </p:nvPr>
        </p:nvSpPr>
        <p:spPr>
          <a:xfrm>
            <a:off x="723989" y="1681163"/>
            <a:ext cx="444657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62"/>
              </a:spcBef>
              <a:spcAft>
                <a:spcPts val="0"/>
              </a:spcAft>
              <a:buClr>
                <a:schemeClr val="dk1"/>
              </a:buClr>
              <a:buSzPts val="2069"/>
              <a:buNone/>
              <a:defRPr sz="2069" b="1"/>
            </a:lvl1pPr>
            <a:lvl2pPr marL="914400" lvl="1" indent="-228600" algn="l">
              <a:lnSpc>
                <a:spcPct val="90000"/>
              </a:lnSpc>
              <a:spcBef>
                <a:spcPts val="431"/>
              </a:spcBef>
              <a:spcAft>
                <a:spcPts val="0"/>
              </a:spcAft>
              <a:buClr>
                <a:schemeClr val="dk1"/>
              </a:buClr>
              <a:buSzPts val="1724"/>
              <a:buNone/>
              <a:defRPr sz="1724" b="1"/>
            </a:lvl2pPr>
            <a:lvl3pPr marL="1371600" lvl="2" indent="-228600" algn="l">
              <a:lnSpc>
                <a:spcPct val="90000"/>
              </a:lnSpc>
              <a:spcBef>
                <a:spcPts val="431"/>
              </a:spcBef>
              <a:spcAft>
                <a:spcPts val="0"/>
              </a:spcAft>
              <a:buClr>
                <a:schemeClr val="dk1"/>
              </a:buClr>
              <a:buSzPts val="1552"/>
              <a:buNone/>
              <a:defRPr sz="1552" b="1"/>
            </a:lvl3pPr>
            <a:lvl4pPr marL="1828800" lvl="3" indent="-228600" algn="l">
              <a:lnSpc>
                <a:spcPct val="90000"/>
              </a:lnSpc>
              <a:spcBef>
                <a:spcPts val="431"/>
              </a:spcBef>
              <a:spcAft>
                <a:spcPts val="0"/>
              </a:spcAft>
              <a:buClr>
                <a:schemeClr val="dk1"/>
              </a:buClr>
              <a:buSzPts val="1379"/>
              <a:buNone/>
              <a:defRPr sz="1379" b="1"/>
            </a:lvl4pPr>
            <a:lvl5pPr marL="2286000" lvl="4" indent="-228600" algn="l">
              <a:lnSpc>
                <a:spcPct val="90000"/>
              </a:lnSpc>
              <a:spcBef>
                <a:spcPts val="431"/>
              </a:spcBef>
              <a:spcAft>
                <a:spcPts val="0"/>
              </a:spcAft>
              <a:buClr>
                <a:schemeClr val="dk1"/>
              </a:buClr>
              <a:buSzPts val="1379"/>
              <a:buNone/>
              <a:defRPr sz="1379" b="1"/>
            </a:lvl5pPr>
            <a:lvl6pPr marL="2743200" lvl="5" indent="-228600" algn="l">
              <a:lnSpc>
                <a:spcPct val="90000"/>
              </a:lnSpc>
              <a:spcBef>
                <a:spcPts val="431"/>
              </a:spcBef>
              <a:spcAft>
                <a:spcPts val="0"/>
              </a:spcAft>
              <a:buClr>
                <a:schemeClr val="dk1"/>
              </a:buClr>
              <a:buSzPts val="1379"/>
              <a:buNone/>
              <a:defRPr sz="1379" b="1"/>
            </a:lvl6pPr>
            <a:lvl7pPr marL="3200400" lvl="6" indent="-228600" algn="l">
              <a:lnSpc>
                <a:spcPct val="90000"/>
              </a:lnSpc>
              <a:spcBef>
                <a:spcPts val="431"/>
              </a:spcBef>
              <a:spcAft>
                <a:spcPts val="0"/>
              </a:spcAft>
              <a:buClr>
                <a:schemeClr val="dk1"/>
              </a:buClr>
              <a:buSzPts val="1379"/>
              <a:buNone/>
              <a:defRPr sz="1379" b="1"/>
            </a:lvl7pPr>
            <a:lvl8pPr marL="3657600" lvl="7" indent="-228600" algn="l">
              <a:lnSpc>
                <a:spcPct val="90000"/>
              </a:lnSpc>
              <a:spcBef>
                <a:spcPts val="431"/>
              </a:spcBef>
              <a:spcAft>
                <a:spcPts val="0"/>
              </a:spcAft>
              <a:buClr>
                <a:schemeClr val="dk1"/>
              </a:buClr>
              <a:buSzPts val="1379"/>
              <a:buNone/>
              <a:defRPr sz="1379" b="1"/>
            </a:lvl8pPr>
            <a:lvl9pPr marL="4114800" lvl="8" indent="-228600" algn="l">
              <a:lnSpc>
                <a:spcPct val="90000"/>
              </a:lnSpc>
              <a:spcBef>
                <a:spcPts val="431"/>
              </a:spcBef>
              <a:spcAft>
                <a:spcPts val="0"/>
              </a:spcAft>
              <a:buClr>
                <a:schemeClr val="dk1"/>
              </a:buClr>
              <a:buSzPts val="1379"/>
              <a:buNone/>
              <a:defRPr sz="1379" b="1"/>
            </a:lvl9pPr>
          </a:lstStyle>
          <a:p>
            <a:endParaRPr/>
          </a:p>
        </p:txBody>
      </p:sp>
      <p:sp>
        <p:nvSpPr>
          <p:cNvPr id="43" name="Google Shape;43;p69"/>
          <p:cNvSpPr txBox="1">
            <a:spLocks noGrp="1"/>
          </p:cNvSpPr>
          <p:nvPr>
            <p:ph type="body" idx="2"/>
          </p:nvPr>
        </p:nvSpPr>
        <p:spPr>
          <a:xfrm>
            <a:off x="723989" y="2505075"/>
            <a:ext cx="444657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44" name="Google Shape;44;p69"/>
          <p:cNvSpPr txBox="1">
            <a:spLocks noGrp="1"/>
          </p:cNvSpPr>
          <p:nvPr>
            <p:ph type="body" idx="3"/>
          </p:nvPr>
        </p:nvSpPr>
        <p:spPr>
          <a:xfrm>
            <a:off x="5321112" y="1681163"/>
            <a:ext cx="44684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62"/>
              </a:spcBef>
              <a:spcAft>
                <a:spcPts val="0"/>
              </a:spcAft>
              <a:buClr>
                <a:schemeClr val="dk1"/>
              </a:buClr>
              <a:buSzPts val="2069"/>
              <a:buNone/>
              <a:defRPr sz="2069" b="1"/>
            </a:lvl1pPr>
            <a:lvl2pPr marL="914400" lvl="1" indent="-228600" algn="l">
              <a:lnSpc>
                <a:spcPct val="90000"/>
              </a:lnSpc>
              <a:spcBef>
                <a:spcPts val="431"/>
              </a:spcBef>
              <a:spcAft>
                <a:spcPts val="0"/>
              </a:spcAft>
              <a:buClr>
                <a:schemeClr val="dk1"/>
              </a:buClr>
              <a:buSzPts val="1724"/>
              <a:buNone/>
              <a:defRPr sz="1724" b="1"/>
            </a:lvl2pPr>
            <a:lvl3pPr marL="1371600" lvl="2" indent="-228600" algn="l">
              <a:lnSpc>
                <a:spcPct val="90000"/>
              </a:lnSpc>
              <a:spcBef>
                <a:spcPts val="431"/>
              </a:spcBef>
              <a:spcAft>
                <a:spcPts val="0"/>
              </a:spcAft>
              <a:buClr>
                <a:schemeClr val="dk1"/>
              </a:buClr>
              <a:buSzPts val="1552"/>
              <a:buNone/>
              <a:defRPr sz="1552" b="1"/>
            </a:lvl3pPr>
            <a:lvl4pPr marL="1828800" lvl="3" indent="-228600" algn="l">
              <a:lnSpc>
                <a:spcPct val="90000"/>
              </a:lnSpc>
              <a:spcBef>
                <a:spcPts val="431"/>
              </a:spcBef>
              <a:spcAft>
                <a:spcPts val="0"/>
              </a:spcAft>
              <a:buClr>
                <a:schemeClr val="dk1"/>
              </a:buClr>
              <a:buSzPts val="1379"/>
              <a:buNone/>
              <a:defRPr sz="1379" b="1"/>
            </a:lvl4pPr>
            <a:lvl5pPr marL="2286000" lvl="4" indent="-228600" algn="l">
              <a:lnSpc>
                <a:spcPct val="90000"/>
              </a:lnSpc>
              <a:spcBef>
                <a:spcPts val="431"/>
              </a:spcBef>
              <a:spcAft>
                <a:spcPts val="0"/>
              </a:spcAft>
              <a:buClr>
                <a:schemeClr val="dk1"/>
              </a:buClr>
              <a:buSzPts val="1379"/>
              <a:buNone/>
              <a:defRPr sz="1379" b="1"/>
            </a:lvl5pPr>
            <a:lvl6pPr marL="2743200" lvl="5" indent="-228600" algn="l">
              <a:lnSpc>
                <a:spcPct val="90000"/>
              </a:lnSpc>
              <a:spcBef>
                <a:spcPts val="431"/>
              </a:spcBef>
              <a:spcAft>
                <a:spcPts val="0"/>
              </a:spcAft>
              <a:buClr>
                <a:schemeClr val="dk1"/>
              </a:buClr>
              <a:buSzPts val="1379"/>
              <a:buNone/>
              <a:defRPr sz="1379" b="1"/>
            </a:lvl6pPr>
            <a:lvl7pPr marL="3200400" lvl="6" indent="-228600" algn="l">
              <a:lnSpc>
                <a:spcPct val="90000"/>
              </a:lnSpc>
              <a:spcBef>
                <a:spcPts val="431"/>
              </a:spcBef>
              <a:spcAft>
                <a:spcPts val="0"/>
              </a:spcAft>
              <a:buClr>
                <a:schemeClr val="dk1"/>
              </a:buClr>
              <a:buSzPts val="1379"/>
              <a:buNone/>
              <a:defRPr sz="1379" b="1"/>
            </a:lvl7pPr>
            <a:lvl8pPr marL="3657600" lvl="7" indent="-228600" algn="l">
              <a:lnSpc>
                <a:spcPct val="90000"/>
              </a:lnSpc>
              <a:spcBef>
                <a:spcPts val="431"/>
              </a:spcBef>
              <a:spcAft>
                <a:spcPts val="0"/>
              </a:spcAft>
              <a:buClr>
                <a:schemeClr val="dk1"/>
              </a:buClr>
              <a:buSzPts val="1379"/>
              <a:buNone/>
              <a:defRPr sz="1379" b="1"/>
            </a:lvl8pPr>
            <a:lvl9pPr marL="4114800" lvl="8" indent="-228600" algn="l">
              <a:lnSpc>
                <a:spcPct val="90000"/>
              </a:lnSpc>
              <a:spcBef>
                <a:spcPts val="431"/>
              </a:spcBef>
              <a:spcAft>
                <a:spcPts val="0"/>
              </a:spcAft>
              <a:buClr>
                <a:schemeClr val="dk1"/>
              </a:buClr>
              <a:buSzPts val="1379"/>
              <a:buNone/>
              <a:defRPr sz="1379" b="1"/>
            </a:lvl9pPr>
          </a:lstStyle>
          <a:p>
            <a:endParaRPr/>
          </a:p>
        </p:txBody>
      </p:sp>
      <p:sp>
        <p:nvSpPr>
          <p:cNvPr id="45" name="Google Shape;45;p69"/>
          <p:cNvSpPr txBox="1">
            <a:spLocks noGrp="1"/>
          </p:cNvSpPr>
          <p:nvPr>
            <p:ph type="body" idx="4"/>
          </p:nvPr>
        </p:nvSpPr>
        <p:spPr>
          <a:xfrm>
            <a:off x="5321112" y="2505075"/>
            <a:ext cx="4468475"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46" name="Google Shape;46;p69"/>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9"/>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0"/>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71"/>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1"/>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2"/>
          <p:cNvSpPr txBox="1">
            <a:spLocks noGrp="1"/>
          </p:cNvSpPr>
          <p:nvPr>
            <p:ph type="title"/>
          </p:nvPr>
        </p:nvSpPr>
        <p:spPr>
          <a:xfrm>
            <a:off x="723989" y="457200"/>
            <a:ext cx="339001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59"/>
              <a:buFont typeface="Calibri"/>
              <a:buNone/>
              <a:defRPr sz="27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2"/>
          <p:cNvSpPr txBox="1">
            <a:spLocks noGrp="1"/>
          </p:cNvSpPr>
          <p:nvPr>
            <p:ph type="body" idx="1"/>
          </p:nvPr>
        </p:nvSpPr>
        <p:spPr>
          <a:xfrm>
            <a:off x="4468475" y="987426"/>
            <a:ext cx="5321112" cy="4873625"/>
          </a:xfrm>
          <a:prstGeom prst="rect">
            <a:avLst/>
          </a:prstGeom>
          <a:noFill/>
          <a:ln>
            <a:noFill/>
          </a:ln>
        </p:spPr>
        <p:txBody>
          <a:bodyPr spcFirstLastPara="1" wrap="square" lIns="91425" tIns="45700" rIns="91425" bIns="45700" anchor="t" anchorCtr="0">
            <a:normAutofit/>
          </a:bodyPr>
          <a:lstStyle>
            <a:lvl1pPr marL="457200" lvl="0" indent="-403796" algn="l">
              <a:lnSpc>
                <a:spcPct val="90000"/>
              </a:lnSpc>
              <a:spcBef>
                <a:spcPts val="862"/>
              </a:spcBef>
              <a:spcAft>
                <a:spcPts val="0"/>
              </a:spcAft>
              <a:buClr>
                <a:schemeClr val="dk1"/>
              </a:buClr>
              <a:buSzPts val="2759"/>
              <a:buChar char="•"/>
              <a:defRPr sz="2759"/>
            </a:lvl1pPr>
            <a:lvl2pPr marL="914400" lvl="1" indent="-381889" algn="l">
              <a:lnSpc>
                <a:spcPct val="90000"/>
              </a:lnSpc>
              <a:spcBef>
                <a:spcPts val="431"/>
              </a:spcBef>
              <a:spcAft>
                <a:spcPts val="0"/>
              </a:spcAft>
              <a:buClr>
                <a:schemeClr val="dk1"/>
              </a:buClr>
              <a:buSzPts val="2414"/>
              <a:buChar char="•"/>
              <a:defRPr sz="2414"/>
            </a:lvl2pPr>
            <a:lvl3pPr marL="1371600" lvl="2" indent="-359981" algn="l">
              <a:lnSpc>
                <a:spcPct val="90000"/>
              </a:lnSpc>
              <a:spcBef>
                <a:spcPts val="431"/>
              </a:spcBef>
              <a:spcAft>
                <a:spcPts val="0"/>
              </a:spcAft>
              <a:buClr>
                <a:schemeClr val="dk1"/>
              </a:buClr>
              <a:buSzPts val="2069"/>
              <a:buChar char="•"/>
              <a:defRPr sz="2069"/>
            </a:lvl3pPr>
            <a:lvl4pPr marL="1828800" lvl="3" indent="-338074" algn="l">
              <a:lnSpc>
                <a:spcPct val="90000"/>
              </a:lnSpc>
              <a:spcBef>
                <a:spcPts val="431"/>
              </a:spcBef>
              <a:spcAft>
                <a:spcPts val="0"/>
              </a:spcAft>
              <a:buClr>
                <a:schemeClr val="dk1"/>
              </a:buClr>
              <a:buSzPts val="1724"/>
              <a:buChar char="•"/>
              <a:defRPr sz="1724"/>
            </a:lvl4pPr>
            <a:lvl5pPr marL="2286000" lvl="4" indent="-338073" algn="l">
              <a:lnSpc>
                <a:spcPct val="90000"/>
              </a:lnSpc>
              <a:spcBef>
                <a:spcPts val="431"/>
              </a:spcBef>
              <a:spcAft>
                <a:spcPts val="0"/>
              </a:spcAft>
              <a:buClr>
                <a:schemeClr val="dk1"/>
              </a:buClr>
              <a:buSzPts val="1724"/>
              <a:buChar char="•"/>
              <a:defRPr sz="1724"/>
            </a:lvl5pPr>
            <a:lvl6pPr marL="2743200" lvl="5" indent="-338073" algn="l">
              <a:lnSpc>
                <a:spcPct val="90000"/>
              </a:lnSpc>
              <a:spcBef>
                <a:spcPts val="431"/>
              </a:spcBef>
              <a:spcAft>
                <a:spcPts val="0"/>
              </a:spcAft>
              <a:buClr>
                <a:schemeClr val="dk1"/>
              </a:buClr>
              <a:buSzPts val="1724"/>
              <a:buChar char="•"/>
              <a:defRPr sz="1724"/>
            </a:lvl6pPr>
            <a:lvl7pPr marL="3200400" lvl="6" indent="-338073" algn="l">
              <a:lnSpc>
                <a:spcPct val="90000"/>
              </a:lnSpc>
              <a:spcBef>
                <a:spcPts val="431"/>
              </a:spcBef>
              <a:spcAft>
                <a:spcPts val="0"/>
              </a:spcAft>
              <a:buClr>
                <a:schemeClr val="dk1"/>
              </a:buClr>
              <a:buSzPts val="1724"/>
              <a:buChar char="•"/>
              <a:defRPr sz="1724"/>
            </a:lvl7pPr>
            <a:lvl8pPr marL="3657600" lvl="7" indent="-338073" algn="l">
              <a:lnSpc>
                <a:spcPct val="90000"/>
              </a:lnSpc>
              <a:spcBef>
                <a:spcPts val="431"/>
              </a:spcBef>
              <a:spcAft>
                <a:spcPts val="0"/>
              </a:spcAft>
              <a:buClr>
                <a:schemeClr val="dk1"/>
              </a:buClr>
              <a:buSzPts val="1724"/>
              <a:buChar char="•"/>
              <a:defRPr sz="1724"/>
            </a:lvl8pPr>
            <a:lvl9pPr marL="4114800" lvl="8" indent="-338073" algn="l">
              <a:lnSpc>
                <a:spcPct val="90000"/>
              </a:lnSpc>
              <a:spcBef>
                <a:spcPts val="431"/>
              </a:spcBef>
              <a:spcAft>
                <a:spcPts val="0"/>
              </a:spcAft>
              <a:buClr>
                <a:schemeClr val="dk1"/>
              </a:buClr>
              <a:buSzPts val="1724"/>
              <a:buChar char="•"/>
              <a:defRPr sz="1724"/>
            </a:lvl9pPr>
          </a:lstStyle>
          <a:p>
            <a:endParaRPr/>
          </a:p>
        </p:txBody>
      </p:sp>
      <p:sp>
        <p:nvSpPr>
          <p:cNvPr id="61" name="Google Shape;61;p72"/>
          <p:cNvSpPr txBox="1">
            <a:spLocks noGrp="1"/>
          </p:cNvSpPr>
          <p:nvPr>
            <p:ph type="body" idx="2"/>
          </p:nvPr>
        </p:nvSpPr>
        <p:spPr>
          <a:xfrm>
            <a:off x="723989" y="2057400"/>
            <a:ext cx="339001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62"/>
              </a:spcBef>
              <a:spcAft>
                <a:spcPts val="0"/>
              </a:spcAft>
              <a:buClr>
                <a:schemeClr val="dk1"/>
              </a:buClr>
              <a:buSzPts val="1379"/>
              <a:buNone/>
              <a:defRPr sz="1379"/>
            </a:lvl1pPr>
            <a:lvl2pPr marL="914400" lvl="1" indent="-228600" algn="l">
              <a:lnSpc>
                <a:spcPct val="90000"/>
              </a:lnSpc>
              <a:spcBef>
                <a:spcPts val="431"/>
              </a:spcBef>
              <a:spcAft>
                <a:spcPts val="0"/>
              </a:spcAft>
              <a:buClr>
                <a:schemeClr val="dk1"/>
              </a:buClr>
              <a:buSzPts val="1207"/>
              <a:buNone/>
              <a:defRPr sz="1207"/>
            </a:lvl2pPr>
            <a:lvl3pPr marL="1371600" lvl="2" indent="-228600" algn="l">
              <a:lnSpc>
                <a:spcPct val="90000"/>
              </a:lnSpc>
              <a:spcBef>
                <a:spcPts val="431"/>
              </a:spcBef>
              <a:spcAft>
                <a:spcPts val="0"/>
              </a:spcAft>
              <a:buClr>
                <a:schemeClr val="dk1"/>
              </a:buClr>
              <a:buSzPts val="1035"/>
              <a:buNone/>
              <a:defRPr sz="1035"/>
            </a:lvl3pPr>
            <a:lvl4pPr marL="1828800" lvl="3" indent="-228600" algn="l">
              <a:lnSpc>
                <a:spcPct val="90000"/>
              </a:lnSpc>
              <a:spcBef>
                <a:spcPts val="431"/>
              </a:spcBef>
              <a:spcAft>
                <a:spcPts val="0"/>
              </a:spcAft>
              <a:buClr>
                <a:schemeClr val="dk1"/>
              </a:buClr>
              <a:buSzPts val="862"/>
              <a:buNone/>
              <a:defRPr sz="862"/>
            </a:lvl4pPr>
            <a:lvl5pPr marL="2286000" lvl="4" indent="-228600" algn="l">
              <a:lnSpc>
                <a:spcPct val="90000"/>
              </a:lnSpc>
              <a:spcBef>
                <a:spcPts val="431"/>
              </a:spcBef>
              <a:spcAft>
                <a:spcPts val="0"/>
              </a:spcAft>
              <a:buClr>
                <a:schemeClr val="dk1"/>
              </a:buClr>
              <a:buSzPts val="862"/>
              <a:buNone/>
              <a:defRPr sz="862"/>
            </a:lvl5pPr>
            <a:lvl6pPr marL="2743200" lvl="5" indent="-228600" algn="l">
              <a:lnSpc>
                <a:spcPct val="90000"/>
              </a:lnSpc>
              <a:spcBef>
                <a:spcPts val="431"/>
              </a:spcBef>
              <a:spcAft>
                <a:spcPts val="0"/>
              </a:spcAft>
              <a:buClr>
                <a:schemeClr val="dk1"/>
              </a:buClr>
              <a:buSzPts val="862"/>
              <a:buNone/>
              <a:defRPr sz="862"/>
            </a:lvl6pPr>
            <a:lvl7pPr marL="3200400" lvl="6" indent="-228600" algn="l">
              <a:lnSpc>
                <a:spcPct val="90000"/>
              </a:lnSpc>
              <a:spcBef>
                <a:spcPts val="431"/>
              </a:spcBef>
              <a:spcAft>
                <a:spcPts val="0"/>
              </a:spcAft>
              <a:buClr>
                <a:schemeClr val="dk1"/>
              </a:buClr>
              <a:buSzPts val="862"/>
              <a:buNone/>
              <a:defRPr sz="862"/>
            </a:lvl7pPr>
            <a:lvl8pPr marL="3657600" lvl="7" indent="-228600" algn="l">
              <a:lnSpc>
                <a:spcPct val="90000"/>
              </a:lnSpc>
              <a:spcBef>
                <a:spcPts val="431"/>
              </a:spcBef>
              <a:spcAft>
                <a:spcPts val="0"/>
              </a:spcAft>
              <a:buClr>
                <a:schemeClr val="dk1"/>
              </a:buClr>
              <a:buSzPts val="862"/>
              <a:buNone/>
              <a:defRPr sz="862"/>
            </a:lvl8pPr>
            <a:lvl9pPr marL="4114800" lvl="8" indent="-228600" algn="l">
              <a:lnSpc>
                <a:spcPct val="90000"/>
              </a:lnSpc>
              <a:spcBef>
                <a:spcPts val="431"/>
              </a:spcBef>
              <a:spcAft>
                <a:spcPts val="0"/>
              </a:spcAft>
              <a:buClr>
                <a:schemeClr val="dk1"/>
              </a:buClr>
              <a:buSzPts val="862"/>
              <a:buNone/>
              <a:defRPr sz="862"/>
            </a:lvl9pPr>
          </a:lstStyle>
          <a:p>
            <a:endParaRPr/>
          </a:p>
        </p:txBody>
      </p:sp>
      <p:sp>
        <p:nvSpPr>
          <p:cNvPr id="62" name="Google Shape;62;p72"/>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2"/>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723989" y="457200"/>
            <a:ext cx="339001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59"/>
              <a:buFont typeface="Calibri"/>
              <a:buNone/>
              <a:defRPr sz="27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a:spLocks noGrp="1"/>
          </p:cNvSpPr>
          <p:nvPr>
            <p:ph type="pic" idx="2"/>
          </p:nvPr>
        </p:nvSpPr>
        <p:spPr>
          <a:xfrm>
            <a:off x="4468475" y="987426"/>
            <a:ext cx="5321112"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62"/>
              </a:spcBef>
              <a:spcAft>
                <a:spcPts val="0"/>
              </a:spcAft>
              <a:buClr>
                <a:schemeClr val="dk1"/>
              </a:buClr>
              <a:buSzPts val="2759"/>
              <a:buFont typeface="Arial"/>
              <a:buNone/>
              <a:defRPr sz="2759" b="0" i="0" u="none" strike="noStrike" cap="none">
                <a:solidFill>
                  <a:schemeClr val="dk1"/>
                </a:solidFill>
                <a:latin typeface="Calibri"/>
                <a:ea typeface="Calibri"/>
                <a:cs typeface="Calibri"/>
                <a:sym typeface="Calibri"/>
              </a:defRPr>
            </a:lvl1pPr>
            <a:lvl2pPr marR="0" lvl="1" algn="l" rtl="0">
              <a:lnSpc>
                <a:spcPct val="90000"/>
              </a:lnSpc>
              <a:spcBef>
                <a:spcPts val="431"/>
              </a:spcBef>
              <a:spcAft>
                <a:spcPts val="0"/>
              </a:spcAft>
              <a:buClr>
                <a:schemeClr val="dk1"/>
              </a:buClr>
              <a:buSzPts val="2414"/>
              <a:buFont typeface="Arial"/>
              <a:buNone/>
              <a:defRPr sz="2414" b="0" i="0" u="none" strike="noStrike" cap="none">
                <a:solidFill>
                  <a:schemeClr val="dk1"/>
                </a:solidFill>
                <a:latin typeface="Calibri"/>
                <a:ea typeface="Calibri"/>
                <a:cs typeface="Calibri"/>
                <a:sym typeface="Calibri"/>
              </a:defRPr>
            </a:lvl2pPr>
            <a:lvl3pPr marR="0" lvl="2" algn="l" rtl="0">
              <a:lnSpc>
                <a:spcPct val="90000"/>
              </a:lnSpc>
              <a:spcBef>
                <a:spcPts val="431"/>
              </a:spcBef>
              <a:spcAft>
                <a:spcPts val="0"/>
              </a:spcAft>
              <a:buClr>
                <a:schemeClr val="dk1"/>
              </a:buClr>
              <a:buSzPts val="2069"/>
              <a:buFont typeface="Arial"/>
              <a:buNone/>
              <a:defRPr sz="2069" b="0" i="0" u="none" strike="noStrike" cap="none">
                <a:solidFill>
                  <a:schemeClr val="dk1"/>
                </a:solidFill>
                <a:latin typeface="Calibri"/>
                <a:ea typeface="Calibri"/>
                <a:cs typeface="Calibri"/>
                <a:sym typeface="Calibri"/>
              </a:defRPr>
            </a:lvl3pPr>
            <a:lvl4pPr marR="0" lvl="3"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4pPr>
            <a:lvl5pPr marR="0" lvl="4"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5pPr>
            <a:lvl6pPr marR="0" lvl="5"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6pPr>
            <a:lvl7pPr marR="0" lvl="6"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7pPr>
            <a:lvl8pPr marR="0" lvl="7"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8pPr>
            <a:lvl9pPr marR="0" lvl="8"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9pPr>
          </a:lstStyle>
          <a:p>
            <a:endParaRPr/>
          </a:p>
        </p:txBody>
      </p:sp>
      <p:sp>
        <p:nvSpPr>
          <p:cNvPr id="68" name="Google Shape;68;p73"/>
          <p:cNvSpPr txBox="1">
            <a:spLocks noGrp="1"/>
          </p:cNvSpPr>
          <p:nvPr>
            <p:ph type="body" idx="1"/>
          </p:nvPr>
        </p:nvSpPr>
        <p:spPr>
          <a:xfrm>
            <a:off x="723989" y="2057400"/>
            <a:ext cx="339001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62"/>
              </a:spcBef>
              <a:spcAft>
                <a:spcPts val="0"/>
              </a:spcAft>
              <a:buClr>
                <a:schemeClr val="dk1"/>
              </a:buClr>
              <a:buSzPts val="1379"/>
              <a:buNone/>
              <a:defRPr sz="1379"/>
            </a:lvl1pPr>
            <a:lvl2pPr marL="914400" lvl="1" indent="-228600" algn="l">
              <a:lnSpc>
                <a:spcPct val="90000"/>
              </a:lnSpc>
              <a:spcBef>
                <a:spcPts val="431"/>
              </a:spcBef>
              <a:spcAft>
                <a:spcPts val="0"/>
              </a:spcAft>
              <a:buClr>
                <a:schemeClr val="dk1"/>
              </a:buClr>
              <a:buSzPts val="1207"/>
              <a:buNone/>
              <a:defRPr sz="1207"/>
            </a:lvl2pPr>
            <a:lvl3pPr marL="1371600" lvl="2" indent="-228600" algn="l">
              <a:lnSpc>
                <a:spcPct val="90000"/>
              </a:lnSpc>
              <a:spcBef>
                <a:spcPts val="431"/>
              </a:spcBef>
              <a:spcAft>
                <a:spcPts val="0"/>
              </a:spcAft>
              <a:buClr>
                <a:schemeClr val="dk1"/>
              </a:buClr>
              <a:buSzPts val="1035"/>
              <a:buNone/>
              <a:defRPr sz="1035"/>
            </a:lvl3pPr>
            <a:lvl4pPr marL="1828800" lvl="3" indent="-228600" algn="l">
              <a:lnSpc>
                <a:spcPct val="90000"/>
              </a:lnSpc>
              <a:spcBef>
                <a:spcPts val="431"/>
              </a:spcBef>
              <a:spcAft>
                <a:spcPts val="0"/>
              </a:spcAft>
              <a:buClr>
                <a:schemeClr val="dk1"/>
              </a:buClr>
              <a:buSzPts val="862"/>
              <a:buNone/>
              <a:defRPr sz="862"/>
            </a:lvl4pPr>
            <a:lvl5pPr marL="2286000" lvl="4" indent="-228600" algn="l">
              <a:lnSpc>
                <a:spcPct val="90000"/>
              </a:lnSpc>
              <a:spcBef>
                <a:spcPts val="431"/>
              </a:spcBef>
              <a:spcAft>
                <a:spcPts val="0"/>
              </a:spcAft>
              <a:buClr>
                <a:schemeClr val="dk1"/>
              </a:buClr>
              <a:buSzPts val="862"/>
              <a:buNone/>
              <a:defRPr sz="862"/>
            </a:lvl5pPr>
            <a:lvl6pPr marL="2743200" lvl="5" indent="-228600" algn="l">
              <a:lnSpc>
                <a:spcPct val="90000"/>
              </a:lnSpc>
              <a:spcBef>
                <a:spcPts val="431"/>
              </a:spcBef>
              <a:spcAft>
                <a:spcPts val="0"/>
              </a:spcAft>
              <a:buClr>
                <a:schemeClr val="dk1"/>
              </a:buClr>
              <a:buSzPts val="862"/>
              <a:buNone/>
              <a:defRPr sz="862"/>
            </a:lvl6pPr>
            <a:lvl7pPr marL="3200400" lvl="6" indent="-228600" algn="l">
              <a:lnSpc>
                <a:spcPct val="90000"/>
              </a:lnSpc>
              <a:spcBef>
                <a:spcPts val="431"/>
              </a:spcBef>
              <a:spcAft>
                <a:spcPts val="0"/>
              </a:spcAft>
              <a:buClr>
                <a:schemeClr val="dk1"/>
              </a:buClr>
              <a:buSzPts val="862"/>
              <a:buNone/>
              <a:defRPr sz="862"/>
            </a:lvl7pPr>
            <a:lvl8pPr marL="3657600" lvl="7" indent="-228600" algn="l">
              <a:lnSpc>
                <a:spcPct val="90000"/>
              </a:lnSpc>
              <a:spcBef>
                <a:spcPts val="431"/>
              </a:spcBef>
              <a:spcAft>
                <a:spcPts val="0"/>
              </a:spcAft>
              <a:buClr>
                <a:schemeClr val="dk1"/>
              </a:buClr>
              <a:buSzPts val="862"/>
              <a:buNone/>
              <a:defRPr sz="862"/>
            </a:lvl8pPr>
            <a:lvl9pPr marL="4114800" lvl="8" indent="-228600" algn="l">
              <a:lnSpc>
                <a:spcPct val="90000"/>
              </a:lnSpc>
              <a:spcBef>
                <a:spcPts val="431"/>
              </a:spcBef>
              <a:spcAft>
                <a:spcPts val="0"/>
              </a:spcAft>
              <a:buClr>
                <a:schemeClr val="dk1"/>
              </a:buClr>
              <a:buSzPts val="862"/>
              <a:buNone/>
              <a:defRPr sz="862"/>
            </a:lvl9pPr>
          </a:lstStyle>
          <a:p>
            <a:endParaRPr/>
          </a:p>
        </p:txBody>
      </p:sp>
      <p:sp>
        <p:nvSpPr>
          <p:cNvPr id="69" name="Google Shape;69;p73"/>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793"/>
              <a:buFont typeface="Calibri"/>
              <a:buNone/>
              <a:defRPr sz="3793"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722620" y="1825625"/>
            <a:ext cx="9065598" cy="4351338"/>
          </a:xfrm>
          <a:prstGeom prst="rect">
            <a:avLst/>
          </a:prstGeom>
          <a:noFill/>
          <a:ln>
            <a:noFill/>
          </a:ln>
        </p:spPr>
        <p:txBody>
          <a:bodyPr spcFirstLastPara="1" wrap="square" lIns="91425" tIns="45700" rIns="91425" bIns="45700" anchor="t" anchorCtr="0">
            <a:normAutofit/>
          </a:bodyPr>
          <a:lstStyle>
            <a:lvl1pPr marL="457200" marR="0" lvl="0" indent="-381889" algn="l" rtl="0">
              <a:lnSpc>
                <a:spcPct val="90000"/>
              </a:lnSpc>
              <a:spcBef>
                <a:spcPts val="862"/>
              </a:spcBef>
              <a:spcAft>
                <a:spcPts val="0"/>
              </a:spcAft>
              <a:buClr>
                <a:schemeClr val="dk1"/>
              </a:buClr>
              <a:buSzPts val="2414"/>
              <a:buFont typeface="Arial"/>
              <a:buChar char="•"/>
              <a:defRPr sz="2414" b="0" i="0" u="none" strike="noStrike" cap="none">
                <a:solidFill>
                  <a:schemeClr val="dk1"/>
                </a:solidFill>
                <a:latin typeface="Calibri"/>
                <a:ea typeface="Calibri"/>
                <a:cs typeface="Calibri"/>
                <a:sym typeface="Calibri"/>
              </a:defRPr>
            </a:lvl1pPr>
            <a:lvl2pPr marL="914400" marR="0" lvl="1" indent="-359981" algn="l" rtl="0">
              <a:lnSpc>
                <a:spcPct val="90000"/>
              </a:lnSpc>
              <a:spcBef>
                <a:spcPts val="431"/>
              </a:spcBef>
              <a:spcAft>
                <a:spcPts val="0"/>
              </a:spcAft>
              <a:buClr>
                <a:schemeClr val="dk1"/>
              </a:buClr>
              <a:buSzPts val="2069"/>
              <a:buFont typeface="Arial"/>
              <a:buChar char="•"/>
              <a:defRPr sz="2069" b="0" i="0" u="none" strike="noStrike" cap="none">
                <a:solidFill>
                  <a:schemeClr val="dk1"/>
                </a:solidFill>
                <a:latin typeface="Calibri"/>
                <a:ea typeface="Calibri"/>
                <a:cs typeface="Calibri"/>
                <a:sym typeface="Calibri"/>
              </a:defRPr>
            </a:lvl2pPr>
            <a:lvl3pPr marL="1371600" marR="0" lvl="2" indent="-338074" algn="l" rtl="0">
              <a:lnSpc>
                <a:spcPct val="90000"/>
              </a:lnSpc>
              <a:spcBef>
                <a:spcPts val="431"/>
              </a:spcBef>
              <a:spcAft>
                <a:spcPts val="0"/>
              </a:spcAft>
              <a:buClr>
                <a:schemeClr val="dk1"/>
              </a:buClr>
              <a:buSzPts val="1724"/>
              <a:buFont typeface="Arial"/>
              <a:buChar char="•"/>
              <a:defRPr sz="1724" b="0" i="0" u="none" strike="noStrike" cap="none">
                <a:solidFill>
                  <a:schemeClr val="dk1"/>
                </a:solidFill>
                <a:latin typeface="Calibri"/>
                <a:ea typeface="Calibri"/>
                <a:cs typeface="Calibri"/>
                <a:sym typeface="Calibri"/>
              </a:defRPr>
            </a:lvl3pPr>
            <a:lvl4pPr marL="1828800" marR="0" lvl="3" indent="-327152"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4pPr>
            <a:lvl5pPr marL="2286000" marR="0" lvl="4" indent="-327151"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5pPr>
            <a:lvl6pPr marL="2743200" marR="0" lvl="5" indent="-327151"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6pPr>
            <a:lvl7pPr marL="3200400" marR="0" lvl="6" indent="-327151"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7pPr>
            <a:lvl8pPr marL="3657600" marR="0" lvl="7" indent="-327152"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8pPr>
            <a:lvl9pPr marL="4114800" marR="0" lvl="8" indent="-327152"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35"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35"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16.xml"/><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8.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9.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0.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5.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chart" Target="../charts/char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chart" Target="../charts/chart27.xml"/><Relationship Id="rId5" Type="http://schemas.openxmlformats.org/officeDocument/2006/relationships/image" Target="../media/image17.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8.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chart" Target="../charts/chart29.xml"/><Relationship Id="rId5" Type="http://schemas.openxmlformats.org/officeDocument/2006/relationships/image" Target="../media/image20.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chart" Target="../charts/chart30.xml"/><Relationship Id="rId5" Type="http://schemas.openxmlformats.org/officeDocument/2006/relationships/image" Target="../media/image2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chart" Target="../charts/chart31.xml"/><Relationship Id="rId5" Type="http://schemas.openxmlformats.org/officeDocument/2006/relationships/image" Target="../media/image20.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chart" Target="../charts/chart32.xml"/><Relationship Id="rId5" Type="http://schemas.openxmlformats.org/officeDocument/2006/relationships/image" Target="../media/image20.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chart" Target="../charts/chart33.xml"/><Relationship Id="rId5" Type="http://schemas.openxmlformats.org/officeDocument/2006/relationships/image" Target="../media/image20.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4.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5.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6.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8.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hyperlink" Target="https://healthwatchhf.co.uk/what-we-do/our-reports/" TargetMode="Externa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0</a:t>
            </a:fld>
            <a:endParaRPr/>
          </a:p>
        </p:txBody>
      </p:sp>
      <p:pic>
        <p:nvPicPr>
          <p:cNvPr id="89" name="Google Shape;89;p1"/>
          <p:cNvPicPr preferRelativeResize="0"/>
          <p:nvPr/>
        </p:nvPicPr>
        <p:blipFill rotWithShape="1">
          <a:blip r:embed="rId3">
            <a:alphaModFix/>
          </a:blip>
          <a:srcRect l="692" t="1901" r="4949" b="1509"/>
          <a:stretch/>
        </p:blipFill>
        <p:spPr>
          <a:xfrm>
            <a:off x="-57799" y="-64605"/>
            <a:ext cx="10626436" cy="6987210"/>
          </a:xfrm>
          <a:prstGeom prst="rect">
            <a:avLst/>
          </a:prstGeom>
          <a:noFill/>
          <a:ln>
            <a:noFill/>
          </a:ln>
        </p:spPr>
      </p:pic>
      <p:sp>
        <p:nvSpPr>
          <p:cNvPr id="90" name="Google Shape;90;p1"/>
          <p:cNvSpPr/>
          <p:nvPr/>
        </p:nvSpPr>
        <p:spPr>
          <a:xfrm>
            <a:off x="5595730" y="3916017"/>
            <a:ext cx="4244009" cy="1570383"/>
          </a:xfrm>
          <a:prstGeom prst="rect">
            <a:avLst/>
          </a:prstGeom>
          <a:solidFill>
            <a:schemeClr val="lt1">
              <a:alpha val="67450"/>
            </a:schemeClr>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dirty="0">
                <a:solidFill>
                  <a:srgbClr val="D1488B"/>
                </a:solidFill>
                <a:latin typeface="Trebuchet MS"/>
                <a:ea typeface="Trebuchet MS"/>
                <a:cs typeface="Trebuchet MS"/>
                <a:sym typeface="Trebuchet MS"/>
              </a:rPr>
              <a:t>PATIENT EXPERIENCE</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GB" sz="2400" b="1" i="0" u="none" strike="noStrike" cap="none" dirty="0">
                <a:solidFill>
                  <a:srgbClr val="D1488B"/>
                </a:solidFill>
                <a:latin typeface="Trebuchet MS"/>
                <a:ea typeface="Trebuchet MS"/>
                <a:cs typeface="Trebuchet MS"/>
                <a:sym typeface="Trebuchet MS"/>
              </a:rPr>
              <a:t>REPORT 2021/2022</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GB" sz="2400" b="1" i="0" u="none" strike="noStrike" cap="none" dirty="0">
                <a:solidFill>
                  <a:srgbClr val="16485B"/>
                </a:solidFill>
                <a:latin typeface="Trebuchet MS"/>
                <a:ea typeface="Trebuchet MS"/>
                <a:cs typeface="Trebuchet MS"/>
                <a:sym typeface="Trebuchet MS"/>
              </a:rPr>
              <a:t>QUARTER 1</a:t>
            </a:r>
            <a:endParaRPr sz="2400" b="1" i="0" u="none" strike="noStrike" cap="none" dirty="0">
              <a:solidFill>
                <a:srgbClr val="16485B"/>
              </a:solidFill>
              <a:latin typeface="Trebuchet MS"/>
              <a:ea typeface="Trebuchet MS"/>
              <a:cs typeface="Trebuchet MS"/>
              <a:sym typeface="Trebuchet MS"/>
            </a:endParaRPr>
          </a:p>
          <a:p>
            <a:pPr marL="0" marR="0" lvl="0" indent="0" algn="r" rtl="0">
              <a:lnSpc>
                <a:spcPct val="100000"/>
              </a:lnSpc>
              <a:spcBef>
                <a:spcPts val="0"/>
              </a:spcBef>
              <a:spcAft>
                <a:spcPts val="0"/>
              </a:spcAft>
              <a:buClr>
                <a:srgbClr val="000000"/>
              </a:buClr>
              <a:buSzPts val="2400"/>
              <a:buFont typeface="Arial"/>
              <a:buNone/>
            </a:pPr>
            <a:r>
              <a:rPr lang="en-GB" sz="2400" b="1" dirty="0">
                <a:solidFill>
                  <a:srgbClr val="16485B"/>
                </a:solidFill>
                <a:latin typeface="Trebuchet MS"/>
                <a:ea typeface="Trebuchet MS"/>
                <a:cs typeface="Trebuchet MS"/>
                <a:sym typeface="Trebuchet MS"/>
              </a:rPr>
              <a:t>April</a:t>
            </a:r>
            <a:r>
              <a:rPr lang="en-GB" sz="2400" b="1" i="0" u="none" strike="noStrike" cap="none" dirty="0">
                <a:solidFill>
                  <a:srgbClr val="16485B"/>
                </a:solidFill>
                <a:latin typeface="Trebuchet MS"/>
                <a:ea typeface="Trebuchet MS"/>
                <a:cs typeface="Trebuchet MS"/>
                <a:sym typeface="Trebuchet MS"/>
              </a:rPr>
              <a:t>-June</a:t>
            </a:r>
            <a:endParaRPr sz="2400" b="1" i="0" u="none" strike="noStrike" cap="none" dirty="0">
              <a:solidFill>
                <a:srgbClr val="16485B"/>
              </a:solidFill>
              <a:latin typeface="Trebuchet MS"/>
              <a:ea typeface="Trebuchet MS"/>
              <a:cs typeface="Trebuchet MS"/>
              <a:sym typeface="Trebuchet MS"/>
            </a:endParaRPr>
          </a:p>
        </p:txBody>
      </p:sp>
      <p:sp>
        <p:nvSpPr>
          <p:cNvPr id="91" name="Google Shape;91;p1"/>
          <p:cNvSpPr/>
          <p:nvPr/>
        </p:nvSpPr>
        <p:spPr>
          <a:xfrm>
            <a:off x="442764" y="-336884"/>
            <a:ext cx="2914047" cy="15159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4">
            <a:alphaModFix/>
          </a:blip>
          <a:srcRect/>
          <a:stretch/>
        </p:blipFill>
        <p:spPr>
          <a:xfrm>
            <a:off x="808657" y="166378"/>
            <a:ext cx="2182260" cy="7580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0"/>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33" name="Google Shape;233;p10"/>
          <p:cNvSpPr txBox="1"/>
          <p:nvPr/>
        </p:nvSpPr>
        <p:spPr>
          <a:xfrm>
            <a:off x="6386170" y="1079550"/>
            <a:ext cx="4121168" cy="563227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GB" sz="1200" b="1" dirty="0">
                <a:solidFill>
                  <a:schemeClr val="dk1"/>
                </a:solidFill>
                <a:latin typeface="Trebuchet MS"/>
                <a:ea typeface="Trebuchet MS"/>
                <a:cs typeface="Trebuchet MS"/>
                <a:sym typeface="Trebuchet MS"/>
              </a:rPr>
              <a:t>The</a:t>
            </a:r>
            <a:r>
              <a:rPr lang="en-GB" sz="1200" b="1" i="0" u="none" strike="noStrike" cap="none" dirty="0">
                <a:solidFill>
                  <a:schemeClr val="dk1"/>
                </a:solidFill>
                <a:latin typeface="Trebuchet MS"/>
                <a:ea typeface="Trebuchet MS"/>
                <a:cs typeface="Trebuchet MS"/>
                <a:sym typeface="Trebuchet MS"/>
              </a:rPr>
              <a:t> bar chart compares the number of positive, neutral and negative reviews for each </a:t>
            </a:r>
            <a:r>
              <a:rPr lang="en-GB" sz="1200" b="1" dirty="0">
                <a:solidFill>
                  <a:schemeClr val="dk1"/>
                </a:solidFill>
                <a:latin typeface="Trebuchet MS"/>
                <a:ea typeface="Trebuchet MS"/>
                <a:cs typeface="Trebuchet MS"/>
                <a:sym typeface="Trebuchet MS"/>
              </a:rPr>
              <a:t>service category</a:t>
            </a:r>
            <a:r>
              <a:rPr lang="en-GB" sz="1200" b="1" i="0" u="none" strike="noStrike" cap="none" dirty="0">
                <a:solidFill>
                  <a:schemeClr val="dk1"/>
                </a:solidFill>
                <a:latin typeface="Trebuchet MS"/>
                <a:ea typeface="Trebuchet MS"/>
                <a:cs typeface="Trebuchet MS"/>
                <a:sym typeface="Trebuchet MS"/>
              </a:rPr>
              <a:t>. This is based on the overall star rating.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171450" indent="-171450">
              <a:buClr>
                <a:schemeClr val="dk1"/>
              </a:buClr>
              <a:buSzPts val="1200"/>
              <a:buFont typeface="Arial"/>
              <a:buChar char="•"/>
            </a:pPr>
            <a:r>
              <a:rPr lang="en-GB" sz="1200" dirty="0">
                <a:solidFill>
                  <a:schemeClr val="dk1"/>
                </a:solidFill>
                <a:latin typeface="Trebuchet MS"/>
                <a:ea typeface="Trebuchet MS"/>
                <a:cs typeface="Trebuchet MS"/>
                <a:sym typeface="Trebuchet MS"/>
              </a:rPr>
              <a:t>47</a:t>
            </a:r>
            <a:r>
              <a:rPr lang="en-GB" sz="1200" b="0" i="0" u="none" strike="noStrike" cap="none" dirty="0">
                <a:solidFill>
                  <a:schemeClr val="dk1"/>
                </a:solidFill>
                <a:latin typeface="Trebuchet MS"/>
                <a:ea typeface="Trebuchet MS"/>
                <a:cs typeface="Trebuchet MS"/>
                <a:sym typeface="Trebuchet MS"/>
              </a:rPr>
              <a:t>% of the reviews were about people's experiences of GP </a:t>
            </a:r>
            <a:r>
              <a:rPr lang="en-GB" sz="1200" dirty="0">
                <a:solidFill>
                  <a:schemeClr val="dk1"/>
                </a:solidFill>
                <a:latin typeface="Trebuchet MS"/>
                <a:ea typeface="Trebuchet MS"/>
                <a:cs typeface="Trebuchet MS"/>
                <a:sym typeface="Trebuchet MS"/>
              </a:rPr>
              <a:t>services. This is an</a:t>
            </a:r>
            <a:r>
              <a:rPr lang="en-GB" sz="1200" b="0" i="0" u="none" strike="noStrike" cap="none" dirty="0">
                <a:solidFill>
                  <a:schemeClr val="dk1"/>
                </a:solidFill>
                <a:latin typeface="Trebuchet MS"/>
                <a:ea typeface="Trebuchet MS"/>
                <a:cs typeface="Trebuchet MS"/>
                <a:sym typeface="Trebuchet MS"/>
              </a:rPr>
              <a:t> increase of </a:t>
            </a:r>
            <a:r>
              <a:rPr lang="en-GB" sz="1200" dirty="0">
                <a:solidFill>
                  <a:schemeClr val="dk1"/>
                </a:solidFill>
                <a:latin typeface="Trebuchet MS"/>
                <a:ea typeface="Trebuchet MS"/>
                <a:cs typeface="Trebuchet MS"/>
                <a:sym typeface="Trebuchet MS"/>
              </a:rPr>
              <a:t>14</a:t>
            </a:r>
            <a:r>
              <a:rPr lang="en-GB" sz="1200" b="0" i="0" u="none" strike="noStrike" cap="none" dirty="0">
                <a:solidFill>
                  <a:schemeClr val="dk1"/>
                </a:solidFill>
                <a:latin typeface="Trebuchet MS"/>
                <a:ea typeface="Trebuchet MS"/>
                <a:cs typeface="Trebuchet MS"/>
                <a:sym typeface="Trebuchet MS"/>
              </a:rPr>
              <a:t>% from last quarter.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171450" indent="-171450">
              <a:buClr>
                <a:schemeClr val="dk1"/>
              </a:buClr>
              <a:buSzPts val="1200"/>
              <a:buFont typeface="Arial"/>
              <a:buChar char="•"/>
            </a:pPr>
            <a:r>
              <a:rPr lang="en-GB" sz="1200" b="0" i="0" u="none" strike="noStrike" cap="none" dirty="0">
                <a:solidFill>
                  <a:schemeClr val="dk1"/>
                </a:solidFill>
                <a:latin typeface="Trebuchet MS"/>
                <a:ea typeface="Trebuchet MS"/>
                <a:cs typeface="Trebuchet MS"/>
                <a:sym typeface="Trebuchet MS"/>
              </a:rPr>
              <a:t>23% of the reviews were about people's experiences of </a:t>
            </a:r>
            <a:r>
              <a:rPr lang="en-GB" sz="1200" dirty="0">
                <a:solidFill>
                  <a:schemeClr val="dk1"/>
                </a:solidFill>
                <a:latin typeface="Trebuchet MS"/>
                <a:ea typeface="Trebuchet MS"/>
                <a:cs typeface="Trebuchet MS"/>
                <a:sym typeface="Trebuchet MS"/>
              </a:rPr>
              <a:t>Dentists. It</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remains</a:t>
            </a:r>
            <a:r>
              <a:rPr lang="en-GB" sz="1200" b="0" i="0" u="none" strike="noStrike" cap="none" dirty="0">
                <a:solidFill>
                  <a:schemeClr val="dk1"/>
                </a:solidFill>
                <a:latin typeface="Trebuchet MS"/>
                <a:ea typeface="Trebuchet MS"/>
                <a:cs typeface="Trebuchet MS"/>
                <a:sym typeface="Trebuchet MS"/>
              </a:rPr>
              <a:t> the same as last quarter.</a:t>
            </a:r>
            <a:endParaRPr lang="en-GB" sz="1200" b="0" i="0" u="none" strike="noStrike" cap="none" dirty="0">
              <a:solidFill>
                <a:schemeClr val="dk1"/>
              </a:solidFill>
              <a:latin typeface="Trebuchet MS"/>
              <a:ea typeface="Trebuchet MS"/>
              <a:cs typeface="Trebuchet MS"/>
            </a:endParaRPr>
          </a:p>
          <a:p>
            <a:pPr marR="0" lvl="0" algn="l" rtl="0">
              <a:lnSpc>
                <a:spcPct val="100000"/>
              </a:lnSpc>
              <a:spcBef>
                <a:spcPts val="0"/>
              </a:spcBef>
              <a:spcAft>
                <a:spcPts val="0"/>
              </a:spcAft>
              <a:buClr>
                <a:schemeClr val="dk1"/>
              </a:buClr>
              <a:buSzPts val="1200"/>
            </a:pPr>
            <a:endParaRPr lang="en-GB" sz="1200" b="0" i="0" u="none" strike="noStrike" cap="none" dirty="0">
              <a:solidFill>
                <a:schemeClr val="dk1"/>
              </a:solidFill>
              <a:latin typeface="Trebuchet MS"/>
              <a:ea typeface="Trebuchet MS"/>
              <a:cs typeface="Trebuchet MS"/>
              <a:sym typeface="Trebuchet MS"/>
            </a:endParaRPr>
          </a:p>
          <a:p>
            <a:pPr marL="171450" indent="-171450">
              <a:buClr>
                <a:schemeClr val="dk1"/>
              </a:buClr>
              <a:buSzPts val="1200"/>
              <a:buFont typeface="Arial"/>
              <a:buChar char="•"/>
            </a:pPr>
            <a:r>
              <a:rPr lang="en-GB" sz="1200" dirty="0">
                <a:solidFill>
                  <a:schemeClr val="dk1"/>
                </a:solidFill>
                <a:latin typeface="Trebuchet MS"/>
                <a:sym typeface="Trebuchet MS"/>
              </a:rPr>
              <a:t>14% of the reviews were about people’s experiences with Hospitals, an increase of 2% from last quarter. </a:t>
            </a:r>
            <a:endParaRPr lang="en-GB" sz="1200" dirty="0">
              <a:solidFill>
                <a:schemeClr val="dk1"/>
              </a:solidFill>
              <a:latin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Trebuchet MS"/>
                <a:ea typeface="Trebuchet MS"/>
                <a:cs typeface="Trebuchet MS"/>
                <a:sym typeface="Trebuchet MS"/>
              </a:rPr>
              <a:t>11% of the reviews were about people's experiences with Pharmacies, a decrease of 7% from last quarter.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Trebuchet MS"/>
                <a:ea typeface="Trebuchet MS"/>
                <a:cs typeface="Trebuchet MS"/>
                <a:sym typeface="Trebuchet MS"/>
              </a:rPr>
              <a:t>Other comments were about Opticians, COVID-19 Services, Community Health Services, Mental Health Services and Residential Care.</a:t>
            </a:r>
            <a:endParaRPr sz="1400" b="0" i="0" u="none" strike="noStrike" cap="none" dirty="0">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Of these services: </a:t>
            </a:r>
            <a:endParaRPr sz="1400" b="0" i="0" u="none" strike="noStrike" cap="none" dirty="0">
              <a:solidFill>
                <a:srgbClr val="000000"/>
              </a:solidFill>
              <a:latin typeface="Arial"/>
              <a:ea typeface="Arial"/>
              <a:cs typeface="Arial"/>
              <a:sym typeface="Arial"/>
            </a:endParaRPr>
          </a:p>
          <a:p>
            <a:endParaRPr lang="en-GB" sz="1200"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Dentists received the highest proportion of positive reviews at 90%, followed by Pharmacies with 87%, Hospitals with 72% and GPs with 61%. There was a 2%</a:t>
            </a:r>
            <a:r>
              <a:rPr lang="en-GB" sz="1200" dirty="0">
                <a:solidFill>
                  <a:schemeClr val="dk1"/>
                </a:solidFill>
                <a:latin typeface="Trebuchet MS"/>
                <a:ea typeface="Trebuchet MS"/>
                <a:cs typeface="Trebuchet MS"/>
                <a:sym typeface="Trebuchet MS"/>
              </a:rPr>
              <a:t> decrease </a:t>
            </a:r>
            <a:r>
              <a:rPr lang="en-GB" sz="1200" b="0" i="0" u="none" strike="noStrike" cap="none" dirty="0">
                <a:solidFill>
                  <a:schemeClr val="dk1"/>
                </a:solidFill>
                <a:latin typeface="Trebuchet MS"/>
                <a:ea typeface="Trebuchet MS"/>
                <a:cs typeface="Trebuchet MS"/>
                <a:sym typeface="Trebuchet MS"/>
              </a:rPr>
              <a:t>in the proportion of positive reviews </a:t>
            </a:r>
            <a:r>
              <a:rPr lang="en-GB" sz="1200" dirty="0">
                <a:solidFill>
                  <a:schemeClr val="dk1"/>
                </a:solidFill>
                <a:latin typeface="Trebuchet MS"/>
                <a:ea typeface="Trebuchet MS"/>
                <a:cs typeface="Trebuchet MS"/>
                <a:sym typeface="Trebuchet MS"/>
              </a:rPr>
              <a:t>reported for </a:t>
            </a:r>
            <a:r>
              <a:rPr lang="en-GB" sz="1200" b="0" i="0" u="none" strike="noStrike" cap="none" dirty="0">
                <a:solidFill>
                  <a:schemeClr val="dk1"/>
                </a:solidFill>
                <a:latin typeface="Trebuchet MS"/>
                <a:ea typeface="Trebuchet MS"/>
                <a:cs typeface="Trebuchet MS"/>
                <a:sym typeface="Trebuchet MS"/>
              </a:rPr>
              <a:t>GPs </a:t>
            </a:r>
            <a:r>
              <a:rPr lang="en-GB" sz="1200" dirty="0">
                <a:solidFill>
                  <a:schemeClr val="dk1"/>
                </a:solidFill>
                <a:latin typeface="Trebuchet MS"/>
                <a:ea typeface="Trebuchet MS"/>
                <a:cs typeface="Trebuchet MS"/>
                <a:sym typeface="Trebuchet MS"/>
              </a:rPr>
              <a:t>this</a:t>
            </a:r>
            <a:r>
              <a:rPr lang="en-GB" sz="1200" b="0" i="0" u="none" strike="noStrike" cap="none" dirty="0">
                <a:solidFill>
                  <a:schemeClr val="dk1"/>
                </a:solidFill>
                <a:latin typeface="Trebuchet MS"/>
                <a:ea typeface="Trebuchet MS"/>
                <a:cs typeface="Trebuchet MS"/>
                <a:sym typeface="Trebuchet MS"/>
              </a:rPr>
              <a:t> quarter</a:t>
            </a:r>
            <a:r>
              <a:rPr lang="en-GB" sz="1200" dirty="0">
                <a:solidFill>
                  <a:schemeClr val="dk1"/>
                </a:solidFill>
                <a:latin typeface="Trebuchet MS"/>
                <a:ea typeface="Trebuchet MS"/>
                <a:cs typeface="Trebuchet MS"/>
                <a:sym typeface="Trebuchet MS"/>
              </a:rPr>
              <a:t>, compared to last quarter.</a:t>
            </a:r>
            <a:r>
              <a:rPr lang="en-GB" sz="1200" b="0" i="0" u="none" strike="noStrike" cap="none" dirty="0">
                <a:solidFill>
                  <a:schemeClr val="dk1"/>
                </a:solidFill>
                <a:latin typeface="Trebuchet MS"/>
                <a:ea typeface="Trebuchet MS"/>
                <a:cs typeface="Trebuchet MS"/>
                <a:sym typeface="Trebuchet MS"/>
              </a:rPr>
              <a:t> </a:t>
            </a:r>
            <a:endParaRPr lang="en-GB" sz="1200" b="0" i="0" u="none" strike="noStrike" cap="none" dirty="0">
              <a:solidFill>
                <a:schemeClr val="dk1"/>
              </a:solidFill>
              <a:latin typeface="Trebuchet MS"/>
              <a:ea typeface="Trebuchet MS"/>
              <a:cs typeface="Trebuchet MS"/>
            </a:endParaRPr>
          </a:p>
          <a:p>
            <a:endParaRPr lang="en-GB" sz="1200" dirty="0">
              <a:solidFill>
                <a:schemeClr val="dk1"/>
              </a:solidFill>
              <a:latin typeface="Trebuchet MS"/>
            </a:endParaRPr>
          </a:p>
        </p:txBody>
      </p:sp>
      <p:graphicFrame>
        <p:nvGraphicFramePr>
          <p:cNvPr id="234" name="Google Shape;234;p10"/>
          <p:cNvGraphicFramePr/>
          <p:nvPr>
            <p:extLst>
              <p:ext uri="{D42A27DB-BD31-4B8C-83A1-F6EECF244321}">
                <p14:modId xmlns:p14="http://schemas.microsoft.com/office/powerpoint/2010/main" val="1607773653"/>
              </p:ext>
            </p:extLst>
          </p:nvPr>
        </p:nvGraphicFramePr>
        <p:xfrm>
          <a:off x="338554" y="1079550"/>
          <a:ext cx="5942976" cy="5437563"/>
        </p:xfrm>
        <a:graphic>
          <a:graphicData uri="http://schemas.openxmlformats.org/drawingml/2006/chart">
            <c:chart xmlns:c="http://schemas.openxmlformats.org/drawingml/2006/chart" xmlns:r="http://schemas.openxmlformats.org/officeDocument/2006/relationships" r:id="rId4"/>
          </a:graphicData>
        </a:graphic>
      </p:graphicFrame>
      <p:sp>
        <p:nvSpPr>
          <p:cNvPr id="235" name="Google Shape;235;p10"/>
          <p:cNvSpPr txBox="1"/>
          <p:nvPr/>
        </p:nvSpPr>
        <p:spPr>
          <a:xfrm rot="-5400000">
            <a:off x="-798277" y="3101112"/>
            <a:ext cx="20283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rebuchet MS"/>
                <a:ea typeface="Trebuchet MS"/>
                <a:cs typeface="Trebuchet MS"/>
                <a:sym typeface="Trebuchet MS"/>
              </a:rPr>
              <a:t>Type of services</a:t>
            </a:r>
            <a:endParaRPr sz="1400" b="0" i="0" u="none" strike="noStrike" cap="none">
              <a:solidFill>
                <a:srgbClr val="000000"/>
              </a:solidFill>
              <a:latin typeface="Arial"/>
              <a:ea typeface="Arial"/>
              <a:cs typeface="Arial"/>
              <a:sym typeface="Arial"/>
            </a:endParaRPr>
          </a:p>
        </p:txBody>
      </p:sp>
      <p:sp>
        <p:nvSpPr>
          <p:cNvPr id="236" name="Google Shape;236;p10"/>
          <p:cNvSpPr txBox="1"/>
          <p:nvPr/>
        </p:nvSpPr>
        <p:spPr>
          <a:xfrm>
            <a:off x="2384620" y="6517114"/>
            <a:ext cx="257373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pic>
        <p:nvPicPr>
          <p:cNvPr id="237" name="Google Shape;237;p10"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238" name="Google Shape;238;p10"/>
          <p:cNvSpPr txBox="1"/>
          <p:nvPr/>
        </p:nvSpPr>
        <p:spPr>
          <a:xfrm>
            <a:off x="952712" y="340886"/>
            <a:ext cx="849333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Trebuchet MS"/>
                <a:ea typeface="Trebuchet MS"/>
                <a:cs typeface="Trebuchet MS"/>
                <a:sym typeface="Trebuchet MS"/>
              </a:rPr>
              <a:t>Distribution of Positive, Neutral &amp; Negative</a:t>
            </a:r>
            <a:endParaRPr sz="1400" b="0" i="0" u="none" strike="noStrike" cap="none">
              <a:solidFill>
                <a:srgbClr val="000000"/>
              </a:solidFill>
              <a:latin typeface="Arial"/>
              <a:ea typeface="Arial"/>
              <a:cs typeface="Arial"/>
              <a:sym typeface="Arial"/>
            </a:endParaRPr>
          </a:p>
        </p:txBody>
      </p:sp>
      <p:sp>
        <p:nvSpPr>
          <p:cNvPr id="10" name="Google Shape;148;p3">
            <a:extLst>
              <a:ext uri="{FF2B5EF4-FFF2-40B4-BE49-F238E27FC236}">
                <a16:creationId xmlns:a16="http://schemas.microsoft.com/office/drawing/2014/main" id="{C80D3F4F-853D-4786-A4C8-1EC862CEE321}"/>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1"/>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46" name="Google Shape;246;p11"/>
          <p:cNvSpPr txBox="1"/>
          <p:nvPr/>
        </p:nvSpPr>
        <p:spPr>
          <a:xfrm>
            <a:off x="518615" y="1156747"/>
            <a:ext cx="9844638" cy="3231614"/>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After asking patients for an overall star rating of the service we </a:t>
            </a:r>
            <a:r>
              <a:rPr lang="en-GB" sz="1200" dirty="0">
                <a:solidFill>
                  <a:schemeClr val="dk1"/>
                </a:solidFill>
                <a:latin typeface="Trebuchet MS"/>
                <a:ea typeface="Trebuchet MS"/>
                <a:cs typeface="Trebuchet MS"/>
                <a:sym typeface="Trebuchet MS"/>
              </a:rPr>
              <a:t>encourage</a:t>
            </a:r>
            <a:r>
              <a:rPr lang="en-GB" sz="1200" b="0" i="0" u="none" strike="noStrike" cap="none" dirty="0">
                <a:solidFill>
                  <a:schemeClr val="dk1"/>
                </a:solidFill>
                <a:latin typeface="Trebuchet MS"/>
                <a:ea typeface="Trebuchet MS"/>
                <a:cs typeface="Trebuchet MS"/>
                <a:sym typeface="Trebuchet MS"/>
              </a:rPr>
              <a:t> them to "tell us more about your experience" (see the appendices for examples of our physical and online questionnaires</a:t>
            </a:r>
            <a:r>
              <a:rPr lang="en-GB" sz="1200"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sym typeface="Trebuchet MS"/>
              </a:rPr>
              <a:t>Qualitative analysis is conducted on individuals' comments to identify emerging or trending themes and sub-themes. To do this each</a:t>
            </a:r>
            <a:r>
              <a:rPr lang="en-GB" sz="1200" b="0" i="0" u="none" strike="noStrike" cap="none" dirty="0">
                <a:solidFill>
                  <a:schemeClr val="dk1"/>
                </a:solidFill>
                <a:latin typeface="Trebuchet MS"/>
                <a:ea typeface="Trebuchet MS"/>
                <a:cs typeface="Trebuchet MS"/>
                <a:sym typeface="Trebuchet MS"/>
              </a:rPr>
              <a:t> comment is uploaded to our Online Feedback Centre where up to five themes and sub-themes may be applied to the comment (see appendix 3 p59-61 for a full list). For this reason, the total </a:t>
            </a:r>
            <a:r>
              <a:rPr lang="en-GB" sz="1200" dirty="0">
                <a:solidFill>
                  <a:schemeClr val="dk1"/>
                </a:solidFill>
                <a:latin typeface="Trebuchet MS"/>
                <a:ea typeface="Trebuchet MS"/>
                <a:cs typeface="Trebuchet MS"/>
                <a:sym typeface="Trebuchet MS"/>
              </a:rPr>
              <a:t>number</a:t>
            </a:r>
            <a:r>
              <a:rPr lang="en-GB" sz="1200" b="0" i="0" u="none" strike="noStrike" cap="none" dirty="0">
                <a:solidFill>
                  <a:schemeClr val="dk1"/>
                </a:solidFill>
                <a:latin typeface="Trebuchet MS"/>
                <a:ea typeface="Trebuchet MS"/>
                <a:cs typeface="Trebuchet MS"/>
                <a:sym typeface="Trebuchet MS"/>
              </a:rPr>
              <a:t> of theme-counts will differ from the total number of reviews for each service area. For each theme applied to a review, a positive, negative, or neutral 'sentiment' is given.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buSzPts val="1200"/>
            </a:pPr>
            <a:r>
              <a:rPr lang="en-GB" sz="1200" b="0" i="0" u="none" strike="noStrike" cap="none" dirty="0">
                <a:solidFill>
                  <a:schemeClr val="dk1"/>
                </a:solidFill>
                <a:latin typeface="Trebuchet MS"/>
                <a:ea typeface="Trebuchet MS"/>
                <a:cs typeface="Trebuchet MS"/>
                <a:sym typeface="Trebuchet MS"/>
              </a:rPr>
              <a:t>The application of themes, sub-themes and sentiments is a manual </a:t>
            </a:r>
            <a:r>
              <a:rPr lang="en-GB" sz="1200" dirty="0">
                <a:solidFill>
                  <a:schemeClr val="dk1"/>
                </a:solidFill>
                <a:latin typeface="Trebuchet MS"/>
                <a:ea typeface="Trebuchet MS"/>
                <a:cs typeface="Trebuchet MS"/>
                <a:sym typeface="Trebuchet MS"/>
              </a:rPr>
              <a:t>process undertaken by trained staff</a:t>
            </a:r>
            <a:r>
              <a:rPr lang="en-GB" sz="1200" b="0" i="0" u="none" strike="noStrike" cap="none" dirty="0">
                <a:solidFill>
                  <a:schemeClr val="dk1"/>
                </a:solidFill>
                <a:latin typeface="Trebuchet MS"/>
                <a:ea typeface="Trebuchet MS"/>
                <a:cs typeface="Trebuchet MS"/>
                <a:sym typeface="Trebuchet MS"/>
              </a:rPr>
              <a:t> and differs from the star rating patients provide.</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br>
              <a:rPr lang="en-GB" sz="1200" b="0" i="0" u="none" strike="noStrike" cap="none" dirty="0">
                <a:latin typeface="Trebuchet MS"/>
                <a:ea typeface="Trebuchet MS"/>
                <a:cs typeface="Trebuchet MS"/>
              </a:rPr>
            </a:br>
            <a:r>
              <a:rPr lang="en-GB" sz="1200" b="0" i="0" u="none" strike="noStrike" cap="none" dirty="0">
                <a:solidFill>
                  <a:schemeClr val="dk1"/>
                </a:solidFill>
                <a:latin typeface="Trebuchet MS"/>
                <a:ea typeface="Trebuchet MS"/>
                <a:cs typeface="Trebuchet MS"/>
                <a:sym typeface="Trebuchet MS"/>
              </a:rPr>
              <a:t>This section shows a breakdown of the main themes and sub-themes for those service areas where we received a significant number of reviews.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Trebuchet MS"/>
                <a:ea typeface="Trebuchet MS"/>
                <a:cs typeface="Trebuchet MS"/>
                <a:sym typeface="Trebuchet MS"/>
              </a:rPr>
              <a:t>In Q4 these areas are: </a:t>
            </a:r>
            <a:endParaRPr sz="1400" b="0" i="0" u="none" strike="noStrike" cap="none" dirty="0">
              <a:solidFill>
                <a:schemeClr val="dk1"/>
              </a:solidFill>
              <a:latin typeface="Arial"/>
              <a:ea typeface="Arial"/>
              <a:cs typeface="Arial"/>
              <a:sym typeface="Arial"/>
            </a:endParaRPr>
          </a:p>
          <a:p>
            <a:pPr marL="171450" indent="-171450">
              <a:buClr>
                <a:schemeClr val="dk1"/>
              </a:buClr>
              <a:buSzPts val="1200"/>
              <a:buFont typeface="Arial"/>
              <a:buChar char="•"/>
            </a:pPr>
            <a:r>
              <a:rPr lang="en-GB" sz="1200" dirty="0">
                <a:solidFill>
                  <a:schemeClr val="dk1"/>
                </a:solidFill>
                <a:latin typeface="Trebuchet MS"/>
                <a:sym typeface="Trebuchet MS"/>
              </a:rPr>
              <a:t>GP surgeries;</a:t>
            </a:r>
            <a:endParaRPr sz="1400" b="0" i="0" u="none" strike="noStrike" cap="none" dirty="0">
              <a:solidFill>
                <a:schemeClr val="dk1"/>
              </a:solidFill>
              <a:latin typeface="Arial"/>
              <a:ea typeface="Arial"/>
              <a:cs typeface="Arial"/>
              <a:sym typeface="Arial"/>
            </a:endParaRPr>
          </a:p>
          <a:p>
            <a:pPr marL="171450" indent="-171450">
              <a:buClr>
                <a:schemeClr val="dk1"/>
              </a:buClr>
              <a:buSzPts val="1200"/>
              <a:buFont typeface="Arial"/>
              <a:buChar char="•"/>
            </a:pPr>
            <a:r>
              <a:rPr lang="en-GB" sz="1200" dirty="0">
                <a:solidFill>
                  <a:schemeClr val="dk1"/>
                </a:solidFill>
                <a:latin typeface="Trebuchet MS"/>
                <a:ea typeface="Trebuchet MS"/>
                <a:cs typeface="Trebuchet MS"/>
                <a:sym typeface="Trebuchet MS"/>
              </a:rPr>
              <a:t>Trusts and individual Hospitals;</a:t>
            </a:r>
            <a:endParaRPr sz="14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Trebuchet MS"/>
                <a:ea typeface="Trebuchet MS"/>
                <a:cs typeface="Trebuchet MS"/>
                <a:sym typeface="Trebuchet MS"/>
              </a:rPr>
              <a:t>Pharmacies </a:t>
            </a:r>
            <a:endParaRPr sz="1400" b="0" i="0" u="none" strike="noStrike" cap="none" dirty="0">
              <a:solidFill>
                <a:schemeClr val="dk1"/>
              </a:solidFill>
              <a:latin typeface="Arial"/>
              <a:ea typeface="Arial"/>
              <a:cs typeface="Arial"/>
              <a:sym typeface="Arial"/>
            </a:endParaRPr>
          </a:p>
        </p:txBody>
      </p:sp>
      <p:sp>
        <p:nvSpPr>
          <p:cNvPr id="247" name="Google Shape;247;p1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10</a:t>
            </a:fld>
            <a:endParaRPr/>
          </a:p>
        </p:txBody>
      </p:sp>
      <p:pic>
        <p:nvPicPr>
          <p:cNvPr id="248" name="Google Shape;248;p11"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249" name="Google Shape;249;p11"/>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and Sub-Themes</a:t>
            </a:r>
            <a:endParaRPr sz="1400" b="0" i="0" u="none" strike="noStrike" cap="none">
              <a:solidFill>
                <a:srgbClr val="000000"/>
              </a:solidFill>
              <a:latin typeface="Arial"/>
              <a:ea typeface="Arial"/>
              <a:cs typeface="Arial"/>
              <a:sym typeface="Arial"/>
            </a:endParaRPr>
          </a:p>
        </p:txBody>
      </p:sp>
      <p:sp>
        <p:nvSpPr>
          <p:cNvPr id="8" name="Google Shape;148;p3">
            <a:extLst>
              <a:ext uri="{FF2B5EF4-FFF2-40B4-BE49-F238E27FC236}">
                <a16:creationId xmlns:a16="http://schemas.microsoft.com/office/drawing/2014/main" id="{0EB88843-336A-495A-9A43-A08F8BBC4715}"/>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12"/>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257" name="Google Shape;257;p12" descr="Icon&#10;&#10;Description automatically generated"/>
          <p:cNvPicPr preferRelativeResize="0"/>
          <p:nvPr/>
        </p:nvPicPr>
        <p:blipFill rotWithShape="1">
          <a:blip r:embed="rId4">
            <a:alphaModFix/>
          </a:blip>
          <a:srcRect/>
          <a:stretch/>
        </p:blipFill>
        <p:spPr>
          <a:xfrm rot="7766510">
            <a:off x="-706507" y="4574151"/>
            <a:ext cx="3204469" cy="3204469"/>
          </a:xfrm>
          <a:prstGeom prst="rect">
            <a:avLst/>
          </a:prstGeom>
          <a:noFill/>
          <a:ln>
            <a:noFill/>
          </a:ln>
        </p:spPr>
      </p:pic>
      <p:sp>
        <p:nvSpPr>
          <p:cNvPr id="258" name="Google Shape;258;p12"/>
          <p:cNvSpPr txBox="1"/>
          <p:nvPr/>
        </p:nvSpPr>
        <p:spPr>
          <a:xfrm>
            <a:off x="296687" y="1083763"/>
            <a:ext cx="10066500" cy="2677616"/>
          </a:xfrm>
          <a:prstGeom prst="rect">
            <a:avLst/>
          </a:prstGeom>
          <a:noFill/>
          <a:ln>
            <a:noFill/>
          </a:ln>
        </p:spPr>
        <p:txBody>
          <a:bodyPr spcFirstLastPara="1" wrap="square" lIns="91425" tIns="45700" rIns="91425" bIns="45700" anchor="t" anchorCtr="0">
            <a:spAutoFit/>
          </a:bodyPr>
          <a:lstStyle/>
          <a:p>
            <a:r>
              <a:rPr lang="en-GB" sz="1200" b="1" i="0" u="none" strike="noStrike" cap="none" dirty="0">
                <a:solidFill>
                  <a:schemeClr val="dk1"/>
                </a:solidFill>
                <a:latin typeface="Trebuchet MS"/>
                <a:ea typeface="Trebuchet MS"/>
                <a:cs typeface="Trebuchet MS"/>
                <a:sym typeface="Trebuchet MS"/>
              </a:rPr>
              <a:t>Administration</a:t>
            </a:r>
            <a:r>
              <a:rPr lang="en-GB" sz="1200" b="1"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remains one of most applied themes for GPs this quarter. The theme was applied on 478 counts, with </a:t>
            </a:r>
            <a:r>
              <a:rPr lang="en-GB" sz="1200" dirty="0">
                <a:solidFill>
                  <a:schemeClr val="dk1"/>
                </a:solidFill>
                <a:latin typeface="Trebuchet MS"/>
                <a:ea typeface="Trebuchet MS"/>
                <a:cs typeface="Trebuchet MS"/>
                <a:sym typeface="Trebuchet MS"/>
              </a:rPr>
              <a:t>39</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186</a:t>
            </a:r>
            <a:r>
              <a:rPr lang="en-GB" sz="1200" b="0" i="0" u="none" strike="noStrike" cap="none" dirty="0">
                <a:solidFill>
                  <a:schemeClr val="dk1"/>
                </a:solidFill>
                <a:latin typeface="Trebuchet MS"/>
                <a:ea typeface="Trebuchet MS"/>
                <a:cs typeface="Trebuchet MS"/>
                <a:sym typeface="Trebuchet MS"/>
              </a:rPr>
              <a:t>) of these being positive, </a:t>
            </a:r>
            <a:r>
              <a:rPr lang="en-GB" sz="1200" dirty="0">
                <a:solidFill>
                  <a:schemeClr val="dk1"/>
                </a:solidFill>
                <a:latin typeface="Trebuchet MS"/>
                <a:ea typeface="Trebuchet MS"/>
                <a:cs typeface="Trebuchet MS"/>
                <a:sym typeface="Trebuchet MS"/>
              </a:rPr>
              <a:t>2</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10</a:t>
            </a:r>
            <a:r>
              <a:rPr lang="en-GB" sz="1200" b="0" i="0" u="none" strike="noStrike" cap="none" dirty="0">
                <a:solidFill>
                  <a:schemeClr val="dk1"/>
                </a:solidFill>
                <a:latin typeface="Trebuchet MS"/>
                <a:ea typeface="Trebuchet MS"/>
                <a:cs typeface="Trebuchet MS"/>
                <a:sym typeface="Trebuchet MS"/>
              </a:rPr>
              <a:t>) being neutral and </a:t>
            </a:r>
            <a:r>
              <a:rPr lang="en-GB" sz="1200" dirty="0">
                <a:solidFill>
                  <a:schemeClr val="dk1"/>
                </a:solidFill>
                <a:latin typeface="Trebuchet MS"/>
                <a:ea typeface="Trebuchet MS"/>
                <a:cs typeface="Trebuchet MS"/>
                <a:sym typeface="Trebuchet MS"/>
              </a:rPr>
              <a:t>59</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282</a:t>
            </a:r>
            <a:r>
              <a:rPr lang="en-GB" sz="1200" b="0" i="0" u="none" strike="noStrike" cap="none" dirty="0">
                <a:solidFill>
                  <a:schemeClr val="dk1"/>
                </a:solidFill>
                <a:latin typeface="Trebuchet MS"/>
                <a:ea typeface="Trebuchet MS"/>
                <a:cs typeface="Trebuchet MS"/>
                <a:sym typeface="Trebuchet MS"/>
              </a:rPr>
              <a:t>) were negative.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r>
              <a:rPr lang="en-GB" sz="1200" b="1" i="0" u="none" strike="noStrike" cap="none" dirty="0">
                <a:solidFill>
                  <a:schemeClr val="dk1"/>
                </a:solidFill>
                <a:latin typeface="Trebuchet MS"/>
                <a:ea typeface="Trebuchet MS"/>
                <a:cs typeface="Trebuchet MS"/>
                <a:sym typeface="Trebuchet MS"/>
              </a:rPr>
              <a:t>Booking an Appointment</a:t>
            </a:r>
            <a:r>
              <a:rPr lang="en-GB" sz="1200" b="1"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was one of the most </a:t>
            </a:r>
            <a:r>
              <a:rPr lang="en-GB" sz="1200" dirty="0">
                <a:solidFill>
                  <a:schemeClr val="dk1"/>
                </a:solidFill>
                <a:latin typeface="Trebuchet MS"/>
                <a:ea typeface="Trebuchet MS"/>
                <a:cs typeface="Trebuchet MS"/>
                <a:sym typeface="Trebuchet MS"/>
              </a:rPr>
              <a:t>applied sub-themes</a:t>
            </a:r>
            <a:r>
              <a:rPr lang="en-GB" sz="1200" b="0" i="0" u="none" strike="noStrike" cap="none" dirty="0">
                <a:solidFill>
                  <a:schemeClr val="dk1"/>
                </a:solidFill>
                <a:latin typeface="Trebuchet MS"/>
                <a:ea typeface="Trebuchet MS"/>
                <a:cs typeface="Trebuchet MS"/>
                <a:sym typeface="Trebuchet MS"/>
              </a:rPr>
              <a:t> within this service </a:t>
            </a:r>
            <a:r>
              <a:rPr lang="en-GB" sz="1200" dirty="0">
                <a:solidFill>
                  <a:schemeClr val="dk1"/>
                </a:solidFill>
                <a:latin typeface="Trebuchet MS"/>
                <a:ea typeface="Trebuchet MS"/>
                <a:cs typeface="Trebuchet MS"/>
                <a:sym typeface="Trebuchet MS"/>
              </a:rPr>
              <a:t>category, identified in 217</a:t>
            </a:r>
            <a:r>
              <a:rPr lang="en-GB" sz="1200" b="0" i="0" u="none" strike="noStrike" cap="none" dirty="0">
                <a:solidFill>
                  <a:schemeClr val="dk1"/>
                </a:solidFill>
                <a:latin typeface="Trebuchet MS"/>
                <a:ea typeface="Trebuchet MS"/>
                <a:cs typeface="Trebuchet MS"/>
                <a:sym typeface="Trebuchet MS"/>
              </a:rPr>
              <a:t> responses. Of these responses, </a:t>
            </a:r>
            <a:r>
              <a:rPr lang="en-GB" sz="1200" dirty="0">
                <a:solidFill>
                  <a:schemeClr val="dk1"/>
                </a:solidFill>
                <a:latin typeface="Trebuchet MS"/>
                <a:ea typeface="Trebuchet MS"/>
                <a:cs typeface="Trebuchet MS"/>
                <a:sym typeface="Trebuchet MS"/>
              </a:rPr>
              <a:t>45</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98</a:t>
            </a:r>
            <a:r>
              <a:rPr lang="en-GB" sz="1200" b="0" i="0" u="none" strike="noStrike" cap="none" dirty="0">
                <a:solidFill>
                  <a:schemeClr val="dk1"/>
                </a:solidFill>
                <a:latin typeface="Trebuchet MS"/>
                <a:ea typeface="Trebuchet MS"/>
                <a:cs typeface="Trebuchet MS"/>
                <a:sym typeface="Trebuchet MS"/>
              </a:rPr>
              <a:t>) were positive, 3% (n.7) neutral and </a:t>
            </a:r>
            <a:r>
              <a:rPr lang="en-GB" sz="1200" dirty="0">
                <a:solidFill>
                  <a:schemeClr val="dk1"/>
                </a:solidFill>
                <a:latin typeface="Trebuchet MS"/>
                <a:ea typeface="Trebuchet MS"/>
                <a:cs typeface="Trebuchet MS"/>
                <a:sym typeface="Trebuchet MS"/>
              </a:rPr>
              <a:t>52</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112</a:t>
            </a:r>
            <a:r>
              <a:rPr lang="en-GB" sz="1200" b="0" i="0" u="none" strike="noStrike" cap="none" dirty="0">
                <a:solidFill>
                  <a:schemeClr val="dk1"/>
                </a:solidFill>
                <a:latin typeface="Trebuchet MS"/>
                <a:ea typeface="Trebuchet MS"/>
                <a:cs typeface="Trebuchet MS"/>
                <a:sym typeface="Trebuchet MS"/>
              </a:rPr>
              <a:t>) were negative, with the negative reviews largely caused by patients being unable to book an appointment. This quarter negative sentiment </a:t>
            </a:r>
            <a:r>
              <a:rPr lang="en-GB" sz="1200" dirty="0">
                <a:solidFill>
                  <a:schemeClr val="dk1"/>
                </a:solidFill>
                <a:latin typeface="Trebuchet MS"/>
                <a:ea typeface="Trebuchet MS"/>
                <a:cs typeface="Trebuchet MS"/>
                <a:sym typeface="Trebuchet MS"/>
              </a:rPr>
              <a:t>outweighs</a:t>
            </a:r>
            <a:r>
              <a:rPr lang="en-GB" sz="1200" b="0" i="0" u="none" strike="noStrike" cap="none" dirty="0">
                <a:solidFill>
                  <a:schemeClr val="dk1"/>
                </a:solidFill>
                <a:latin typeface="Trebuchet MS"/>
                <a:ea typeface="Trebuchet MS"/>
                <a:cs typeface="Trebuchet MS"/>
                <a:sym typeface="Trebuchet MS"/>
              </a:rPr>
              <a:t> positive sentiment. Patients/service </a:t>
            </a:r>
            <a:r>
              <a:rPr lang="en-GB" sz="1200" dirty="0">
                <a:solidFill>
                  <a:schemeClr val="dk1"/>
                </a:solidFill>
                <a:latin typeface="Trebuchet MS"/>
                <a:ea typeface="Trebuchet MS"/>
                <a:cs typeface="Trebuchet MS"/>
                <a:sym typeface="Trebuchet MS"/>
              </a:rPr>
              <a:t>users</a:t>
            </a:r>
            <a:r>
              <a:rPr lang="en-GB" sz="1200" b="0" i="0" u="none" strike="noStrike" cap="none" dirty="0">
                <a:solidFill>
                  <a:schemeClr val="dk1"/>
                </a:solidFill>
                <a:latin typeface="Trebuchet MS"/>
                <a:ea typeface="Trebuchet MS"/>
                <a:cs typeface="Trebuchet MS"/>
                <a:sym typeface="Trebuchet MS"/>
              </a:rPr>
              <a:t> continue to have </a:t>
            </a:r>
            <a:r>
              <a:rPr lang="en-GB" sz="1200" dirty="0">
                <a:solidFill>
                  <a:schemeClr val="dk1"/>
                </a:solidFill>
                <a:latin typeface="Trebuchet MS"/>
                <a:ea typeface="Trebuchet MS"/>
                <a:cs typeface="Trebuchet MS"/>
                <a:sym typeface="Trebuchet MS"/>
              </a:rPr>
              <a:t>issues</a:t>
            </a:r>
            <a:r>
              <a:rPr lang="en-GB" sz="1200" b="0" i="0" u="none" strike="noStrike" cap="none" dirty="0">
                <a:solidFill>
                  <a:schemeClr val="dk1"/>
                </a:solidFill>
                <a:latin typeface="Trebuchet MS"/>
                <a:ea typeface="Trebuchet MS"/>
                <a:cs typeface="Trebuchet MS"/>
                <a:sym typeface="Trebuchet MS"/>
              </a:rPr>
              <a:t> accessing their GP due to the pandemic. On a more encouraging note, </a:t>
            </a:r>
            <a:r>
              <a:rPr lang="en-GB" sz="1200" dirty="0">
                <a:solidFill>
                  <a:schemeClr val="dk1"/>
                </a:solidFill>
                <a:latin typeface="Trebuchet MS"/>
                <a:ea typeface="Trebuchet MS"/>
                <a:cs typeface="Trebuchet MS"/>
                <a:sym typeface="Trebuchet MS"/>
              </a:rPr>
              <a:t>61</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44</a:t>
            </a:r>
            <a:r>
              <a:rPr lang="en-GB" sz="1200" b="0" i="0" u="none" strike="noStrike" cap="none" dirty="0">
                <a:solidFill>
                  <a:schemeClr val="dk1"/>
                </a:solidFill>
                <a:latin typeface="Trebuchet MS"/>
                <a:ea typeface="Trebuchet MS"/>
                <a:cs typeface="Trebuchet MS"/>
                <a:sym typeface="Trebuchet MS"/>
              </a:rPr>
              <a:t>) of the </a:t>
            </a:r>
            <a:r>
              <a:rPr lang="en-GB" sz="1200" dirty="0">
                <a:solidFill>
                  <a:schemeClr val="dk1"/>
                </a:solidFill>
                <a:latin typeface="Trebuchet MS"/>
                <a:ea typeface="Trebuchet MS"/>
                <a:cs typeface="Trebuchet MS"/>
                <a:sym typeface="Trebuchet MS"/>
              </a:rPr>
              <a:t>72</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individuals who mentioned matters relating to the </a:t>
            </a:r>
            <a:r>
              <a:rPr lang="en-GB" sz="1200" b="1" dirty="0">
                <a:solidFill>
                  <a:schemeClr val="dk1"/>
                </a:solidFill>
                <a:latin typeface="Trebuchet MS"/>
                <a:ea typeface="Trebuchet MS"/>
                <a:cs typeface="Trebuchet MS"/>
                <a:sym typeface="Trebuchet MS"/>
              </a:rPr>
              <a:t>Management</a:t>
            </a:r>
            <a:r>
              <a:rPr lang="en-GB" sz="1200" b="1" i="0" u="none" strike="noStrike" cap="none" dirty="0">
                <a:solidFill>
                  <a:schemeClr val="dk1"/>
                </a:solidFill>
                <a:latin typeface="Trebuchet MS"/>
                <a:ea typeface="Trebuchet MS"/>
                <a:cs typeface="Trebuchet MS"/>
                <a:sym typeface="Trebuchet MS"/>
              </a:rPr>
              <a:t> of Service</a:t>
            </a:r>
            <a:r>
              <a:rPr lang="en-GB" sz="1200" b="1"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sub-theme,</a:t>
            </a:r>
            <a:r>
              <a:rPr lang="en-GB" sz="1200" b="1" i="0" u="none" strike="noStrike" cap="none"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mentioned it in a positive context.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For </a:t>
            </a:r>
            <a:r>
              <a:rPr lang="en-GB" sz="1200" dirty="0">
                <a:solidFill>
                  <a:schemeClr val="dk1"/>
                </a:solidFill>
                <a:latin typeface="Trebuchet MS"/>
                <a:ea typeface="Trebuchet MS"/>
                <a:cs typeface="Trebuchet MS"/>
                <a:sym typeface="Trebuchet MS"/>
              </a:rPr>
              <a:t>the </a:t>
            </a:r>
            <a:r>
              <a:rPr lang="en-GB" sz="1200" b="1" i="0" u="none" strike="noStrike" cap="none" dirty="0">
                <a:solidFill>
                  <a:schemeClr val="dk1"/>
                </a:solidFill>
                <a:latin typeface="Trebuchet MS"/>
                <a:ea typeface="Trebuchet MS"/>
                <a:cs typeface="Trebuchet MS"/>
                <a:sym typeface="Trebuchet MS"/>
              </a:rPr>
              <a:t>Appointment </a:t>
            </a:r>
            <a:r>
              <a:rPr lang="en-GB" sz="1200" b="1" dirty="0">
                <a:solidFill>
                  <a:schemeClr val="dk1"/>
                </a:solidFill>
                <a:latin typeface="Trebuchet MS"/>
                <a:ea typeface="Trebuchet MS"/>
                <a:cs typeface="Trebuchet MS"/>
                <a:sym typeface="Trebuchet MS"/>
              </a:rPr>
              <a:t>Availability </a:t>
            </a:r>
            <a:r>
              <a:rPr lang="en-GB" sz="1200" b="0" i="0" u="none" strike="noStrike" cap="none" dirty="0">
                <a:solidFill>
                  <a:schemeClr val="dk1"/>
                </a:solidFill>
                <a:latin typeface="Trebuchet MS"/>
                <a:ea typeface="Trebuchet MS"/>
                <a:cs typeface="Trebuchet MS"/>
                <a:sym typeface="Trebuchet MS"/>
              </a:rPr>
              <a:t>sub-theme, there were </a:t>
            </a:r>
            <a:r>
              <a:rPr lang="en-GB" sz="1200" dirty="0">
                <a:solidFill>
                  <a:schemeClr val="dk1"/>
                </a:solidFill>
                <a:latin typeface="Trebuchet MS"/>
                <a:ea typeface="Trebuchet MS"/>
                <a:cs typeface="Trebuchet MS"/>
                <a:sym typeface="Trebuchet MS"/>
              </a:rPr>
              <a:t>53</a:t>
            </a:r>
            <a:r>
              <a:rPr lang="en-GB" sz="1200" b="0" i="0" u="none" strike="noStrike" cap="none" dirty="0">
                <a:solidFill>
                  <a:schemeClr val="dk1"/>
                </a:solidFill>
                <a:latin typeface="Trebuchet MS"/>
                <a:ea typeface="Trebuchet MS"/>
                <a:cs typeface="Trebuchet MS"/>
                <a:sym typeface="Trebuchet MS"/>
              </a:rPr>
              <a:t> counts</a:t>
            </a:r>
            <a:r>
              <a:rPr lang="en-GB" sz="1200" dirty="0">
                <a:solidFill>
                  <a:schemeClr val="dk1"/>
                </a:solidFill>
                <a:latin typeface="Trebuchet MS"/>
                <a:ea typeface="Trebuchet MS"/>
                <a:cs typeface="Trebuchet MS"/>
                <a:sym typeface="Trebuchet MS"/>
              </a:rPr>
              <a:t>,</a:t>
            </a:r>
            <a:r>
              <a:rPr lang="en-GB" sz="1200" b="0" i="0" u="none" strike="noStrike" cap="none" dirty="0">
                <a:solidFill>
                  <a:schemeClr val="dk1"/>
                </a:solidFill>
                <a:latin typeface="Trebuchet MS"/>
                <a:ea typeface="Trebuchet MS"/>
                <a:cs typeface="Trebuchet MS"/>
                <a:sym typeface="Trebuchet MS"/>
              </a:rPr>
              <a:t> of which, </a:t>
            </a:r>
            <a:r>
              <a:rPr lang="en-GB" sz="1200" dirty="0">
                <a:solidFill>
                  <a:schemeClr val="dk1"/>
                </a:solidFill>
                <a:latin typeface="Trebuchet MS"/>
                <a:ea typeface="Trebuchet MS"/>
                <a:cs typeface="Trebuchet MS"/>
                <a:sym typeface="Trebuchet MS"/>
              </a:rPr>
              <a:t>26</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14</a:t>
            </a:r>
            <a:r>
              <a:rPr lang="en-GB" sz="1200" b="0" i="0" u="none" strike="noStrike" cap="none" dirty="0">
                <a:solidFill>
                  <a:schemeClr val="dk1"/>
                </a:solidFill>
                <a:latin typeface="Trebuchet MS"/>
                <a:ea typeface="Trebuchet MS"/>
                <a:cs typeface="Trebuchet MS"/>
                <a:sym typeface="Trebuchet MS"/>
              </a:rPr>
              <a:t>) were positive, 6% (n.3) neutral and </a:t>
            </a:r>
            <a:r>
              <a:rPr lang="en-GB" sz="1200" dirty="0">
                <a:solidFill>
                  <a:schemeClr val="dk1"/>
                </a:solidFill>
                <a:latin typeface="Trebuchet MS"/>
                <a:ea typeface="Trebuchet MS"/>
                <a:cs typeface="Trebuchet MS"/>
                <a:sym typeface="Trebuchet MS"/>
              </a:rPr>
              <a:t>68</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36</a:t>
            </a:r>
            <a:r>
              <a:rPr lang="en-GB" sz="1200" b="0" i="0" u="none" strike="noStrike" cap="none" dirty="0">
                <a:solidFill>
                  <a:schemeClr val="dk1"/>
                </a:solidFill>
                <a:latin typeface="Trebuchet MS"/>
                <a:ea typeface="Trebuchet MS"/>
                <a:cs typeface="Trebuchet MS"/>
                <a:sym typeface="Trebuchet MS"/>
              </a:rPr>
              <a:t>) were negative. Patients\service users are struggling to obtain a suitable appointment. </a:t>
            </a:r>
            <a:r>
              <a:rPr lang="en-GB" sz="1200" dirty="0">
                <a:solidFill>
                  <a:schemeClr val="dk1"/>
                </a:solidFill>
                <a:latin typeface="Trebuchet MS"/>
                <a:ea typeface="Trebuchet MS"/>
                <a:cs typeface="Trebuchet MS"/>
                <a:sym typeface="Trebuchet MS"/>
              </a:rPr>
              <a:t>Many</a:t>
            </a:r>
            <a:r>
              <a:rPr lang="en-GB" sz="1200" b="0" i="0" u="none" strike="noStrike" cap="none" dirty="0">
                <a:solidFill>
                  <a:schemeClr val="dk1"/>
                </a:solidFill>
                <a:latin typeface="Trebuchet MS"/>
                <a:ea typeface="Trebuchet MS"/>
                <a:cs typeface="Trebuchet MS"/>
                <a:sym typeface="Trebuchet MS"/>
              </a:rPr>
              <a:t> of the reviews relating to the sub-theme</a:t>
            </a:r>
            <a:r>
              <a:rPr lang="en-GB" sz="1200" dirty="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Trebuchet MS"/>
                <a:ea typeface="Trebuchet MS"/>
                <a:cs typeface="Trebuchet MS"/>
                <a:sym typeface="Trebuchet MS"/>
              </a:rPr>
              <a:t>Getting through on the telephone</a:t>
            </a:r>
            <a:r>
              <a:rPr lang="en-GB" sz="1200" b="1"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were negative in sentiment, at </a:t>
            </a:r>
            <a:r>
              <a:rPr lang="en-GB" sz="1200" dirty="0">
                <a:solidFill>
                  <a:schemeClr val="dk1"/>
                </a:solidFill>
                <a:latin typeface="Trebuchet MS"/>
                <a:ea typeface="Trebuchet MS"/>
                <a:cs typeface="Trebuchet MS"/>
                <a:sym typeface="Trebuchet MS"/>
              </a:rPr>
              <a:t>80</a:t>
            </a:r>
            <a:r>
              <a:rPr lang="en-GB" sz="1200" b="0" i="0" u="none" strike="noStrike" cap="none" dirty="0">
                <a:solidFill>
                  <a:schemeClr val="dk1"/>
                </a:solidFill>
                <a:latin typeface="Trebuchet MS"/>
                <a:ea typeface="Trebuchet MS"/>
                <a:cs typeface="Trebuchet MS"/>
                <a:sym typeface="Trebuchet MS"/>
              </a:rPr>
              <a:t>% (n.90)</a:t>
            </a:r>
            <a:r>
              <a:rPr lang="en-GB" sz="1200" dirty="0">
                <a:solidFill>
                  <a:schemeClr val="dk1"/>
                </a:solidFill>
                <a:latin typeface="Trebuchet MS"/>
                <a:ea typeface="Trebuchet MS"/>
                <a:cs typeface="Trebuchet MS"/>
                <a:sym typeface="Trebuchet MS"/>
              </a:rPr>
              <a:t>. This was due to </a:t>
            </a:r>
            <a:r>
              <a:rPr lang="en-GB" sz="1200" b="0" i="0" u="none" strike="noStrike" cap="none" dirty="0">
                <a:solidFill>
                  <a:schemeClr val="dk1"/>
                </a:solidFill>
                <a:latin typeface="Trebuchet MS"/>
                <a:ea typeface="Trebuchet MS"/>
                <a:cs typeface="Trebuchet MS"/>
                <a:sym typeface="Trebuchet MS"/>
              </a:rPr>
              <a:t>patients not being able to speak to the receptionist on the phone when trying to book an appointment or ask for advice. This issue </a:t>
            </a:r>
            <a:r>
              <a:rPr lang="en-GB" sz="1200" dirty="0">
                <a:solidFill>
                  <a:schemeClr val="dk1"/>
                </a:solidFill>
                <a:latin typeface="Trebuchet MS"/>
                <a:ea typeface="Trebuchet MS"/>
                <a:cs typeface="Trebuchet MS"/>
                <a:sym typeface="Trebuchet MS"/>
              </a:rPr>
              <a:t>has</a:t>
            </a:r>
            <a:r>
              <a:rPr lang="en-GB" sz="1200" b="0" i="0" u="none" strike="noStrike" cap="none" dirty="0">
                <a:solidFill>
                  <a:schemeClr val="dk1"/>
                </a:solidFill>
                <a:latin typeface="Trebuchet MS"/>
                <a:ea typeface="Trebuchet MS"/>
                <a:cs typeface="Trebuchet MS"/>
                <a:sym typeface="Trebuchet MS"/>
              </a:rPr>
              <a:t> been </a:t>
            </a:r>
            <a:r>
              <a:rPr lang="en-GB" sz="1200" dirty="0">
                <a:solidFill>
                  <a:schemeClr val="dk1"/>
                </a:solidFill>
                <a:latin typeface="Trebuchet MS"/>
                <a:ea typeface="Trebuchet MS"/>
                <a:cs typeface="Trebuchet MS"/>
                <a:sym typeface="Trebuchet MS"/>
              </a:rPr>
              <a:t>identified as an ongoing trend in GP surgery reviews since</a:t>
            </a:r>
            <a:r>
              <a:rPr lang="en-GB" sz="1200" b="0" i="0" u="none" strike="noStrike" cap="none" dirty="0">
                <a:solidFill>
                  <a:schemeClr val="dk1"/>
                </a:solidFill>
                <a:latin typeface="Trebuchet MS"/>
                <a:ea typeface="Trebuchet MS"/>
                <a:cs typeface="Trebuchet MS"/>
                <a:sym typeface="Trebuchet MS"/>
              </a:rPr>
              <a:t> quarter 2 2020/2021.</a:t>
            </a:r>
            <a:endParaRPr sz="1400" b="0" i="0" u="none" strike="noStrike" cap="none" dirty="0">
              <a:solidFill>
                <a:schemeClr val="dk1"/>
              </a:solidFill>
              <a:latin typeface="Arial"/>
              <a:ea typeface="Arial"/>
              <a:cs typeface="Arial"/>
              <a:sym typeface="Arial"/>
            </a:endParaRPr>
          </a:p>
        </p:txBody>
      </p:sp>
      <p:graphicFrame>
        <p:nvGraphicFramePr>
          <p:cNvPr id="259" name="Google Shape;259;p12"/>
          <p:cNvGraphicFramePr/>
          <p:nvPr>
            <p:extLst>
              <p:ext uri="{D42A27DB-BD31-4B8C-83A1-F6EECF244321}">
                <p14:modId xmlns:p14="http://schemas.microsoft.com/office/powerpoint/2010/main" val="866604108"/>
              </p:ext>
            </p:extLst>
          </p:nvPr>
        </p:nvGraphicFramePr>
        <p:xfrm>
          <a:off x="377910" y="3723547"/>
          <a:ext cx="5020326" cy="2848770"/>
        </p:xfrm>
        <a:graphic>
          <a:graphicData uri="http://schemas.openxmlformats.org/drawingml/2006/chart">
            <c:chart xmlns:c="http://schemas.openxmlformats.org/drawingml/2006/chart" xmlns:r="http://schemas.openxmlformats.org/officeDocument/2006/relationships" r:id="rId5"/>
          </a:graphicData>
        </a:graphic>
      </p:graphicFrame>
      <p:sp>
        <p:nvSpPr>
          <p:cNvPr id="260" name="Google Shape;260;p12"/>
          <p:cNvSpPr txBox="1"/>
          <p:nvPr/>
        </p:nvSpPr>
        <p:spPr>
          <a:xfrm rot="16200000">
            <a:off x="-399233" y="4580495"/>
            <a:ext cx="130561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261" name="Google Shape;261;p12"/>
          <p:cNvSpPr txBox="1"/>
          <p:nvPr/>
        </p:nvSpPr>
        <p:spPr>
          <a:xfrm>
            <a:off x="1844929" y="6546044"/>
            <a:ext cx="17723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262" name="Google Shape;262;p12"/>
          <p:cNvSpPr txBox="1"/>
          <p:nvPr/>
        </p:nvSpPr>
        <p:spPr>
          <a:xfrm>
            <a:off x="5760147" y="3624280"/>
            <a:ext cx="4151307"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had a telephone consultation and found booking appointments online was very useful.</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User-friendly, helpful and supportive, easy to book appointment online. Staff are nice and doctors are very supportive.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263" name="Google Shape;263;p12"/>
          <p:cNvSpPr txBox="1"/>
          <p:nvPr/>
        </p:nvSpPr>
        <p:spPr>
          <a:xfrm>
            <a:off x="5760147" y="5262965"/>
            <a:ext cx="4211369"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reviews</a:t>
            </a:r>
            <a:endParaRPr sz="1400" b="0" i="0" u="none" strike="noStrike" cap="none" dirty="0">
              <a:solidFill>
                <a:srgbClr val="000000"/>
              </a:solidFill>
              <a:latin typeface="Arial"/>
              <a:ea typeface="Arial"/>
              <a:cs typeface="Arial"/>
              <a:sym typeface="Arial"/>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No appointments available, no phone appointments either it is impossible to speak to doctor.”</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 have been trying to get an appointment for a few weeks now but I am unable to get one. I can't get anyone through the phone. If I could give them zero I would have.</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264" name="Google Shape;264;p12"/>
          <p:cNvCxnSpPr/>
          <p:nvPr/>
        </p:nvCxnSpPr>
        <p:spPr>
          <a:xfrm>
            <a:off x="5764153" y="3646023"/>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265" name="Google Shape;265;p12"/>
          <p:cNvCxnSpPr/>
          <p:nvPr/>
        </p:nvCxnSpPr>
        <p:spPr>
          <a:xfrm>
            <a:off x="5853798" y="5274920"/>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266" name="Google Shape;266;p12"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267" name="Google Shape;267;p12"/>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268" name="Google Shape;268;p12"/>
          <p:cNvCxnSpPr/>
          <p:nvPr/>
        </p:nvCxnSpPr>
        <p:spPr>
          <a:xfrm>
            <a:off x="5803992" y="6793796"/>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48;p3">
            <a:extLst>
              <a:ext uri="{FF2B5EF4-FFF2-40B4-BE49-F238E27FC236}">
                <a16:creationId xmlns:a16="http://schemas.microsoft.com/office/drawing/2014/main" id="{A9CD48E8-660C-4A78-BA86-D1E485C65E9F}"/>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276" name="Google Shape;276;p13" descr="Icon&#10;&#10;Description automatically generated"/>
          <p:cNvPicPr preferRelativeResize="0"/>
          <p:nvPr/>
        </p:nvPicPr>
        <p:blipFill rotWithShape="1">
          <a:blip r:embed="rId4">
            <a:alphaModFix/>
          </a:blip>
          <a:srcRect/>
          <a:stretch/>
        </p:blipFill>
        <p:spPr>
          <a:xfrm rot="-1979173">
            <a:off x="-568897" y="5038918"/>
            <a:ext cx="2814439" cy="2814439"/>
          </a:xfrm>
          <a:prstGeom prst="rect">
            <a:avLst/>
          </a:prstGeom>
          <a:noFill/>
          <a:ln>
            <a:noFill/>
          </a:ln>
        </p:spPr>
      </p:pic>
      <p:sp>
        <p:nvSpPr>
          <p:cNvPr id="277" name="Google Shape;277;p13"/>
          <p:cNvSpPr txBox="1"/>
          <p:nvPr/>
        </p:nvSpPr>
        <p:spPr>
          <a:xfrm>
            <a:off x="696083" y="1076836"/>
            <a:ext cx="9421800" cy="1754286"/>
          </a:xfrm>
          <a:prstGeom prst="rect">
            <a:avLst/>
          </a:prstGeom>
          <a:noFill/>
          <a:ln>
            <a:noFill/>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Trebuchet MS"/>
                <a:ea typeface="Trebuchet MS"/>
                <a:cs typeface="Trebuchet MS"/>
                <a:sym typeface="Trebuchet MS"/>
              </a:rPr>
              <a:t>In this quarter, </a:t>
            </a:r>
            <a:r>
              <a:rPr lang="en-GB" sz="1200" b="1" i="0" u="none" strike="noStrike" cap="none" dirty="0">
                <a:solidFill>
                  <a:schemeClr val="dk1"/>
                </a:solidFill>
                <a:latin typeface="Trebuchet MS"/>
                <a:ea typeface="Trebuchet MS"/>
                <a:cs typeface="Trebuchet MS"/>
                <a:sym typeface="Trebuchet MS"/>
              </a:rPr>
              <a:t>Staff</a:t>
            </a:r>
            <a:r>
              <a:rPr lang="en-GB" sz="1200" b="1"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was the second most applied theme for GPs. It </a:t>
            </a:r>
            <a:r>
              <a:rPr lang="en-GB" sz="1200" dirty="0">
                <a:solidFill>
                  <a:schemeClr val="dk1"/>
                </a:solidFill>
                <a:latin typeface="Trebuchet MS"/>
                <a:ea typeface="Trebuchet MS"/>
                <a:cs typeface="Trebuchet MS"/>
                <a:sym typeface="Trebuchet MS"/>
              </a:rPr>
              <a:t>applied to 348</a:t>
            </a:r>
            <a:r>
              <a:rPr lang="en-GB" sz="1200" b="0" i="0" u="none" strike="noStrike" cap="none" dirty="0">
                <a:solidFill>
                  <a:schemeClr val="dk1"/>
                </a:solidFill>
                <a:latin typeface="Trebuchet MS"/>
                <a:ea typeface="Trebuchet MS"/>
                <a:cs typeface="Trebuchet MS"/>
                <a:sym typeface="Trebuchet MS"/>
              </a:rPr>
              <a:t> reviews</a:t>
            </a:r>
            <a:r>
              <a:rPr lang="en-GB" sz="1200" dirty="0">
                <a:solidFill>
                  <a:schemeClr val="dk1"/>
                </a:solidFill>
                <a:latin typeface="Trebuchet MS"/>
                <a:ea typeface="Trebuchet MS"/>
                <a:cs typeface="Trebuchet MS"/>
                <a:sym typeface="Trebuchet MS"/>
              </a:rPr>
              <a:t>, of which 68</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n.237</a:t>
            </a:r>
            <a:r>
              <a:rPr lang="en-GB" sz="1200" b="0" i="0" u="none" strike="noStrike" cap="none" dirty="0">
                <a:solidFill>
                  <a:schemeClr val="dk1"/>
                </a:solidFill>
                <a:latin typeface="Trebuchet MS"/>
                <a:ea typeface="Trebuchet MS"/>
                <a:cs typeface="Trebuchet MS"/>
                <a:sym typeface="Trebuchet MS"/>
              </a:rPr>
              <a:t>) were positive, 4% (</a:t>
            </a:r>
            <a:r>
              <a:rPr lang="en-GB" sz="1200" dirty="0">
                <a:solidFill>
                  <a:schemeClr val="dk1"/>
                </a:solidFill>
                <a:latin typeface="Trebuchet MS"/>
                <a:ea typeface="Trebuchet MS"/>
                <a:cs typeface="Trebuchet MS"/>
                <a:sym typeface="Trebuchet MS"/>
              </a:rPr>
              <a:t>n.14</a:t>
            </a:r>
            <a:r>
              <a:rPr lang="en-GB" sz="1200" b="0" i="0" u="none" strike="noStrike" cap="none" dirty="0">
                <a:solidFill>
                  <a:schemeClr val="dk1"/>
                </a:solidFill>
                <a:latin typeface="Trebuchet MS"/>
                <a:ea typeface="Trebuchet MS"/>
                <a:cs typeface="Trebuchet MS"/>
                <a:sym typeface="Trebuchet MS"/>
              </a:rPr>
              <a:t>) were neutral and </a:t>
            </a:r>
            <a:r>
              <a:rPr lang="en-GB" sz="1200" dirty="0">
                <a:solidFill>
                  <a:schemeClr val="dk1"/>
                </a:solidFill>
                <a:latin typeface="Trebuchet MS"/>
                <a:ea typeface="Trebuchet MS"/>
                <a:cs typeface="Trebuchet MS"/>
                <a:sym typeface="Trebuchet MS"/>
              </a:rPr>
              <a:t>28</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n.97</a:t>
            </a:r>
            <a:r>
              <a:rPr lang="en-GB" sz="1200" b="0" i="0" u="none" strike="noStrike" cap="none" dirty="0">
                <a:solidFill>
                  <a:schemeClr val="dk1"/>
                </a:solidFill>
                <a:latin typeface="Trebuchet MS"/>
                <a:ea typeface="Trebuchet MS"/>
                <a:cs typeface="Trebuchet MS"/>
                <a:sym typeface="Trebuchet MS"/>
              </a:rPr>
              <a:t>) were negative.</a:t>
            </a:r>
            <a:r>
              <a:rPr lang="en-GB" sz="1200" dirty="0">
                <a:solidFill>
                  <a:schemeClr val="dk1"/>
                </a:solidFill>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Trebuchet MS"/>
                <a:ea typeface="Trebuchet MS"/>
                <a:cs typeface="Trebuchet MS"/>
                <a:sym typeface="Trebuchet MS"/>
              </a:rPr>
              <a:t>The chart below presents a more detailed breakdown, featuring the top </a:t>
            </a:r>
            <a:r>
              <a:rPr lang="en-GB" sz="1200" dirty="0">
                <a:solidFill>
                  <a:schemeClr val="dk1"/>
                </a:solidFill>
                <a:latin typeface="Trebuchet MS"/>
                <a:ea typeface="Trebuchet MS"/>
                <a:cs typeface="Trebuchet MS"/>
                <a:sym typeface="Trebuchet MS"/>
              </a:rPr>
              <a:t>three</a:t>
            </a:r>
            <a:r>
              <a:rPr lang="en-GB" sz="1200" b="0" i="0" u="none" strike="noStrike" cap="none" dirty="0">
                <a:solidFill>
                  <a:schemeClr val="dk1"/>
                </a:solidFill>
                <a:latin typeface="Trebuchet MS"/>
                <a:ea typeface="Trebuchet MS"/>
                <a:cs typeface="Trebuchet MS"/>
                <a:sym typeface="Trebuchet MS"/>
              </a:rPr>
              <a:t> sub-themes for the </a:t>
            </a: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theme.</a:t>
            </a:r>
            <a:endParaRPr sz="1400" b="0" i="0" u="none" strike="noStrike" cap="none" dirty="0">
              <a:solidFill>
                <a:srgbClr val="000000"/>
              </a:solidFill>
              <a:latin typeface="Arial"/>
              <a:ea typeface="Arial"/>
              <a:cs typeface="Arial"/>
              <a:sym typeface="Arial"/>
            </a:endParaRPr>
          </a:p>
          <a:p>
            <a:pPr>
              <a:buSzPts val="1200"/>
            </a:pPr>
            <a:br>
              <a:rPr lang="en-GB" sz="1200" b="0" i="0" u="none" strike="noStrike" cap="none" dirty="0">
                <a:solidFill>
                  <a:schemeClr val="dk1"/>
                </a:solidFill>
                <a:latin typeface="Trebuchet MS"/>
                <a:ea typeface="Trebuchet MS"/>
                <a:cs typeface="Trebuchet MS"/>
                <a:sym typeface="Trebuchet MS"/>
              </a:rPr>
            </a:br>
            <a:r>
              <a:rPr lang="en-GB" sz="1200" dirty="0">
                <a:solidFill>
                  <a:schemeClr val="dk1"/>
                </a:solidFill>
                <a:latin typeface="Trebuchet MS"/>
                <a:ea typeface="Trebuchet MS"/>
                <a:cs typeface="Trebuchet MS"/>
                <a:sym typeface="Trebuchet MS"/>
              </a:rPr>
              <a:t>The majority of</a:t>
            </a:r>
            <a:r>
              <a:rPr lang="en-GB" sz="1200" b="0" i="0" u="none" strike="noStrike" cap="none" dirty="0">
                <a:solidFill>
                  <a:schemeClr val="dk1"/>
                </a:solidFill>
                <a:latin typeface="Trebuchet MS"/>
                <a:ea typeface="Trebuchet MS"/>
                <a:cs typeface="Trebuchet MS"/>
                <a:sym typeface="Trebuchet MS"/>
              </a:rPr>
              <a:t> reviews focused on the </a:t>
            </a:r>
            <a:r>
              <a:rPr lang="en-GB" sz="1200" dirty="0">
                <a:solidFill>
                  <a:schemeClr val="dk1"/>
                </a:solidFill>
                <a:latin typeface="Trebuchet MS"/>
                <a:ea typeface="Trebuchet MS"/>
                <a:cs typeface="Trebuchet MS"/>
                <a:sym typeface="Trebuchet MS"/>
              </a:rPr>
              <a:t>sub-theme </a:t>
            </a:r>
            <a:r>
              <a:rPr lang="en-GB" sz="1200" b="1" i="0" u="none" strike="noStrike" cap="none" dirty="0">
                <a:solidFill>
                  <a:schemeClr val="dk1"/>
                </a:solidFill>
                <a:latin typeface="Trebuchet MS"/>
                <a:ea typeface="Trebuchet MS"/>
                <a:cs typeface="Trebuchet MS"/>
                <a:sym typeface="Trebuchet MS"/>
              </a:rPr>
              <a:t>Attitude</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where 64</a:t>
            </a:r>
            <a:r>
              <a:rPr lang="en-GB" sz="1200" b="0" i="0" u="none" strike="noStrike" cap="none" dirty="0">
                <a:solidFill>
                  <a:schemeClr val="dk1"/>
                </a:solidFill>
                <a:latin typeface="Trebuchet MS"/>
                <a:ea typeface="Trebuchet MS"/>
                <a:cs typeface="Trebuchet MS"/>
                <a:sym typeface="Trebuchet MS"/>
              </a:rPr>
              <a:t>%</a:t>
            </a:r>
            <a:r>
              <a:rPr lang="en-GB" sz="1200" dirty="0">
                <a:solidFill>
                  <a:schemeClr val="dk1"/>
                </a:solidFill>
                <a:latin typeface="Trebuchet MS"/>
                <a:ea typeface="Trebuchet MS"/>
                <a:cs typeface="Trebuchet MS"/>
                <a:sym typeface="Trebuchet MS"/>
              </a:rPr>
              <a:t> (n.173)</a:t>
            </a:r>
            <a:r>
              <a:rPr lang="en-GB" sz="1200" b="0" i="0" u="none" strike="noStrike" cap="none" dirty="0">
                <a:solidFill>
                  <a:schemeClr val="dk1"/>
                </a:solidFill>
                <a:latin typeface="Trebuchet MS"/>
                <a:ea typeface="Trebuchet MS"/>
                <a:cs typeface="Trebuchet MS"/>
                <a:sym typeface="Trebuchet MS"/>
              </a:rPr>
              <a:t> of the reviews </a:t>
            </a:r>
            <a:r>
              <a:rPr lang="en-GB" sz="1200" dirty="0">
                <a:solidFill>
                  <a:schemeClr val="dk1"/>
                </a:solidFill>
                <a:latin typeface="Trebuchet MS"/>
                <a:ea typeface="Trebuchet MS"/>
                <a:cs typeface="Trebuchet MS"/>
                <a:sym typeface="Trebuchet MS"/>
              </a:rPr>
              <a:t>were </a:t>
            </a:r>
            <a:r>
              <a:rPr lang="en-GB" sz="1200" b="0" i="0" u="none" strike="noStrike" cap="none" dirty="0">
                <a:solidFill>
                  <a:schemeClr val="dk1"/>
                </a:solidFill>
                <a:latin typeface="Trebuchet MS"/>
                <a:ea typeface="Trebuchet MS"/>
                <a:cs typeface="Trebuchet MS"/>
                <a:sym typeface="Trebuchet MS"/>
              </a:rPr>
              <a:t>positive</a:t>
            </a:r>
            <a:r>
              <a:rPr lang="en-GB" sz="1200" dirty="0">
                <a:solidFill>
                  <a:schemeClr val="dk1"/>
                </a:solidFill>
                <a:latin typeface="Trebuchet MS"/>
                <a:ea typeface="Trebuchet MS"/>
                <a:cs typeface="Trebuchet MS"/>
                <a:sym typeface="Trebuchet MS"/>
              </a:rPr>
              <a:t> in sentiment</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sym typeface="Trebuchet MS"/>
              </a:rPr>
              <a:t>Taken together with the positivity </a:t>
            </a:r>
            <a:r>
              <a:rPr lang="en-GB" sz="1200" dirty="0">
                <a:solidFill>
                  <a:schemeClr val="dk1"/>
                </a:solidFill>
                <a:latin typeface="Trebuchet MS"/>
                <a:ea typeface="Trebuchet MS"/>
                <a:cs typeface="Trebuchet MS"/>
                <a:sym typeface="Trebuchet MS"/>
              </a:rPr>
              <a:t>regarding the sub-themes </a:t>
            </a:r>
            <a:r>
              <a:rPr lang="en-GB" sz="1200" b="1" dirty="0">
                <a:solidFill>
                  <a:schemeClr val="dk1"/>
                </a:solidFill>
                <a:latin typeface="Trebuchet MS"/>
                <a:ea typeface="Trebuchet MS"/>
                <a:cs typeface="Trebuchet MS"/>
                <a:sym typeface="Trebuchet MS"/>
              </a:rPr>
              <a:t>Capacity </a:t>
            </a:r>
            <a:r>
              <a:rPr lang="en-GB" sz="1200" dirty="0">
                <a:solidFill>
                  <a:schemeClr val="dk1"/>
                </a:solidFill>
                <a:latin typeface="Trebuchet MS"/>
                <a:ea typeface="Trebuchet MS"/>
                <a:cs typeface="Trebuchet MS"/>
                <a:sym typeface="Trebuchet MS"/>
              </a:rPr>
              <a:t>and</a:t>
            </a:r>
            <a:r>
              <a:rPr lang="en-GB" sz="1200" b="1" dirty="0">
                <a:solidFill>
                  <a:schemeClr val="dk1"/>
                </a:solidFill>
                <a:latin typeface="Trebuchet MS"/>
                <a:ea typeface="Trebuchet MS"/>
                <a:cs typeface="Trebuchet MS"/>
                <a:sym typeface="Trebuchet MS"/>
              </a:rPr>
              <a:t> General</a:t>
            </a:r>
            <a:r>
              <a:rPr lang="en-GB" sz="1200" dirty="0">
                <a:solidFill>
                  <a:schemeClr val="dk1"/>
                </a:solidFill>
                <a:latin typeface="Trebuchet MS"/>
                <a:ea typeface="Trebuchet MS"/>
                <a:cs typeface="Trebuchet MS"/>
                <a:sym typeface="Trebuchet MS"/>
              </a:rPr>
              <a:t>, this</a:t>
            </a:r>
            <a:r>
              <a:rPr lang="en-GB" sz="1200" b="1"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suggests </a:t>
            </a:r>
            <a:r>
              <a:rPr lang="en-GB" sz="1200" b="0" i="0" u="none" strike="noStrike" cap="none" dirty="0">
                <a:solidFill>
                  <a:schemeClr val="dk1"/>
                </a:solidFill>
                <a:latin typeface="Trebuchet MS"/>
                <a:ea typeface="Trebuchet MS"/>
                <a:cs typeface="Trebuchet MS"/>
                <a:sym typeface="Trebuchet MS"/>
              </a:rPr>
              <a:t>that despite areas for improvement, </a:t>
            </a:r>
            <a:r>
              <a:rPr lang="en-GB" sz="1200" dirty="0">
                <a:solidFill>
                  <a:schemeClr val="dk1"/>
                </a:solidFill>
                <a:latin typeface="Trebuchet MS"/>
                <a:ea typeface="Trebuchet MS"/>
                <a:cs typeface="Trebuchet MS"/>
                <a:sym typeface="Trebuchet MS"/>
              </a:rPr>
              <a:t>the majority of patients/service users</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were</a:t>
            </a:r>
            <a:r>
              <a:rPr lang="en-GB" sz="1200" b="0" i="0" u="none" strike="noStrike" cap="none" dirty="0">
                <a:solidFill>
                  <a:schemeClr val="dk1"/>
                </a:solidFill>
                <a:latin typeface="Trebuchet MS"/>
                <a:ea typeface="Trebuchet MS"/>
                <a:cs typeface="Trebuchet MS"/>
                <a:sym typeface="Trebuchet MS"/>
              </a:rPr>
              <a:t> satisfied with </a:t>
            </a:r>
            <a:r>
              <a:rPr lang="en-GB" sz="1200" dirty="0">
                <a:solidFill>
                  <a:schemeClr val="dk1"/>
                </a:solidFill>
                <a:latin typeface="Trebuchet MS"/>
                <a:ea typeface="Trebuchet MS"/>
                <a:cs typeface="Trebuchet MS"/>
                <a:sym typeface="Trebuchet MS"/>
              </a:rPr>
              <a:t>the professionalism provided by </a:t>
            </a:r>
            <a:r>
              <a:rPr lang="en-GB" sz="1200" b="0" i="0" u="none" strike="noStrike" cap="none" dirty="0">
                <a:solidFill>
                  <a:schemeClr val="dk1"/>
                </a:solidFill>
                <a:latin typeface="Trebuchet MS"/>
                <a:ea typeface="Trebuchet MS"/>
                <a:cs typeface="Trebuchet MS"/>
                <a:sym typeface="Trebuchet MS"/>
              </a:rPr>
              <a:t>the </a:t>
            </a:r>
            <a:r>
              <a:rPr lang="en-GB" sz="1200" dirty="0">
                <a:solidFill>
                  <a:schemeClr val="dk1"/>
                </a:solidFill>
                <a:latin typeface="Trebuchet MS"/>
                <a:ea typeface="Trebuchet MS"/>
                <a:cs typeface="Trebuchet MS"/>
                <a:sym typeface="Trebuchet MS"/>
              </a:rPr>
              <a:t>administrative and clinical teams </a:t>
            </a:r>
            <a:r>
              <a:rPr lang="en-GB" sz="1200" b="0" i="0" u="none" strike="noStrike" cap="none" dirty="0">
                <a:solidFill>
                  <a:schemeClr val="dk1"/>
                </a:solidFill>
                <a:latin typeface="Trebuchet MS"/>
                <a:ea typeface="Trebuchet MS"/>
                <a:cs typeface="Trebuchet MS"/>
                <a:sym typeface="Trebuchet MS"/>
              </a:rPr>
              <a:t>at their</a:t>
            </a:r>
            <a:r>
              <a:rPr lang="en-GB" sz="1200" dirty="0">
                <a:solidFill>
                  <a:schemeClr val="dk1"/>
                </a:solidFill>
                <a:latin typeface="Trebuchet MS"/>
                <a:ea typeface="Trebuchet MS"/>
                <a:cs typeface="Trebuchet MS"/>
                <a:sym typeface="Trebuchet MS"/>
              </a:rPr>
              <a:t> respective</a:t>
            </a:r>
            <a:r>
              <a:rPr lang="en-GB" sz="1200" b="0" i="0" u="none" strike="noStrike" cap="none" dirty="0">
                <a:solidFill>
                  <a:schemeClr val="dk1"/>
                </a:solidFill>
                <a:latin typeface="Trebuchet MS"/>
                <a:ea typeface="Trebuchet MS"/>
                <a:cs typeface="Trebuchet MS"/>
                <a:sym typeface="Trebuchet MS"/>
              </a:rPr>
              <a:t> GP </a:t>
            </a:r>
            <a:r>
              <a:rPr lang="en-GB" sz="1200" dirty="0">
                <a:solidFill>
                  <a:schemeClr val="dk1"/>
                </a:solidFill>
                <a:latin typeface="Trebuchet MS"/>
                <a:ea typeface="Trebuchet MS"/>
                <a:cs typeface="Trebuchet MS"/>
                <a:sym typeface="Trebuchet MS"/>
              </a:rPr>
              <a:t>surgeries</a:t>
            </a:r>
            <a:r>
              <a:rPr lang="en-GB" sz="1200" b="0" i="0" u="none" strike="noStrike" cap="none" dirty="0">
                <a:solidFill>
                  <a:schemeClr val="dk1"/>
                </a:solidFill>
                <a:latin typeface="Trebuchet MS"/>
                <a:ea typeface="Trebuchet MS"/>
                <a:cs typeface="Trebuchet MS"/>
                <a:sym typeface="Trebuchet MS"/>
              </a:rPr>
              <a:t>.</a:t>
            </a:r>
            <a:r>
              <a:rPr lang="en-GB" sz="1200" dirty="0">
                <a:solidFill>
                  <a:schemeClr val="dk1"/>
                </a:solidFill>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p:txBody>
      </p:sp>
      <p:graphicFrame>
        <p:nvGraphicFramePr>
          <p:cNvPr id="278" name="Google Shape;278;p13"/>
          <p:cNvGraphicFramePr/>
          <p:nvPr>
            <p:extLst>
              <p:ext uri="{D42A27DB-BD31-4B8C-83A1-F6EECF244321}">
                <p14:modId xmlns:p14="http://schemas.microsoft.com/office/powerpoint/2010/main" val="3130008461"/>
              </p:ext>
            </p:extLst>
          </p:nvPr>
        </p:nvGraphicFramePr>
        <p:xfrm>
          <a:off x="564709" y="2851778"/>
          <a:ext cx="4634816" cy="3526817"/>
        </p:xfrm>
        <a:graphic>
          <a:graphicData uri="http://schemas.openxmlformats.org/drawingml/2006/chart">
            <c:chart xmlns:c="http://schemas.openxmlformats.org/drawingml/2006/chart" xmlns:r="http://schemas.openxmlformats.org/officeDocument/2006/relationships" r:id="rId5"/>
          </a:graphicData>
        </a:graphic>
      </p:graphicFrame>
      <p:sp>
        <p:nvSpPr>
          <p:cNvPr id="279" name="Google Shape;279;p13"/>
          <p:cNvSpPr txBox="1"/>
          <p:nvPr/>
        </p:nvSpPr>
        <p:spPr>
          <a:xfrm rot="16200000">
            <a:off x="-306318" y="4106460"/>
            <a:ext cx="131604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280" name="Google Shape;280;p13"/>
          <p:cNvSpPr txBox="1"/>
          <p:nvPr/>
        </p:nvSpPr>
        <p:spPr>
          <a:xfrm>
            <a:off x="2136843" y="6419526"/>
            <a:ext cx="183564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281" name="Google Shape;281;p13"/>
          <p:cNvSpPr txBox="1"/>
          <p:nvPr/>
        </p:nvSpPr>
        <p:spPr>
          <a:xfrm>
            <a:off x="5765685" y="2524505"/>
            <a:ext cx="4161363" cy="1938952"/>
          </a:xfrm>
          <a:prstGeom prst="rect">
            <a:avLst/>
          </a:prstGeom>
          <a:noFill/>
          <a:ln>
            <a:noFill/>
          </a:ln>
        </p:spPr>
        <p:txBody>
          <a:bodyPr spcFirstLastPara="1" wrap="square" lIns="91425" tIns="45700" rIns="91425" bIns="45700" anchor="t" anchorCtr="0">
            <a:spAutoFit/>
          </a:bodyPr>
          <a:lstStyle/>
          <a:p>
            <a:pPr algn="just">
              <a:buSzPts val="1200"/>
            </a:pPr>
            <a:endParaRPr lang="en-GB" sz="1200" b="1" dirty="0">
              <a:solidFill>
                <a:schemeClr val="dk1"/>
              </a:solidFill>
              <a:latin typeface="Trebuchet MS"/>
              <a:ea typeface="Trebuchet MS"/>
              <a:cs typeface="Trebuchet MS"/>
              <a:sym typeface="Trebuchet MS"/>
            </a:endParaRPr>
          </a:p>
          <a:p>
            <a:pPr algn="just">
              <a:buSzPts val="1200"/>
            </a:pPr>
            <a:endParaRPr lang="en-GB" sz="1200" b="1" dirty="0">
              <a:solidFill>
                <a:schemeClr val="dk1"/>
              </a:solidFill>
              <a:latin typeface="Trebuchet MS"/>
              <a:ea typeface="Trebuchet MS"/>
              <a:cs typeface="Trebuchet MS"/>
              <a:sym typeface="Trebuchet MS"/>
            </a:endParaRPr>
          </a:p>
          <a:p>
            <a:pPr algn="just">
              <a:buSzPts val="1200"/>
            </a:pPr>
            <a:r>
              <a:rPr lang="en-GB" sz="1200" b="1" i="0" u="none" strike="noStrike" cap="none" dirty="0">
                <a:solidFill>
                  <a:schemeClr val="dk1"/>
                </a:solidFill>
                <a:latin typeface="Trebuchet MS"/>
                <a:ea typeface="Trebuchet MS"/>
                <a:cs typeface="Trebuchet MS"/>
                <a:sym typeface="Trebuchet MS"/>
              </a:rPr>
              <a:t>Positive reviews</a:t>
            </a:r>
            <a:r>
              <a:rPr lang="en-GB" sz="1200" b="1" dirty="0">
                <a:solidFill>
                  <a:schemeClr val="dk1"/>
                </a:solidFill>
                <a:latin typeface="Trebuchet MS"/>
                <a:ea typeface="Trebuchet MS"/>
                <a:cs typeface="Trebuchet MS"/>
                <a:sym typeface="Trebuchet MS"/>
              </a:rPr>
              <a:t> </a:t>
            </a:r>
            <a:endParaRPr sz="1200" b="0" i="0" u="none" strike="noStrike" cap="none" dirty="0">
              <a:solidFill>
                <a:schemeClr val="dk1"/>
              </a:solidFill>
              <a:latin typeface="Trebuchet MS"/>
              <a:ea typeface="Trebuchet MS"/>
              <a:cs typeface="Trebuchet MS"/>
            </a:endParaRPr>
          </a:p>
          <a:p>
            <a:pPr algn="just">
              <a:buSzPts val="1200"/>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Staff are always nice and helpful. Since I moved here I </a:t>
            </a:r>
            <a:r>
              <a:rPr lang="en-GB" sz="1200">
                <a:solidFill>
                  <a:schemeClr val="dk1"/>
                </a:solidFill>
                <a:highlight>
                  <a:srgbClr val="DDEAC0"/>
                </a:highlight>
                <a:latin typeface="Trebuchet MS"/>
              </a:rPr>
              <a:t>have not changed surgery yet.</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 staff has always been professional, friendly, and helpful.</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 </a:t>
            </a:r>
            <a:endParaRPr sz="1200" b="0" i="0" u="none" strike="noStrike" cap="none" dirty="0">
              <a:solidFill>
                <a:schemeClr val="dk1"/>
              </a:solidFill>
              <a:latin typeface="Trebuchet MS"/>
              <a:ea typeface="Trebuchet MS"/>
              <a:cs typeface="Trebuchet MS"/>
              <a:sym typeface="Trebuchet MS"/>
            </a:endParaRPr>
          </a:p>
        </p:txBody>
      </p:sp>
      <p:sp>
        <p:nvSpPr>
          <p:cNvPr id="282" name="Google Shape;282;p13"/>
          <p:cNvSpPr txBox="1"/>
          <p:nvPr/>
        </p:nvSpPr>
        <p:spPr>
          <a:xfrm>
            <a:off x="5802887" y="4132541"/>
            <a:ext cx="4211369" cy="2492950"/>
          </a:xfrm>
          <a:prstGeom prst="rect">
            <a:avLst/>
          </a:prstGeom>
          <a:noFill/>
          <a:ln>
            <a:noFill/>
          </a:ln>
        </p:spPr>
        <p:txBody>
          <a:bodyPr spcFirstLastPara="1" wrap="square" lIns="91425" tIns="45700" rIns="91425" bIns="45700" anchor="t" anchorCtr="0">
            <a:spAutoFit/>
          </a:bodyPr>
          <a:lstStyle/>
          <a:p>
            <a:pPr algn="just">
              <a:buSzPts val="1200"/>
            </a:pPr>
            <a:endParaRPr lang="en-GB" sz="1200" b="1" dirty="0">
              <a:solidFill>
                <a:schemeClr val="dk1"/>
              </a:solidFill>
              <a:latin typeface="Trebuchet MS"/>
              <a:ea typeface="Trebuchet MS"/>
              <a:cs typeface="Trebuchet MS"/>
              <a:sym typeface="Trebuchet MS"/>
            </a:endParaRPr>
          </a:p>
          <a:p>
            <a:pPr algn="just">
              <a:buSzPts val="1200"/>
            </a:pPr>
            <a:endParaRPr lang="en-GB" sz="1200" b="1" dirty="0">
              <a:solidFill>
                <a:schemeClr val="dk1"/>
              </a:solidFill>
              <a:latin typeface="Trebuchet MS"/>
              <a:ea typeface="Trebuchet MS"/>
              <a:cs typeface="Trebuchet MS"/>
              <a:sym typeface="Trebuchet MS"/>
            </a:endParaRPr>
          </a:p>
          <a:p>
            <a:pPr marL="0" marR="0" lvl="0" indent="0" algn="just">
              <a:lnSpc>
                <a:spcPct val="100000"/>
              </a:lnSpc>
              <a:spcBef>
                <a:spcPts val="0"/>
              </a:spcBef>
              <a:spcAft>
                <a:spcPts val="0"/>
              </a:spcAft>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chemeClr val="dk1"/>
              </a:solidFill>
              <a:latin typeface="Arial"/>
              <a:ea typeface="Arial"/>
              <a:cs typeface="Arial"/>
            </a:endParaRPr>
          </a:p>
          <a:p>
            <a:pPr algn="just">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The staff have been rude, unprofessional, it seems that rather than see patients as individuals they are seen as profit or loss margins.</a:t>
            </a: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ea typeface="Trebuchet MS"/>
                <a:cs typeface="Trebuchet MS"/>
                <a:sym typeface="Trebuchet MS"/>
              </a:rPr>
              <a:t> </a:t>
            </a:r>
            <a:endParaRPr lang="en-GB" sz="14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 </a:t>
            </a: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It used to be OK, now it's quite bad. One of the GPs in particular was very rude and aggressive towards me a couple of years ago.</a:t>
            </a: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283" name="Google Shape;283;p13"/>
          <p:cNvCxnSpPr/>
          <p:nvPr/>
        </p:nvCxnSpPr>
        <p:spPr>
          <a:xfrm>
            <a:off x="5833802" y="2876578"/>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284" name="Google Shape;284;p13"/>
          <p:cNvCxnSpPr/>
          <p:nvPr/>
        </p:nvCxnSpPr>
        <p:spPr>
          <a:xfrm>
            <a:off x="5892253" y="4503373"/>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285" name="Google Shape;285;p13"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286" name="Google Shape;286;p13"/>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287" name="Google Shape;287;p13"/>
          <p:cNvCxnSpPr/>
          <p:nvPr/>
        </p:nvCxnSpPr>
        <p:spPr>
          <a:xfrm>
            <a:off x="5896373" y="6424103"/>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48;p3">
            <a:extLst>
              <a:ext uri="{FF2B5EF4-FFF2-40B4-BE49-F238E27FC236}">
                <a16:creationId xmlns:a16="http://schemas.microsoft.com/office/drawing/2014/main" id="{AD4623AB-FED7-4E32-9B20-AA4FDB9CCC01}"/>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4"/>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295" name="Google Shape;295;p14" descr="Icon&#10;&#10;Description automatically generated"/>
          <p:cNvPicPr preferRelativeResize="0"/>
          <p:nvPr/>
        </p:nvPicPr>
        <p:blipFill rotWithShape="1">
          <a:blip r:embed="rId4">
            <a:alphaModFix/>
          </a:blip>
          <a:srcRect/>
          <a:stretch/>
        </p:blipFill>
        <p:spPr>
          <a:xfrm rot="19620827">
            <a:off x="-225945" y="5587130"/>
            <a:ext cx="1801166" cy="1726933"/>
          </a:xfrm>
          <a:prstGeom prst="rect">
            <a:avLst/>
          </a:prstGeom>
          <a:noFill/>
          <a:ln>
            <a:noFill/>
          </a:ln>
        </p:spPr>
      </p:pic>
      <p:sp>
        <p:nvSpPr>
          <p:cNvPr id="296" name="Google Shape;296;p14"/>
          <p:cNvSpPr txBox="1"/>
          <p:nvPr/>
        </p:nvSpPr>
        <p:spPr>
          <a:xfrm>
            <a:off x="284634" y="1104777"/>
            <a:ext cx="9637200" cy="2123618"/>
          </a:xfrm>
          <a:prstGeom prst="rect">
            <a:avLst/>
          </a:prstGeom>
          <a:noFill/>
          <a:ln>
            <a:noFill/>
          </a:ln>
        </p:spPr>
        <p:txBody>
          <a:bodyPr spcFirstLastPara="1" wrap="square" lIns="91425" tIns="45700" rIns="91425" bIns="45700" anchor="t" anchorCtr="0">
            <a:spAutoFit/>
          </a:bodyPr>
          <a:lstStyle/>
          <a:p>
            <a:r>
              <a:rPr lang="en-GB" sz="1200" b="1" i="0" u="none" strike="noStrike" cap="none" dirty="0">
                <a:solidFill>
                  <a:schemeClr val="dk1"/>
                </a:solidFill>
                <a:latin typeface="Trebuchet MS"/>
                <a:ea typeface="Trebuchet MS"/>
                <a:cs typeface="Trebuchet MS"/>
                <a:sym typeface="Trebuchet MS"/>
              </a:rPr>
              <a:t>Treatment of Care</a:t>
            </a:r>
            <a:r>
              <a:rPr lang="en-GB" sz="1200" b="1"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was the third most applied theme for GPs this quarter. It received </a:t>
            </a:r>
            <a:r>
              <a:rPr lang="en-GB" sz="1200" dirty="0">
                <a:solidFill>
                  <a:schemeClr val="dk1"/>
                </a:solidFill>
                <a:latin typeface="Trebuchet MS"/>
                <a:ea typeface="Trebuchet MS"/>
                <a:cs typeface="Trebuchet MS"/>
                <a:sym typeface="Trebuchet MS"/>
              </a:rPr>
              <a:t>186</a:t>
            </a:r>
            <a:r>
              <a:rPr lang="en-GB" sz="1200" b="0" i="0" u="none" strike="noStrike" cap="none" dirty="0">
                <a:solidFill>
                  <a:schemeClr val="dk1"/>
                </a:solidFill>
                <a:latin typeface="Trebuchet MS"/>
                <a:ea typeface="Trebuchet MS"/>
                <a:cs typeface="Trebuchet MS"/>
                <a:sym typeface="Trebuchet MS"/>
              </a:rPr>
              <a:t> reviews</a:t>
            </a:r>
            <a:r>
              <a:rPr lang="en-GB" sz="1200" dirty="0">
                <a:solidFill>
                  <a:schemeClr val="dk1"/>
                </a:solidFill>
                <a:latin typeface="Trebuchet MS"/>
                <a:ea typeface="Trebuchet MS"/>
                <a:cs typeface="Trebuchet MS"/>
                <a:sym typeface="Trebuchet MS"/>
              </a:rPr>
              <a:t>. Of the total count</a:t>
            </a:r>
            <a:r>
              <a:rPr lang="en-GB" sz="1200" b="0" i="0" u="none" strike="noStrike" cap="none" dirty="0">
                <a:solidFill>
                  <a:schemeClr val="dk1"/>
                </a:solidFill>
                <a:latin typeface="Trebuchet MS"/>
                <a:ea typeface="Trebuchet MS"/>
                <a:cs typeface="Trebuchet MS"/>
                <a:sym typeface="Trebuchet MS"/>
              </a:rPr>
              <a:t> 75% (n.</a:t>
            </a:r>
            <a:r>
              <a:rPr lang="en-GB" sz="1200" dirty="0">
                <a:solidFill>
                  <a:schemeClr val="dk1"/>
                </a:solidFill>
                <a:latin typeface="Trebuchet MS"/>
                <a:ea typeface="Trebuchet MS"/>
                <a:cs typeface="Trebuchet MS"/>
                <a:sym typeface="Trebuchet MS"/>
              </a:rPr>
              <a:t>140</a:t>
            </a:r>
            <a:r>
              <a:rPr lang="en-GB" sz="1200" b="0" i="0" u="none" strike="noStrike" cap="none" dirty="0">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were </a:t>
            </a:r>
            <a:r>
              <a:rPr lang="en-GB" sz="1200" b="0" i="0" u="none" strike="noStrike" cap="none">
                <a:solidFill>
                  <a:schemeClr val="dk1"/>
                </a:solidFill>
                <a:latin typeface="Trebuchet MS"/>
                <a:ea typeface="Trebuchet MS"/>
                <a:cs typeface="Trebuchet MS"/>
                <a:sym typeface="Trebuchet MS"/>
              </a:rPr>
              <a:t>positive, 5% (n.9) </a:t>
            </a:r>
            <a:r>
              <a:rPr lang="en-GB" sz="1200">
                <a:solidFill>
                  <a:schemeClr val="dk1"/>
                </a:solidFill>
                <a:latin typeface="Trebuchet MS"/>
                <a:ea typeface="Trebuchet MS"/>
                <a:cs typeface="Trebuchet MS"/>
                <a:sym typeface="Trebuchet MS"/>
              </a:rPr>
              <a:t>were neutral</a:t>
            </a:r>
            <a:r>
              <a:rPr lang="en-GB" sz="1200" b="0" i="0" u="none" strike="noStrike" cap="none">
                <a:solidFill>
                  <a:schemeClr val="dk1"/>
                </a:solidFill>
                <a:latin typeface="Trebuchet MS"/>
                <a:ea typeface="Trebuchet MS"/>
                <a:cs typeface="Trebuchet MS"/>
                <a:sym typeface="Trebuchet MS"/>
              </a:rPr>
              <a:t> and </a:t>
            </a:r>
            <a:r>
              <a:rPr lang="en-GB" sz="1200">
                <a:solidFill>
                  <a:schemeClr val="dk1"/>
                </a:solidFill>
                <a:latin typeface="Trebuchet MS"/>
                <a:ea typeface="Trebuchet MS"/>
                <a:cs typeface="Trebuchet MS"/>
                <a:sym typeface="Trebuchet MS"/>
              </a:rPr>
              <a:t>20</a:t>
            </a:r>
            <a:r>
              <a:rPr lang="en-GB" sz="1200" b="0" i="0" u="none" strike="noStrike" cap="none">
                <a:solidFill>
                  <a:schemeClr val="dk1"/>
                </a:solidFill>
                <a:latin typeface="Trebuchet MS"/>
                <a:ea typeface="Trebuchet MS"/>
                <a:cs typeface="Trebuchet MS"/>
                <a:sym typeface="Trebuchet MS"/>
              </a:rPr>
              <a:t>% (n.</a:t>
            </a:r>
            <a:r>
              <a:rPr lang="en-GB" sz="1200">
                <a:solidFill>
                  <a:schemeClr val="dk1"/>
                </a:solidFill>
                <a:latin typeface="Trebuchet MS"/>
                <a:ea typeface="Trebuchet MS"/>
                <a:cs typeface="Trebuchet MS"/>
                <a:sym typeface="Trebuchet MS"/>
              </a:rPr>
              <a:t>37</a:t>
            </a:r>
            <a:r>
              <a:rPr lang="en-GB" sz="1200" b="0" i="0" u="none" strike="noStrike" cap="none">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were </a:t>
            </a:r>
            <a:r>
              <a:rPr lang="en-GB" sz="1200" b="0" i="0" u="none" strike="noStrike" cap="none">
                <a:solidFill>
                  <a:schemeClr val="dk1"/>
                </a:solidFill>
                <a:latin typeface="Trebuchet MS"/>
                <a:ea typeface="Trebuchet MS"/>
                <a:cs typeface="Trebuchet MS"/>
                <a:sym typeface="Trebuchet MS"/>
              </a:rPr>
              <a:t>negative. The chart below shows the </a:t>
            </a:r>
            <a:r>
              <a:rPr lang="en-GB" sz="1200">
                <a:solidFill>
                  <a:schemeClr val="dk1"/>
                </a:solidFill>
                <a:latin typeface="Trebuchet MS"/>
                <a:ea typeface="Trebuchet MS"/>
                <a:cs typeface="Trebuchet MS"/>
                <a:sym typeface="Trebuchet MS"/>
              </a:rPr>
              <a:t>breakdown </a:t>
            </a:r>
            <a:r>
              <a:rPr lang="en-GB" sz="1200" b="0" i="0" u="none" strike="noStrike" cap="none">
                <a:solidFill>
                  <a:schemeClr val="dk1"/>
                </a:solidFill>
                <a:latin typeface="Trebuchet MS"/>
                <a:ea typeface="Trebuchet MS"/>
                <a:cs typeface="Trebuchet MS"/>
                <a:sym typeface="Trebuchet MS"/>
              </a:rPr>
              <a:t>for the</a:t>
            </a:r>
            <a:r>
              <a:rPr lang="en-GB" sz="120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Trebuchet MS"/>
                <a:ea typeface="Trebuchet MS"/>
                <a:cs typeface="Trebuchet MS"/>
                <a:sym typeface="Trebuchet MS"/>
              </a:rPr>
              <a:t>Treatment and Care</a:t>
            </a:r>
            <a:r>
              <a:rPr lang="en-GB" sz="1200" b="1"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theme</a:t>
            </a:r>
            <a:r>
              <a:rPr lang="en-GB" sz="1200" dirty="0">
                <a:solidFill>
                  <a:schemeClr val="dk1"/>
                </a:solidFill>
                <a:latin typeface="Trebuchet MS"/>
                <a:ea typeface="Trebuchet MS"/>
                <a:cs typeface="Trebuchet MS"/>
                <a:sym typeface="Trebuchet MS"/>
              </a:rPr>
              <a:t> into</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the top four sub-themes.</a:t>
            </a:r>
            <a:endParaRPr lang="en-US" sz="1400" b="0" i="0" u="none" strike="noStrike" cap="none" dirty="0">
              <a:solidFill>
                <a:schemeClr val="dk1"/>
              </a:solidFill>
              <a:latin typeface="Arial"/>
              <a:ea typeface="Arial"/>
              <a:cs typeface="Arial"/>
            </a:endParaRPr>
          </a:p>
          <a:p>
            <a:br>
              <a:rPr lang="en-GB" sz="1200" b="0" i="0" u="none" strike="noStrike" cap="none" dirty="0">
                <a:solidFill>
                  <a:srgbClr val="000000"/>
                </a:solidFill>
                <a:latin typeface="Trebuchet MS"/>
                <a:ea typeface="Trebuchet MS"/>
                <a:cs typeface="Trebuchet MS"/>
                <a:sym typeface="Trebuchet MS"/>
              </a:rPr>
            </a:br>
            <a:r>
              <a:rPr lang="en-GB" sz="1200" b="1" dirty="0">
                <a:solidFill>
                  <a:schemeClr val="dk1"/>
                </a:solidFill>
                <a:latin typeface="Trebuchet MS"/>
                <a:ea typeface="Trebuchet MS"/>
                <a:cs typeface="Trebuchet MS"/>
                <a:sym typeface="Trebuchet MS"/>
              </a:rPr>
              <a:t>Experience </a:t>
            </a:r>
            <a:r>
              <a:rPr lang="en-GB" sz="1200" dirty="0">
                <a:solidFill>
                  <a:schemeClr val="dk1"/>
                </a:solidFill>
                <a:latin typeface="Trebuchet MS"/>
                <a:ea typeface="Trebuchet MS"/>
                <a:cs typeface="Trebuchet MS"/>
                <a:sym typeface="Trebuchet MS"/>
              </a:rPr>
              <a:t>was the most applied sub-theme</a:t>
            </a:r>
            <a:r>
              <a:rPr lang="en-GB" sz="1200" b="1"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this quarter. This sub-theme was identified as largely positive in</a:t>
            </a:r>
            <a:r>
              <a:rPr lang="en-GB" sz="1200" b="0" i="0" u="none" strike="noStrike" cap="none" dirty="0">
                <a:solidFill>
                  <a:schemeClr val="dk1"/>
                </a:solidFill>
                <a:latin typeface="Trebuchet MS"/>
                <a:ea typeface="Trebuchet MS"/>
                <a:cs typeface="Trebuchet MS"/>
                <a:sym typeface="Trebuchet MS"/>
              </a:rPr>
              <a:t> sentiment</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71% (n.</a:t>
            </a:r>
            <a:r>
              <a:rPr lang="en-GB" sz="1200" dirty="0">
                <a:solidFill>
                  <a:schemeClr val="dk1"/>
                </a:solidFill>
                <a:latin typeface="Trebuchet MS"/>
                <a:ea typeface="Trebuchet MS"/>
                <a:cs typeface="Trebuchet MS"/>
                <a:sym typeface="Trebuchet MS"/>
              </a:rPr>
              <a:t>59). </a:t>
            </a:r>
            <a:r>
              <a:rPr lang="en-GB" sz="1200" b="0" i="0" u="none" strike="noStrike" cap="none" dirty="0">
                <a:solidFill>
                  <a:schemeClr val="dk1"/>
                </a:solidFill>
                <a:latin typeface="Trebuchet MS"/>
                <a:ea typeface="Trebuchet MS"/>
                <a:cs typeface="Trebuchet MS"/>
                <a:sym typeface="Trebuchet MS"/>
              </a:rPr>
              <a:t>The second highest </a:t>
            </a:r>
            <a:r>
              <a:rPr lang="en-GB" sz="1200" dirty="0">
                <a:solidFill>
                  <a:schemeClr val="dk1"/>
                </a:solidFill>
                <a:latin typeface="Trebuchet MS"/>
                <a:ea typeface="Trebuchet MS"/>
                <a:cs typeface="Trebuchet MS"/>
                <a:sym typeface="Trebuchet MS"/>
              </a:rPr>
              <a:t>identified sub-theme was </a:t>
            </a:r>
            <a:r>
              <a:rPr lang="en-GB" sz="1200" b="1" dirty="0">
                <a:solidFill>
                  <a:schemeClr val="dk1"/>
                </a:solidFill>
                <a:latin typeface="Trebuchet MS"/>
                <a:ea typeface="Trebuchet MS"/>
                <a:cs typeface="Trebuchet MS"/>
                <a:sym typeface="Trebuchet MS"/>
              </a:rPr>
              <a:t>Quality-of-Care</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with</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82</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(n.53) of</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these reviews being </a:t>
            </a:r>
            <a:r>
              <a:rPr lang="en-GB" sz="1200" b="0" i="0" u="none" strike="noStrike" cap="none" dirty="0">
                <a:solidFill>
                  <a:schemeClr val="dk1"/>
                </a:solidFill>
                <a:latin typeface="Trebuchet MS"/>
                <a:ea typeface="Trebuchet MS"/>
                <a:cs typeface="Trebuchet MS"/>
                <a:sym typeface="Trebuchet MS"/>
              </a:rPr>
              <a:t>positive </a:t>
            </a:r>
            <a:r>
              <a:rPr lang="en-GB" sz="1200" dirty="0">
                <a:solidFill>
                  <a:schemeClr val="dk1"/>
                </a:solidFill>
                <a:latin typeface="Trebuchet MS"/>
                <a:ea typeface="Trebuchet MS"/>
                <a:cs typeface="Trebuchet MS"/>
                <a:sym typeface="Trebuchet MS"/>
              </a:rPr>
              <a:t>in sentiment, an increase</a:t>
            </a:r>
            <a:r>
              <a:rPr lang="en-GB" sz="1200" b="0" i="0" u="none" strike="noStrike" cap="none" dirty="0">
                <a:solidFill>
                  <a:schemeClr val="dk1"/>
                </a:solidFill>
                <a:latin typeface="Trebuchet MS"/>
                <a:ea typeface="Trebuchet MS"/>
                <a:cs typeface="Trebuchet MS"/>
                <a:sym typeface="Trebuchet MS"/>
              </a:rPr>
              <a:t> compared </a:t>
            </a:r>
            <a:r>
              <a:rPr lang="en-GB" sz="1200" dirty="0">
                <a:solidFill>
                  <a:schemeClr val="dk1"/>
                </a:solidFill>
                <a:latin typeface="Trebuchet MS"/>
                <a:ea typeface="Trebuchet MS"/>
                <a:cs typeface="Trebuchet MS"/>
                <a:sym typeface="Trebuchet MS"/>
              </a:rPr>
              <a:t>to last</a:t>
            </a:r>
            <a:r>
              <a:rPr lang="en-GB" sz="1200" b="0" i="0" u="none" strike="noStrike" cap="none" dirty="0">
                <a:solidFill>
                  <a:schemeClr val="dk1"/>
                </a:solidFill>
                <a:latin typeface="Trebuchet MS"/>
                <a:ea typeface="Trebuchet MS"/>
                <a:cs typeface="Trebuchet MS"/>
                <a:sym typeface="Trebuchet MS"/>
              </a:rPr>
              <a:t> quarter. </a:t>
            </a:r>
            <a:r>
              <a:rPr lang="en-GB" sz="1200" dirty="0">
                <a:solidFill>
                  <a:schemeClr val="dk1"/>
                </a:solidFill>
                <a:latin typeface="Trebuchet MS"/>
                <a:ea typeface="Trebuchet MS"/>
                <a:cs typeface="Trebuchet MS"/>
                <a:sym typeface="Trebuchet MS"/>
              </a:rPr>
              <a:t>The </a:t>
            </a:r>
            <a:r>
              <a:rPr lang="en-GB" sz="1200" b="1" dirty="0">
                <a:solidFill>
                  <a:schemeClr val="dk1"/>
                </a:solidFill>
                <a:latin typeface="Trebuchet MS"/>
                <a:ea typeface="Trebuchet MS"/>
                <a:cs typeface="Trebuchet MS"/>
                <a:sym typeface="Trebuchet MS"/>
              </a:rPr>
              <a:t>Safety</a:t>
            </a:r>
            <a:r>
              <a:rPr lang="en-GB" sz="1200" b="1" i="0" u="none" strike="noStrike" cap="none" dirty="0">
                <a:solidFill>
                  <a:schemeClr val="dk1"/>
                </a:solidFill>
                <a:latin typeface="Trebuchet MS"/>
                <a:ea typeface="Trebuchet MS"/>
                <a:cs typeface="Trebuchet MS"/>
                <a:sym typeface="Trebuchet MS"/>
              </a:rPr>
              <a:t> of Care</a:t>
            </a:r>
            <a:r>
              <a:rPr lang="en-GB" sz="1200" b="1"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sub-theme </a:t>
            </a:r>
            <a:r>
              <a:rPr lang="en-GB" sz="1200" dirty="0">
                <a:solidFill>
                  <a:schemeClr val="dk1"/>
                </a:solidFill>
                <a:latin typeface="Trebuchet MS"/>
                <a:ea typeface="Trebuchet MS"/>
                <a:cs typeface="Trebuchet MS"/>
                <a:sym typeface="Trebuchet MS"/>
              </a:rPr>
              <a:t>was almost equally</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identified in postive (n.8)</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and negative (n.7) </a:t>
            </a:r>
            <a:r>
              <a:rPr lang="en-GB" sz="1200">
                <a:solidFill>
                  <a:schemeClr val="dk1"/>
                </a:solidFill>
                <a:latin typeface="Trebuchet MS"/>
                <a:ea typeface="Trebuchet MS"/>
                <a:cs typeface="Trebuchet MS"/>
                <a:sym typeface="Trebuchet MS"/>
              </a:rPr>
              <a:t>reviews, indicating that there could be some concerns over the safety of patients when attending GP surgeries. This may, however, be due to a hesitency to attend the GP clinic or in-person treatments available during Covid-19. Patients/service users are generally satisfied with </a:t>
            </a:r>
            <a:r>
              <a:rPr lang="en-GB" sz="1200" dirty="0">
                <a:solidFill>
                  <a:schemeClr val="dk1"/>
                </a:solidFill>
                <a:latin typeface="Trebuchet MS"/>
                <a:ea typeface="Trebuchet MS"/>
                <a:cs typeface="Trebuchet MS"/>
                <a:sym typeface="Trebuchet MS"/>
              </a:rPr>
              <a:t>the treatment and care received at their respective GP surgeries. </a:t>
            </a:r>
            <a:endParaRPr lang="en-GB" sz="1200" dirty="0">
              <a:solidFill>
                <a:schemeClr val="dk1"/>
              </a:solidFill>
              <a:ea typeface="Trebuchet MS"/>
              <a:sym typeface="Trebuchet MS"/>
            </a:endParaRPr>
          </a:p>
          <a:p>
            <a:endParaRPr lang="en-GB" sz="1200" b="1" i="0" u="none" strike="noStrike" cap="none" dirty="0">
              <a:solidFill>
                <a:schemeClr val="dk1"/>
              </a:solidFill>
              <a:latin typeface="Trebuchet MS"/>
            </a:endParaRPr>
          </a:p>
        </p:txBody>
      </p:sp>
      <p:graphicFrame>
        <p:nvGraphicFramePr>
          <p:cNvPr id="297" name="Google Shape;297;p14"/>
          <p:cNvGraphicFramePr/>
          <p:nvPr>
            <p:extLst>
              <p:ext uri="{D42A27DB-BD31-4B8C-83A1-F6EECF244321}">
                <p14:modId xmlns:p14="http://schemas.microsoft.com/office/powerpoint/2010/main" val="4212931233"/>
              </p:ext>
            </p:extLst>
          </p:nvPr>
        </p:nvGraphicFramePr>
        <p:xfrm>
          <a:off x="568865" y="3082382"/>
          <a:ext cx="4510988" cy="3458475"/>
        </p:xfrm>
        <a:graphic>
          <a:graphicData uri="http://schemas.openxmlformats.org/drawingml/2006/chart">
            <c:chart xmlns:c="http://schemas.openxmlformats.org/drawingml/2006/chart" xmlns:r="http://schemas.openxmlformats.org/officeDocument/2006/relationships" r:id="rId5"/>
          </a:graphicData>
        </a:graphic>
      </p:graphicFrame>
      <p:sp>
        <p:nvSpPr>
          <p:cNvPr id="298" name="Google Shape;298;p14"/>
          <p:cNvSpPr txBox="1"/>
          <p:nvPr/>
        </p:nvSpPr>
        <p:spPr>
          <a:xfrm rot="16200000">
            <a:off x="-247148" y="4330315"/>
            <a:ext cx="126848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299" name="Google Shape;299;p14"/>
          <p:cNvSpPr txBox="1"/>
          <p:nvPr/>
        </p:nvSpPr>
        <p:spPr>
          <a:xfrm>
            <a:off x="1836339" y="6540857"/>
            <a:ext cx="18006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00" name="Google Shape;300;p14"/>
          <p:cNvSpPr txBox="1"/>
          <p:nvPr/>
        </p:nvSpPr>
        <p:spPr>
          <a:xfrm>
            <a:off x="5547451" y="2934574"/>
            <a:ext cx="4382567" cy="1754286"/>
          </a:xfrm>
          <a:prstGeom prst="rect">
            <a:avLst/>
          </a:prstGeom>
          <a:noFill/>
          <a:ln>
            <a:noFill/>
          </a:ln>
        </p:spPr>
        <p:txBody>
          <a:bodyPr spcFirstLastPara="1" wrap="square" lIns="91425" tIns="45700" rIns="91425" bIns="45700" anchor="t" anchorCtr="0">
            <a:spAutoFit/>
          </a:bodyPr>
          <a:lstStyle/>
          <a:p>
            <a:pPr algn="just">
              <a:buSzPts val="1200"/>
            </a:pPr>
            <a:endParaRPr lang="en-GB" sz="1200" b="1" dirty="0">
              <a:solidFill>
                <a:schemeClr val="dk1"/>
              </a:solidFill>
              <a:latin typeface="Trebuchet MS"/>
              <a:ea typeface="Trebuchet MS"/>
              <a:cs typeface="Trebuchet MS"/>
              <a:sym typeface="Trebuchet MS"/>
            </a:endParaRPr>
          </a:p>
          <a:p>
            <a:pPr algn="just">
              <a:buSzPts val="1200"/>
            </a:pPr>
            <a:r>
              <a:rPr lang="en-GB" sz="1200" b="1" i="0" u="none" strike="noStrike" cap="none">
                <a:solidFill>
                  <a:schemeClr val="dk1"/>
                </a:solidFill>
                <a:latin typeface="Trebuchet MS"/>
                <a:ea typeface="Trebuchet MS"/>
                <a:cs typeface="Trebuchet MS"/>
                <a:sym typeface="Trebuchet MS"/>
              </a:rPr>
              <a:t>Positive reviews</a:t>
            </a:r>
            <a:r>
              <a:rPr lang="en-GB" sz="1200" b="1">
                <a:solidFill>
                  <a:schemeClr val="dk1"/>
                </a:solidFill>
                <a:latin typeface="Trebuchet MS"/>
                <a:ea typeface="Trebuchet MS"/>
                <a:cs typeface="Trebuchet MS"/>
                <a:sym typeface="Trebuchet MS"/>
              </a:rPr>
              <a:t> </a:t>
            </a:r>
            <a:endParaRPr sz="1200" b="0" i="0" u="none" strike="noStrike" cap="none">
              <a:solidFill>
                <a:schemeClr val="dk1"/>
              </a:solidFill>
              <a:latin typeface="Trebuchet MS"/>
              <a:ea typeface="Trebuchet MS"/>
              <a:cs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 Doctor I see is outstanding and he really listens and helps me any way he can.</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I have always had a good experience and whenever I have had issue with them they always try to resolve it.</a:t>
            </a: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ea typeface="Trebuchet MS"/>
                <a:cs typeface="Trebuchet MS"/>
                <a:sym typeface="Trebuchet MS"/>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301" name="Google Shape;301;p14"/>
          <p:cNvSpPr txBox="1"/>
          <p:nvPr/>
        </p:nvSpPr>
        <p:spPr>
          <a:xfrm>
            <a:off x="5547451" y="4721482"/>
            <a:ext cx="4382567"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Condescending and dismissive. Malpractice by constant delaying diagnosis on anything and deferring tests. Avoid!</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Awful experience as the doctors don't care and are not consistent. No appointment availability and the receptionists are rude.</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302" name="Google Shape;302;p14"/>
          <p:cNvCxnSpPr/>
          <p:nvPr/>
        </p:nvCxnSpPr>
        <p:spPr>
          <a:xfrm>
            <a:off x="5665417" y="3126123"/>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303" name="Google Shape;303;p14"/>
          <p:cNvCxnSpPr/>
          <p:nvPr/>
        </p:nvCxnSpPr>
        <p:spPr>
          <a:xfrm>
            <a:off x="5665419" y="4633043"/>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304" name="Google Shape;304;p1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13</a:t>
            </a:fld>
            <a:endParaRPr/>
          </a:p>
        </p:txBody>
      </p:sp>
      <p:pic>
        <p:nvPicPr>
          <p:cNvPr id="305" name="Google Shape;305;p14"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306" name="Google Shape;306;p14"/>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307" name="Google Shape;307;p14"/>
          <p:cNvCxnSpPr/>
          <p:nvPr/>
        </p:nvCxnSpPr>
        <p:spPr>
          <a:xfrm>
            <a:off x="5665418" y="6456117"/>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48;p3">
            <a:extLst>
              <a:ext uri="{FF2B5EF4-FFF2-40B4-BE49-F238E27FC236}">
                <a16:creationId xmlns:a16="http://schemas.microsoft.com/office/drawing/2014/main" id="{721D5EFE-8AD2-48E9-AE8C-B70D9C94EE1E}"/>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15"/>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15" name="Google Shape;315;p15"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16" name="Google Shape;316;p15"/>
          <p:cNvSpPr txBox="1"/>
          <p:nvPr/>
        </p:nvSpPr>
        <p:spPr>
          <a:xfrm>
            <a:off x="478972" y="1083763"/>
            <a:ext cx="9579300" cy="1969730"/>
          </a:xfrm>
          <a:prstGeom prst="rect">
            <a:avLst/>
          </a:prstGeom>
          <a:noFill/>
          <a:ln>
            <a:noFill/>
          </a:ln>
        </p:spPr>
        <p:txBody>
          <a:bodyPr spcFirstLastPara="1" wrap="square" lIns="91425" tIns="45700" rIns="91425" bIns="45700" anchor="t" anchorCtr="0">
            <a:spAutoFit/>
          </a:bodyPr>
          <a:lstStyle/>
          <a:p>
            <a:r>
              <a:rPr lang="en-GB" sz="1200" b="1" i="0" u="none" strike="noStrike" cap="none" dirty="0">
                <a:solidFill>
                  <a:schemeClr val="dk1"/>
                </a:solidFill>
                <a:latin typeface="Trebuchet MS"/>
                <a:ea typeface="Trebuchet MS"/>
                <a:cs typeface="Trebuchet MS"/>
                <a:sym typeface="Trebuchet MS"/>
              </a:rPr>
              <a:t>Access to Services</a:t>
            </a:r>
            <a:r>
              <a:rPr lang="en-GB" sz="1200" b="1"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was the fourth most applied theme for GPs this quarter. It was applied </a:t>
            </a:r>
            <a:r>
              <a:rPr lang="en-GB" sz="1200" dirty="0">
                <a:solidFill>
                  <a:schemeClr val="dk1"/>
                </a:solidFill>
                <a:latin typeface="Trebuchet MS"/>
                <a:ea typeface="Trebuchet MS"/>
                <a:cs typeface="Trebuchet MS"/>
                <a:sym typeface="Trebuchet MS"/>
              </a:rPr>
              <a:t>147</a:t>
            </a:r>
            <a:r>
              <a:rPr lang="en-GB" sz="1200" b="0" i="0" u="none" strike="noStrike" cap="none" dirty="0">
                <a:solidFill>
                  <a:schemeClr val="dk1"/>
                </a:solidFill>
                <a:latin typeface="Trebuchet MS"/>
                <a:ea typeface="Trebuchet MS"/>
                <a:cs typeface="Trebuchet MS"/>
                <a:sym typeface="Trebuchet MS"/>
              </a:rPr>
              <a:t> times with the majority of reviews relating to the sub-theme</a:t>
            </a:r>
            <a:r>
              <a:rPr lang="en-GB" sz="1200" dirty="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Trebuchet MS"/>
                <a:ea typeface="Trebuchet MS"/>
                <a:cs typeface="Trebuchet MS"/>
                <a:sym typeface="Trebuchet MS"/>
              </a:rPr>
              <a:t>Waiting Times</a:t>
            </a:r>
            <a:r>
              <a:rPr lang="en-GB" sz="1200" b="0" i="0" u="none" strike="noStrike" cap="none" dirty="0">
                <a:solidFill>
                  <a:schemeClr val="dk1"/>
                </a:solidFill>
                <a:latin typeface="Trebuchet MS"/>
                <a:ea typeface="Trebuchet MS"/>
                <a:cs typeface="Trebuchet MS"/>
                <a:sym typeface="Trebuchet MS"/>
              </a:rPr>
              <a:t>. This sub-theme</a:t>
            </a:r>
            <a:r>
              <a:rPr lang="en-GB" sz="1200" b="1" i="0" u="none" strike="noStrike" cap="none"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was identified in </a:t>
            </a:r>
            <a:r>
              <a:rPr lang="en-GB" sz="1200" dirty="0">
                <a:solidFill>
                  <a:schemeClr val="dk1"/>
                </a:solidFill>
                <a:latin typeface="Trebuchet MS"/>
                <a:ea typeface="Trebuchet MS"/>
                <a:cs typeface="Trebuchet MS"/>
                <a:sym typeface="Trebuchet MS"/>
              </a:rPr>
              <a:t>80</a:t>
            </a:r>
            <a:r>
              <a:rPr lang="en-GB" sz="1200" b="0" i="0" u="none" strike="noStrike" cap="none" dirty="0">
                <a:solidFill>
                  <a:schemeClr val="dk1"/>
                </a:solidFill>
                <a:latin typeface="Trebuchet MS"/>
                <a:ea typeface="Trebuchet MS"/>
                <a:cs typeface="Trebuchet MS"/>
                <a:sym typeface="Trebuchet MS"/>
              </a:rPr>
              <a:t> reviews with </a:t>
            </a:r>
            <a:r>
              <a:rPr lang="en-GB" sz="1200" dirty="0">
                <a:solidFill>
                  <a:schemeClr val="dk1"/>
                </a:solidFill>
                <a:latin typeface="Trebuchet MS"/>
                <a:ea typeface="Trebuchet MS"/>
                <a:cs typeface="Trebuchet MS"/>
                <a:sym typeface="Trebuchet MS"/>
              </a:rPr>
              <a:t>20</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16</a:t>
            </a:r>
            <a:r>
              <a:rPr lang="en-GB" sz="1200" b="0" i="0" u="none" strike="noStrike" cap="none" dirty="0">
                <a:solidFill>
                  <a:schemeClr val="dk1"/>
                </a:solidFill>
                <a:latin typeface="Trebuchet MS"/>
                <a:ea typeface="Trebuchet MS"/>
                <a:cs typeface="Trebuchet MS"/>
                <a:sym typeface="Trebuchet MS"/>
              </a:rPr>
              <a:t>) being positive, 14% (n.11) neutral and </a:t>
            </a:r>
            <a:r>
              <a:rPr lang="en-GB" sz="1200" dirty="0">
                <a:solidFill>
                  <a:schemeClr val="dk1"/>
                </a:solidFill>
                <a:latin typeface="Trebuchet MS"/>
                <a:ea typeface="Trebuchet MS"/>
                <a:cs typeface="Trebuchet MS"/>
                <a:sym typeface="Trebuchet MS"/>
              </a:rPr>
              <a:t>66</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53</a:t>
            </a:r>
            <a:r>
              <a:rPr lang="en-GB" sz="1200" b="0" i="0" u="none" strike="noStrike" cap="none" dirty="0">
                <a:solidFill>
                  <a:schemeClr val="dk1"/>
                </a:solidFill>
                <a:latin typeface="Trebuchet MS"/>
                <a:ea typeface="Trebuchet MS"/>
                <a:cs typeface="Trebuchet MS"/>
                <a:sym typeface="Trebuchet MS"/>
              </a:rPr>
              <a:t>) negative. </a:t>
            </a:r>
            <a:endParaRPr sz="1400" b="0" i="0" u="none" strike="noStrike" cap="none" dirty="0">
              <a:solidFill>
                <a:schemeClr val="dk1"/>
              </a:solidFill>
              <a:latin typeface="Arial"/>
              <a:ea typeface="Arial"/>
              <a:cs typeface="Arial"/>
              <a:sym typeface="Arial"/>
            </a:endParaRPr>
          </a:p>
          <a:p>
            <a:br>
              <a:rPr lang="en-GB" sz="1200" b="0" i="0" u="none" strike="noStrike" cap="none" dirty="0">
                <a:solidFill>
                  <a:srgbClr val="000000"/>
                </a:solidFill>
                <a:latin typeface="Trebuchet MS"/>
                <a:ea typeface="Trebuchet MS"/>
                <a:cs typeface="Trebuchet MS"/>
                <a:sym typeface="Trebuchet MS"/>
              </a:rPr>
            </a:br>
            <a:r>
              <a:rPr lang="en-GB" sz="1200" dirty="0">
                <a:solidFill>
                  <a:schemeClr val="dk1"/>
                </a:solidFill>
                <a:latin typeface="Trebuchet MS"/>
                <a:ea typeface="Trebuchet MS"/>
                <a:cs typeface="Trebuchet MS"/>
                <a:sym typeface="Trebuchet MS"/>
              </a:rPr>
              <a:t>In addition, the reviews relating to the sub-theme, </a:t>
            </a:r>
            <a:r>
              <a:rPr lang="en-GB" sz="1200" b="1" dirty="0">
                <a:solidFill>
                  <a:schemeClr val="dk1"/>
                </a:solidFill>
                <a:latin typeface="Trebuchet MS"/>
                <a:ea typeface="Trebuchet MS"/>
                <a:cs typeface="Trebuchet MS"/>
                <a:sym typeface="Trebuchet MS"/>
              </a:rPr>
              <a:t>Lack of Appointment Availability</a:t>
            </a:r>
            <a:r>
              <a:rPr lang="en-GB" sz="1200" dirty="0">
                <a:solidFill>
                  <a:schemeClr val="dk1"/>
                </a:solidFill>
                <a:latin typeface="Trebuchet MS"/>
                <a:ea typeface="Trebuchet MS"/>
                <a:cs typeface="Trebuchet MS"/>
                <a:sym typeface="Trebuchet MS"/>
              </a:rPr>
              <a:t>, were entirely negative in sentiment (n.23). This indicates</a:t>
            </a:r>
            <a:r>
              <a:rPr lang="en-GB" sz="1200" b="0" i="0" u="none" strike="noStrike" cap="none" dirty="0">
                <a:solidFill>
                  <a:schemeClr val="dk1"/>
                </a:solidFill>
                <a:latin typeface="Trebuchet MS"/>
                <a:ea typeface="Trebuchet MS"/>
                <a:cs typeface="Trebuchet MS"/>
                <a:sym typeface="Trebuchet MS"/>
              </a:rPr>
              <a:t> that </a:t>
            </a:r>
            <a:r>
              <a:rPr lang="en-GB" sz="1200" dirty="0">
                <a:solidFill>
                  <a:schemeClr val="dk1"/>
                </a:solidFill>
                <a:latin typeface="Trebuchet MS"/>
                <a:ea typeface="Trebuchet MS"/>
                <a:cs typeface="Trebuchet MS"/>
                <a:sym typeface="Trebuchet MS"/>
              </a:rPr>
              <a:t>there remains significant concerns from patients</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with length of time waiting </a:t>
            </a:r>
            <a:r>
              <a:rPr lang="en-GB" sz="1200" b="0" i="0" u="none" strike="noStrike" cap="none" dirty="0">
                <a:solidFill>
                  <a:schemeClr val="dk1"/>
                </a:solidFill>
                <a:latin typeface="Trebuchet MS"/>
                <a:ea typeface="Trebuchet MS"/>
                <a:cs typeface="Trebuchet MS"/>
                <a:sym typeface="Trebuchet MS"/>
              </a:rPr>
              <a:t>for </a:t>
            </a:r>
            <a:r>
              <a:rPr lang="en-GB" sz="1200" dirty="0">
                <a:solidFill>
                  <a:schemeClr val="dk1"/>
                </a:solidFill>
                <a:latin typeface="Trebuchet MS"/>
                <a:ea typeface="Trebuchet MS"/>
                <a:cs typeface="Trebuchet MS"/>
                <a:sym typeface="Trebuchet MS"/>
              </a:rPr>
              <a:t>an</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appointment as well as the amount of choice and availability of appointments. Compared to Q4 of the 2020/21 year, negative reviews relating to the </a:t>
            </a:r>
            <a:r>
              <a:rPr lang="en-GB" sz="1200" b="1" i="0" u="none" strike="noStrike" cap="none" dirty="0">
                <a:solidFill>
                  <a:schemeClr val="dk1"/>
                </a:solidFill>
                <a:latin typeface="Trebuchet MS"/>
                <a:ea typeface="Trebuchet MS"/>
                <a:cs typeface="Trebuchet MS"/>
                <a:sym typeface="Trebuchet MS"/>
              </a:rPr>
              <a:t>Access to Service</a:t>
            </a:r>
            <a:r>
              <a:rPr lang="en-GB" sz="1200" i="0" u="none" strike="noStrike" cap="none" dirty="0">
                <a:solidFill>
                  <a:schemeClr val="dk1"/>
                </a:solidFill>
                <a:latin typeface="Trebuchet MS"/>
                <a:ea typeface="Trebuchet MS"/>
                <a:cs typeface="Trebuchet MS"/>
                <a:sym typeface="Trebuchet MS"/>
              </a:rPr>
              <a:t> theme have </a:t>
            </a:r>
            <a:r>
              <a:rPr lang="en-GB" sz="1200" dirty="0">
                <a:solidFill>
                  <a:schemeClr val="dk1"/>
                </a:solidFill>
                <a:latin typeface="Trebuchet MS"/>
                <a:ea typeface="Trebuchet MS"/>
                <a:cs typeface="Trebuchet MS"/>
                <a:sym typeface="Trebuchet MS"/>
              </a:rPr>
              <a:t>increased, significantly. This insight must be viewed within the current context of the pandemic and is a trend which we will</a:t>
            </a:r>
            <a:r>
              <a:rPr lang="en-GB" sz="1200" i="0" u="none" strike="noStrike" cap="none" dirty="0">
                <a:solidFill>
                  <a:schemeClr val="dk1"/>
                </a:solidFill>
                <a:latin typeface="Trebuchet MS"/>
                <a:ea typeface="Trebuchet MS"/>
                <a:cs typeface="Trebuchet MS"/>
                <a:sym typeface="Trebuchet MS"/>
              </a:rPr>
              <a:t> continue to </a:t>
            </a:r>
            <a:r>
              <a:rPr lang="en-GB" sz="1200" dirty="0">
                <a:solidFill>
                  <a:schemeClr val="dk1"/>
                </a:solidFill>
                <a:latin typeface="Trebuchet MS"/>
                <a:ea typeface="Trebuchet MS"/>
                <a:cs typeface="Trebuchet MS"/>
                <a:sym typeface="Trebuchet MS"/>
              </a:rPr>
              <a:t>monitor, sharing this insight</a:t>
            </a:r>
            <a:r>
              <a:rPr lang="en-GB" sz="120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with</a:t>
            </a:r>
            <a:r>
              <a:rPr lang="en-GB" sz="1200" i="0" u="none" strike="noStrike" cap="none" dirty="0">
                <a:solidFill>
                  <a:schemeClr val="dk1"/>
                </a:solidFill>
                <a:latin typeface="Trebuchet MS"/>
                <a:ea typeface="Trebuchet MS"/>
                <a:cs typeface="Trebuchet MS"/>
                <a:sym typeface="Trebuchet MS"/>
              </a:rPr>
              <a:t> providers</a:t>
            </a:r>
            <a:r>
              <a:rPr lang="en-GB" sz="1200" dirty="0">
                <a:solidFill>
                  <a:schemeClr val="dk1"/>
                </a:solidFill>
                <a:latin typeface="Trebuchet MS"/>
                <a:ea typeface="Trebuchet MS"/>
                <a:cs typeface="Trebuchet MS"/>
                <a:sym typeface="Trebuchet MS"/>
              </a:rPr>
              <a:t> and key health partners</a:t>
            </a:r>
            <a:r>
              <a:rPr lang="en-GB" sz="1200" i="0" u="none" strike="noStrike" cap="none" dirty="0">
                <a:solidFill>
                  <a:schemeClr val="dk1"/>
                </a:solidFill>
                <a:latin typeface="Trebuchet MS"/>
                <a:ea typeface="Trebuchet MS"/>
                <a:cs typeface="Trebuchet MS"/>
                <a:sym typeface="Trebuchet MS"/>
              </a:rPr>
              <a:t>.</a:t>
            </a:r>
            <a:r>
              <a:rPr lang="en-GB" sz="1200" dirty="0">
                <a:solidFill>
                  <a:schemeClr val="dk1"/>
                </a:solidFill>
                <a:latin typeface="Trebuchet MS"/>
                <a:ea typeface="Trebuchet MS"/>
                <a:cs typeface="Trebuchet MS"/>
                <a:sym typeface="Trebuchet MS"/>
              </a:rPr>
              <a:t> </a:t>
            </a:r>
            <a:endParaRPr dirty="0">
              <a:solidFill>
                <a:schemeClr val="dk1"/>
              </a:solidFill>
            </a:endParaRPr>
          </a:p>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graphicFrame>
        <p:nvGraphicFramePr>
          <p:cNvPr id="317" name="Google Shape;317;p15"/>
          <p:cNvGraphicFramePr/>
          <p:nvPr>
            <p:extLst>
              <p:ext uri="{D42A27DB-BD31-4B8C-83A1-F6EECF244321}">
                <p14:modId xmlns:p14="http://schemas.microsoft.com/office/powerpoint/2010/main" val="4123059372"/>
              </p:ext>
            </p:extLst>
          </p:nvPr>
        </p:nvGraphicFramePr>
        <p:xfrm>
          <a:off x="478972" y="2965683"/>
          <a:ext cx="4875600" cy="3256141"/>
        </p:xfrm>
        <a:graphic>
          <a:graphicData uri="http://schemas.openxmlformats.org/drawingml/2006/chart">
            <c:chart xmlns:c="http://schemas.openxmlformats.org/drawingml/2006/chart" xmlns:r="http://schemas.openxmlformats.org/officeDocument/2006/relationships" r:id="rId5"/>
          </a:graphicData>
        </a:graphic>
      </p:graphicFrame>
      <p:sp>
        <p:nvSpPr>
          <p:cNvPr id="318" name="Google Shape;318;p15"/>
          <p:cNvSpPr txBox="1"/>
          <p:nvPr/>
        </p:nvSpPr>
        <p:spPr>
          <a:xfrm rot="-5400000">
            <a:off x="-306314" y="3871200"/>
            <a:ext cx="12464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19" name="Google Shape;319;p15"/>
          <p:cNvSpPr txBox="1"/>
          <p:nvPr/>
        </p:nvSpPr>
        <p:spPr>
          <a:xfrm>
            <a:off x="2127263" y="6231136"/>
            <a:ext cx="178271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20" name="Google Shape;320;p15"/>
          <p:cNvSpPr txBox="1"/>
          <p:nvPr/>
        </p:nvSpPr>
        <p:spPr>
          <a:xfrm>
            <a:off x="5576845" y="2740095"/>
            <a:ext cx="4211369" cy="2400617"/>
          </a:xfrm>
          <a:prstGeom prst="rect">
            <a:avLst/>
          </a:prstGeom>
          <a:noFill/>
          <a:ln>
            <a:noFill/>
          </a:ln>
        </p:spPr>
        <p:txBody>
          <a:bodyPr spcFirstLastPara="1" wrap="square" lIns="91425" tIns="45700" rIns="91425" bIns="45700" anchor="t" anchorCtr="0">
            <a:spAutoFit/>
          </a:bodyPr>
          <a:lstStyle/>
          <a:p>
            <a:pPr algn="just">
              <a:buSzPts val="1200"/>
            </a:pPr>
            <a:r>
              <a:rPr lang="en-GB" sz="1200" b="1" i="0" u="none" strike="noStrike" cap="none">
                <a:solidFill>
                  <a:schemeClr val="dk1"/>
                </a:solidFill>
                <a:latin typeface="Trebuchet MS"/>
                <a:ea typeface="Trebuchet MS"/>
                <a:cs typeface="Trebuchet MS"/>
                <a:sym typeface="Trebuchet MS"/>
              </a:rPr>
              <a:t>Positive reviews</a:t>
            </a:r>
            <a:r>
              <a:rPr lang="en-GB" sz="1200" b="1">
                <a:solidFill>
                  <a:schemeClr val="dk1"/>
                </a:solidFill>
                <a:latin typeface="Trebuchet MS"/>
                <a:ea typeface="Trebuchet MS"/>
                <a:cs typeface="Trebuchet MS"/>
                <a:sym typeface="Trebuchet MS"/>
              </a:rPr>
              <a:t> </a:t>
            </a:r>
            <a:endParaRPr lang="en-US" sz="1200" b="0" i="0" u="none" strike="noStrike" cap="none">
              <a:solidFill>
                <a:schemeClr val="dk1"/>
              </a:solidFill>
              <a:latin typeface="Trebuchet MS"/>
              <a:ea typeface="Trebuchet MS"/>
              <a:cs typeface="Trebuchet MS"/>
            </a:endParaRPr>
          </a:p>
          <a:p>
            <a:pPr algn="just">
              <a:buSzPts val="1200"/>
            </a:pPr>
            <a:r>
              <a:rPr lang="en-GB" sz="1200" b="0" i="0" u="none" strike="noStrike" cap="none" dirty="0">
                <a:solidFill>
                  <a:schemeClr val="dk1"/>
                </a:solidFill>
                <a:highlight>
                  <a:srgbClr val="DDEAC0"/>
                </a:highlight>
                <a:latin typeface="Trebuchet MS"/>
                <a:ea typeface="Trebuchet MS"/>
                <a:cs typeface="Trebuchet MS"/>
                <a:sym typeface="Trebuchet MS"/>
              </a:rPr>
              <a:t>‘‘T</a:t>
            </a:r>
            <a:r>
              <a:rPr lang="en-GB" sz="1200" dirty="0">
                <a:solidFill>
                  <a:schemeClr val="dk1"/>
                </a:solidFill>
                <a:highlight>
                  <a:srgbClr val="DDEAC0"/>
                </a:highlight>
                <a:latin typeface="Trebuchet MS"/>
              </a:rPr>
              <a:t>he registration process was quick and easy, it was always easy to get an appointment and the waiting times were not crazy</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emailed the surgery explaining my symptoms. Within 1 hour a medical student rang to take my medical history. After finishing within the next 10 minutes a doctor from the surgery rang to offer me an appointment that very afternoon</a:t>
            </a:r>
            <a:r>
              <a:rPr lang="en-GB" sz="1800" b="0" i="0" u="none" strike="noStrike" cap="none" dirty="0">
                <a:solidFill>
                  <a:schemeClr val="dk1"/>
                </a:solidFill>
                <a:highlight>
                  <a:srgbClr val="DDEAC0"/>
                </a:highlight>
                <a:latin typeface="Calibri"/>
                <a:ea typeface="Calibri"/>
                <a:cs typeface="Calibri"/>
                <a:sym typeface="Calibri"/>
              </a:rPr>
              <a:t>.</a:t>
            </a:r>
            <a:r>
              <a:rPr lang="en-GB" sz="1800" dirty="0">
                <a:solidFill>
                  <a:schemeClr val="dk1"/>
                </a:solidFill>
                <a:highlight>
                  <a:srgbClr val="DDEAC0"/>
                </a:highlight>
                <a:latin typeface="Trebuchet MS"/>
                <a:sym typeface="Trebuchet MS"/>
              </a:rPr>
              <a:t>”</a:t>
            </a:r>
            <a:r>
              <a:rPr lang="en-GB" sz="1800" b="0" i="0" u="none" strike="noStrike" cap="none" dirty="0">
                <a:solidFill>
                  <a:schemeClr val="dk1"/>
                </a:solidFill>
                <a:highlight>
                  <a:srgbClr val="DDEAC0"/>
                </a:highlight>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321" name="Google Shape;321;p15"/>
          <p:cNvSpPr txBox="1"/>
          <p:nvPr/>
        </p:nvSpPr>
        <p:spPr>
          <a:xfrm>
            <a:off x="5575629" y="5114706"/>
            <a:ext cx="4211369" cy="1600398"/>
          </a:xfrm>
          <a:prstGeom prst="rect">
            <a:avLst/>
          </a:prstGeom>
          <a:noFill/>
          <a:ln>
            <a:noFill/>
          </a:ln>
        </p:spPr>
        <p:txBody>
          <a:bodyPr spcFirstLastPara="1" wrap="square" lIns="91425" tIns="45700" rIns="91425" bIns="45700" anchor="t" anchorCtr="0">
            <a:spAutoFit/>
          </a:bodyPr>
          <a:lstStyle/>
          <a:p>
            <a:pPr marL="0" marR="0" lvl="0" indent="0" algn="just">
              <a:lnSpc>
                <a:spcPct val="100000"/>
              </a:lnSpc>
              <a:spcBef>
                <a:spcPts val="0"/>
              </a:spcBef>
              <a:spcAft>
                <a:spcPts val="0"/>
              </a:spcAft>
              <a:buSzPts val="1200"/>
              <a:buFont typeface="Arial"/>
              <a:buNone/>
            </a:pPr>
            <a:r>
              <a:rPr lang="en-GB" sz="1200" b="1" i="0" u="none" strike="noStrike" cap="none">
                <a:solidFill>
                  <a:schemeClr val="dk1"/>
                </a:solidFill>
                <a:latin typeface="Trebuchet MS"/>
                <a:ea typeface="Trebuchet MS"/>
                <a:cs typeface="Trebuchet MS"/>
                <a:sym typeface="Trebuchet MS"/>
              </a:rPr>
              <a:t>Negative / Neutral reviews</a:t>
            </a:r>
            <a:endParaRPr lang="en-US" sz="1400" b="0" i="0" u="none" strike="noStrike" cap="none">
              <a:solidFill>
                <a:schemeClr val="dk1"/>
              </a:solidFill>
              <a:latin typeface="Arial"/>
              <a:ea typeface="Arial"/>
              <a:cs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 appointment is half an hour late and no explanation given. I have been sitting here since.</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p>
          <a:p>
            <a:pPr marL="0" marR="0" lvl="0" indent="0" algn="just" rtl="0">
              <a:lnSpc>
                <a:spcPct val="100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It is very difficult and it takes a long time to book an appointment.</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cxnSp>
        <p:nvCxnSpPr>
          <p:cNvPr id="322" name="Google Shape;322;p15"/>
          <p:cNvCxnSpPr/>
          <p:nvPr/>
        </p:nvCxnSpPr>
        <p:spPr>
          <a:xfrm>
            <a:off x="5629285" y="2786848"/>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323" name="Google Shape;323;p15"/>
          <p:cNvCxnSpPr/>
          <p:nvPr/>
        </p:nvCxnSpPr>
        <p:spPr>
          <a:xfrm>
            <a:off x="5670498" y="5114706"/>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324" name="Google Shape;324;p1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14</a:t>
            </a:fld>
            <a:endParaRPr/>
          </a:p>
        </p:txBody>
      </p:sp>
      <p:pic>
        <p:nvPicPr>
          <p:cNvPr id="325" name="Google Shape;325;p15"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326" name="Google Shape;326;p15"/>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327" name="Google Shape;327;p15"/>
          <p:cNvCxnSpPr/>
          <p:nvPr/>
        </p:nvCxnSpPr>
        <p:spPr>
          <a:xfrm>
            <a:off x="5669280" y="6717655"/>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48;p3">
            <a:extLst>
              <a:ext uri="{FF2B5EF4-FFF2-40B4-BE49-F238E27FC236}">
                <a16:creationId xmlns:a16="http://schemas.microsoft.com/office/drawing/2014/main" id="{3D61ECE1-91F1-43F7-AC3A-80D9841A2041}"/>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16"/>
          <p:cNvPicPr preferRelativeResize="0"/>
          <p:nvPr/>
        </p:nvPicPr>
        <p:blipFill rotWithShape="1">
          <a:blip r:embed="rId3">
            <a:alphaModFix/>
          </a:blip>
          <a:srcRect/>
          <a:stretch/>
        </p:blipFill>
        <p:spPr>
          <a:xfrm>
            <a:off x="-5438" y="0"/>
            <a:ext cx="10516276" cy="1034161"/>
          </a:xfrm>
          <a:prstGeom prst="rect">
            <a:avLst/>
          </a:prstGeom>
          <a:noFill/>
          <a:ln>
            <a:noFill/>
          </a:ln>
        </p:spPr>
      </p:pic>
      <p:sp>
        <p:nvSpPr>
          <p:cNvPr id="335" name="Google Shape;335;p16"/>
          <p:cNvSpPr txBox="1"/>
          <p:nvPr/>
        </p:nvSpPr>
        <p:spPr>
          <a:xfrm>
            <a:off x="267050" y="1156750"/>
            <a:ext cx="10130690" cy="5201384"/>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This section shows a breakdown of the main themes and sub-themes </a:t>
            </a:r>
            <a:r>
              <a:rPr lang="en-GB" sz="1200" dirty="0">
                <a:solidFill>
                  <a:schemeClr val="dk1"/>
                </a:solidFill>
                <a:latin typeface="Trebuchet MS"/>
                <a:ea typeface="Trebuchet MS"/>
                <a:cs typeface="Trebuchet MS"/>
                <a:sym typeface="Trebuchet MS"/>
              </a:rPr>
              <a:t>identified in the reviews that Healthwatch received for</a:t>
            </a:r>
            <a:r>
              <a:rPr lang="en-GB" sz="1200" b="0" i="0" u="none" strike="noStrike" cap="none" dirty="0">
                <a:solidFill>
                  <a:schemeClr val="dk1"/>
                </a:solidFill>
                <a:latin typeface="Trebuchet MS"/>
                <a:ea typeface="Trebuchet MS"/>
                <a:cs typeface="Trebuchet MS"/>
                <a:sym typeface="Trebuchet MS"/>
              </a:rPr>
              <a:t> the hospitals under Imperial College Healthcare NHS Trust and Chelsea and Westminster Hospital NHS Foundation Trusts. These hospitals are: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Trebuchet MS"/>
                <a:ea typeface="Trebuchet MS"/>
                <a:cs typeface="Trebuchet MS"/>
                <a:sym typeface="Trebuchet MS"/>
              </a:rPr>
              <a:t>Charing Cross Hospital: </a:t>
            </a:r>
            <a:r>
              <a:rPr lang="en-GB" sz="1200" b="0" i="0" u="none" strike="noStrike" cap="none" dirty="0">
                <a:solidFill>
                  <a:schemeClr val="dk1"/>
                </a:solidFill>
                <a:latin typeface="Trebuchet MS"/>
                <a:ea typeface="Trebuchet MS"/>
                <a:cs typeface="Trebuchet MS"/>
                <a:sym typeface="Trebuchet MS"/>
              </a:rPr>
              <a:t>Out of the total reviews for the quarter (n.46), 65% (n.30) were positive, 15% (n.7) neutral and 20% (n.15) negative</a:t>
            </a:r>
            <a:endParaRPr sz="1400" b="0" i="0" u="none" strike="noStrike" cap="none" dirty="0">
              <a:solidFill>
                <a:schemeClr val="dk1"/>
              </a:solidFill>
              <a:latin typeface="Arial"/>
              <a:ea typeface="Arial"/>
              <a:cs typeface="Arial"/>
              <a:sym typeface="Arial"/>
            </a:endParaRPr>
          </a:p>
          <a:p>
            <a:pPr>
              <a:buClr>
                <a:schemeClr val="dk1"/>
              </a:buClr>
              <a:buSzPts val="1200"/>
            </a:pPr>
            <a:endParaRPr lang="en-GB" sz="1200" dirty="0">
              <a:solidFill>
                <a:schemeClr val="dk1"/>
              </a:solidFill>
              <a:latin typeface="Trebuchet MS"/>
              <a:ea typeface="Trebuchet MS"/>
              <a:cs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Trebuchet MS"/>
                <a:ea typeface="Trebuchet MS"/>
                <a:cs typeface="Trebuchet MS"/>
                <a:sym typeface="Trebuchet MS"/>
              </a:rPr>
              <a:t>Hammersmith Hospital: </a:t>
            </a:r>
            <a:r>
              <a:rPr lang="en-GB" sz="1200" b="0" i="0" u="none" strike="noStrike" cap="none" dirty="0">
                <a:solidFill>
                  <a:schemeClr val="dk1"/>
                </a:solidFill>
                <a:latin typeface="Trebuchet MS"/>
                <a:ea typeface="Trebuchet MS"/>
                <a:cs typeface="Trebuchet MS"/>
                <a:sym typeface="Trebuchet MS"/>
              </a:rPr>
              <a:t>Out of the total reviews for the quarter (n.22), 68% (n.15) were positive, 18% (n.4) neutral and 14% (n.3) negative</a:t>
            </a:r>
            <a:endParaRPr sz="1400" b="0" i="0" u="none" strike="noStrike" cap="none" dirty="0">
              <a:solidFill>
                <a:schemeClr val="dk1"/>
              </a:solidFill>
              <a:latin typeface="Arial"/>
              <a:ea typeface="Arial"/>
              <a:cs typeface="Arial"/>
              <a:sym typeface="Arial"/>
            </a:endParaRPr>
          </a:p>
          <a:p>
            <a:pPr>
              <a:buClr>
                <a:schemeClr val="dk1"/>
              </a:buClr>
              <a:buSzPts val="1200"/>
            </a:pPr>
            <a:endParaRPr lang="en-GB" sz="1200" dirty="0">
              <a:solidFill>
                <a:schemeClr val="dk1"/>
              </a:solidFill>
              <a:latin typeface="Trebuchet MS"/>
              <a:ea typeface="Trebuchet MS"/>
              <a:cs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Trebuchet MS"/>
                <a:ea typeface="Trebuchet MS"/>
                <a:cs typeface="Trebuchet MS"/>
                <a:sym typeface="Trebuchet MS"/>
              </a:rPr>
              <a:t>St Mary’s Hospital: </a:t>
            </a:r>
            <a:r>
              <a:rPr lang="en-GB" sz="1200" b="0" i="0" u="none" strike="noStrike" cap="none" dirty="0">
                <a:solidFill>
                  <a:schemeClr val="dk1"/>
                </a:solidFill>
                <a:latin typeface="Trebuchet MS"/>
                <a:ea typeface="Trebuchet MS"/>
                <a:cs typeface="Trebuchet MS"/>
                <a:sym typeface="Trebuchet MS"/>
              </a:rPr>
              <a:t>Out of the total reviews for the quarter (n.25), 68% (n.17) were positive, </a:t>
            </a:r>
            <a:r>
              <a:rPr lang="en-GB" sz="1200" dirty="0">
                <a:solidFill>
                  <a:schemeClr val="dk1"/>
                </a:solidFill>
                <a:latin typeface="Trebuchet MS"/>
                <a:ea typeface="Trebuchet MS"/>
                <a:cs typeface="Trebuchet MS"/>
                <a:sym typeface="Trebuchet MS"/>
              </a:rPr>
              <a:t>12</a:t>
            </a:r>
            <a:r>
              <a:rPr lang="en-GB" sz="1200" b="0" i="0" u="none" strike="noStrike" cap="none" dirty="0">
                <a:solidFill>
                  <a:schemeClr val="dk1"/>
                </a:solidFill>
                <a:latin typeface="Trebuchet MS"/>
                <a:ea typeface="Trebuchet MS"/>
                <a:cs typeface="Trebuchet MS"/>
                <a:sym typeface="Trebuchet MS"/>
              </a:rPr>
              <a:t>% (n.3) neutral and </a:t>
            </a:r>
            <a:r>
              <a:rPr lang="en-GB" sz="1200" dirty="0">
                <a:solidFill>
                  <a:schemeClr val="dk1"/>
                </a:solidFill>
                <a:latin typeface="Trebuchet MS"/>
                <a:ea typeface="Trebuchet MS"/>
                <a:cs typeface="Trebuchet MS"/>
                <a:sym typeface="Trebuchet MS"/>
              </a:rPr>
              <a:t>20</a:t>
            </a:r>
            <a:r>
              <a:rPr lang="en-GB" sz="1200" b="0" i="0" u="none" strike="noStrike" cap="none" dirty="0">
                <a:solidFill>
                  <a:schemeClr val="dk1"/>
                </a:solidFill>
                <a:latin typeface="Trebuchet MS"/>
                <a:ea typeface="Trebuchet MS"/>
                <a:cs typeface="Trebuchet MS"/>
                <a:sym typeface="Trebuchet MS"/>
              </a:rPr>
              <a:t>% (n.5) negative</a:t>
            </a:r>
            <a:endParaRPr sz="1400" b="0" i="0" u="none" strike="noStrike" cap="none" dirty="0">
              <a:solidFill>
                <a:schemeClr val="dk1"/>
              </a:solidFill>
              <a:latin typeface="Arial"/>
              <a:ea typeface="Arial"/>
              <a:cs typeface="Arial"/>
              <a:sym typeface="Arial"/>
            </a:endParaRPr>
          </a:p>
          <a:p>
            <a:pPr>
              <a:buClr>
                <a:schemeClr val="dk1"/>
              </a:buClr>
              <a:buSzPts val="1200"/>
            </a:pPr>
            <a:endParaRPr lang="en-GB" sz="1200" dirty="0">
              <a:solidFill>
                <a:schemeClr val="dk1"/>
              </a:solidFill>
              <a:latin typeface="Trebuchet MS"/>
              <a:ea typeface="Trebuchet MS"/>
              <a:cs typeface="Trebuchet MS"/>
            </a:endParaRPr>
          </a:p>
          <a:p>
            <a:pPr marL="171450" indent="-171450">
              <a:buClr>
                <a:schemeClr val="dk1"/>
              </a:buClr>
              <a:buSzPts val="1200"/>
              <a:buFont typeface="Arial"/>
              <a:buChar char="•"/>
            </a:pPr>
            <a:r>
              <a:rPr lang="en-GB" sz="1200" b="1" i="0" u="none" strike="noStrike" cap="none" dirty="0">
                <a:solidFill>
                  <a:schemeClr val="dk1"/>
                </a:solidFill>
                <a:latin typeface="Trebuchet MS"/>
                <a:ea typeface="Trebuchet MS"/>
                <a:cs typeface="Trebuchet MS"/>
                <a:sym typeface="Trebuchet MS"/>
              </a:rPr>
              <a:t>Queen Charlottes and Chelsea Hospital: </a:t>
            </a:r>
            <a:r>
              <a:rPr lang="en-GB" sz="1200" b="0" i="0" u="none" strike="noStrike" cap="none" dirty="0">
                <a:solidFill>
                  <a:schemeClr val="dk1"/>
                </a:solidFill>
                <a:latin typeface="Trebuchet MS"/>
                <a:ea typeface="Trebuchet MS"/>
                <a:cs typeface="Trebuchet MS"/>
                <a:sym typeface="Trebuchet MS"/>
              </a:rPr>
              <a:t>Out of the total reviews for the quarter (n.12) , 83% (n.10) were positive and 17% (n.2) negative</a:t>
            </a:r>
            <a:endParaRPr lang="en-GB" dirty="0">
              <a:solidFill>
                <a:schemeClr val="dk1"/>
              </a:solidFill>
              <a:ea typeface="Trebuchet MS"/>
            </a:endParaRPr>
          </a:p>
          <a:p>
            <a:pPr>
              <a:buClr>
                <a:schemeClr val="dk1"/>
              </a:buClr>
              <a:buSzPts val="1200"/>
            </a:pPr>
            <a:endParaRPr sz="1400" b="0" i="0" u="none" strike="noStrike" cap="none" dirty="0">
              <a:solidFill>
                <a:schemeClr val="dk1"/>
              </a:solidFill>
              <a:latin typeface="Arial"/>
              <a:ea typeface="Arial"/>
              <a:cs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Trebuchet MS"/>
                <a:ea typeface="Trebuchet MS"/>
                <a:cs typeface="Trebuchet MS"/>
                <a:sym typeface="Trebuchet MS"/>
              </a:rPr>
              <a:t>Western Eye Hospital: </a:t>
            </a:r>
            <a:r>
              <a:rPr lang="en-GB" sz="1200" b="0" i="0" u="none" strike="noStrike" cap="none" dirty="0">
                <a:solidFill>
                  <a:schemeClr val="dk1"/>
                </a:solidFill>
                <a:latin typeface="Trebuchet MS"/>
                <a:ea typeface="Trebuchet MS"/>
                <a:cs typeface="Trebuchet MS"/>
                <a:sym typeface="Trebuchet MS"/>
              </a:rPr>
              <a:t>Out of the total reviews for the quarter (n.11), 45% (n.5) were positive, </a:t>
            </a:r>
            <a:r>
              <a:rPr lang="en-GB" sz="1200" dirty="0">
                <a:solidFill>
                  <a:schemeClr val="dk1"/>
                </a:solidFill>
                <a:latin typeface="Trebuchet MS"/>
                <a:ea typeface="Trebuchet MS"/>
                <a:cs typeface="Trebuchet MS"/>
                <a:sym typeface="Trebuchet MS"/>
              </a:rPr>
              <a:t>10</a:t>
            </a:r>
            <a:r>
              <a:rPr lang="en-GB" sz="1200" b="0" i="0" u="none" strike="noStrike" cap="none" dirty="0">
                <a:solidFill>
                  <a:schemeClr val="dk1"/>
                </a:solidFill>
                <a:latin typeface="Trebuchet MS"/>
                <a:ea typeface="Trebuchet MS"/>
                <a:cs typeface="Trebuchet MS"/>
                <a:sym typeface="Trebuchet MS"/>
              </a:rPr>
              <a:t>% (n.1) neutral and </a:t>
            </a:r>
            <a:r>
              <a:rPr lang="en-GB" sz="1200" dirty="0">
                <a:solidFill>
                  <a:schemeClr val="dk1"/>
                </a:solidFill>
                <a:latin typeface="Trebuchet MS"/>
                <a:ea typeface="Trebuchet MS"/>
                <a:cs typeface="Trebuchet MS"/>
                <a:sym typeface="Trebuchet MS"/>
              </a:rPr>
              <a:t>45</a:t>
            </a:r>
            <a:r>
              <a:rPr lang="en-GB" sz="1200" b="0" i="0" u="none" strike="noStrike" cap="none" dirty="0">
                <a:solidFill>
                  <a:schemeClr val="dk1"/>
                </a:solidFill>
                <a:latin typeface="Trebuchet MS"/>
                <a:ea typeface="Trebuchet MS"/>
                <a:cs typeface="Trebuchet MS"/>
                <a:sym typeface="Trebuchet MS"/>
              </a:rPr>
              <a:t>% (n.5) negative.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Trebuchet MS"/>
                <a:ea typeface="Trebuchet MS"/>
                <a:cs typeface="Trebuchet MS"/>
                <a:sym typeface="Trebuchet MS"/>
              </a:rPr>
              <a:t>Chelsea &amp; Westminster Hospital: </a:t>
            </a:r>
            <a:r>
              <a:rPr lang="en-GB" sz="1200" b="0" i="0" u="none" strike="noStrike" cap="none" dirty="0">
                <a:solidFill>
                  <a:schemeClr val="dk1"/>
                </a:solidFill>
                <a:latin typeface="Trebuchet MS"/>
                <a:ea typeface="Trebuchet MS"/>
                <a:cs typeface="Trebuchet MS"/>
                <a:sym typeface="Trebuchet MS"/>
              </a:rPr>
              <a:t>Out of the total reviews for the quarter (n.</a:t>
            </a:r>
            <a:r>
              <a:rPr lang="en-GB" sz="1200" dirty="0">
                <a:solidFill>
                  <a:schemeClr val="dk1"/>
                </a:solidFill>
                <a:latin typeface="Trebuchet MS"/>
                <a:ea typeface="Trebuchet MS"/>
                <a:cs typeface="Trebuchet MS"/>
                <a:sym typeface="Trebuchet MS"/>
              </a:rPr>
              <a:t>53</a:t>
            </a:r>
            <a:r>
              <a:rPr lang="en-GB" sz="1200" b="0" i="0" u="none" strike="noStrike" cap="none" dirty="0">
                <a:solidFill>
                  <a:schemeClr val="dk1"/>
                </a:solidFill>
                <a:latin typeface="Trebuchet MS"/>
                <a:ea typeface="Trebuchet MS"/>
                <a:cs typeface="Trebuchet MS"/>
                <a:sym typeface="Trebuchet MS"/>
              </a:rPr>
              <a:t>), 62% (n.33) were positive, </a:t>
            </a:r>
            <a:r>
              <a:rPr lang="en-GB" sz="1200" dirty="0">
                <a:solidFill>
                  <a:schemeClr val="dk1"/>
                </a:solidFill>
                <a:latin typeface="Trebuchet MS"/>
                <a:ea typeface="Trebuchet MS"/>
                <a:cs typeface="Trebuchet MS"/>
                <a:sym typeface="Trebuchet MS"/>
              </a:rPr>
              <a:t>11</a:t>
            </a:r>
            <a:r>
              <a:rPr lang="en-GB" sz="1200" b="0" i="0" u="none" strike="noStrike" cap="none" dirty="0">
                <a:solidFill>
                  <a:schemeClr val="dk1"/>
                </a:solidFill>
                <a:latin typeface="Trebuchet MS"/>
                <a:ea typeface="Trebuchet MS"/>
                <a:cs typeface="Trebuchet MS"/>
                <a:sym typeface="Trebuchet MS"/>
              </a:rPr>
              <a:t>% (n.6) neutral and </a:t>
            </a:r>
            <a:r>
              <a:rPr lang="en-GB" sz="1200" dirty="0">
                <a:solidFill>
                  <a:schemeClr val="dk1"/>
                </a:solidFill>
                <a:latin typeface="Trebuchet MS"/>
                <a:ea typeface="Trebuchet MS"/>
                <a:cs typeface="Trebuchet MS"/>
                <a:sym typeface="Trebuchet MS"/>
              </a:rPr>
              <a:t>27</a:t>
            </a:r>
            <a:r>
              <a:rPr lang="en-GB" sz="1200" b="0" i="0" u="none" strike="noStrike" cap="none" dirty="0">
                <a:solidFill>
                  <a:schemeClr val="dk1"/>
                </a:solidFill>
                <a:latin typeface="Trebuchet MS"/>
                <a:ea typeface="Trebuchet MS"/>
                <a:cs typeface="Trebuchet MS"/>
                <a:sym typeface="Trebuchet MS"/>
              </a:rPr>
              <a:t>% (n.14) negative</a:t>
            </a:r>
            <a:endParaRPr sz="1400" b="0" i="0" u="none" strike="noStrike" cap="none" dirty="0">
              <a:solidFill>
                <a:schemeClr val="dk1"/>
              </a:solidFill>
              <a:latin typeface="Arial"/>
              <a:ea typeface="Arial"/>
              <a:cs typeface="Arial"/>
              <a:sym typeface="Arial"/>
            </a:endParaRPr>
          </a:p>
          <a:p>
            <a:pPr>
              <a:buClr>
                <a:schemeClr val="dk1"/>
              </a:buClr>
              <a:buSzPts val="1200"/>
            </a:pPr>
            <a:endParaRPr lang="en-GB" sz="1200" dirty="0">
              <a:solidFill>
                <a:schemeClr val="dk1"/>
              </a:solidFill>
              <a:latin typeface="Trebuchet MS"/>
              <a:ea typeface="Trebuchet MS"/>
              <a:cs typeface="Trebuchet MS"/>
            </a:endParaRPr>
          </a:p>
          <a:p>
            <a:pPr marL="171450" indent="-171450">
              <a:buClr>
                <a:schemeClr val="dk1"/>
              </a:buClr>
              <a:buSzPts val="1200"/>
              <a:buFont typeface="Arial"/>
              <a:buChar char="•"/>
            </a:pPr>
            <a:r>
              <a:rPr lang="en-GB" sz="1200" b="1" i="0" u="none" strike="noStrike" cap="none" dirty="0">
                <a:solidFill>
                  <a:schemeClr val="dk1"/>
                </a:solidFill>
                <a:latin typeface="Trebuchet MS"/>
                <a:ea typeface="Trebuchet MS"/>
                <a:cs typeface="Trebuchet MS"/>
                <a:sym typeface="Trebuchet MS"/>
              </a:rPr>
              <a:t>West Middlesex University Hospital: </a:t>
            </a:r>
            <a:r>
              <a:rPr lang="en-GB" sz="1200" b="0" i="0" u="none" strike="noStrike" cap="none" dirty="0">
                <a:solidFill>
                  <a:schemeClr val="dk1"/>
                </a:solidFill>
                <a:latin typeface="Trebuchet MS"/>
                <a:ea typeface="Trebuchet MS"/>
                <a:cs typeface="Trebuchet MS"/>
                <a:sym typeface="Trebuchet MS"/>
              </a:rPr>
              <a:t>No reviews </a:t>
            </a:r>
            <a:r>
              <a:rPr lang="en-GB" sz="1200" dirty="0">
                <a:solidFill>
                  <a:schemeClr val="dk1"/>
                </a:solidFill>
                <a:latin typeface="Trebuchet MS"/>
                <a:ea typeface="Trebuchet MS"/>
                <a:cs typeface="Trebuchet MS"/>
                <a:sym typeface="Trebuchet MS"/>
              </a:rPr>
              <a:t>were collected</a:t>
            </a:r>
            <a:r>
              <a:rPr lang="en-GB" sz="1200" b="0" i="0" u="none" strike="noStrike" cap="none" dirty="0">
                <a:solidFill>
                  <a:schemeClr val="dk1"/>
                </a:solidFill>
                <a:latin typeface="Trebuchet MS"/>
                <a:ea typeface="Trebuchet MS"/>
                <a:cs typeface="Trebuchet MS"/>
                <a:sym typeface="Trebuchet MS"/>
              </a:rPr>
              <a:t> for this </a:t>
            </a:r>
            <a:r>
              <a:rPr lang="en-GB" sz="1200" dirty="0">
                <a:solidFill>
                  <a:schemeClr val="dk1"/>
                </a:solidFill>
                <a:latin typeface="Trebuchet MS"/>
                <a:ea typeface="Trebuchet MS"/>
                <a:cs typeface="Trebuchet MS"/>
                <a:sym typeface="Trebuchet MS"/>
              </a:rPr>
              <a:t>hospital during this quarter</a:t>
            </a:r>
            <a:endParaRPr sz="1400" b="0" i="0" u="none" strike="noStrike" cap="none" dirty="0">
              <a:solidFill>
                <a:schemeClr val="dk1"/>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lang="en-GB"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Other hospitals</a:t>
            </a:r>
            <a:r>
              <a:rPr lang="en-GB" sz="1200" dirty="0">
                <a:solidFill>
                  <a:schemeClr val="dk1"/>
                </a:solidFill>
                <a:latin typeface="Trebuchet MS"/>
                <a:ea typeface="Trebuchet MS"/>
                <a:cs typeface="Trebuchet MS"/>
                <a:sym typeface="Trebuchet MS"/>
              </a:rPr>
              <a:t>:</a:t>
            </a:r>
            <a:r>
              <a:rPr lang="en-GB" sz="1200" b="0" i="0" u="none" strike="noStrike" cap="none" dirty="0">
                <a:solidFill>
                  <a:schemeClr val="dk1"/>
                </a:solidFill>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a:p>
            <a:pPr marL="171450" indent="-171450">
              <a:buClr>
                <a:schemeClr val="dk1"/>
              </a:buClr>
              <a:buSzPts val="1200"/>
              <a:buFont typeface="Arial"/>
              <a:buChar char="•"/>
            </a:pPr>
            <a:r>
              <a:rPr lang="en-GB" sz="1200" b="1" dirty="0">
                <a:solidFill>
                  <a:schemeClr val="dk1"/>
                </a:solidFill>
                <a:latin typeface="Trebuchet MS"/>
                <a:ea typeface="Trebuchet MS"/>
                <a:cs typeface="Trebuchet MS"/>
                <a:sym typeface="Trebuchet MS"/>
              </a:rPr>
              <a:t>The Royal Marsden: </a:t>
            </a:r>
            <a:r>
              <a:rPr lang="en-GB" sz="1200" b="0" i="0" u="none" strike="noStrike" cap="none" dirty="0">
                <a:solidFill>
                  <a:schemeClr val="dk1"/>
                </a:solidFill>
                <a:latin typeface="Trebuchet MS"/>
                <a:ea typeface="Trebuchet MS"/>
                <a:cs typeface="Trebuchet MS"/>
                <a:sym typeface="Trebuchet MS"/>
              </a:rPr>
              <a:t>Out of the total reviews for </a:t>
            </a:r>
            <a:r>
              <a:rPr lang="en-GB" sz="1200" dirty="0">
                <a:solidFill>
                  <a:schemeClr val="dk1"/>
                </a:solidFill>
                <a:latin typeface="Trebuchet MS"/>
                <a:ea typeface="Trebuchet MS"/>
                <a:cs typeface="Trebuchet MS"/>
                <a:sym typeface="Trebuchet MS"/>
              </a:rPr>
              <a:t>this</a:t>
            </a:r>
            <a:r>
              <a:rPr lang="en-GB" sz="1200" b="0" i="0" u="none" strike="noStrike" cap="none" dirty="0">
                <a:solidFill>
                  <a:schemeClr val="dk1"/>
                </a:solidFill>
                <a:latin typeface="Trebuchet MS"/>
                <a:ea typeface="Trebuchet MS"/>
                <a:cs typeface="Trebuchet MS"/>
                <a:sym typeface="Trebuchet MS"/>
              </a:rPr>
              <a:t> quarter (n.8), 75% (n.5) were positive and 25% (n.2</a:t>
            </a:r>
            <a:r>
              <a:rPr lang="en-GB" sz="1200" dirty="0">
                <a:solidFill>
                  <a:schemeClr val="dk1"/>
                </a:solidFill>
                <a:latin typeface="Trebuchet MS"/>
                <a:ea typeface="Trebuchet MS"/>
                <a:cs typeface="Trebuchet MS"/>
                <a:sym typeface="Trebuchet MS"/>
              </a:rPr>
              <a:t>) were negative </a:t>
            </a:r>
            <a:endParaRPr sz="1400" b="0" i="0" u="none" strike="noStrike" cap="none" dirty="0">
              <a:solidFill>
                <a:schemeClr val="dk1"/>
              </a:solidFill>
              <a:latin typeface="Arial"/>
              <a:ea typeface="Arial"/>
              <a:cs typeface="Arial"/>
              <a:sym typeface="Arial"/>
            </a:endParaRPr>
          </a:p>
          <a:p>
            <a:pPr>
              <a:buClr>
                <a:schemeClr val="dk1"/>
              </a:buClr>
              <a:buSzPts val="1200"/>
            </a:pPr>
            <a:endParaRPr lang="en-GB" sz="1200" dirty="0">
              <a:solidFill>
                <a:schemeClr val="dk1"/>
              </a:solidFill>
              <a:latin typeface="Trebuchet MS"/>
              <a:ea typeface="Trebuchet MS"/>
              <a:cs typeface="Trebuchet MS"/>
            </a:endParaRPr>
          </a:p>
          <a:p>
            <a:pPr marL="171450" indent="-171450">
              <a:buClr>
                <a:schemeClr val="dk1"/>
              </a:buClr>
              <a:buSzPts val="1200"/>
              <a:buFont typeface="Arial"/>
              <a:buChar char="•"/>
            </a:pPr>
            <a:r>
              <a:rPr lang="en-GB" sz="1200" b="1" i="0" u="none" strike="noStrike" cap="none" dirty="0">
                <a:solidFill>
                  <a:schemeClr val="dk1"/>
                </a:solidFill>
                <a:latin typeface="Trebuchet MS"/>
                <a:ea typeface="Trebuchet MS"/>
                <a:cs typeface="Trebuchet MS"/>
                <a:sym typeface="Trebuchet MS"/>
              </a:rPr>
              <a:t>Royal Brompton Hospital: </a:t>
            </a:r>
            <a:r>
              <a:rPr lang="en-GB" sz="1200" dirty="0">
                <a:solidFill>
                  <a:schemeClr val="dk1"/>
                </a:solidFill>
                <a:latin typeface="Trebuchet MS"/>
                <a:ea typeface="Trebuchet MS"/>
                <a:cs typeface="Trebuchet MS"/>
                <a:sym typeface="Trebuchet MS"/>
              </a:rPr>
              <a:t>Only 3</a:t>
            </a:r>
            <a:r>
              <a:rPr lang="en-GB" sz="1200" b="0" i="0" u="none" strike="noStrike" cap="none" dirty="0">
                <a:solidFill>
                  <a:schemeClr val="dk1"/>
                </a:solidFill>
                <a:latin typeface="Trebuchet MS"/>
                <a:ea typeface="Trebuchet MS"/>
                <a:cs typeface="Trebuchet MS"/>
                <a:sym typeface="Trebuchet MS"/>
              </a:rPr>
              <a:t> reviews were </a:t>
            </a:r>
            <a:r>
              <a:rPr lang="en-GB" sz="1200" dirty="0">
                <a:solidFill>
                  <a:schemeClr val="dk1"/>
                </a:solidFill>
                <a:latin typeface="Trebuchet MS"/>
                <a:ea typeface="Trebuchet MS"/>
                <a:cs typeface="Trebuchet MS"/>
                <a:sym typeface="Trebuchet MS"/>
              </a:rPr>
              <a:t>collected</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for this</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hospital during this quarter</a:t>
            </a:r>
            <a:endParaRPr lang="en-GB"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n-GB" sz="1200" b="0" i="0" u="none" strike="noStrike" cap="none"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In the next section we identify leading positive and negative themes at individual hospital sites and look in more detail at </a:t>
            </a:r>
            <a:r>
              <a:rPr lang="en-GB" sz="1200" dirty="0">
                <a:solidFill>
                  <a:schemeClr val="dk1"/>
                </a:solidFill>
                <a:latin typeface="Trebuchet MS"/>
                <a:ea typeface="Trebuchet MS"/>
                <a:cs typeface="Trebuchet MS"/>
                <a:sym typeface="Trebuchet MS"/>
              </a:rPr>
              <a:t>the overall</a:t>
            </a:r>
            <a:r>
              <a:rPr lang="en-GB" sz="1200" b="0" i="0" u="none" strike="noStrike" cap="none" dirty="0">
                <a:solidFill>
                  <a:schemeClr val="dk1"/>
                </a:solidFill>
                <a:latin typeface="Trebuchet MS"/>
                <a:ea typeface="Trebuchet MS"/>
                <a:cs typeface="Trebuchet MS"/>
                <a:sym typeface="Trebuchet MS"/>
              </a:rPr>
              <a:t> themes and sub-themes for each Trust. For this quarter these are </a:t>
            </a:r>
            <a:r>
              <a:rPr lang="en-GB" sz="1200" dirty="0">
                <a:solidFill>
                  <a:schemeClr val="dk1"/>
                </a:solidFill>
                <a:latin typeface="Trebuchet MS"/>
                <a:sym typeface="Trebuchet MS"/>
              </a:rPr>
              <a:t>Imperial College Healthcare NHS Trust and Chelsea and Westminster Hospital NHS Foundation Trust</a:t>
            </a:r>
            <a:r>
              <a:rPr lang="en-GB" sz="1200" dirty="0">
                <a:solidFill>
                  <a:schemeClr val="dk1"/>
                </a:solidFill>
                <a:latin typeface="Trebuchet MS"/>
                <a:sym typeface="Calibri"/>
              </a:rPr>
              <a:t>. </a:t>
            </a:r>
            <a:endParaRPr sz="1200" dirty="0">
              <a:solidFill>
                <a:schemeClr val="dk1"/>
              </a:solidFill>
              <a:latin typeface="Trebuchet MS"/>
            </a:endParaRPr>
          </a:p>
        </p:txBody>
      </p:sp>
      <p:sp>
        <p:nvSpPr>
          <p:cNvPr id="336" name="Google Shape;336;p1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15</a:t>
            </a:fld>
            <a:endParaRPr/>
          </a:p>
        </p:txBody>
      </p:sp>
      <p:pic>
        <p:nvPicPr>
          <p:cNvPr id="337" name="Google Shape;337;p16"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338" name="Google Shape;338;p16"/>
          <p:cNvSpPr txBox="1"/>
          <p:nvPr/>
        </p:nvSpPr>
        <p:spPr>
          <a:xfrm>
            <a:off x="722621" y="-79543"/>
            <a:ext cx="849333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Positive, Negative, Neutral and Total reviews for each Hospital</a:t>
            </a:r>
            <a:endParaRPr sz="1400" b="0" i="0" u="none" strike="noStrike" cap="none">
              <a:solidFill>
                <a:srgbClr val="000000"/>
              </a:solidFill>
              <a:latin typeface="Arial"/>
              <a:ea typeface="Arial"/>
              <a:cs typeface="Arial"/>
              <a:sym typeface="Arial"/>
            </a:endParaRPr>
          </a:p>
        </p:txBody>
      </p:sp>
      <p:sp>
        <p:nvSpPr>
          <p:cNvPr id="8" name="Google Shape;148;p3">
            <a:extLst>
              <a:ext uri="{FF2B5EF4-FFF2-40B4-BE49-F238E27FC236}">
                <a16:creationId xmlns:a16="http://schemas.microsoft.com/office/drawing/2014/main" id="{F26F47D7-F558-4507-9460-362925DC5AE1}"/>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7"/>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46" name="Google Shape;346;p17"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47" name="Google Shape;347;p17"/>
          <p:cNvSpPr txBox="1"/>
          <p:nvPr/>
        </p:nvSpPr>
        <p:spPr>
          <a:xfrm>
            <a:off x="5524926" y="1083775"/>
            <a:ext cx="4838399"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Charing Cross Hospital: </a:t>
            </a:r>
            <a:endParaRPr sz="1400" b="0" i="0" u="none" strike="noStrike" cap="none" dirty="0">
              <a:solidFill>
                <a:srgbClr val="000000"/>
              </a:solidFill>
              <a:latin typeface="Arial"/>
              <a:ea typeface="Arial"/>
              <a:cs typeface="Arial"/>
              <a:sym typeface="Arial"/>
            </a:endParaRPr>
          </a:p>
          <a:p>
            <a:r>
              <a:rPr lang="en-GB" sz="1200" dirty="0">
                <a:solidFill>
                  <a:schemeClr val="dk1"/>
                </a:solidFill>
                <a:latin typeface="Trebuchet MS"/>
                <a:ea typeface="Trebuchet MS"/>
                <a:cs typeface="Trebuchet MS"/>
                <a:sym typeface="Trebuchet MS"/>
              </a:rPr>
              <a:t>The </a:t>
            </a:r>
            <a:r>
              <a:rPr lang="en-GB" sz="1200" b="1" dirty="0">
                <a:solidFill>
                  <a:schemeClr val="dk1"/>
                </a:solidFill>
                <a:latin typeface="Trebuchet MS"/>
                <a:ea typeface="Trebuchet MS"/>
                <a:cs typeface="Trebuchet MS"/>
                <a:sym typeface="Trebuchet MS"/>
              </a:rPr>
              <a:t>Treatment</a:t>
            </a:r>
            <a:r>
              <a:rPr lang="en-GB" sz="1200" b="1" i="0" u="none" strike="noStrike" cap="none" dirty="0">
                <a:solidFill>
                  <a:schemeClr val="dk1"/>
                </a:solidFill>
                <a:latin typeface="Trebuchet MS"/>
                <a:ea typeface="Trebuchet MS"/>
                <a:cs typeface="Trebuchet MS"/>
                <a:sym typeface="Trebuchet MS"/>
              </a:rPr>
              <a:t> and Care</a:t>
            </a:r>
            <a:r>
              <a:rPr lang="en-GB" sz="1200" b="1"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(69%)</a:t>
            </a:r>
            <a:r>
              <a:rPr lang="en-GB" sz="1200" b="1"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and</a:t>
            </a:r>
            <a:r>
              <a:rPr lang="en-GB" sz="1200" b="1" dirty="0">
                <a:solidFill>
                  <a:schemeClr val="dk1"/>
                </a:solidFill>
                <a:latin typeface="Trebuchet MS"/>
                <a:ea typeface="Trebuchet MS"/>
                <a:cs typeface="Trebuchet MS"/>
                <a:sym typeface="Trebuchet MS"/>
              </a:rPr>
              <a:t> Staff </a:t>
            </a:r>
            <a:r>
              <a:rPr lang="en-GB" sz="1200" dirty="0">
                <a:solidFill>
                  <a:schemeClr val="dk1"/>
                </a:solidFill>
                <a:latin typeface="Trebuchet MS"/>
                <a:ea typeface="Trebuchet MS"/>
                <a:cs typeface="Trebuchet MS"/>
                <a:sym typeface="Trebuchet MS"/>
              </a:rPr>
              <a:t>(93%)</a:t>
            </a:r>
            <a:r>
              <a:rPr lang="en-GB" sz="1200" b="1"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themes were regularly identified as positive. This </a:t>
            </a:r>
            <a:r>
              <a:rPr lang="en-GB" sz="1200" dirty="0">
                <a:latin typeface="Trebuchet MS"/>
                <a:ea typeface="Trebuchet MS"/>
                <a:sym typeface="Trebuchet MS"/>
              </a:rPr>
              <a:t>strongly suggests that staff's general professionalism, bedside manner and ability to meet the needs of their patients is a consistent feature of care at Charing Cross Hospital. </a:t>
            </a:r>
            <a:r>
              <a:rPr lang="en-GB" sz="1200" dirty="0">
                <a:solidFill>
                  <a:schemeClr val="dk1"/>
                </a:solidFill>
                <a:latin typeface="Trebuchet MS"/>
                <a:ea typeface="Trebuchet MS"/>
                <a:cs typeface="Trebuchet MS"/>
                <a:sym typeface="Trebuchet MS"/>
              </a:rPr>
              <a:t>Out of the 28 reviews in which the theme</a:t>
            </a:r>
            <a:r>
              <a:rPr lang="en-GB" sz="1200" b="1" dirty="0">
                <a:solidFill>
                  <a:schemeClr val="dk1"/>
                </a:solidFill>
                <a:latin typeface="Trebuchet MS"/>
                <a:ea typeface="Trebuchet MS"/>
                <a:cs typeface="Trebuchet MS"/>
                <a:sym typeface="Trebuchet MS"/>
              </a:rPr>
              <a:t> Access</a:t>
            </a:r>
            <a:r>
              <a:rPr lang="en-GB" sz="1200" b="1" i="0" u="none" strike="noStrike" cap="none" dirty="0">
                <a:solidFill>
                  <a:schemeClr val="dk1"/>
                </a:solidFill>
                <a:latin typeface="Trebuchet MS"/>
                <a:ea typeface="Trebuchet MS"/>
                <a:cs typeface="Trebuchet MS"/>
                <a:sym typeface="Trebuchet MS"/>
              </a:rPr>
              <a:t> to Services</a:t>
            </a:r>
            <a:r>
              <a:rPr lang="en-GB" sz="1200" b="1"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was identified, 46% (n.13) were negative in sentiment. </a:t>
            </a:r>
            <a:r>
              <a:rPr lang="en-GB" sz="1200" b="0" i="0" u="none" strike="noStrike" cap="none" dirty="0">
                <a:solidFill>
                  <a:schemeClr val="dk1"/>
                </a:solidFill>
                <a:latin typeface="Trebuchet MS"/>
                <a:ea typeface="Trebuchet MS"/>
                <a:cs typeface="Trebuchet MS"/>
                <a:sym typeface="Trebuchet MS"/>
              </a:rPr>
              <a:t>The main issues remain around the sub-theme </a:t>
            </a:r>
            <a:r>
              <a:rPr lang="en-GB" sz="1200" b="1" i="0" u="none" strike="noStrike" cap="none" dirty="0">
                <a:solidFill>
                  <a:schemeClr val="dk1"/>
                </a:solidFill>
                <a:latin typeface="Trebuchet MS"/>
                <a:ea typeface="Trebuchet MS"/>
                <a:cs typeface="Trebuchet MS"/>
                <a:sym typeface="Trebuchet MS"/>
              </a:rPr>
              <a:t>Waiting Times</a:t>
            </a:r>
            <a:r>
              <a:rPr lang="en-GB" sz="1200" b="1" dirty="0">
                <a:solidFill>
                  <a:schemeClr val="dk1"/>
                </a:solidFill>
                <a:latin typeface="Trebuchet MS"/>
                <a:ea typeface="Trebuchet MS"/>
                <a:cs typeface="Trebuchet MS"/>
                <a:sym typeface="Trebuchet MS"/>
              </a:rPr>
              <a:t>.</a:t>
            </a:r>
            <a:r>
              <a:rPr lang="en-GB" sz="1200" dirty="0">
                <a:solidFill>
                  <a:schemeClr val="dk1"/>
                </a:solidFill>
                <a:latin typeface="Trebuchet MS"/>
                <a:ea typeface="Trebuchet MS"/>
                <a:cs typeface="Trebuchet MS"/>
                <a:sym typeface="Trebuchet MS"/>
              </a:rPr>
              <a:t> Some</a:t>
            </a:r>
            <a:r>
              <a:rPr lang="en-GB" sz="1200" b="0" i="0" u="none" strike="noStrike" cap="none" dirty="0">
                <a:solidFill>
                  <a:schemeClr val="dk1"/>
                </a:solidFill>
                <a:latin typeface="Trebuchet MS"/>
                <a:ea typeface="Trebuchet MS"/>
                <a:cs typeface="Trebuchet MS"/>
                <a:sym typeface="Trebuchet MS"/>
              </a:rPr>
              <a:t> patients </a:t>
            </a:r>
            <a:r>
              <a:rPr lang="en-GB" sz="1200" dirty="0">
                <a:solidFill>
                  <a:schemeClr val="dk1"/>
                </a:solidFill>
                <a:latin typeface="Trebuchet MS"/>
                <a:ea typeface="Trebuchet MS"/>
                <a:cs typeface="Trebuchet MS"/>
                <a:sym typeface="Trebuchet MS"/>
              </a:rPr>
              <a:t>report </a:t>
            </a:r>
            <a:r>
              <a:rPr lang="en-GB" sz="1200" b="0" i="0" u="none" strike="noStrike" cap="none" dirty="0">
                <a:solidFill>
                  <a:schemeClr val="dk1"/>
                </a:solidFill>
                <a:latin typeface="Trebuchet MS"/>
                <a:ea typeface="Trebuchet MS"/>
                <a:cs typeface="Trebuchet MS"/>
                <a:sym typeface="Trebuchet MS"/>
              </a:rPr>
              <a:t>longer</a:t>
            </a:r>
            <a:r>
              <a:rPr lang="en-GB" sz="1200" dirty="0">
                <a:solidFill>
                  <a:schemeClr val="dk1"/>
                </a:solidFill>
                <a:latin typeface="Trebuchet MS"/>
                <a:ea typeface="Trebuchet MS"/>
                <a:cs typeface="Trebuchet MS"/>
                <a:sym typeface="Trebuchet MS"/>
              </a:rPr>
              <a:t> waiting times</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whilst</a:t>
            </a:r>
            <a:r>
              <a:rPr lang="en-GB" sz="1200" b="0" i="0" u="none" strike="noStrike" cap="none" dirty="0">
                <a:solidFill>
                  <a:schemeClr val="dk1"/>
                </a:solidFill>
                <a:latin typeface="Trebuchet MS"/>
                <a:ea typeface="Trebuchet MS"/>
                <a:cs typeface="Trebuchet MS"/>
                <a:sym typeface="Trebuchet MS"/>
              </a:rPr>
              <a:t> others</a:t>
            </a:r>
            <a:r>
              <a:rPr lang="en-GB" sz="1200" dirty="0">
                <a:solidFill>
                  <a:schemeClr val="dk1"/>
                </a:solidFill>
                <a:latin typeface="Trebuchet MS"/>
                <a:ea typeface="Trebuchet MS"/>
                <a:cs typeface="Trebuchet MS"/>
                <a:sym typeface="Trebuchet MS"/>
              </a:rPr>
              <a:t> mention that </a:t>
            </a:r>
            <a:r>
              <a:rPr lang="en-GB" sz="1200" b="0" i="0" u="none" strike="noStrike" cap="none" dirty="0">
                <a:solidFill>
                  <a:schemeClr val="dk1"/>
                </a:solidFill>
                <a:latin typeface="Trebuchet MS"/>
                <a:ea typeface="Trebuchet MS"/>
                <a:cs typeface="Trebuchet MS"/>
                <a:sym typeface="Trebuchet MS"/>
              </a:rPr>
              <a:t>their appointments </a:t>
            </a:r>
            <a:r>
              <a:rPr lang="en-GB" sz="1200" dirty="0">
                <a:solidFill>
                  <a:schemeClr val="dk1"/>
                </a:solidFill>
                <a:latin typeface="Trebuchet MS"/>
                <a:ea typeface="Trebuchet MS"/>
                <a:cs typeface="Trebuchet MS"/>
                <a:sym typeface="Trebuchet MS"/>
              </a:rPr>
              <a:t>have been </a:t>
            </a:r>
            <a:r>
              <a:rPr lang="en-GB" sz="1200" b="0" i="0" u="none" strike="noStrike" cap="none" dirty="0">
                <a:solidFill>
                  <a:schemeClr val="dk1"/>
                </a:solidFill>
                <a:latin typeface="Trebuchet MS"/>
                <a:ea typeface="Trebuchet MS"/>
                <a:cs typeface="Trebuchet MS"/>
                <a:sym typeface="Trebuchet MS"/>
              </a:rPr>
              <a:t>postponed or cancelled</a:t>
            </a:r>
            <a:r>
              <a:rPr lang="en-GB" sz="1200" dirty="0">
                <a:solidFill>
                  <a:schemeClr val="dk1"/>
                </a:solidFill>
                <a:latin typeface="Trebuchet MS"/>
                <a:ea typeface="Trebuchet MS"/>
                <a:cs typeface="Trebuchet MS"/>
                <a:sym typeface="Trebuchet MS"/>
              </a:rPr>
              <a:t>, altogether</a:t>
            </a:r>
            <a:r>
              <a:rPr lang="en-GB" sz="1200" b="0" i="0" u="none" strike="noStrike" cap="none" dirty="0">
                <a:solidFill>
                  <a:schemeClr val="dk1"/>
                </a:solidFill>
                <a:latin typeface="Trebuchet MS"/>
                <a:ea typeface="Trebuchet MS"/>
                <a:cs typeface="Trebuchet MS"/>
                <a:sym typeface="Trebuchet MS"/>
              </a:rPr>
              <a:t>. Over 60% of the reviews </a:t>
            </a:r>
            <a:r>
              <a:rPr lang="en-GB" sz="1200" dirty="0">
                <a:solidFill>
                  <a:schemeClr val="dk1"/>
                </a:solidFill>
                <a:latin typeface="Trebuchet MS"/>
                <a:ea typeface="Trebuchet MS"/>
                <a:cs typeface="Trebuchet MS"/>
                <a:sym typeface="Trebuchet MS"/>
              </a:rPr>
              <a:t>applied to </a:t>
            </a:r>
            <a:r>
              <a:rPr lang="en-GB" sz="1200" b="0" i="0" u="none" strike="noStrike" cap="none" dirty="0">
                <a:solidFill>
                  <a:schemeClr val="dk1"/>
                </a:solidFill>
                <a:latin typeface="Trebuchet MS"/>
                <a:ea typeface="Trebuchet MS"/>
                <a:cs typeface="Trebuchet MS"/>
                <a:sym typeface="Trebuchet MS"/>
              </a:rPr>
              <a:t>the </a:t>
            </a:r>
            <a:r>
              <a:rPr lang="en-GB" sz="1200" b="1" i="0" u="none" strike="noStrike" cap="none" dirty="0">
                <a:solidFill>
                  <a:schemeClr val="dk1"/>
                </a:solidFill>
                <a:latin typeface="Trebuchet MS"/>
                <a:ea typeface="Trebuchet MS"/>
                <a:cs typeface="Trebuchet MS"/>
                <a:sym typeface="Trebuchet MS"/>
              </a:rPr>
              <a:t>Administration</a:t>
            </a:r>
            <a:r>
              <a:rPr lang="en-GB" sz="1200" b="0" i="0" u="none" strike="noStrike" cap="none" dirty="0">
                <a:solidFill>
                  <a:schemeClr val="dk1"/>
                </a:solidFill>
                <a:latin typeface="Trebuchet MS"/>
                <a:ea typeface="Trebuchet MS"/>
                <a:cs typeface="Trebuchet MS"/>
                <a:sym typeface="Trebuchet MS"/>
              </a:rPr>
              <a:t> theme were </a:t>
            </a:r>
            <a:r>
              <a:rPr lang="en-GB" sz="1200" dirty="0">
                <a:solidFill>
                  <a:schemeClr val="dk1"/>
                </a:solidFill>
                <a:latin typeface="Trebuchet MS"/>
                <a:ea typeface="Trebuchet MS"/>
                <a:cs typeface="Trebuchet MS"/>
                <a:sym typeface="Trebuchet MS"/>
              </a:rPr>
              <a:t>negative</a:t>
            </a:r>
            <a:r>
              <a:rPr lang="en-GB" sz="1200" b="0" i="0" u="none" strike="noStrike" cap="none" dirty="0">
                <a:solidFill>
                  <a:schemeClr val="dk1"/>
                </a:solidFill>
                <a:latin typeface="Trebuchet MS"/>
                <a:ea typeface="Trebuchet MS"/>
                <a:cs typeface="Trebuchet MS"/>
                <a:sym typeface="Trebuchet MS"/>
              </a:rPr>
              <a:t>. The main issues remain around the sub-themes </a:t>
            </a:r>
            <a:r>
              <a:rPr lang="en-GB" sz="1200" b="1" i="0" u="none" strike="noStrike" cap="none" dirty="0">
                <a:solidFill>
                  <a:schemeClr val="dk1"/>
                </a:solidFill>
                <a:latin typeface="Trebuchet MS"/>
                <a:ea typeface="Trebuchet MS"/>
                <a:cs typeface="Trebuchet MS"/>
                <a:sym typeface="Trebuchet MS"/>
              </a:rPr>
              <a:t>Booking appointment </a:t>
            </a:r>
            <a:r>
              <a:rPr lang="en-GB" sz="1200" b="0" i="0" u="none" strike="noStrike" cap="none" dirty="0">
                <a:solidFill>
                  <a:schemeClr val="dk1"/>
                </a:solidFill>
                <a:latin typeface="Trebuchet MS"/>
                <a:ea typeface="Trebuchet MS"/>
                <a:cs typeface="Trebuchet MS"/>
                <a:sym typeface="Trebuchet MS"/>
              </a:rPr>
              <a:t>and </a:t>
            </a:r>
            <a:r>
              <a:rPr lang="en-GB" sz="1200" b="1" i="0" u="none" strike="noStrike" cap="none" dirty="0">
                <a:solidFill>
                  <a:schemeClr val="dk1"/>
                </a:solidFill>
                <a:latin typeface="Trebuchet MS"/>
                <a:ea typeface="Trebuchet MS"/>
                <a:cs typeface="Trebuchet MS"/>
                <a:sym typeface="Trebuchet MS"/>
              </a:rPr>
              <a:t>Appointment availability</a:t>
            </a:r>
            <a:r>
              <a:rPr lang="en-GB" sz="1200" b="1" dirty="0">
                <a:solidFill>
                  <a:schemeClr val="dk1"/>
                </a:solidFill>
                <a:latin typeface="Trebuchet MS"/>
                <a:ea typeface="Trebuchet MS"/>
                <a:cs typeface="Trebuchet MS"/>
                <a:sym typeface="Trebuchet MS"/>
              </a:rPr>
              <a:t>.</a:t>
            </a:r>
            <a:r>
              <a:rPr lang="en-GB" sz="1200" dirty="0">
                <a:solidFill>
                  <a:schemeClr val="dk1"/>
                </a:solidFill>
                <a:latin typeface="Trebuchet MS"/>
                <a:ea typeface="Trebuchet MS"/>
                <a:cs typeface="Trebuchet MS"/>
                <a:sym typeface="Trebuchet MS"/>
              </a:rPr>
              <a:t> This indicates that patients struggled </a:t>
            </a:r>
            <a:r>
              <a:rPr lang="en-GB" sz="1200" b="0" i="0" u="none" strike="noStrike" cap="none" dirty="0">
                <a:solidFill>
                  <a:schemeClr val="dk1"/>
                </a:solidFill>
                <a:latin typeface="Trebuchet MS"/>
                <a:ea typeface="Trebuchet MS"/>
                <a:cs typeface="Trebuchet MS"/>
                <a:sym typeface="Trebuchet MS"/>
              </a:rPr>
              <a:t>to </a:t>
            </a:r>
            <a:r>
              <a:rPr lang="en-GB" sz="1200" dirty="0">
                <a:solidFill>
                  <a:schemeClr val="dk1"/>
                </a:solidFill>
                <a:latin typeface="Trebuchet MS"/>
                <a:ea typeface="Trebuchet MS"/>
                <a:cs typeface="Trebuchet MS"/>
                <a:sym typeface="Trebuchet MS"/>
              </a:rPr>
              <a:t>obtain </a:t>
            </a:r>
            <a:r>
              <a:rPr lang="en-GB" sz="1200" b="0" i="0" u="none" strike="noStrike" cap="none" dirty="0">
                <a:solidFill>
                  <a:schemeClr val="dk1"/>
                </a:solidFill>
                <a:latin typeface="Trebuchet MS"/>
                <a:ea typeface="Trebuchet MS"/>
                <a:cs typeface="Trebuchet MS"/>
                <a:sym typeface="Trebuchet MS"/>
              </a:rPr>
              <a:t>an appointment at the hospital</a:t>
            </a:r>
            <a:r>
              <a:rPr lang="en-GB" sz="1200" dirty="0">
                <a:solidFill>
                  <a:schemeClr val="dk1"/>
                </a:solidFill>
                <a:latin typeface="Trebuchet MS"/>
                <a:ea typeface="Trebuchet MS"/>
                <a:cs typeface="Trebuchet MS"/>
                <a:sym typeface="Trebuchet MS"/>
              </a:rPr>
              <a:t> during this quarter</a:t>
            </a:r>
            <a:r>
              <a:rPr lang="en-GB" sz="1200" b="0" i="0" u="none" strike="noStrike" cap="none" dirty="0">
                <a:solidFill>
                  <a:schemeClr val="dk1"/>
                </a:solidFill>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p:txBody>
      </p:sp>
      <p:graphicFrame>
        <p:nvGraphicFramePr>
          <p:cNvPr id="348" name="Google Shape;348;p17"/>
          <p:cNvGraphicFramePr/>
          <p:nvPr>
            <p:extLst>
              <p:ext uri="{D42A27DB-BD31-4B8C-83A1-F6EECF244321}">
                <p14:modId xmlns:p14="http://schemas.microsoft.com/office/powerpoint/2010/main" val="3333057739"/>
              </p:ext>
            </p:extLst>
          </p:nvPr>
        </p:nvGraphicFramePr>
        <p:xfrm>
          <a:off x="452439" y="1079550"/>
          <a:ext cx="4875600" cy="2483292"/>
        </p:xfrm>
        <a:graphic>
          <a:graphicData uri="http://schemas.openxmlformats.org/drawingml/2006/chart">
            <c:chart xmlns:c="http://schemas.openxmlformats.org/drawingml/2006/chart" xmlns:r="http://schemas.openxmlformats.org/officeDocument/2006/relationships" r:id="rId5"/>
          </a:graphicData>
        </a:graphic>
      </p:graphicFrame>
      <p:sp>
        <p:nvSpPr>
          <p:cNvPr id="349" name="Google Shape;349;p17"/>
          <p:cNvSpPr txBox="1"/>
          <p:nvPr/>
        </p:nvSpPr>
        <p:spPr>
          <a:xfrm rot="-5400000">
            <a:off x="-296123" y="2035914"/>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1" i="0" u="none" strike="noStrike" cap="none">
              <a:solidFill>
                <a:schemeClr val="dk1"/>
              </a:solidFill>
              <a:latin typeface="Trebuchet MS"/>
              <a:ea typeface="Trebuchet MS"/>
              <a:cs typeface="Trebuchet MS"/>
              <a:sym typeface="Trebuchet MS"/>
            </a:endParaRPr>
          </a:p>
        </p:txBody>
      </p:sp>
      <p:sp>
        <p:nvSpPr>
          <p:cNvPr id="350" name="Google Shape;350;p17"/>
          <p:cNvSpPr txBox="1"/>
          <p:nvPr/>
        </p:nvSpPr>
        <p:spPr>
          <a:xfrm>
            <a:off x="1744394" y="3616319"/>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51" name="Google Shape;351;p1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16</a:t>
            </a:fld>
            <a:endParaRPr/>
          </a:p>
        </p:txBody>
      </p:sp>
      <p:pic>
        <p:nvPicPr>
          <p:cNvPr id="352" name="Google Shape;352;p17"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graphicFrame>
        <p:nvGraphicFramePr>
          <p:cNvPr id="353" name="Google Shape;353;p17"/>
          <p:cNvGraphicFramePr/>
          <p:nvPr>
            <p:extLst>
              <p:ext uri="{D42A27DB-BD31-4B8C-83A1-F6EECF244321}">
                <p14:modId xmlns:p14="http://schemas.microsoft.com/office/powerpoint/2010/main" val="2473338327"/>
              </p:ext>
            </p:extLst>
          </p:nvPr>
        </p:nvGraphicFramePr>
        <p:xfrm>
          <a:off x="442914" y="3924097"/>
          <a:ext cx="4875600" cy="2614818"/>
        </p:xfrm>
        <a:graphic>
          <a:graphicData uri="http://schemas.openxmlformats.org/drawingml/2006/chart">
            <c:chart xmlns:c="http://schemas.openxmlformats.org/drawingml/2006/chart" xmlns:r="http://schemas.openxmlformats.org/officeDocument/2006/relationships" r:id="rId7"/>
          </a:graphicData>
        </a:graphic>
      </p:graphicFrame>
      <p:sp>
        <p:nvSpPr>
          <p:cNvPr id="354" name="Google Shape;354;p17"/>
          <p:cNvSpPr txBox="1"/>
          <p:nvPr/>
        </p:nvSpPr>
        <p:spPr>
          <a:xfrm>
            <a:off x="1350529" y="6534718"/>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55" name="Google Shape;355;p17"/>
          <p:cNvSpPr txBox="1"/>
          <p:nvPr/>
        </p:nvSpPr>
        <p:spPr>
          <a:xfrm>
            <a:off x="5515401" y="4164020"/>
            <a:ext cx="4567912"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Hammersmith Hospital:</a:t>
            </a:r>
            <a:endParaRPr sz="1400" b="0" i="0" u="none" strike="noStrike" cap="none" dirty="0">
              <a:solidFill>
                <a:schemeClr val="dk1"/>
              </a:solidFill>
              <a:latin typeface="Arial"/>
              <a:ea typeface="Arial"/>
              <a:cs typeface="Arial"/>
              <a:sym typeface="Arial"/>
            </a:endParaRPr>
          </a:p>
          <a:p>
            <a:r>
              <a:rPr lang="en-GB" sz="1200" dirty="0">
                <a:solidFill>
                  <a:schemeClr val="dk1"/>
                </a:solidFill>
                <a:latin typeface="Trebuchet MS"/>
                <a:ea typeface="Trebuchet MS"/>
                <a:cs typeface="Trebuchet MS"/>
                <a:sym typeface="Trebuchet MS"/>
              </a:rPr>
              <a:t>Similar to last quarter</a:t>
            </a:r>
            <a:r>
              <a:rPr lang="en-GB" sz="1200" b="0" i="0" u="none" strike="noStrike" cap="none" dirty="0">
                <a:solidFill>
                  <a:schemeClr val="dk1"/>
                </a:solidFill>
                <a:latin typeface="Trebuchet MS"/>
                <a:ea typeface="Trebuchet MS"/>
                <a:cs typeface="Trebuchet MS"/>
                <a:sym typeface="Trebuchet MS"/>
              </a:rPr>
              <a:t>,</a:t>
            </a:r>
            <a:r>
              <a:rPr lang="en-GB" sz="1200" dirty="0">
                <a:solidFill>
                  <a:schemeClr val="dk1"/>
                </a:solidFill>
                <a:latin typeface="Trebuchet MS"/>
                <a:ea typeface="Trebuchet MS"/>
                <a:cs typeface="Trebuchet MS"/>
                <a:sym typeface="Trebuchet MS"/>
              </a:rPr>
              <a:t> the reviews relating to the themes </a:t>
            </a:r>
            <a:r>
              <a:rPr lang="en-GB" sz="1200" b="1" dirty="0">
                <a:solidFill>
                  <a:schemeClr val="dk1"/>
                </a:solidFill>
                <a:latin typeface="Trebuchet MS"/>
                <a:ea typeface="Trebuchet MS"/>
                <a:cs typeface="Trebuchet MS"/>
                <a:sym typeface="Trebuchet MS"/>
              </a:rPr>
              <a:t>Treatment</a:t>
            </a:r>
            <a:r>
              <a:rPr lang="en-GB" sz="1200" b="1" i="0" u="none" strike="noStrike" cap="none" dirty="0">
                <a:solidFill>
                  <a:schemeClr val="dk1"/>
                </a:solidFill>
                <a:latin typeface="Trebuchet MS"/>
                <a:ea typeface="Trebuchet MS"/>
                <a:cs typeface="Trebuchet MS"/>
                <a:sym typeface="Trebuchet MS"/>
              </a:rPr>
              <a:t> and Care</a:t>
            </a:r>
            <a:r>
              <a:rPr lang="en-GB" sz="1200" b="1"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(100%) and</a:t>
            </a:r>
            <a:r>
              <a:rPr lang="en-GB" sz="1200" b="1" dirty="0">
                <a:solidFill>
                  <a:schemeClr val="dk1"/>
                </a:solidFill>
                <a:latin typeface="Trebuchet MS"/>
                <a:ea typeface="Trebuchet MS"/>
                <a:cs typeface="Trebuchet MS"/>
                <a:sym typeface="Trebuchet MS"/>
              </a:rPr>
              <a:t> Staff </a:t>
            </a:r>
            <a:r>
              <a:rPr lang="en-GB" sz="1200" dirty="0">
                <a:solidFill>
                  <a:schemeClr val="dk1"/>
                </a:solidFill>
                <a:latin typeface="Trebuchet MS"/>
                <a:ea typeface="Trebuchet MS"/>
                <a:cs typeface="Trebuchet MS"/>
                <a:sym typeface="Trebuchet MS"/>
              </a:rPr>
              <a:t>(89%)</a:t>
            </a:r>
            <a:r>
              <a:rPr lang="en-GB" sz="1200" b="1"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identified were entirely or almost entirely positive in</a:t>
            </a:r>
            <a:r>
              <a:rPr lang="en-GB" sz="1200" b="0" i="0" u="none" strike="noStrike" cap="none" dirty="0">
                <a:solidFill>
                  <a:schemeClr val="dk1"/>
                </a:solidFill>
                <a:latin typeface="Trebuchet MS"/>
                <a:ea typeface="Trebuchet MS"/>
                <a:cs typeface="Trebuchet MS"/>
                <a:sym typeface="Trebuchet MS"/>
              </a:rPr>
              <a:t> sentiment. </a:t>
            </a:r>
            <a:r>
              <a:rPr lang="en-GB" sz="1200" dirty="0">
                <a:solidFill>
                  <a:schemeClr val="dk1"/>
                </a:solidFill>
                <a:latin typeface="Trebuchet MS"/>
                <a:ea typeface="Trebuchet MS"/>
                <a:cs typeface="Trebuchet MS"/>
                <a:sym typeface="Trebuchet MS"/>
              </a:rPr>
              <a:t>T</a:t>
            </a:r>
            <a:r>
              <a:rPr lang="en-GB" sz="1200" dirty="0">
                <a:solidFill>
                  <a:schemeClr val="dk1"/>
                </a:solidFill>
                <a:latin typeface="Trebuchet MS"/>
                <a:ea typeface="Trebuchet MS"/>
                <a:sym typeface="Trebuchet MS"/>
              </a:rPr>
              <a:t>hese</a:t>
            </a:r>
            <a:r>
              <a:rPr lang="en-GB" sz="1200" dirty="0">
                <a:latin typeface="Trebuchet MS"/>
                <a:ea typeface="Trebuchet MS"/>
                <a:sym typeface="Trebuchet MS"/>
              </a:rPr>
              <a:t> findings indicate that patients are happy with the service provided by healthcare professionals at Hammersmith Hospital and happy with the manner in which members of staff provide them.</a:t>
            </a:r>
            <a:r>
              <a:rPr lang="en-GB" sz="1200" dirty="0">
                <a:ea typeface="Trebuchet MS"/>
                <a:sym typeface="Trebuchet MS"/>
              </a:rPr>
              <a:t> </a:t>
            </a:r>
            <a:r>
              <a:rPr lang="en-GB" sz="1200" b="1" dirty="0">
                <a:solidFill>
                  <a:schemeClr val="dk1"/>
                </a:solidFill>
                <a:latin typeface="Trebuchet MS"/>
              </a:rPr>
              <a:t>Access to Service, </a:t>
            </a:r>
            <a:r>
              <a:rPr lang="en-GB" sz="1200" dirty="0">
                <a:solidFill>
                  <a:schemeClr val="dk1"/>
                </a:solidFill>
                <a:latin typeface="Trebuchet MS"/>
              </a:rPr>
              <a:t>received more balanced feedback, with 40% (n.4) of the reviews, in support of current practices. However, some issues around the sub-theme, Waiting Times were identified with patients having to wait a long time for their appointments.</a:t>
            </a:r>
            <a:endParaRPr sz="1200" dirty="0">
              <a:solidFill>
                <a:schemeClr val="dk1"/>
              </a:solidFill>
              <a:latin typeface="Trebuchet MS"/>
            </a:endParaRPr>
          </a:p>
        </p:txBody>
      </p:sp>
      <p:sp>
        <p:nvSpPr>
          <p:cNvPr id="356" name="Google Shape;356;p17"/>
          <p:cNvSpPr txBox="1"/>
          <p:nvPr/>
        </p:nvSpPr>
        <p:spPr>
          <a:xfrm>
            <a:off x="874350" y="-102812"/>
            <a:ext cx="7628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Summary of themes for each hospitals</a:t>
            </a:r>
            <a:endParaRPr sz="1400" b="0" i="0" u="none" strike="noStrike" cap="none">
              <a:solidFill>
                <a:srgbClr val="000000"/>
              </a:solidFill>
              <a:latin typeface="Arial"/>
              <a:ea typeface="Arial"/>
              <a:cs typeface="Arial"/>
              <a:sym typeface="Arial"/>
            </a:endParaRPr>
          </a:p>
        </p:txBody>
      </p:sp>
      <p:sp>
        <p:nvSpPr>
          <p:cNvPr id="357" name="Google Shape;357;p17"/>
          <p:cNvSpPr txBox="1"/>
          <p:nvPr/>
        </p:nvSpPr>
        <p:spPr>
          <a:xfrm rot="-5400000">
            <a:off x="-364676" y="4782926"/>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1" i="0" u="none" strike="noStrike" cap="none">
              <a:solidFill>
                <a:schemeClr val="dk1"/>
              </a:solidFill>
              <a:latin typeface="Trebuchet MS"/>
              <a:ea typeface="Trebuchet MS"/>
              <a:cs typeface="Trebuchet MS"/>
              <a:sym typeface="Trebuchet MS"/>
            </a:endParaRPr>
          </a:p>
        </p:txBody>
      </p:sp>
      <p:sp>
        <p:nvSpPr>
          <p:cNvPr id="16" name="Google Shape;148;p3">
            <a:extLst>
              <a:ext uri="{FF2B5EF4-FFF2-40B4-BE49-F238E27FC236}">
                <a16:creationId xmlns:a16="http://schemas.microsoft.com/office/drawing/2014/main" id="{C3641DA3-9A4C-45FD-9921-D0EACBE980D2}"/>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65" name="Google Shape;365;p18"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66" name="Google Shape;366;p18"/>
          <p:cNvSpPr txBox="1"/>
          <p:nvPr/>
        </p:nvSpPr>
        <p:spPr>
          <a:xfrm>
            <a:off x="5739275" y="1297270"/>
            <a:ext cx="4319259"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St Mary’s Hospital: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buSzPts val="1200"/>
            </a:pPr>
            <a:r>
              <a:rPr lang="en-GB" sz="1200" b="0" i="0" u="none" strike="noStrike" cap="none" dirty="0">
                <a:solidFill>
                  <a:schemeClr val="dk1"/>
                </a:solidFill>
                <a:latin typeface="Trebuchet MS"/>
                <a:ea typeface="Trebuchet MS"/>
                <a:cs typeface="Trebuchet MS"/>
                <a:sym typeface="Trebuchet MS"/>
              </a:rPr>
              <a:t>The reviews belonging to St Mary's Hospital have been largely positive this quarter. The highest proportion of feedback was identified as </a:t>
            </a:r>
            <a:r>
              <a:rPr lang="en-GB" sz="1200" dirty="0">
                <a:solidFill>
                  <a:schemeClr val="dk1"/>
                </a:solidFill>
                <a:latin typeface="Trebuchet MS"/>
                <a:ea typeface="Trebuchet MS"/>
                <a:cs typeface="Trebuchet MS"/>
                <a:sym typeface="Trebuchet MS"/>
              </a:rPr>
              <a:t>relating to</a:t>
            </a:r>
            <a:r>
              <a:rPr lang="en-GB" sz="1200" b="0" i="0" u="none" strike="noStrike" cap="none" dirty="0">
                <a:solidFill>
                  <a:schemeClr val="dk1"/>
                </a:solidFill>
                <a:latin typeface="Trebuchet MS"/>
                <a:ea typeface="Trebuchet MS"/>
                <a:cs typeface="Trebuchet MS"/>
                <a:sym typeface="Trebuchet MS"/>
              </a:rPr>
              <a:t> the </a:t>
            </a:r>
            <a:r>
              <a:rPr lang="en-GB" sz="1200" b="1" dirty="0">
                <a:solidFill>
                  <a:schemeClr val="dk1"/>
                </a:solidFill>
                <a:latin typeface="Trebuchet MS"/>
                <a:ea typeface="Trebuchet MS"/>
                <a:cs typeface="Trebuchet MS"/>
                <a:sym typeface="Trebuchet MS"/>
              </a:rPr>
              <a:t>Staff </a:t>
            </a:r>
            <a:r>
              <a:rPr lang="en-GB" sz="1200" dirty="0">
                <a:solidFill>
                  <a:schemeClr val="dk1"/>
                </a:solidFill>
                <a:latin typeface="Trebuchet MS"/>
                <a:ea typeface="Trebuchet MS"/>
                <a:cs typeface="Trebuchet MS"/>
                <a:sym typeface="Trebuchet MS"/>
              </a:rPr>
              <a:t>theme with</a:t>
            </a:r>
            <a:r>
              <a:rPr lang="en-GB" sz="1200" b="0" i="0" u="none" strike="noStrike" cap="none" dirty="0">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the majortiy of reviews being </a:t>
            </a:r>
            <a:r>
              <a:rPr lang="en-GB" sz="1200" b="0" i="0" u="none" strike="noStrike" cap="none">
                <a:solidFill>
                  <a:schemeClr val="dk1"/>
                </a:solidFill>
                <a:latin typeface="Trebuchet MS"/>
                <a:ea typeface="Trebuchet MS"/>
                <a:cs typeface="Trebuchet MS"/>
                <a:sym typeface="Trebuchet MS"/>
              </a:rPr>
              <a:t>positive </a:t>
            </a:r>
            <a:r>
              <a:rPr lang="en-GB" sz="1200">
                <a:solidFill>
                  <a:schemeClr val="dk1"/>
                </a:solidFill>
                <a:latin typeface="Trebuchet MS"/>
                <a:ea typeface="Trebuchet MS"/>
                <a:cs typeface="Trebuchet MS"/>
                <a:sym typeface="Trebuchet MS"/>
              </a:rPr>
              <a:t>in </a:t>
            </a:r>
            <a:r>
              <a:rPr lang="en-GB" sz="1200" b="0" i="0" u="none" strike="noStrike" cap="none">
                <a:solidFill>
                  <a:schemeClr val="dk1"/>
                </a:solidFill>
                <a:latin typeface="Trebuchet MS"/>
                <a:ea typeface="Trebuchet MS"/>
                <a:cs typeface="Trebuchet MS"/>
                <a:sym typeface="Trebuchet MS"/>
              </a:rPr>
              <a:t>sentiment</a:t>
            </a:r>
            <a:r>
              <a:rPr lang="en-GB" sz="1200">
                <a:solidFill>
                  <a:schemeClr val="dk1"/>
                </a:solidFill>
                <a:latin typeface="Trebuchet MS"/>
                <a:ea typeface="Trebuchet MS"/>
                <a:cs typeface="Trebuchet MS"/>
                <a:sym typeface="Trebuchet MS"/>
              </a:rPr>
              <a:t> (73%).</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r>
              <a:rPr lang="en-GB" sz="1200" b="0" i="0" u="none" strike="noStrike" cap="none" dirty="0">
                <a:solidFill>
                  <a:schemeClr val="dk1"/>
                </a:solidFill>
                <a:latin typeface="Trebuchet MS"/>
                <a:ea typeface="Trebuchet MS"/>
                <a:cs typeface="Trebuchet MS"/>
                <a:sym typeface="Trebuchet MS"/>
              </a:rPr>
              <a:t>The reviews related to the </a:t>
            </a:r>
            <a:r>
              <a:rPr lang="en-GB" sz="1200" b="1">
                <a:solidFill>
                  <a:schemeClr val="dk1"/>
                </a:solidFill>
                <a:latin typeface="Trebuchet MS"/>
                <a:ea typeface="Trebuchet MS"/>
                <a:cs typeface="Trebuchet MS"/>
                <a:sym typeface="Trebuchet MS"/>
              </a:rPr>
              <a:t>Treatment and Care </a:t>
            </a:r>
            <a:r>
              <a:rPr lang="en-GB" sz="1200" dirty="0">
                <a:solidFill>
                  <a:schemeClr val="dk1"/>
                </a:solidFill>
                <a:latin typeface="Trebuchet MS"/>
                <a:ea typeface="Trebuchet MS"/>
                <a:cs typeface="Trebuchet MS"/>
                <a:sym typeface="Trebuchet MS"/>
              </a:rPr>
              <a:t>were also </a:t>
            </a:r>
            <a:r>
              <a:rPr lang="en-GB" sz="1200">
                <a:solidFill>
                  <a:schemeClr val="dk1"/>
                </a:solidFill>
                <a:latin typeface="Trebuchet MS"/>
                <a:ea typeface="Trebuchet MS"/>
                <a:cs typeface="Trebuchet MS"/>
                <a:sym typeface="Trebuchet MS"/>
              </a:rPr>
              <a:t>largely positive (86%).</a:t>
            </a:r>
            <a:r>
              <a:rPr lang="en-GB" sz="1200" b="0" i="0" u="none" strike="noStrike" cap="none">
                <a:solidFill>
                  <a:schemeClr val="dk1"/>
                </a:solidFill>
                <a:latin typeface="Trebuchet MS"/>
                <a:ea typeface="Trebuchet MS"/>
                <a:cs typeface="Trebuchet MS"/>
                <a:sym typeface="Trebuchet MS"/>
              </a:rPr>
              <a:t> </a:t>
            </a:r>
            <a:endParaRPr sz="1400" b="0" i="0" u="none" strike="noStrike" cap="none">
              <a:solidFill>
                <a:schemeClr val="dk1"/>
              </a:solidFill>
              <a:latin typeface="Arial"/>
              <a:ea typeface="Arial"/>
              <a:cs typeface="Arial"/>
              <a:sym typeface="Arial"/>
            </a:endParaRPr>
          </a:p>
        </p:txBody>
      </p:sp>
      <p:graphicFrame>
        <p:nvGraphicFramePr>
          <p:cNvPr id="367" name="Google Shape;367;p18"/>
          <p:cNvGraphicFramePr/>
          <p:nvPr>
            <p:extLst>
              <p:ext uri="{D42A27DB-BD31-4B8C-83A1-F6EECF244321}">
                <p14:modId xmlns:p14="http://schemas.microsoft.com/office/powerpoint/2010/main" val="2288358302"/>
              </p:ext>
            </p:extLst>
          </p:nvPr>
        </p:nvGraphicFramePr>
        <p:xfrm>
          <a:off x="442914" y="1073800"/>
          <a:ext cx="4875600" cy="2483400"/>
        </p:xfrm>
        <a:graphic>
          <a:graphicData uri="http://schemas.openxmlformats.org/drawingml/2006/chart">
            <c:chart xmlns:c="http://schemas.openxmlformats.org/drawingml/2006/chart" xmlns:r="http://schemas.openxmlformats.org/officeDocument/2006/relationships" r:id="rId5"/>
          </a:graphicData>
        </a:graphic>
      </p:graphicFrame>
      <p:sp>
        <p:nvSpPr>
          <p:cNvPr id="368" name="Google Shape;368;p18"/>
          <p:cNvSpPr txBox="1"/>
          <p:nvPr/>
        </p:nvSpPr>
        <p:spPr>
          <a:xfrm rot="-5400000">
            <a:off x="-296123" y="2035914"/>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69" name="Google Shape;369;p18"/>
          <p:cNvSpPr txBox="1"/>
          <p:nvPr/>
        </p:nvSpPr>
        <p:spPr>
          <a:xfrm>
            <a:off x="1744394" y="3616319"/>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70" name="Google Shape;370;p1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17</a:t>
            </a:fld>
            <a:endParaRPr/>
          </a:p>
        </p:txBody>
      </p:sp>
      <p:pic>
        <p:nvPicPr>
          <p:cNvPr id="371" name="Google Shape;371;p18"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graphicFrame>
        <p:nvGraphicFramePr>
          <p:cNvPr id="372" name="Google Shape;372;p18"/>
          <p:cNvGraphicFramePr/>
          <p:nvPr>
            <p:extLst>
              <p:ext uri="{D42A27DB-BD31-4B8C-83A1-F6EECF244321}">
                <p14:modId xmlns:p14="http://schemas.microsoft.com/office/powerpoint/2010/main" val="3244182314"/>
              </p:ext>
            </p:extLst>
          </p:nvPr>
        </p:nvGraphicFramePr>
        <p:xfrm>
          <a:off x="442914" y="3986443"/>
          <a:ext cx="4875600" cy="2552471"/>
        </p:xfrm>
        <a:graphic>
          <a:graphicData uri="http://schemas.openxmlformats.org/drawingml/2006/chart">
            <c:chart xmlns:c="http://schemas.openxmlformats.org/drawingml/2006/chart" xmlns:r="http://schemas.openxmlformats.org/officeDocument/2006/relationships" r:id="rId7"/>
          </a:graphicData>
        </a:graphic>
      </p:graphicFrame>
      <p:sp>
        <p:nvSpPr>
          <p:cNvPr id="373" name="Google Shape;373;p18"/>
          <p:cNvSpPr txBox="1"/>
          <p:nvPr/>
        </p:nvSpPr>
        <p:spPr>
          <a:xfrm rot="-5400000">
            <a:off x="-361937" y="5099458"/>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74" name="Google Shape;374;p18"/>
          <p:cNvSpPr txBox="1"/>
          <p:nvPr/>
        </p:nvSpPr>
        <p:spPr>
          <a:xfrm>
            <a:off x="1350529" y="6534718"/>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75" name="Google Shape;375;p18"/>
          <p:cNvSpPr txBox="1"/>
          <p:nvPr/>
        </p:nvSpPr>
        <p:spPr>
          <a:xfrm>
            <a:off x="5677131" y="4191537"/>
            <a:ext cx="4200195"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Queen Charlottes and Chelsea Hospital: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buSzPts val="1200"/>
            </a:pPr>
            <a:r>
              <a:rPr lang="en-GB" sz="1200" b="0" i="0" u="none" strike="noStrike" cap="none" dirty="0">
                <a:solidFill>
                  <a:schemeClr val="dk1"/>
                </a:solidFill>
                <a:latin typeface="Trebuchet MS"/>
                <a:ea typeface="Trebuchet MS"/>
                <a:cs typeface="Trebuchet MS"/>
                <a:sym typeface="Trebuchet MS"/>
              </a:rPr>
              <a:t>The reviews belonging to Queen Charlottes Hospital have been overwhelmingly positive this quarter</a:t>
            </a:r>
            <a:r>
              <a:rPr lang="en-GB" sz="1200" dirty="0">
                <a:solidFill>
                  <a:schemeClr val="dk1"/>
                </a:solidFill>
                <a:latin typeface="Trebuchet MS"/>
                <a:ea typeface="Trebuchet MS"/>
                <a:cs typeface="Trebuchet MS"/>
                <a:sym typeface="Trebuchet MS"/>
              </a:rPr>
              <a:t>. All of</a:t>
            </a:r>
            <a:r>
              <a:rPr lang="en-GB" sz="1200" b="0" i="0" u="none" strike="noStrike" cap="none" dirty="0">
                <a:solidFill>
                  <a:schemeClr val="dk1"/>
                </a:solidFill>
                <a:latin typeface="Trebuchet MS"/>
                <a:ea typeface="Trebuchet MS"/>
                <a:cs typeface="Trebuchet MS"/>
                <a:sym typeface="Trebuchet MS"/>
              </a:rPr>
              <a:t> the reviews </a:t>
            </a:r>
            <a:r>
              <a:rPr lang="en-GB" sz="1200" dirty="0">
                <a:solidFill>
                  <a:schemeClr val="dk1"/>
                </a:solidFill>
                <a:latin typeface="Trebuchet MS"/>
                <a:ea typeface="Trebuchet MS"/>
                <a:cs typeface="Trebuchet MS"/>
                <a:sym typeface="Trebuchet MS"/>
              </a:rPr>
              <a:t>relating</a:t>
            </a:r>
            <a:r>
              <a:rPr lang="en-GB" sz="1200" b="0" i="0" u="none" strike="noStrike" cap="none" dirty="0">
                <a:solidFill>
                  <a:schemeClr val="dk1"/>
                </a:solidFill>
                <a:latin typeface="Trebuchet MS"/>
                <a:ea typeface="Trebuchet MS"/>
                <a:cs typeface="Trebuchet MS"/>
                <a:sym typeface="Trebuchet MS"/>
              </a:rPr>
              <a:t> to the </a:t>
            </a:r>
            <a:r>
              <a:rPr lang="en-GB" sz="1200" b="1" dirty="0">
                <a:solidFill>
                  <a:schemeClr val="dk1"/>
                </a:solidFill>
                <a:latin typeface="Trebuchet MS"/>
                <a:ea typeface="Trebuchet MS"/>
                <a:cs typeface="Trebuchet MS"/>
                <a:sym typeface="Trebuchet MS"/>
              </a:rPr>
              <a:t>Staff </a:t>
            </a:r>
            <a:r>
              <a:rPr lang="en-GB" sz="1200" dirty="0">
                <a:solidFill>
                  <a:schemeClr val="dk1"/>
                </a:solidFill>
                <a:latin typeface="Trebuchet MS"/>
                <a:ea typeface="Trebuchet MS"/>
                <a:cs typeface="Trebuchet MS"/>
                <a:sym typeface="Trebuchet MS"/>
              </a:rPr>
              <a:t>theme </a:t>
            </a:r>
            <a:r>
              <a:rPr lang="en-GB" sz="1200">
                <a:solidFill>
                  <a:schemeClr val="dk1"/>
                </a:solidFill>
                <a:latin typeface="Trebuchet MS"/>
                <a:ea typeface="Trebuchet MS"/>
                <a:cs typeface="Trebuchet MS"/>
                <a:sym typeface="Trebuchet MS"/>
              </a:rPr>
              <a:t>and</a:t>
            </a:r>
            <a:r>
              <a:rPr lang="en-GB" sz="1200" dirty="0">
                <a:solidFill>
                  <a:schemeClr val="dk1"/>
                </a:solidFill>
                <a:latin typeface="Trebuchet MS"/>
                <a:ea typeface="Trebuchet MS"/>
                <a:cs typeface="Trebuchet MS"/>
                <a:sym typeface="Trebuchet MS"/>
              </a:rPr>
              <a:t> the </a:t>
            </a:r>
            <a:r>
              <a:rPr lang="en-GB" sz="1200" b="1" dirty="0">
                <a:solidFill>
                  <a:schemeClr val="dk1"/>
                </a:solidFill>
                <a:latin typeface="Trebuchet MS"/>
                <a:ea typeface="Trebuchet MS"/>
                <a:cs typeface="Trebuchet MS"/>
                <a:sym typeface="Trebuchet MS"/>
              </a:rPr>
              <a:t>Treatment and Care </a:t>
            </a:r>
            <a:r>
              <a:rPr lang="en-GB" sz="1200" dirty="0">
                <a:solidFill>
                  <a:schemeClr val="dk1"/>
                </a:solidFill>
                <a:latin typeface="Trebuchet MS"/>
                <a:ea typeface="Trebuchet MS"/>
                <a:cs typeface="Trebuchet MS"/>
                <a:sym typeface="Trebuchet MS"/>
              </a:rPr>
              <a:t>theme were positive. Taken together, the evidence strongly suggests that patients at Queen Charlotte’s and Chelsea Hospital were very happy with how their needs </a:t>
            </a:r>
            <a:r>
              <a:rPr lang="en-GB" sz="1200">
                <a:solidFill>
                  <a:schemeClr val="dk1"/>
                </a:solidFill>
                <a:latin typeface="Trebuchet MS"/>
                <a:ea typeface="Trebuchet MS"/>
                <a:cs typeface="Trebuchet MS"/>
                <a:sym typeface="Trebuchet MS"/>
              </a:rPr>
              <a:t>were met and how the staff cared for them during their time in the hospital.</a:t>
            </a:r>
            <a:endParaRPr sz="1400" b="0" i="0" u="none" strike="noStrike" cap="none">
              <a:solidFill>
                <a:schemeClr val="dk1"/>
              </a:solidFill>
              <a:latin typeface="Arial"/>
              <a:ea typeface="Arial"/>
              <a:cs typeface="Arial"/>
            </a:endParaRPr>
          </a:p>
        </p:txBody>
      </p:sp>
      <p:sp>
        <p:nvSpPr>
          <p:cNvPr id="376" name="Google Shape;376;p18"/>
          <p:cNvSpPr txBox="1"/>
          <p:nvPr/>
        </p:nvSpPr>
        <p:spPr>
          <a:xfrm>
            <a:off x="863675" y="-102812"/>
            <a:ext cx="7746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n-GB" sz="3600" b="0" i="0" u="none" strike="noStrike" cap="none">
                <a:solidFill>
                  <a:schemeClr val="lt1"/>
                </a:solidFill>
                <a:latin typeface="Trebuchet MS"/>
                <a:ea typeface="Trebuchet MS"/>
                <a:cs typeface="Trebuchet MS"/>
                <a:sym typeface="Trebuchet MS"/>
              </a:rPr>
              <a:t>Summary of themes for each hospitals</a:t>
            </a:r>
            <a:endParaRPr sz="1400" b="0" i="0" u="none" strike="noStrike" cap="none">
              <a:solidFill>
                <a:srgbClr val="000000"/>
              </a:solidFill>
              <a:latin typeface="Arial"/>
              <a:ea typeface="Arial"/>
              <a:cs typeface="Arial"/>
              <a:sym typeface="Arial"/>
            </a:endParaRPr>
          </a:p>
        </p:txBody>
      </p:sp>
      <p:sp>
        <p:nvSpPr>
          <p:cNvPr id="16" name="Google Shape;148;p3">
            <a:extLst>
              <a:ext uri="{FF2B5EF4-FFF2-40B4-BE49-F238E27FC236}">
                <a16:creationId xmlns:a16="http://schemas.microsoft.com/office/drawing/2014/main" id="{93FF015E-1423-4AA9-B76D-1A177EDC9753}"/>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9"/>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84" name="Google Shape;384;p19"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87" name="Google Shape;387;p19"/>
          <p:cNvSpPr txBox="1"/>
          <p:nvPr/>
        </p:nvSpPr>
        <p:spPr>
          <a:xfrm rot="16200000">
            <a:off x="-281744" y="3559692"/>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88" name="Google Shape;388;p19"/>
          <p:cNvSpPr txBox="1"/>
          <p:nvPr/>
        </p:nvSpPr>
        <p:spPr>
          <a:xfrm>
            <a:off x="2017589" y="5108033"/>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Number of reviews</a:t>
            </a:r>
            <a:endParaRPr sz="1400" b="0" i="0" u="none" strike="noStrike" cap="none" dirty="0">
              <a:solidFill>
                <a:srgbClr val="000000"/>
              </a:solidFill>
              <a:latin typeface="Arial"/>
              <a:ea typeface="Arial"/>
              <a:cs typeface="Arial"/>
              <a:sym typeface="Arial"/>
            </a:endParaRPr>
          </a:p>
        </p:txBody>
      </p:sp>
      <p:sp>
        <p:nvSpPr>
          <p:cNvPr id="389" name="Google Shape;389;p1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18</a:t>
            </a:fld>
            <a:endParaRPr/>
          </a:p>
        </p:txBody>
      </p:sp>
      <p:pic>
        <p:nvPicPr>
          <p:cNvPr id="390" name="Google Shape;390;p19"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graphicFrame>
        <p:nvGraphicFramePr>
          <p:cNvPr id="392" name="Google Shape;392;p19"/>
          <p:cNvGraphicFramePr/>
          <p:nvPr>
            <p:extLst>
              <p:ext uri="{D42A27DB-BD31-4B8C-83A1-F6EECF244321}">
                <p14:modId xmlns:p14="http://schemas.microsoft.com/office/powerpoint/2010/main" val="1464497186"/>
              </p:ext>
            </p:extLst>
          </p:nvPr>
        </p:nvGraphicFramePr>
        <p:xfrm>
          <a:off x="525201" y="2317048"/>
          <a:ext cx="4875600" cy="2776577"/>
        </p:xfrm>
        <a:graphic>
          <a:graphicData uri="http://schemas.openxmlformats.org/drawingml/2006/chart">
            <c:chart xmlns:c="http://schemas.openxmlformats.org/drawingml/2006/chart" xmlns:r="http://schemas.openxmlformats.org/officeDocument/2006/relationships" r:id="rId6"/>
          </a:graphicData>
        </a:graphic>
      </p:graphicFrame>
      <p:sp>
        <p:nvSpPr>
          <p:cNvPr id="395" name="Google Shape;395;p19"/>
          <p:cNvSpPr txBox="1"/>
          <p:nvPr/>
        </p:nvSpPr>
        <p:spPr>
          <a:xfrm>
            <a:off x="5900024" y="1711324"/>
            <a:ext cx="4236136" cy="4001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Chelsea and Westminster Hospital: </a:t>
            </a:r>
            <a:endParaRPr sz="1200" b="0" i="0" u="none" strike="noStrike" cap="none" dirty="0">
              <a:solidFill>
                <a:schemeClr val="dk1"/>
              </a:solidFill>
              <a:latin typeface="Trebuchet MS"/>
              <a:ea typeface="Trebuchet MS"/>
              <a:cs typeface="Trebuchet MS"/>
              <a:sym typeface="Trebuchet MS"/>
            </a:endParaRPr>
          </a:p>
          <a:p>
            <a:r>
              <a:rPr lang="en-GB" sz="1200" dirty="0">
                <a:solidFill>
                  <a:schemeClr val="dk1"/>
                </a:solidFill>
                <a:latin typeface="Trebuchet MS"/>
                <a:ea typeface="Trebuchet MS"/>
                <a:cs typeface="Trebuchet MS"/>
                <a:sym typeface="Trebuchet MS"/>
              </a:rPr>
              <a:t>Compared</a:t>
            </a:r>
            <a:r>
              <a:rPr lang="en-GB" sz="1200" b="0" i="0" u="none" strike="noStrike" cap="none" dirty="0">
                <a:solidFill>
                  <a:schemeClr val="dk1"/>
                </a:solidFill>
                <a:latin typeface="Trebuchet MS"/>
                <a:ea typeface="Trebuchet MS"/>
                <a:cs typeface="Trebuchet MS"/>
                <a:sym typeface="Trebuchet MS"/>
              </a:rPr>
              <a:t> to last quarter, the </a:t>
            </a:r>
            <a:r>
              <a:rPr lang="en-GB" sz="1200" dirty="0">
                <a:solidFill>
                  <a:schemeClr val="dk1"/>
                </a:solidFill>
                <a:latin typeface="Trebuchet MS"/>
                <a:ea typeface="Trebuchet MS"/>
                <a:cs typeface="Trebuchet MS"/>
                <a:sym typeface="Trebuchet MS"/>
              </a:rPr>
              <a:t>total number</a:t>
            </a:r>
            <a:r>
              <a:rPr lang="en-GB" sz="1200" b="0" i="0" u="none" strike="noStrike" cap="none" dirty="0">
                <a:solidFill>
                  <a:schemeClr val="dk1"/>
                </a:solidFill>
                <a:latin typeface="Trebuchet MS"/>
                <a:ea typeface="Trebuchet MS"/>
                <a:cs typeface="Trebuchet MS"/>
                <a:sym typeface="Trebuchet MS"/>
              </a:rPr>
              <a:t> of </a:t>
            </a:r>
            <a:r>
              <a:rPr lang="en-GB" sz="1200" dirty="0">
                <a:solidFill>
                  <a:schemeClr val="dk1"/>
                </a:solidFill>
                <a:latin typeface="Trebuchet MS"/>
                <a:ea typeface="Trebuchet MS"/>
                <a:cs typeface="Trebuchet MS"/>
                <a:sym typeface="Trebuchet MS"/>
              </a:rPr>
              <a:t>positive </a:t>
            </a:r>
            <a:r>
              <a:rPr lang="en-GB" sz="1200">
                <a:solidFill>
                  <a:schemeClr val="dk1"/>
                </a:solidFill>
                <a:latin typeface="Trebuchet MS"/>
                <a:ea typeface="Trebuchet MS"/>
                <a:cs typeface="Trebuchet MS"/>
                <a:sym typeface="Trebuchet MS"/>
              </a:rPr>
              <a:t>reviews for this hospital have increased</a:t>
            </a:r>
            <a:r>
              <a:rPr lang="en-GB" sz="1200" b="0" i="0" u="none" strike="noStrike" cap="none">
                <a:solidFill>
                  <a:schemeClr val="dk1"/>
                </a:solidFill>
                <a:latin typeface="Trebuchet MS"/>
                <a:ea typeface="Trebuchet MS"/>
                <a:cs typeface="Trebuchet MS"/>
                <a:sym typeface="Trebuchet MS"/>
              </a:rPr>
              <a:t>.</a:t>
            </a:r>
            <a:endParaRPr lang="en-GB" sz="1200" b="0" i="0" u="none" strike="noStrike" cap="none" dirty="0">
              <a:solidFill>
                <a:schemeClr val="dk1"/>
              </a:solidFill>
              <a:latin typeface="Trebuchet MS"/>
              <a:ea typeface="Trebuchet MS"/>
              <a:cs typeface="Trebuchet MS"/>
            </a:endParaRPr>
          </a:p>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r>
              <a:rPr lang="en-GB" sz="1200" dirty="0">
                <a:solidFill>
                  <a:schemeClr val="dk1"/>
                </a:solidFill>
                <a:latin typeface="Trebuchet MS"/>
                <a:ea typeface="Trebuchet MS"/>
                <a:cs typeface="Trebuchet MS"/>
                <a:sym typeface="Trebuchet MS"/>
              </a:rPr>
              <a:t>The number of r</a:t>
            </a:r>
            <a:r>
              <a:rPr lang="en-GB" sz="1200" i="0" u="none" strike="noStrike" cap="none" dirty="0">
                <a:solidFill>
                  <a:schemeClr val="dk1"/>
                </a:solidFill>
                <a:latin typeface="Trebuchet MS"/>
                <a:ea typeface="Trebuchet MS"/>
                <a:cs typeface="Trebuchet MS"/>
                <a:sym typeface="Trebuchet MS"/>
              </a:rPr>
              <a:t>eviews </a:t>
            </a:r>
            <a:r>
              <a:rPr lang="en-GB" sz="1200" dirty="0">
                <a:solidFill>
                  <a:schemeClr val="dk1"/>
                </a:solidFill>
                <a:latin typeface="Trebuchet MS"/>
                <a:ea typeface="Trebuchet MS"/>
                <a:cs typeface="Trebuchet MS"/>
                <a:sym typeface="Trebuchet MS"/>
              </a:rPr>
              <a:t>relating to the </a:t>
            </a:r>
            <a:r>
              <a:rPr lang="en-GB" sz="1200" b="1" i="0" u="none" strike="noStrike" cap="none" dirty="0">
                <a:solidFill>
                  <a:schemeClr val="dk1"/>
                </a:solidFill>
                <a:latin typeface="Trebuchet MS"/>
                <a:ea typeface="Trebuchet MS"/>
                <a:cs typeface="Trebuchet MS"/>
                <a:sym typeface="Trebuchet MS"/>
              </a:rPr>
              <a:t>Access to services </a:t>
            </a:r>
            <a:r>
              <a:rPr lang="en-GB" sz="1200" i="0" u="none" strike="noStrike" cap="none" dirty="0">
                <a:solidFill>
                  <a:schemeClr val="dk1"/>
                </a:solidFill>
                <a:latin typeface="Trebuchet MS"/>
                <a:ea typeface="Trebuchet MS"/>
                <a:cs typeface="Trebuchet MS"/>
                <a:sym typeface="Trebuchet MS"/>
              </a:rPr>
              <a:t>theme were equally positive</a:t>
            </a:r>
            <a:r>
              <a:rPr lang="en-GB" sz="1200" dirty="0">
                <a:solidFill>
                  <a:schemeClr val="dk1"/>
                </a:solidFill>
                <a:latin typeface="Trebuchet MS"/>
                <a:ea typeface="Trebuchet MS"/>
                <a:cs typeface="Trebuchet MS"/>
                <a:sym typeface="Trebuchet MS"/>
              </a:rPr>
              <a:t> (n.7)</a:t>
            </a:r>
            <a:r>
              <a:rPr lang="en-GB" sz="1200" i="0" u="none" strike="noStrike" cap="none" dirty="0">
                <a:solidFill>
                  <a:schemeClr val="dk1"/>
                </a:solidFill>
                <a:latin typeface="Trebuchet MS"/>
                <a:ea typeface="Trebuchet MS"/>
                <a:cs typeface="Trebuchet MS"/>
                <a:sym typeface="Trebuchet MS"/>
              </a:rPr>
              <a:t> and negative</a:t>
            </a:r>
            <a:r>
              <a:rPr lang="en-GB" sz="1200" dirty="0">
                <a:solidFill>
                  <a:schemeClr val="dk1"/>
                </a:solidFill>
                <a:latin typeface="Trebuchet MS"/>
                <a:ea typeface="Trebuchet MS"/>
                <a:cs typeface="Trebuchet MS"/>
                <a:sym typeface="Trebuchet MS"/>
              </a:rPr>
              <a:t> (n.7). Reviews of a negative sentiment once again</a:t>
            </a:r>
            <a:r>
              <a:rPr lang="en-GB" sz="120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referenced </a:t>
            </a:r>
            <a:r>
              <a:rPr lang="en-GB" sz="1200">
                <a:solidFill>
                  <a:schemeClr val="dk1"/>
                </a:solidFill>
                <a:latin typeface="Trebuchet MS"/>
                <a:ea typeface="Trebuchet MS"/>
                <a:cs typeface="Trebuchet MS"/>
                <a:sym typeface="Trebuchet MS"/>
              </a:rPr>
              <a:t>issues</a:t>
            </a:r>
            <a:r>
              <a:rPr lang="en-GB" sz="1200" i="0" u="none" strike="noStrike" cap="none">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around waiting</a:t>
            </a:r>
            <a:r>
              <a:rPr lang="en-GB" sz="1200" i="0" u="none" strike="noStrike" cap="none">
                <a:solidFill>
                  <a:schemeClr val="dk1"/>
                </a:solidFill>
                <a:latin typeface="Trebuchet MS"/>
                <a:ea typeface="Trebuchet MS"/>
                <a:cs typeface="Trebuchet MS"/>
                <a:sym typeface="Trebuchet MS"/>
              </a:rPr>
              <a:t> times and </a:t>
            </a:r>
            <a:r>
              <a:rPr lang="en-GB" sz="1200">
                <a:solidFill>
                  <a:schemeClr val="dk1"/>
                </a:solidFill>
                <a:latin typeface="Trebuchet MS"/>
                <a:ea typeface="Trebuchet MS"/>
                <a:cs typeface="Trebuchet MS"/>
                <a:sym typeface="Trebuchet MS"/>
              </a:rPr>
              <a:t>difficulties in obtaining</a:t>
            </a:r>
            <a:r>
              <a:rPr lang="en-GB" sz="1200" i="0" u="none" strike="noStrike" cap="none">
                <a:solidFill>
                  <a:schemeClr val="dk1"/>
                </a:solidFill>
                <a:latin typeface="Trebuchet MS"/>
                <a:ea typeface="Trebuchet MS"/>
                <a:cs typeface="Trebuchet MS"/>
                <a:sym typeface="Trebuchet MS"/>
              </a:rPr>
              <a:t> an </a:t>
            </a:r>
            <a:r>
              <a:rPr lang="en-GB" sz="1200" i="0" u="none" strike="noStrike" cap="none" dirty="0">
                <a:solidFill>
                  <a:schemeClr val="dk1"/>
                </a:solidFill>
                <a:latin typeface="Trebuchet MS"/>
                <a:ea typeface="Trebuchet MS"/>
                <a:cs typeface="Trebuchet MS"/>
                <a:sym typeface="Trebuchet MS"/>
              </a:rPr>
              <a:t>appointment. This could provide insight into further areas </a:t>
            </a:r>
            <a:r>
              <a:rPr lang="en-GB" sz="1200" i="0" u="none" strike="noStrike" cap="none">
                <a:solidFill>
                  <a:schemeClr val="dk1"/>
                </a:solidFill>
                <a:latin typeface="Trebuchet MS"/>
                <a:ea typeface="Trebuchet MS"/>
                <a:cs typeface="Trebuchet MS"/>
                <a:sym typeface="Trebuchet MS"/>
              </a:rPr>
              <a:t>of improvement </a:t>
            </a:r>
            <a:r>
              <a:rPr lang="en-GB" sz="1200">
                <a:solidFill>
                  <a:schemeClr val="dk1"/>
                </a:solidFill>
                <a:latin typeface="Trebuchet MS"/>
                <a:ea typeface="Trebuchet MS"/>
                <a:cs typeface="Trebuchet MS"/>
                <a:sym typeface="Trebuchet MS"/>
              </a:rPr>
              <a:t>for</a:t>
            </a:r>
            <a:r>
              <a:rPr lang="en-GB" sz="1200" i="0" u="none" strike="noStrike" cap="none">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Chelsea and Westminster </a:t>
            </a:r>
            <a:r>
              <a:rPr lang="en-GB" sz="1200" i="0" u="none" strike="noStrike" cap="none">
                <a:solidFill>
                  <a:schemeClr val="dk1"/>
                </a:solidFill>
                <a:latin typeface="Trebuchet MS"/>
                <a:ea typeface="Trebuchet MS"/>
                <a:cs typeface="Trebuchet MS"/>
                <a:sym typeface="Trebuchet MS"/>
              </a:rPr>
              <a:t>Hospital.</a:t>
            </a:r>
            <a:r>
              <a:rPr lang="en-GB" sz="1200">
                <a:solidFill>
                  <a:schemeClr val="dk1"/>
                </a:solidFill>
                <a:latin typeface="Trebuchet MS"/>
                <a:ea typeface="Trebuchet MS"/>
                <a:cs typeface="Trebuchet MS"/>
                <a:sym typeface="Trebuchet MS"/>
              </a:rPr>
              <a:t> </a:t>
            </a:r>
            <a:endParaRPr sz="140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r>
              <a:rPr lang="en-GB" sz="1200" dirty="0">
                <a:solidFill>
                  <a:schemeClr val="dk1"/>
                </a:solidFill>
                <a:latin typeface="Trebuchet MS"/>
                <a:ea typeface="Trebuchet MS"/>
                <a:cs typeface="Trebuchet MS"/>
                <a:sym typeface="Trebuchet MS"/>
              </a:rPr>
              <a:t>Approximately 77</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(n.23) </a:t>
            </a:r>
            <a:r>
              <a:rPr lang="en-GB" sz="1200" b="0" i="0" u="none" strike="noStrike" cap="none" dirty="0">
                <a:solidFill>
                  <a:schemeClr val="dk1"/>
                </a:solidFill>
                <a:latin typeface="Trebuchet MS"/>
                <a:ea typeface="Trebuchet MS"/>
                <a:cs typeface="Trebuchet MS"/>
                <a:sym typeface="Trebuchet MS"/>
              </a:rPr>
              <a:t>of the reviews </a:t>
            </a:r>
            <a:r>
              <a:rPr lang="en-GB" sz="1200" dirty="0">
                <a:solidFill>
                  <a:schemeClr val="dk1"/>
                </a:solidFill>
                <a:latin typeface="Trebuchet MS"/>
                <a:ea typeface="Trebuchet MS"/>
                <a:cs typeface="Trebuchet MS"/>
                <a:sym typeface="Trebuchet MS"/>
              </a:rPr>
              <a:t>relating to the theme</a:t>
            </a:r>
            <a:r>
              <a:rPr lang="en-GB" sz="1200" b="0" i="0" u="none" strike="noStrike" cap="none" dirty="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Trebuchet MS"/>
                <a:ea typeface="Trebuchet MS"/>
                <a:cs typeface="Trebuchet MS"/>
                <a:sym typeface="Trebuchet MS"/>
              </a:rPr>
              <a:t>Treatment and Care</a:t>
            </a:r>
            <a:r>
              <a:rPr lang="en-GB" sz="1200" b="0" i="0" u="none" strike="noStrike" cap="none" dirty="0">
                <a:solidFill>
                  <a:schemeClr val="dk1"/>
                </a:solidFill>
                <a:latin typeface="Trebuchet MS"/>
                <a:ea typeface="Trebuchet MS"/>
                <a:cs typeface="Trebuchet MS"/>
                <a:sym typeface="Trebuchet MS"/>
              </a:rPr>
              <a:t> were positive. This indicates</a:t>
            </a:r>
            <a:r>
              <a:rPr lang="en-GB" sz="1200" dirty="0">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that </a:t>
            </a:r>
            <a:r>
              <a:rPr lang="en-GB" sz="1200" b="0" i="0" u="none" strike="noStrike" cap="none">
                <a:solidFill>
                  <a:schemeClr val="dk1"/>
                </a:solidFill>
                <a:latin typeface="Trebuchet MS"/>
                <a:ea typeface="Trebuchet MS"/>
                <a:cs typeface="Trebuchet MS"/>
                <a:sym typeface="Trebuchet MS"/>
              </a:rPr>
              <a:t>most patients/service users were satisfied with the </a:t>
            </a:r>
            <a:r>
              <a:rPr lang="en-GB" sz="1200" b="0" i="0" u="none" strike="noStrike" cap="none" dirty="0">
                <a:solidFill>
                  <a:schemeClr val="dk1"/>
                </a:solidFill>
                <a:latin typeface="Trebuchet MS"/>
                <a:ea typeface="Trebuchet MS"/>
                <a:cs typeface="Trebuchet MS"/>
                <a:sym typeface="Trebuchet MS"/>
              </a:rPr>
              <a:t>quality of </a:t>
            </a:r>
            <a:r>
              <a:rPr lang="en-GB" sz="1200" dirty="0">
                <a:solidFill>
                  <a:schemeClr val="dk1"/>
                </a:solidFill>
                <a:latin typeface="Trebuchet MS"/>
                <a:ea typeface="Trebuchet MS"/>
                <a:cs typeface="Trebuchet MS"/>
                <a:sym typeface="Trebuchet MS"/>
              </a:rPr>
              <a:t>treatment</a:t>
            </a:r>
            <a:r>
              <a:rPr lang="en-GB" sz="1200" b="0" i="0" u="none" strike="noStrike" cap="none" dirty="0">
                <a:solidFill>
                  <a:schemeClr val="dk1"/>
                </a:solidFill>
                <a:latin typeface="Trebuchet MS"/>
                <a:ea typeface="Trebuchet MS"/>
                <a:cs typeface="Trebuchet MS"/>
                <a:sym typeface="Trebuchet MS"/>
              </a:rPr>
              <a:t> that they received at the hospital.</a:t>
            </a:r>
            <a:r>
              <a:rPr lang="en-GB" sz="1200" dirty="0">
                <a:solidFill>
                  <a:schemeClr val="dk1"/>
                </a:solidFill>
                <a:latin typeface="Trebuchet MS"/>
                <a:ea typeface="Trebuchet MS"/>
                <a:cs typeface="Trebuchet MS"/>
                <a:sym typeface="Trebuchet MS"/>
              </a:rPr>
              <a:t> </a:t>
            </a:r>
            <a:endParaRPr lang="en-GB" sz="1200" dirty="0">
              <a:solidFill>
                <a:schemeClr val="dk1"/>
              </a:solidFill>
              <a:latin typeface="Trebuchet MS"/>
              <a:ea typeface="Trebuchet MS"/>
              <a:cs typeface="Trebuchet MS"/>
            </a:endParaRPr>
          </a:p>
          <a:p>
            <a:endParaRPr lang="en-GB" sz="1200"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The majority of the </a:t>
            </a:r>
            <a:r>
              <a:rPr lang="en-GB" sz="1200" dirty="0">
                <a:solidFill>
                  <a:schemeClr val="dk1"/>
                </a:solidFill>
                <a:latin typeface="Trebuchet MS"/>
                <a:ea typeface="Trebuchet MS"/>
                <a:cs typeface="Trebuchet MS"/>
                <a:sym typeface="Trebuchet MS"/>
              </a:rPr>
              <a:t>reviews relating to the theme </a:t>
            </a:r>
            <a:r>
              <a:rPr lang="en-GB" sz="1200" b="1" dirty="0">
                <a:solidFill>
                  <a:schemeClr val="dk1"/>
                </a:solidFill>
                <a:latin typeface="Trebuchet MS"/>
                <a:ea typeface="Trebuchet MS"/>
                <a:cs typeface="Trebuchet MS"/>
                <a:sym typeface="Trebuchet MS"/>
              </a:rPr>
              <a:t>Staff</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were </a:t>
            </a:r>
            <a:r>
              <a:rPr lang="en-GB" sz="1200" dirty="0">
                <a:solidFill>
                  <a:schemeClr val="dk1"/>
                </a:solidFill>
                <a:latin typeface="Trebuchet MS"/>
                <a:ea typeface="Trebuchet MS"/>
                <a:cs typeface="Trebuchet MS"/>
                <a:sym typeface="Trebuchet MS"/>
              </a:rPr>
              <a:t>positive (78%). This suggest that - as well </a:t>
            </a:r>
            <a:r>
              <a:rPr lang="en-GB" sz="1200">
                <a:solidFill>
                  <a:schemeClr val="dk1"/>
                </a:solidFill>
                <a:latin typeface="Trebuchet MS"/>
                <a:ea typeface="Trebuchet MS"/>
                <a:cs typeface="Trebuchet MS"/>
                <a:sym typeface="Trebuchet MS"/>
              </a:rPr>
              <a:t>as the quality of care - most patients are happy with the </a:t>
            </a:r>
            <a:r>
              <a:rPr lang="en-GB" sz="1200" dirty="0">
                <a:solidFill>
                  <a:schemeClr val="dk1"/>
                </a:solidFill>
                <a:latin typeface="Trebuchet MS"/>
                <a:ea typeface="Trebuchet MS"/>
                <a:cs typeface="Trebuchet MS"/>
                <a:sym typeface="Trebuchet MS"/>
              </a:rPr>
              <a:t>manner in which care is provided by healthcare professionals at Chelsea and Westminster Hospital.</a:t>
            </a:r>
            <a:endParaRPr lang="en-GB" sz="1200" b="0" i="0" u="none" strike="noStrike" cap="none" dirty="0">
              <a:solidFill>
                <a:schemeClr val="dk1"/>
              </a:solidFill>
              <a:latin typeface="Trebuchet MS"/>
              <a:cs typeface="Arial"/>
            </a:endParaRPr>
          </a:p>
        </p:txBody>
      </p:sp>
      <p:sp>
        <p:nvSpPr>
          <p:cNvPr id="396" name="Google Shape;396;p19"/>
          <p:cNvSpPr txBox="1"/>
          <p:nvPr/>
        </p:nvSpPr>
        <p:spPr>
          <a:xfrm>
            <a:off x="970477" y="-102825"/>
            <a:ext cx="7041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n-GB" sz="3600" b="0" i="0" u="none" strike="noStrike" cap="none">
                <a:solidFill>
                  <a:schemeClr val="lt1"/>
                </a:solidFill>
                <a:latin typeface="Trebuchet MS"/>
                <a:ea typeface="Trebuchet MS"/>
                <a:cs typeface="Trebuchet MS"/>
                <a:sym typeface="Trebuchet MS"/>
              </a:rPr>
              <a:t>Summary of themes for each hospital</a:t>
            </a:r>
            <a:endParaRPr sz="1400" b="0" i="0" u="none" strike="noStrike" cap="none">
              <a:solidFill>
                <a:srgbClr val="000000"/>
              </a:solidFill>
              <a:latin typeface="Arial"/>
              <a:ea typeface="Arial"/>
              <a:cs typeface="Arial"/>
              <a:sym typeface="Arial"/>
            </a:endParaRPr>
          </a:p>
        </p:txBody>
      </p:sp>
      <p:sp>
        <p:nvSpPr>
          <p:cNvPr id="16" name="Google Shape;148;p3">
            <a:extLst>
              <a:ext uri="{FF2B5EF4-FFF2-40B4-BE49-F238E27FC236}">
                <a16:creationId xmlns:a16="http://schemas.microsoft.com/office/drawing/2014/main" id="{E99DF72E-18DA-4BC6-B28B-59260ADEF2F7}"/>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4F6B"/>
        </a:solidFill>
        <a:effectLst/>
      </p:bgPr>
    </p:bg>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l="4783" t="2709"/>
          <a:stretch/>
        </p:blipFill>
        <p:spPr>
          <a:xfrm>
            <a:off x="-5438" y="32782"/>
            <a:ext cx="10516276" cy="6978158"/>
          </a:xfrm>
          <a:prstGeom prst="rect">
            <a:avLst/>
          </a:prstGeom>
          <a:noFill/>
          <a:ln>
            <a:noFill/>
          </a:ln>
        </p:spPr>
      </p:pic>
      <p:pic>
        <p:nvPicPr>
          <p:cNvPr id="99" name="Google Shape;99;p2"/>
          <p:cNvPicPr preferRelativeResize="0"/>
          <p:nvPr/>
        </p:nvPicPr>
        <p:blipFill rotWithShape="1">
          <a:blip r:embed="rId4">
            <a:alphaModFix/>
          </a:blip>
          <a:srcRect/>
          <a:stretch/>
        </p:blipFill>
        <p:spPr>
          <a:xfrm>
            <a:off x="-10876" y="-37206"/>
            <a:ext cx="10516276" cy="1029310"/>
          </a:xfrm>
          <a:prstGeom prst="rect">
            <a:avLst/>
          </a:prstGeom>
          <a:noFill/>
          <a:ln>
            <a:noFill/>
          </a:ln>
        </p:spPr>
      </p:pic>
      <p:sp>
        <p:nvSpPr>
          <p:cNvPr id="100" name="Google Shape;100;p2"/>
          <p:cNvSpPr/>
          <p:nvPr/>
        </p:nvSpPr>
        <p:spPr>
          <a:xfrm>
            <a:off x="1737792" y="1260835"/>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Introduction &amp; Executive Summary</a:t>
            </a:r>
            <a:endParaRPr sz="1400" b="0" i="0" u="none" strike="noStrike" cap="none">
              <a:solidFill>
                <a:srgbClr val="000000"/>
              </a:solidFill>
              <a:latin typeface="Arial"/>
              <a:ea typeface="Arial"/>
              <a:cs typeface="Arial"/>
              <a:sym typeface="Arial"/>
            </a:endParaRPr>
          </a:p>
        </p:txBody>
      </p:sp>
      <p:pic>
        <p:nvPicPr>
          <p:cNvPr id="101" name="Google Shape;101;p2"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102" name="Google Shape;102;p2"/>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
        <p:nvSpPr>
          <p:cNvPr id="103" name="Google Shape;103;p2"/>
          <p:cNvSpPr txBox="1"/>
          <p:nvPr/>
        </p:nvSpPr>
        <p:spPr>
          <a:xfrm>
            <a:off x="999448" y="325274"/>
            <a:ext cx="73903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Contents</a:t>
            </a: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1737792" y="1702625"/>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Our data explained</a:t>
            </a: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1737792" y="2151437"/>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Overall Star Rating</a:t>
            </a: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1737792" y="2600249"/>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Total Reviews per Service Category</a:t>
            </a: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1737792" y="3049061"/>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Distribution of Positive, Neutral &amp; Negative</a:t>
            </a: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1737790" y="3497873"/>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Themes: GP, Hospital and Pharmacies</a:t>
            </a:r>
            <a:endParaRPr sz="1800" b="0" i="0" u="none" strike="noStrike" cap="none">
              <a:solidFill>
                <a:schemeClr val="lt1"/>
              </a:solidFill>
              <a:latin typeface="Trebuchet MS"/>
              <a:ea typeface="Trebuchet MS"/>
              <a:cs typeface="Trebuchet MS"/>
              <a:sym typeface="Trebuchet MS"/>
            </a:endParaRPr>
          </a:p>
        </p:txBody>
      </p:sp>
      <p:sp>
        <p:nvSpPr>
          <p:cNvPr id="109" name="Google Shape;109;p2"/>
          <p:cNvSpPr/>
          <p:nvPr/>
        </p:nvSpPr>
        <p:spPr>
          <a:xfrm>
            <a:off x="1737789" y="3951648"/>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Other Positive Reviews</a:t>
            </a: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1710706" y="4803419"/>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Themes for Primary Care Network Area</a:t>
            </a:r>
            <a:endParaRPr sz="1800" b="0" i="0" u="none" strike="noStrike" cap="none">
              <a:solidFill>
                <a:schemeClr val="lt1"/>
              </a:solidFill>
              <a:latin typeface="Trebuchet MS"/>
              <a:ea typeface="Trebuchet MS"/>
              <a:cs typeface="Trebuchet MS"/>
              <a:sym typeface="Trebuchet MS"/>
            </a:endParaRPr>
          </a:p>
        </p:txBody>
      </p:sp>
      <p:sp>
        <p:nvSpPr>
          <p:cNvPr id="111" name="Google Shape;111;p2"/>
          <p:cNvSpPr/>
          <p:nvPr/>
        </p:nvSpPr>
        <p:spPr>
          <a:xfrm>
            <a:off x="1720133" y="5236064"/>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Demographic Information </a:t>
            </a:r>
            <a:endParaRPr sz="1800" b="0" i="0" u="none" strike="noStrike" cap="none">
              <a:solidFill>
                <a:schemeClr val="lt1"/>
              </a:solidFill>
              <a:latin typeface="Trebuchet MS"/>
              <a:ea typeface="Trebuchet MS"/>
              <a:cs typeface="Trebuchet MS"/>
              <a:sym typeface="Trebuchet MS"/>
            </a:endParaRPr>
          </a:p>
        </p:txBody>
      </p:sp>
      <p:sp>
        <p:nvSpPr>
          <p:cNvPr id="112" name="Google Shape;112;p2"/>
          <p:cNvSpPr/>
          <p:nvPr/>
        </p:nvSpPr>
        <p:spPr>
          <a:xfrm>
            <a:off x="8093245" y="1305817"/>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2</a:t>
            </a: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8093244" y="1731022"/>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4</a:t>
            </a: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8093243" y="2182315"/>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5</a:t>
            </a: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8093242" y="2618227"/>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8</a:t>
            </a: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8097538" y="3068925"/>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9</a:t>
            </a: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8093242" y="3526270"/>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18" name="Google Shape;118;p2"/>
          <p:cNvSpPr/>
          <p:nvPr/>
        </p:nvSpPr>
        <p:spPr>
          <a:xfrm>
            <a:off x="8093242" y="3975082"/>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19" name="Google Shape;119;p2"/>
          <p:cNvSpPr/>
          <p:nvPr/>
        </p:nvSpPr>
        <p:spPr>
          <a:xfrm>
            <a:off x="8093241" y="5254499"/>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20" name="Google Shape;120;p2"/>
          <p:cNvSpPr/>
          <p:nvPr/>
        </p:nvSpPr>
        <p:spPr>
          <a:xfrm>
            <a:off x="1726571" y="5668618"/>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Conclusion</a:t>
            </a:r>
            <a:endParaRPr sz="1800" b="0" i="0" u="none" strike="noStrike" cap="none">
              <a:solidFill>
                <a:schemeClr val="lt1"/>
              </a:solidFill>
              <a:latin typeface="Trebuchet MS"/>
              <a:ea typeface="Trebuchet MS"/>
              <a:cs typeface="Trebuchet MS"/>
              <a:sym typeface="Trebuchet MS"/>
            </a:endParaRPr>
          </a:p>
        </p:txBody>
      </p:sp>
      <p:sp>
        <p:nvSpPr>
          <p:cNvPr id="121" name="Google Shape;121;p2"/>
          <p:cNvSpPr txBox="1"/>
          <p:nvPr/>
        </p:nvSpPr>
        <p:spPr>
          <a:xfrm>
            <a:off x="8066162" y="3521861"/>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10</a:t>
            </a:r>
            <a:endParaRPr sz="1400" b="0" i="0" u="none" strike="noStrike" cap="none">
              <a:solidFill>
                <a:srgbClr val="000000"/>
              </a:solidFill>
              <a:latin typeface="Arial"/>
              <a:ea typeface="Arial"/>
              <a:cs typeface="Arial"/>
              <a:sym typeface="Arial"/>
            </a:endParaRPr>
          </a:p>
        </p:txBody>
      </p:sp>
      <p:sp>
        <p:nvSpPr>
          <p:cNvPr id="122" name="Google Shape;122;p2"/>
          <p:cNvSpPr txBox="1"/>
          <p:nvPr/>
        </p:nvSpPr>
        <p:spPr>
          <a:xfrm>
            <a:off x="8043812" y="3970673"/>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28</a:t>
            </a:r>
            <a:endParaRPr sz="1400" b="0" i="0" u="none" strike="noStrike" cap="none" dirty="0">
              <a:solidFill>
                <a:schemeClr val="dk1"/>
              </a:solidFill>
              <a:latin typeface="Trebuchet MS"/>
              <a:ea typeface="Trebuchet MS"/>
              <a:cs typeface="Trebuchet MS"/>
              <a:sym typeface="Trebuchet MS"/>
            </a:endParaRPr>
          </a:p>
        </p:txBody>
      </p:sp>
      <p:sp>
        <p:nvSpPr>
          <p:cNvPr id="123" name="Google Shape;123;p2"/>
          <p:cNvSpPr txBox="1"/>
          <p:nvPr/>
        </p:nvSpPr>
        <p:spPr>
          <a:xfrm>
            <a:off x="8066162" y="5250090"/>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48</a:t>
            </a:r>
            <a:endParaRPr sz="1400" b="0" i="0" u="none" strike="noStrike" cap="none" dirty="0">
              <a:solidFill>
                <a:schemeClr val="dk1"/>
              </a:solidFill>
              <a:latin typeface="Trebuchet MS"/>
              <a:ea typeface="Trebuchet MS"/>
              <a:cs typeface="Trebuchet MS"/>
              <a:sym typeface="Trebuchet MS"/>
            </a:endParaRPr>
          </a:p>
        </p:txBody>
      </p:sp>
      <p:sp>
        <p:nvSpPr>
          <p:cNvPr id="124" name="Google Shape;124;p2"/>
          <p:cNvSpPr/>
          <p:nvPr/>
        </p:nvSpPr>
        <p:spPr>
          <a:xfrm>
            <a:off x="4982742" y="6700901"/>
            <a:ext cx="105103" cy="157099"/>
          </a:xfrm>
          <a:prstGeom prst="ellipse">
            <a:avLst/>
          </a:prstGeom>
          <a:solidFill>
            <a:srgbClr val="024F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2"/>
          <p:cNvSpPr/>
          <p:nvPr/>
        </p:nvSpPr>
        <p:spPr>
          <a:xfrm>
            <a:off x="1726572" y="4366136"/>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Other Negative and neutral reviews</a:t>
            </a:r>
            <a:endParaRPr sz="1800" b="0" i="0" u="none" strike="noStrike" cap="none">
              <a:solidFill>
                <a:schemeClr val="lt1"/>
              </a:solidFill>
              <a:latin typeface="Trebuchet MS"/>
              <a:ea typeface="Trebuchet MS"/>
              <a:cs typeface="Trebuchet MS"/>
              <a:sym typeface="Trebuchet MS"/>
            </a:endParaRPr>
          </a:p>
        </p:txBody>
      </p:sp>
      <p:sp>
        <p:nvSpPr>
          <p:cNvPr id="126" name="Google Shape;126;p2"/>
          <p:cNvSpPr/>
          <p:nvPr/>
        </p:nvSpPr>
        <p:spPr>
          <a:xfrm>
            <a:off x="8093238" y="4814990"/>
            <a:ext cx="296563" cy="30525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9</a:t>
            </a:r>
            <a:endParaRPr sz="1400" b="0" i="0" u="none" strike="noStrike" cap="none">
              <a:solidFill>
                <a:schemeClr val="lt1"/>
              </a:solidFill>
              <a:latin typeface="Trebuchet MS"/>
              <a:ea typeface="Trebuchet MS"/>
              <a:cs typeface="Trebuchet MS"/>
              <a:sym typeface="Trebuchet MS"/>
            </a:endParaRPr>
          </a:p>
        </p:txBody>
      </p:sp>
      <p:sp>
        <p:nvSpPr>
          <p:cNvPr id="127" name="Google Shape;127;p2"/>
          <p:cNvSpPr txBox="1"/>
          <p:nvPr/>
        </p:nvSpPr>
        <p:spPr>
          <a:xfrm>
            <a:off x="8066162" y="4813238"/>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36</a:t>
            </a:r>
            <a:endParaRPr sz="1400" b="0" i="0" u="none" strike="noStrike" cap="none">
              <a:solidFill>
                <a:schemeClr val="dk1"/>
              </a:solidFill>
              <a:latin typeface="Trebuchet MS"/>
              <a:ea typeface="Trebuchet MS"/>
              <a:cs typeface="Trebuchet MS"/>
              <a:sym typeface="Trebuchet MS"/>
            </a:endParaRPr>
          </a:p>
        </p:txBody>
      </p:sp>
      <p:sp>
        <p:nvSpPr>
          <p:cNvPr id="128" name="Google Shape;128;p2"/>
          <p:cNvSpPr/>
          <p:nvPr/>
        </p:nvSpPr>
        <p:spPr>
          <a:xfrm>
            <a:off x="8053239" y="4388353"/>
            <a:ext cx="339057"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29" name="Google Shape;129;p2"/>
          <p:cNvSpPr txBox="1"/>
          <p:nvPr/>
        </p:nvSpPr>
        <p:spPr>
          <a:xfrm>
            <a:off x="8033417" y="4401725"/>
            <a:ext cx="4162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32</a:t>
            </a:r>
            <a:endParaRPr sz="1400" b="0" i="0" u="none" strike="noStrike" cap="none" dirty="0">
              <a:solidFill>
                <a:schemeClr val="dk1"/>
              </a:solidFill>
              <a:latin typeface="Trebuchet MS"/>
              <a:ea typeface="Trebuchet MS"/>
              <a:cs typeface="Trebuchet MS"/>
              <a:sym typeface="Trebuchet MS"/>
            </a:endParaRPr>
          </a:p>
        </p:txBody>
      </p:sp>
      <p:sp>
        <p:nvSpPr>
          <p:cNvPr id="130" name="Google Shape;130;p2"/>
          <p:cNvSpPr/>
          <p:nvPr/>
        </p:nvSpPr>
        <p:spPr>
          <a:xfrm>
            <a:off x="8086306" y="5679260"/>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31" name="Google Shape;131;p2"/>
          <p:cNvSpPr txBox="1"/>
          <p:nvPr/>
        </p:nvSpPr>
        <p:spPr>
          <a:xfrm>
            <a:off x="8066160" y="5681845"/>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51</a:t>
            </a:r>
            <a:endParaRPr sz="1400" b="0" i="0" u="none" strike="noStrike" cap="none">
              <a:solidFill>
                <a:schemeClr val="dk1"/>
              </a:solidFill>
              <a:latin typeface="Trebuchet MS"/>
              <a:ea typeface="Trebuchet MS"/>
              <a:cs typeface="Trebuchet MS"/>
              <a:sym typeface="Trebuchet MS"/>
            </a:endParaRPr>
          </a:p>
        </p:txBody>
      </p:sp>
      <p:sp>
        <p:nvSpPr>
          <p:cNvPr id="132" name="Google Shape;132;p2"/>
          <p:cNvSpPr/>
          <p:nvPr/>
        </p:nvSpPr>
        <p:spPr>
          <a:xfrm>
            <a:off x="1733053" y="6109170"/>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Action, impact and next steps</a:t>
            </a:r>
            <a:endParaRPr sz="1800" b="0" i="0" u="none" strike="noStrike" cap="none">
              <a:solidFill>
                <a:schemeClr val="lt1"/>
              </a:solidFill>
              <a:latin typeface="Trebuchet MS"/>
              <a:ea typeface="Trebuchet MS"/>
              <a:cs typeface="Trebuchet MS"/>
              <a:sym typeface="Trebuchet MS"/>
            </a:endParaRPr>
          </a:p>
        </p:txBody>
      </p:sp>
      <p:sp>
        <p:nvSpPr>
          <p:cNvPr id="133" name="Google Shape;133;p2"/>
          <p:cNvSpPr/>
          <p:nvPr/>
        </p:nvSpPr>
        <p:spPr>
          <a:xfrm>
            <a:off x="8115586" y="6150906"/>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34" name="Google Shape;134;p2"/>
          <p:cNvSpPr txBox="1"/>
          <p:nvPr/>
        </p:nvSpPr>
        <p:spPr>
          <a:xfrm>
            <a:off x="8067560" y="6097409"/>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53</a:t>
            </a:r>
            <a:endParaRPr sz="1400" b="0" i="0" u="none" strike="noStrike" cap="none" dirty="0">
              <a:solidFill>
                <a:schemeClr val="dk1"/>
              </a:solidFill>
              <a:latin typeface="Trebuchet MS"/>
              <a:ea typeface="Trebuchet MS"/>
              <a:cs typeface="Trebuchet MS"/>
              <a:sym typeface="Trebuchet MS"/>
            </a:endParaRPr>
          </a:p>
        </p:txBody>
      </p:sp>
      <p:sp>
        <p:nvSpPr>
          <p:cNvPr id="135" name="Google Shape;135;p2"/>
          <p:cNvSpPr/>
          <p:nvPr/>
        </p:nvSpPr>
        <p:spPr>
          <a:xfrm>
            <a:off x="1733053" y="6553113"/>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Appendix</a:t>
            </a:r>
            <a:endParaRPr sz="1800" b="0" i="0" u="none" strike="noStrike" cap="none">
              <a:solidFill>
                <a:schemeClr val="lt1"/>
              </a:solidFill>
              <a:latin typeface="Trebuchet MS"/>
              <a:ea typeface="Trebuchet MS"/>
              <a:cs typeface="Trebuchet MS"/>
              <a:sym typeface="Trebuchet MS"/>
            </a:endParaRPr>
          </a:p>
        </p:txBody>
      </p:sp>
      <p:sp>
        <p:nvSpPr>
          <p:cNvPr id="136" name="Google Shape;136;p2"/>
          <p:cNvSpPr/>
          <p:nvPr/>
        </p:nvSpPr>
        <p:spPr>
          <a:xfrm>
            <a:off x="8089633" y="6589135"/>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37" name="Google Shape;137;p2"/>
          <p:cNvSpPr txBox="1"/>
          <p:nvPr/>
        </p:nvSpPr>
        <p:spPr>
          <a:xfrm>
            <a:off x="8064957" y="6572965"/>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55</a:t>
            </a:r>
            <a:endParaRPr sz="1400" b="0" i="0" u="none" strike="noStrike" cap="none" dirty="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20"/>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03" name="Google Shape;403;p20"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04" name="Google Shape;404;p20"/>
          <p:cNvSpPr txBox="1"/>
          <p:nvPr/>
        </p:nvSpPr>
        <p:spPr>
          <a:xfrm>
            <a:off x="478971" y="1083763"/>
            <a:ext cx="9811500" cy="1938952"/>
          </a:xfrm>
          <a:prstGeom prst="rect">
            <a:avLst/>
          </a:prstGeom>
          <a:noFill/>
          <a:ln>
            <a:noFill/>
          </a:ln>
        </p:spPr>
        <p:txBody>
          <a:bodyPr spcFirstLastPara="1" wrap="square" lIns="91425" tIns="45700" rIns="91425" bIns="45700" anchor="t" anchorCtr="0">
            <a:spAutoFit/>
          </a:bodyPr>
          <a:lstStyle/>
          <a:p>
            <a:r>
              <a:rPr lang="en-GB" sz="1200" i="0" u="none" strike="noStrike" cap="none" dirty="0">
                <a:solidFill>
                  <a:schemeClr val="dk1"/>
                </a:solidFill>
                <a:latin typeface="Trebuchet MS"/>
                <a:ea typeface="Trebuchet MS"/>
                <a:cs typeface="Trebuchet MS"/>
                <a:sym typeface="Trebuchet MS"/>
              </a:rPr>
              <a:t>If we look overall, </a:t>
            </a:r>
            <a:r>
              <a:rPr lang="en-GB" sz="1200" b="1" i="0" u="none" strike="noStrike" cap="none" dirty="0">
                <a:solidFill>
                  <a:schemeClr val="dk1"/>
                </a:solidFill>
                <a:latin typeface="Trebuchet MS"/>
                <a:ea typeface="Trebuchet MS"/>
                <a:cs typeface="Trebuchet MS"/>
                <a:sym typeface="Trebuchet MS"/>
              </a:rPr>
              <a:t>Treatment and Care </a:t>
            </a:r>
            <a:r>
              <a:rPr lang="en-GB" sz="1200" b="0" i="0" u="none" strike="noStrike" cap="none" dirty="0">
                <a:solidFill>
                  <a:schemeClr val="dk1"/>
                </a:solidFill>
                <a:latin typeface="Trebuchet MS"/>
                <a:ea typeface="Trebuchet MS"/>
                <a:cs typeface="Trebuchet MS"/>
                <a:sym typeface="Trebuchet MS"/>
              </a:rPr>
              <a:t>was one of the leading themes identified for Imperial College NHS Trust this quarter, with </a:t>
            </a:r>
            <a:r>
              <a:rPr lang="en-GB" sz="1200" dirty="0">
                <a:solidFill>
                  <a:schemeClr val="dk1"/>
                </a:solidFill>
                <a:latin typeface="Trebuchet MS"/>
                <a:ea typeface="Trebuchet MS"/>
                <a:cs typeface="Trebuchet MS"/>
                <a:sym typeface="Trebuchet MS"/>
              </a:rPr>
              <a:t>74</a:t>
            </a:r>
            <a:r>
              <a:rPr lang="en-GB" sz="1200" b="0" i="0" u="none" strike="noStrike" cap="none" dirty="0">
                <a:solidFill>
                  <a:schemeClr val="dk1"/>
                </a:solidFill>
                <a:latin typeface="Trebuchet MS"/>
                <a:ea typeface="Trebuchet MS"/>
                <a:cs typeface="Trebuchet MS"/>
                <a:sym typeface="Trebuchet MS"/>
              </a:rPr>
              <a:t> comments highlighting this area. These reviews have been largely positive, as </a:t>
            </a:r>
            <a:r>
              <a:rPr lang="en-GB" sz="1200" dirty="0">
                <a:solidFill>
                  <a:schemeClr val="dk1"/>
                </a:solidFill>
                <a:latin typeface="Trebuchet MS"/>
                <a:ea typeface="Trebuchet MS"/>
                <a:cs typeface="Trebuchet MS"/>
                <a:sym typeface="Trebuchet MS"/>
              </a:rPr>
              <a:t>76</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56</a:t>
            </a:r>
            <a:r>
              <a:rPr lang="en-GB" sz="1200" b="0" i="0" u="none" strike="noStrike" cap="none" dirty="0">
                <a:solidFill>
                  <a:schemeClr val="dk1"/>
                </a:solidFill>
                <a:latin typeface="Trebuchet MS"/>
                <a:ea typeface="Trebuchet MS"/>
                <a:cs typeface="Trebuchet MS"/>
                <a:sym typeface="Trebuchet MS"/>
              </a:rPr>
              <a:t>) of patients/service users expressed their </a:t>
            </a:r>
            <a:r>
              <a:rPr lang="en-GB" sz="1200" dirty="0">
                <a:solidFill>
                  <a:schemeClr val="dk1"/>
                </a:solidFill>
                <a:latin typeface="Trebuchet MS"/>
                <a:ea typeface="Trebuchet MS"/>
                <a:cs typeface="Trebuchet MS"/>
                <a:sym typeface="Trebuchet MS"/>
              </a:rPr>
              <a:t>satisfaction, whilst 24</a:t>
            </a:r>
            <a:r>
              <a:rPr lang="en-GB" sz="1200" b="0" i="0" u="none" strike="noStrike" cap="none" dirty="0">
                <a:solidFill>
                  <a:schemeClr val="dk1"/>
                </a:solidFill>
                <a:latin typeface="Trebuchet MS"/>
                <a:ea typeface="Trebuchet MS"/>
                <a:cs typeface="Trebuchet MS"/>
                <a:sym typeface="Trebuchet MS"/>
              </a:rPr>
              <a:t>% (n.18) were negative in sentiment. The chart below shows the </a:t>
            </a:r>
            <a:r>
              <a:rPr lang="en-GB" sz="1200" dirty="0">
                <a:solidFill>
                  <a:schemeClr val="dk1"/>
                </a:solidFill>
                <a:latin typeface="Trebuchet MS"/>
                <a:ea typeface="Trebuchet MS"/>
                <a:cs typeface="Trebuchet MS"/>
                <a:sym typeface="Trebuchet MS"/>
              </a:rPr>
              <a:t>breakdown </a:t>
            </a:r>
            <a:r>
              <a:rPr lang="en-GB" sz="1200" b="0" i="0" u="none" strike="noStrike" cap="none" dirty="0">
                <a:solidFill>
                  <a:schemeClr val="dk1"/>
                </a:solidFill>
                <a:latin typeface="Trebuchet MS"/>
                <a:ea typeface="Trebuchet MS"/>
                <a:cs typeface="Trebuchet MS"/>
                <a:sym typeface="Trebuchet MS"/>
              </a:rPr>
              <a:t>for the</a:t>
            </a:r>
            <a:r>
              <a:rPr lang="en-GB" sz="1200" dirty="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Trebuchet MS"/>
                <a:ea typeface="Trebuchet MS"/>
                <a:cs typeface="Trebuchet MS"/>
                <a:sym typeface="Trebuchet MS"/>
              </a:rPr>
              <a:t>Treatment and Care</a:t>
            </a:r>
            <a:r>
              <a:rPr lang="en-GB" sz="1200" b="1"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theme</a:t>
            </a:r>
            <a:r>
              <a:rPr lang="en-GB" sz="1200" dirty="0">
                <a:solidFill>
                  <a:schemeClr val="dk1"/>
                </a:solidFill>
                <a:latin typeface="Trebuchet MS"/>
                <a:ea typeface="Trebuchet MS"/>
                <a:cs typeface="Trebuchet MS"/>
                <a:sym typeface="Trebuchet MS"/>
              </a:rPr>
              <a:t> into</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the top four sub-themes.</a:t>
            </a:r>
            <a:endParaRPr lang="en-US" sz="1400" b="0" i="0" u="none" strike="noStrike" cap="none" dirty="0">
              <a:solidFill>
                <a:schemeClr val="dk1"/>
              </a:solidFill>
              <a:latin typeface="Arial"/>
              <a:ea typeface="Arial"/>
              <a:cs typeface="Arial"/>
            </a:endParaRPr>
          </a:p>
          <a:p>
            <a:br>
              <a:rPr lang="en-GB" sz="1200" b="1" i="0" u="none" strike="noStrike" cap="none" dirty="0">
                <a:solidFill>
                  <a:srgbClr val="000000"/>
                </a:solidFill>
                <a:latin typeface="Trebuchet MS"/>
                <a:ea typeface="Trebuchet MS"/>
                <a:cs typeface="Trebuchet MS"/>
                <a:sym typeface="Trebuchet MS"/>
              </a:rPr>
            </a:br>
            <a:r>
              <a:rPr lang="en-GB" sz="1200" b="0" i="0" u="none" strike="noStrike" cap="none" dirty="0">
                <a:solidFill>
                  <a:schemeClr val="dk1"/>
                </a:solidFill>
                <a:latin typeface="Trebuchet MS"/>
                <a:ea typeface="Trebuchet MS"/>
                <a:cs typeface="Trebuchet MS"/>
                <a:sym typeface="Trebuchet MS"/>
              </a:rPr>
              <a:t>The sub-theme </a:t>
            </a:r>
            <a:r>
              <a:rPr lang="en-GB" sz="1200" b="1" i="0" u="none" strike="noStrike" cap="none" dirty="0">
                <a:solidFill>
                  <a:schemeClr val="dk1"/>
                </a:solidFill>
                <a:latin typeface="Trebuchet MS"/>
                <a:ea typeface="Trebuchet MS"/>
                <a:cs typeface="Trebuchet MS"/>
                <a:sym typeface="Trebuchet MS"/>
              </a:rPr>
              <a:t>Experience </a:t>
            </a:r>
            <a:r>
              <a:rPr lang="en-GB" sz="1200" i="0" u="none" strike="noStrike" cap="none" dirty="0">
                <a:solidFill>
                  <a:schemeClr val="dk1"/>
                </a:solidFill>
                <a:latin typeface="Trebuchet MS"/>
                <a:ea typeface="Trebuchet MS"/>
                <a:cs typeface="Trebuchet MS"/>
                <a:sym typeface="Trebuchet MS"/>
              </a:rPr>
              <a:t>was the most regularly identified </a:t>
            </a:r>
            <a:r>
              <a:rPr lang="en-GB" sz="1200" b="0" i="0" u="none" strike="noStrike" cap="none" dirty="0">
                <a:solidFill>
                  <a:schemeClr val="dk1"/>
                </a:solidFill>
                <a:latin typeface="Trebuchet MS"/>
                <a:ea typeface="Trebuchet MS"/>
                <a:cs typeface="Trebuchet MS"/>
                <a:sym typeface="Trebuchet MS"/>
              </a:rPr>
              <a:t>with </a:t>
            </a:r>
            <a:r>
              <a:rPr lang="en-GB" sz="1200" dirty="0">
                <a:solidFill>
                  <a:schemeClr val="dk1"/>
                </a:solidFill>
                <a:latin typeface="Trebuchet MS"/>
                <a:ea typeface="Trebuchet MS"/>
                <a:cs typeface="Trebuchet MS"/>
                <a:sym typeface="Trebuchet MS"/>
              </a:rPr>
              <a:t>69</a:t>
            </a:r>
            <a:r>
              <a:rPr lang="en-GB" sz="1200" b="0" i="0" u="none" strike="noStrike" cap="none" dirty="0">
                <a:solidFill>
                  <a:schemeClr val="dk1"/>
                </a:solidFill>
                <a:latin typeface="Trebuchet MS"/>
                <a:ea typeface="Trebuchet MS"/>
                <a:cs typeface="Trebuchet MS"/>
                <a:sym typeface="Trebuchet MS"/>
              </a:rPr>
              <a:t>% (n.18) of the feedback </a:t>
            </a:r>
            <a:r>
              <a:rPr lang="en-GB" sz="1200" dirty="0">
                <a:solidFill>
                  <a:schemeClr val="dk1"/>
                </a:solidFill>
                <a:latin typeface="Trebuchet MS"/>
                <a:ea typeface="Trebuchet MS"/>
                <a:cs typeface="Trebuchet MS"/>
                <a:sym typeface="Trebuchet MS"/>
              </a:rPr>
              <a:t>relating to this sub-theme being</a:t>
            </a:r>
            <a:r>
              <a:rPr lang="en-GB" sz="1200" b="0" i="0" u="none" strike="noStrike" cap="none" dirty="0">
                <a:solidFill>
                  <a:schemeClr val="dk1"/>
                </a:solidFill>
                <a:latin typeface="Trebuchet MS"/>
                <a:ea typeface="Trebuchet MS"/>
                <a:cs typeface="Trebuchet MS"/>
                <a:sym typeface="Trebuchet MS"/>
              </a:rPr>
              <a:t> positive in sentiment. In addition, </a:t>
            </a:r>
            <a:r>
              <a:rPr lang="en-GB" sz="1200" dirty="0">
                <a:solidFill>
                  <a:schemeClr val="dk1"/>
                </a:solidFill>
                <a:latin typeface="Trebuchet MS"/>
                <a:ea typeface="Trebuchet MS"/>
                <a:cs typeface="Trebuchet MS"/>
                <a:sym typeface="Trebuchet MS"/>
              </a:rPr>
              <a:t>96% (n.22) of</a:t>
            </a:r>
            <a:r>
              <a:rPr lang="en-GB" sz="1200" b="0" i="0" u="none" strike="noStrike" cap="none" dirty="0">
                <a:solidFill>
                  <a:schemeClr val="dk1"/>
                </a:solidFill>
                <a:latin typeface="Trebuchet MS"/>
                <a:ea typeface="Trebuchet MS"/>
                <a:cs typeface="Trebuchet MS"/>
                <a:sym typeface="Trebuchet MS"/>
              </a:rPr>
              <a:t> the reviews </a:t>
            </a:r>
            <a:r>
              <a:rPr lang="en-GB" sz="1200" dirty="0">
                <a:solidFill>
                  <a:schemeClr val="dk1"/>
                </a:solidFill>
                <a:latin typeface="Trebuchet MS"/>
                <a:ea typeface="Trebuchet MS"/>
                <a:cs typeface="Trebuchet MS"/>
                <a:sym typeface="Trebuchet MS"/>
              </a:rPr>
              <a:t>that made reference to</a:t>
            </a:r>
            <a:r>
              <a:rPr lang="en-GB" sz="1200" b="0" i="0" u="none" strike="noStrike" cap="none" dirty="0">
                <a:solidFill>
                  <a:schemeClr val="dk1"/>
                </a:solidFill>
                <a:latin typeface="Trebuchet MS"/>
                <a:ea typeface="Trebuchet MS"/>
                <a:cs typeface="Trebuchet MS"/>
                <a:sym typeface="Trebuchet MS"/>
              </a:rPr>
              <a:t> the sub-theme</a:t>
            </a:r>
            <a:r>
              <a:rPr lang="en-GB" sz="1200" dirty="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Trebuchet MS"/>
                <a:ea typeface="Trebuchet MS"/>
                <a:cs typeface="Trebuchet MS"/>
                <a:sym typeface="Trebuchet MS"/>
              </a:rPr>
              <a:t>Quality of Care </a:t>
            </a:r>
            <a:r>
              <a:rPr lang="en-GB" sz="1200" dirty="0">
                <a:solidFill>
                  <a:schemeClr val="dk1"/>
                </a:solidFill>
                <a:latin typeface="Trebuchet MS"/>
                <a:ea typeface="Trebuchet MS"/>
                <a:cs typeface="Trebuchet MS"/>
                <a:sym typeface="Trebuchet MS"/>
              </a:rPr>
              <a:t>were</a:t>
            </a:r>
            <a:r>
              <a:rPr lang="en-GB" sz="1200" b="0" i="0" u="none" strike="noStrike" cap="none" dirty="0">
                <a:solidFill>
                  <a:schemeClr val="dk1"/>
                </a:solidFill>
                <a:latin typeface="Trebuchet MS"/>
                <a:ea typeface="Trebuchet MS"/>
                <a:cs typeface="Trebuchet MS"/>
                <a:sym typeface="Trebuchet MS"/>
              </a:rPr>
              <a:t> positive </a:t>
            </a:r>
            <a:r>
              <a:rPr lang="en-GB" sz="1200" dirty="0">
                <a:solidFill>
                  <a:schemeClr val="dk1"/>
                </a:solidFill>
                <a:latin typeface="Trebuchet MS"/>
                <a:ea typeface="Trebuchet MS"/>
                <a:cs typeface="Trebuchet MS"/>
                <a:sym typeface="Trebuchet MS"/>
              </a:rPr>
              <a:t>in sentiment.</a:t>
            </a:r>
            <a:r>
              <a:rPr lang="en-GB" sz="1200" b="0" i="0" u="none" strike="noStrike" cap="none" dirty="0">
                <a:solidFill>
                  <a:schemeClr val="dk1"/>
                </a:solidFill>
                <a:latin typeface="Trebuchet MS"/>
                <a:ea typeface="Trebuchet MS"/>
                <a:cs typeface="Trebuchet MS"/>
                <a:sym typeface="Trebuchet MS"/>
              </a:rPr>
              <a:t> The </a:t>
            </a:r>
            <a:r>
              <a:rPr lang="en-GB" sz="1200" b="1" i="0" u="none" strike="noStrike" cap="none" dirty="0">
                <a:solidFill>
                  <a:schemeClr val="dk1"/>
                </a:solidFill>
                <a:latin typeface="Trebuchet MS"/>
                <a:ea typeface="Trebuchet MS"/>
                <a:cs typeface="Trebuchet MS"/>
                <a:sym typeface="Trebuchet MS"/>
              </a:rPr>
              <a:t>Effectiveness </a:t>
            </a:r>
            <a:r>
              <a:rPr lang="en-GB" sz="1200" b="0" i="0" u="none" strike="noStrike" cap="none" dirty="0">
                <a:solidFill>
                  <a:schemeClr val="dk1"/>
                </a:solidFill>
                <a:latin typeface="Trebuchet MS"/>
                <a:ea typeface="Trebuchet MS"/>
                <a:cs typeface="Trebuchet MS"/>
                <a:sym typeface="Trebuchet MS"/>
              </a:rPr>
              <a:t>sub-theme </a:t>
            </a:r>
            <a:r>
              <a:rPr lang="en-GB" sz="1200" dirty="0">
                <a:solidFill>
                  <a:schemeClr val="dk1"/>
                </a:solidFill>
                <a:latin typeface="Trebuchet MS"/>
                <a:ea typeface="Trebuchet MS"/>
                <a:cs typeface="Trebuchet MS"/>
                <a:sym typeface="Trebuchet MS"/>
              </a:rPr>
              <a:t>was also</a:t>
            </a:r>
            <a:r>
              <a:rPr lang="en-GB" sz="1200" b="0" i="0" u="none" strike="noStrike" cap="none" dirty="0">
                <a:solidFill>
                  <a:schemeClr val="dk1"/>
                </a:solidFill>
                <a:latin typeface="Trebuchet MS"/>
                <a:ea typeface="Trebuchet MS"/>
                <a:cs typeface="Trebuchet MS"/>
                <a:sym typeface="Trebuchet MS"/>
              </a:rPr>
              <a:t> predominantly </a:t>
            </a:r>
            <a:r>
              <a:rPr lang="en-GB" sz="1200" dirty="0">
                <a:solidFill>
                  <a:schemeClr val="dk1"/>
                </a:solidFill>
                <a:latin typeface="Trebuchet MS"/>
                <a:ea typeface="Trebuchet MS"/>
                <a:cs typeface="Trebuchet MS"/>
                <a:sym typeface="Trebuchet MS"/>
              </a:rPr>
              <a:t>identified in reviews that were positive (90%).</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Overall, these findings indicate</a:t>
            </a:r>
            <a:r>
              <a:rPr lang="en-GB" sz="1200" b="0" i="0" u="none" strike="noStrike" cap="none" dirty="0">
                <a:solidFill>
                  <a:schemeClr val="dk1"/>
                </a:solidFill>
                <a:latin typeface="Trebuchet MS"/>
                <a:ea typeface="Trebuchet MS"/>
                <a:cs typeface="Trebuchet MS"/>
                <a:sym typeface="Trebuchet MS"/>
              </a:rPr>
              <a:t> that patients are happy with the </a:t>
            </a:r>
            <a:r>
              <a:rPr lang="en-GB" sz="1200" dirty="0">
                <a:solidFill>
                  <a:schemeClr val="dk1"/>
                </a:solidFill>
                <a:latin typeface="Trebuchet MS"/>
                <a:ea typeface="Trebuchet MS"/>
                <a:cs typeface="Trebuchet MS"/>
                <a:sym typeface="Trebuchet MS"/>
              </a:rPr>
              <a:t>quality </a:t>
            </a:r>
            <a:r>
              <a:rPr lang="en-GB" sz="1200" b="0" i="0" u="none" strike="noStrike" cap="none" dirty="0">
                <a:solidFill>
                  <a:schemeClr val="dk1"/>
                </a:solidFill>
                <a:latin typeface="Trebuchet MS"/>
                <a:ea typeface="Trebuchet MS"/>
                <a:cs typeface="Trebuchet MS"/>
                <a:sym typeface="Trebuchet MS"/>
              </a:rPr>
              <a:t>of care being received</a:t>
            </a:r>
            <a:r>
              <a:rPr lang="en-GB" sz="1200" dirty="0">
                <a:solidFill>
                  <a:schemeClr val="dk1"/>
                </a:solidFill>
                <a:latin typeface="Trebuchet MS"/>
                <a:ea typeface="Trebuchet MS"/>
                <a:cs typeface="Trebuchet MS"/>
                <a:sym typeface="Trebuchet MS"/>
              </a:rPr>
              <a:t>. However,</a:t>
            </a:r>
            <a:r>
              <a:rPr lang="en-GB" sz="1200" b="0" i="0" u="none" strike="noStrike" cap="none" dirty="0">
                <a:solidFill>
                  <a:schemeClr val="dk1"/>
                </a:solidFill>
                <a:latin typeface="Trebuchet MS"/>
                <a:ea typeface="Trebuchet MS"/>
                <a:cs typeface="Trebuchet MS"/>
                <a:sym typeface="Trebuchet MS"/>
              </a:rPr>
              <a:t> there </a:t>
            </a:r>
            <a:r>
              <a:rPr lang="en-GB" sz="1200" dirty="0">
                <a:solidFill>
                  <a:schemeClr val="dk1"/>
                </a:solidFill>
                <a:latin typeface="Trebuchet MS"/>
                <a:ea typeface="Trebuchet MS"/>
                <a:cs typeface="Trebuchet MS"/>
                <a:sym typeface="Trebuchet MS"/>
              </a:rPr>
              <a:t>remains </a:t>
            </a:r>
            <a:r>
              <a:rPr lang="en-GB" sz="1200" b="0" i="0" u="none" strike="noStrike" cap="none" dirty="0">
                <a:solidFill>
                  <a:schemeClr val="dk1"/>
                </a:solidFill>
                <a:latin typeface="Trebuchet MS"/>
                <a:ea typeface="Trebuchet MS"/>
                <a:cs typeface="Trebuchet MS"/>
                <a:sym typeface="Trebuchet MS"/>
              </a:rPr>
              <a:t>room for improvement </a:t>
            </a:r>
            <a:r>
              <a:rPr lang="en-GB" sz="1200" dirty="0">
                <a:solidFill>
                  <a:schemeClr val="dk1"/>
                </a:solidFill>
                <a:latin typeface="Trebuchet MS"/>
                <a:ea typeface="Trebuchet MS"/>
                <a:cs typeface="Trebuchet MS"/>
                <a:sym typeface="Trebuchet MS"/>
              </a:rPr>
              <a:t>to ensure that patients overall experience of care at the Trust's hospitals are positive in nature</a:t>
            </a:r>
            <a:r>
              <a:rPr lang="en-GB" sz="1200" b="0" i="0" u="none" strike="noStrike" cap="none" dirty="0">
                <a:solidFill>
                  <a:schemeClr val="dk1"/>
                </a:solidFill>
                <a:latin typeface="Trebuchet MS"/>
                <a:ea typeface="Trebuchet MS"/>
                <a:cs typeface="Trebuchet MS"/>
                <a:sym typeface="Trebuchet MS"/>
              </a:rPr>
              <a:t>.</a:t>
            </a:r>
            <a:endParaRPr sz="1400" b="0" i="0" u="none" strike="noStrike" cap="none" dirty="0">
              <a:solidFill>
                <a:schemeClr val="dk1"/>
              </a:solidFill>
              <a:latin typeface="Arial"/>
              <a:ea typeface="Arial"/>
              <a:cs typeface="Arial"/>
              <a:sym typeface="Arial"/>
            </a:endParaRPr>
          </a:p>
        </p:txBody>
      </p:sp>
      <p:graphicFrame>
        <p:nvGraphicFramePr>
          <p:cNvPr id="405" name="Google Shape;405;p20"/>
          <p:cNvGraphicFramePr/>
          <p:nvPr>
            <p:extLst>
              <p:ext uri="{D42A27DB-BD31-4B8C-83A1-F6EECF244321}">
                <p14:modId xmlns:p14="http://schemas.microsoft.com/office/powerpoint/2010/main" val="792554490"/>
              </p:ext>
            </p:extLst>
          </p:nvPr>
        </p:nvGraphicFramePr>
        <p:xfrm>
          <a:off x="471455" y="3081891"/>
          <a:ext cx="4783964" cy="3528681"/>
        </p:xfrm>
        <a:graphic>
          <a:graphicData uri="http://schemas.openxmlformats.org/drawingml/2006/chart">
            <c:chart xmlns:c="http://schemas.openxmlformats.org/drawingml/2006/chart" xmlns:r="http://schemas.openxmlformats.org/officeDocument/2006/relationships" r:id="rId5"/>
          </a:graphicData>
        </a:graphic>
      </p:graphicFrame>
      <p:sp>
        <p:nvSpPr>
          <p:cNvPr id="406" name="Google Shape;406;p20"/>
          <p:cNvSpPr txBox="1"/>
          <p:nvPr/>
        </p:nvSpPr>
        <p:spPr>
          <a:xfrm rot="-5400000">
            <a:off x="-256759" y="4496240"/>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Sub-themes</a:t>
            </a:r>
            <a:endParaRPr sz="1400" b="0" i="0" u="none" strike="noStrike" cap="none" dirty="0">
              <a:solidFill>
                <a:srgbClr val="000000"/>
              </a:solidFill>
              <a:latin typeface="Arial"/>
              <a:ea typeface="Arial"/>
              <a:cs typeface="Arial"/>
              <a:sym typeface="Arial"/>
            </a:endParaRPr>
          </a:p>
        </p:txBody>
      </p:sp>
      <p:sp>
        <p:nvSpPr>
          <p:cNvPr id="407" name="Google Shape;407;p20"/>
          <p:cNvSpPr txBox="1"/>
          <p:nvPr/>
        </p:nvSpPr>
        <p:spPr>
          <a:xfrm>
            <a:off x="1970602" y="6567587"/>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Number of reviews</a:t>
            </a:r>
            <a:endParaRPr sz="1400" b="0" i="0" u="none" strike="noStrike" cap="none" dirty="0">
              <a:solidFill>
                <a:srgbClr val="000000"/>
              </a:solidFill>
              <a:latin typeface="Arial"/>
              <a:ea typeface="Arial"/>
              <a:cs typeface="Arial"/>
              <a:sym typeface="Arial"/>
            </a:endParaRPr>
          </a:p>
        </p:txBody>
      </p:sp>
      <p:sp>
        <p:nvSpPr>
          <p:cNvPr id="408" name="Google Shape;408;p20"/>
          <p:cNvSpPr txBox="1"/>
          <p:nvPr/>
        </p:nvSpPr>
        <p:spPr>
          <a:xfrm>
            <a:off x="5507746" y="2779150"/>
            <a:ext cx="4211369" cy="24929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endParaRPr lang="en-GB" sz="1200" b="1"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endParaRPr lang="en-GB" sz="1200" b="1"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Excellent care for my husband, who was in the ICU for a week, and he was looked after well by staff.</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ICU</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was seen by Neurosurgery. Ease of appointments. Receptions were very good, very supportive and the operation by the surgeons was good.</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i="1" dirty="0">
                <a:solidFill>
                  <a:schemeClr val="dk1"/>
                </a:solidFill>
                <a:latin typeface="Trebuchet MS"/>
                <a:ea typeface="Trebuchet MS"/>
                <a:cs typeface="Trebuchet MS"/>
                <a:sym typeface="Trebuchet MS"/>
              </a:rPr>
              <a:t>Neurosurgery</a:t>
            </a:r>
            <a:r>
              <a:rPr lang="en-GB" sz="1200" b="0" i="1" u="none" strike="noStrike" cap="none" dirty="0">
                <a:solidFill>
                  <a:schemeClr val="dk1"/>
                </a:solidFill>
                <a:latin typeface="Trebuchet MS"/>
                <a:ea typeface="Trebuchet MS"/>
                <a:cs typeface="Trebuchet MS"/>
                <a:sym typeface="Trebuchet MS"/>
              </a:rPr>
              <a:t>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sp>
        <p:nvSpPr>
          <p:cNvPr id="409" name="Google Shape;409;p20"/>
          <p:cNvSpPr txBox="1"/>
          <p:nvPr/>
        </p:nvSpPr>
        <p:spPr>
          <a:xfrm>
            <a:off x="5519381" y="4650128"/>
            <a:ext cx="4211369"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endParaRPr lang="en-GB" sz="1200" b="1"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reviews</a:t>
            </a:r>
            <a:endParaRPr sz="1400" b="0" i="0" u="none" strike="noStrike" cap="none" dirty="0">
              <a:solidFill>
                <a:srgbClr val="000000"/>
              </a:solidFill>
              <a:latin typeface="Arial"/>
              <a:ea typeface="Arial"/>
              <a:cs typeface="Arial"/>
              <a:sym typeface="Arial"/>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No treatment or face to face appointments because of the Corona Virus National Pandemic. No advise about serious diagnosis given.</a:t>
            </a:r>
            <a:r>
              <a:rPr lang="en-GB" sz="1200" dirty="0">
                <a:solidFill>
                  <a:schemeClr val="dk1"/>
                </a:solidFill>
                <a:highlight>
                  <a:srgbClr val="BDD1D1"/>
                </a:highlight>
                <a:latin typeface="Trebuchet MS"/>
                <a:sym typeface="Trebuchet MS"/>
              </a:rPr>
              <a:t>” </a:t>
            </a:r>
            <a:endParaRPr lang="en-GB"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dirty="0">
                <a:solidFill>
                  <a:schemeClr val="dk1"/>
                </a:solidFill>
                <a:highlight>
                  <a:srgbClr val="BDD1D1"/>
                </a:highlight>
                <a:latin typeface="Trebuchet MS"/>
                <a:sym typeface="Trebuchet MS"/>
              </a:rPr>
              <a:t>“Bad experience and delay in diagnosis just keep blaming it on covid. </a:t>
            </a:r>
            <a:r>
              <a:rPr lang="en-GB" sz="1200">
                <a:solidFill>
                  <a:schemeClr val="dk1"/>
                </a:solidFill>
                <a:highlight>
                  <a:srgbClr val="BDD1D1"/>
                </a:highlight>
                <a:latin typeface="Trebuchet MS"/>
                <a:sym typeface="Trebuchet MS"/>
              </a:rPr>
              <a:t>And staff were insensitive” </a:t>
            </a:r>
            <a:endParaRPr sz="120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a:t>
            </a:r>
            <a:endParaRPr sz="1400" b="0" i="0" u="none" strike="noStrike" cap="none" dirty="0">
              <a:solidFill>
                <a:srgbClr val="000000"/>
              </a:solidFill>
              <a:latin typeface="Arial"/>
              <a:ea typeface="Arial"/>
              <a:cs typeface="Arial"/>
              <a:sym typeface="Arial"/>
            </a:endParaRPr>
          </a:p>
        </p:txBody>
      </p:sp>
      <p:cxnSp>
        <p:nvCxnSpPr>
          <p:cNvPr id="410" name="Google Shape;410;p20"/>
          <p:cNvCxnSpPr/>
          <p:nvPr/>
        </p:nvCxnSpPr>
        <p:spPr>
          <a:xfrm>
            <a:off x="5601397" y="3081891"/>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11" name="Google Shape;411;p20"/>
          <p:cNvCxnSpPr/>
          <p:nvPr/>
        </p:nvCxnSpPr>
        <p:spPr>
          <a:xfrm>
            <a:off x="5613032" y="4857335"/>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12" name="Google Shape;412;p2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19</a:t>
            </a:fld>
            <a:endParaRPr/>
          </a:p>
        </p:txBody>
      </p:sp>
      <p:pic>
        <p:nvPicPr>
          <p:cNvPr id="413" name="Google Shape;413;p20"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14" name="Google Shape;414;p20"/>
          <p:cNvSpPr txBox="1"/>
          <p:nvPr/>
        </p:nvSpPr>
        <p:spPr>
          <a:xfrm>
            <a:off x="859546" y="-115959"/>
            <a:ext cx="764362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and Sub-Themes for Imperial College NHS Trust</a:t>
            </a:r>
            <a:endParaRPr sz="1400" b="0" i="0" u="none" strike="noStrike" cap="none">
              <a:solidFill>
                <a:srgbClr val="000000"/>
              </a:solidFill>
              <a:latin typeface="Arial"/>
              <a:ea typeface="Arial"/>
              <a:cs typeface="Arial"/>
              <a:sym typeface="Arial"/>
            </a:endParaRPr>
          </a:p>
        </p:txBody>
      </p:sp>
      <p:cxnSp>
        <p:nvCxnSpPr>
          <p:cNvPr id="415" name="Google Shape;415;p20"/>
          <p:cNvCxnSpPr/>
          <p:nvPr/>
        </p:nvCxnSpPr>
        <p:spPr>
          <a:xfrm>
            <a:off x="5613032" y="6589080"/>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48;p3">
            <a:extLst>
              <a:ext uri="{FF2B5EF4-FFF2-40B4-BE49-F238E27FC236}">
                <a16:creationId xmlns:a16="http://schemas.microsoft.com/office/drawing/2014/main" id="{818B5894-0332-48F3-8164-01EC5DAB9B4D}"/>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22"/>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42" name="Google Shape;442;p22"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43" name="Google Shape;443;p22"/>
          <p:cNvSpPr txBox="1"/>
          <p:nvPr/>
        </p:nvSpPr>
        <p:spPr>
          <a:xfrm>
            <a:off x="478971" y="1083763"/>
            <a:ext cx="9811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was our </a:t>
            </a:r>
            <a:r>
              <a:rPr lang="en-GB" sz="1200" dirty="0">
                <a:solidFill>
                  <a:schemeClr val="dk1"/>
                </a:solidFill>
                <a:latin typeface="Trebuchet MS"/>
                <a:ea typeface="Trebuchet MS"/>
                <a:cs typeface="Trebuchet MS"/>
                <a:sym typeface="Trebuchet MS"/>
              </a:rPr>
              <a:t>second</a:t>
            </a:r>
            <a:r>
              <a:rPr lang="en-GB" sz="1200" b="0" i="0" u="none" strike="noStrike" cap="none" dirty="0">
                <a:solidFill>
                  <a:schemeClr val="dk1"/>
                </a:solidFill>
                <a:latin typeface="Trebuchet MS"/>
                <a:ea typeface="Trebuchet MS"/>
                <a:cs typeface="Trebuchet MS"/>
                <a:sym typeface="Trebuchet MS"/>
              </a:rPr>
              <a:t> most </a:t>
            </a:r>
            <a:r>
              <a:rPr lang="en-GB" sz="1200" dirty="0">
                <a:solidFill>
                  <a:schemeClr val="dk1"/>
                </a:solidFill>
                <a:latin typeface="Trebuchet MS"/>
                <a:ea typeface="Trebuchet MS"/>
                <a:cs typeface="Trebuchet MS"/>
                <a:sym typeface="Trebuchet MS"/>
              </a:rPr>
              <a:t>popular</a:t>
            </a:r>
            <a:r>
              <a:rPr lang="en-GB" sz="1200" b="0" i="0" u="none" strike="noStrike" cap="none" dirty="0">
                <a:solidFill>
                  <a:schemeClr val="dk1"/>
                </a:solidFill>
                <a:latin typeface="Trebuchet MS"/>
                <a:ea typeface="Trebuchet MS"/>
                <a:cs typeface="Trebuchet MS"/>
                <a:sym typeface="Trebuchet MS"/>
              </a:rPr>
              <a:t> theme for Imperial College NHS Trust this quarter, with 48 patient reviews </a:t>
            </a:r>
            <a:r>
              <a:rPr lang="en-GB" sz="1200" dirty="0">
                <a:solidFill>
                  <a:schemeClr val="dk1"/>
                </a:solidFill>
                <a:latin typeface="Trebuchet MS"/>
                <a:ea typeface="Trebuchet MS"/>
                <a:cs typeface="Trebuchet MS"/>
                <a:sym typeface="Trebuchet MS"/>
              </a:rPr>
              <a:t>being identified to</a:t>
            </a:r>
            <a:r>
              <a:rPr lang="en-GB" sz="1200" b="0" i="0" u="none" strike="noStrike" cap="none" dirty="0">
                <a:solidFill>
                  <a:schemeClr val="dk1"/>
                </a:solidFill>
                <a:latin typeface="Trebuchet MS"/>
                <a:ea typeface="Trebuchet MS"/>
                <a:cs typeface="Trebuchet MS"/>
                <a:sym typeface="Trebuchet MS"/>
              </a:rPr>
              <a:t> this theme. In total, 92% (n.44) were positive</a:t>
            </a:r>
            <a:r>
              <a:rPr lang="en-GB" sz="1200" dirty="0">
                <a:solidFill>
                  <a:schemeClr val="dk1"/>
                </a:solidFill>
                <a:latin typeface="Trebuchet MS"/>
                <a:ea typeface="Trebuchet MS"/>
                <a:cs typeface="Trebuchet MS"/>
                <a:sym typeface="Trebuchet MS"/>
              </a:rPr>
              <a:t> and 8</a:t>
            </a:r>
            <a:r>
              <a:rPr lang="en-GB" sz="1200" b="0" i="0" u="none" strike="noStrike" cap="none" dirty="0">
                <a:solidFill>
                  <a:schemeClr val="dk1"/>
                </a:solidFill>
                <a:latin typeface="Trebuchet MS"/>
                <a:ea typeface="Trebuchet MS"/>
                <a:cs typeface="Trebuchet MS"/>
                <a:sym typeface="Trebuchet MS"/>
              </a:rPr>
              <a:t>% (n.4) were </a:t>
            </a:r>
            <a:r>
              <a:rPr lang="en-GB" sz="1200" dirty="0">
                <a:solidFill>
                  <a:schemeClr val="dk1"/>
                </a:solidFill>
                <a:latin typeface="Trebuchet MS"/>
                <a:ea typeface="Trebuchet MS"/>
                <a:cs typeface="Trebuchet MS"/>
                <a:sym typeface="Trebuchet MS"/>
              </a:rPr>
              <a:t>negative</a:t>
            </a:r>
            <a:r>
              <a:rPr lang="en-GB" sz="1200" b="0" i="0" u="none" strike="noStrike" cap="none" dirty="0">
                <a:solidFill>
                  <a:schemeClr val="dk1"/>
                </a:solidFill>
                <a:latin typeface="Trebuchet MS"/>
                <a:ea typeface="Trebuchet MS"/>
                <a:cs typeface="Trebuchet MS"/>
                <a:sym typeface="Trebuchet MS"/>
              </a:rPr>
              <a:t>. It also had the highest proportion of positive reviews out of all the main themes relating to hospital services. This suggests that the professionalism and manner of care from Imperial College NHS Trust staff is exemplary.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The chart below presents a breakdown of the top two sub-themes for </a:t>
            </a:r>
            <a:r>
              <a:rPr lang="en-GB" sz="1200" b="1" i="0" u="none" strike="noStrike" cap="none" dirty="0">
                <a:solidFill>
                  <a:schemeClr val="dk1"/>
                </a:solidFill>
                <a:latin typeface="Trebuchet MS"/>
                <a:ea typeface="Trebuchet MS"/>
                <a:cs typeface="Trebuchet MS"/>
                <a:sym typeface="Trebuchet MS"/>
              </a:rPr>
              <a:t>Staff</a:t>
            </a:r>
            <a:r>
              <a:rPr lang="en-GB" sz="1200" b="0" i="0" u="none" strike="noStrike" cap="none" dirty="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Trebuchet MS"/>
                <a:ea typeface="Trebuchet MS"/>
                <a:cs typeface="Trebuchet MS"/>
                <a:sym typeface="Trebuchet MS"/>
              </a:rPr>
              <a:t>Attitudes </a:t>
            </a:r>
            <a:r>
              <a:rPr lang="en-GB" sz="1200" b="0" i="0" u="none" strike="noStrike" cap="none" dirty="0">
                <a:solidFill>
                  <a:schemeClr val="dk1"/>
                </a:solidFill>
                <a:latin typeface="Trebuchet MS"/>
                <a:ea typeface="Trebuchet MS"/>
                <a:cs typeface="Trebuchet MS"/>
                <a:sym typeface="Trebuchet MS"/>
              </a:rPr>
              <a:t>was the most </a:t>
            </a:r>
            <a:r>
              <a:rPr lang="en-GB" sz="1200" dirty="0">
                <a:solidFill>
                  <a:schemeClr val="dk1"/>
                </a:solidFill>
                <a:latin typeface="Trebuchet MS"/>
                <a:ea typeface="Trebuchet MS"/>
                <a:cs typeface="Trebuchet MS"/>
                <a:sym typeface="Trebuchet MS"/>
              </a:rPr>
              <a:t>regularly identified</a:t>
            </a:r>
            <a:r>
              <a:rPr lang="en-GB" sz="1200" b="0" i="0" u="none" strike="noStrike" cap="none" dirty="0">
                <a:solidFill>
                  <a:schemeClr val="dk1"/>
                </a:solidFill>
                <a:latin typeface="Trebuchet MS"/>
                <a:ea typeface="Trebuchet MS"/>
                <a:cs typeface="Trebuchet MS"/>
                <a:sym typeface="Trebuchet MS"/>
              </a:rPr>
              <a:t> sub-theme, with approximately two-thirds (67%) of the reviews (n.32) within the </a:t>
            </a: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theme </a:t>
            </a:r>
            <a:r>
              <a:rPr lang="en-GB" sz="1200" dirty="0">
                <a:solidFill>
                  <a:schemeClr val="dk1"/>
                </a:solidFill>
                <a:latin typeface="Trebuchet MS"/>
                <a:ea typeface="Trebuchet MS"/>
                <a:cs typeface="Trebuchet MS"/>
                <a:sym typeface="Trebuchet MS"/>
              </a:rPr>
              <a:t>referencing this sub-theme. Out of the total number of these reviews, 91% were positive in sentiment, providing strong evidence that patient-facing staff at the Imperial College NHS Trust are delivering </a:t>
            </a:r>
            <a:r>
              <a:rPr lang="en-GB" sz="1200">
                <a:solidFill>
                  <a:schemeClr val="dk1"/>
                </a:solidFill>
                <a:latin typeface="Trebuchet MS"/>
                <a:ea typeface="Trebuchet MS"/>
                <a:cs typeface="Trebuchet MS"/>
                <a:sym typeface="Trebuchet MS"/>
              </a:rPr>
              <a:t>care to a very high standard.</a:t>
            </a:r>
            <a:endParaRPr lang="en-GB" sz="1200" b="0" i="0" u="none" strike="noStrike" cap="none" dirty="0">
              <a:solidFill>
                <a:schemeClr val="dk1"/>
              </a:solidFill>
              <a:latin typeface="Trebuchet MS"/>
            </a:endParaRPr>
          </a:p>
        </p:txBody>
      </p:sp>
      <p:graphicFrame>
        <p:nvGraphicFramePr>
          <p:cNvPr id="444" name="Google Shape;444;p22"/>
          <p:cNvGraphicFramePr/>
          <p:nvPr>
            <p:extLst>
              <p:ext uri="{D42A27DB-BD31-4B8C-83A1-F6EECF244321}">
                <p14:modId xmlns:p14="http://schemas.microsoft.com/office/powerpoint/2010/main" val="4139646972"/>
              </p:ext>
            </p:extLst>
          </p:nvPr>
        </p:nvGraphicFramePr>
        <p:xfrm>
          <a:off x="559799" y="3004687"/>
          <a:ext cx="4875600" cy="3399727"/>
        </p:xfrm>
        <a:graphic>
          <a:graphicData uri="http://schemas.openxmlformats.org/drawingml/2006/chart">
            <c:chart xmlns:c="http://schemas.openxmlformats.org/drawingml/2006/chart" xmlns:r="http://schemas.openxmlformats.org/officeDocument/2006/relationships" r:id="rId5"/>
          </a:graphicData>
        </a:graphic>
      </p:graphicFrame>
      <p:sp>
        <p:nvSpPr>
          <p:cNvPr id="445" name="Google Shape;445;p22"/>
          <p:cNvSpPr txBox="1"/>
          <p:nvPr/>
        </p:nvSpPr>
        <p:spPr>
          <a:xfrm rot="-5400000">
            <a:off x="-127197" y="4209031"/>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446" name="Google Shape;446;p22"/>
          <p:cNvSpPr txBox="1"/>
          <p:nvPr/>
        </p:nvSpPr>
        <p:spPr>
          <a:xfrm>
            <a:off x="2148156" y="6404435"/>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447" name="Google Shape;447;p22"/>
          <p:cNvSpPr txBox="1"/>
          <p:nvPr/>
        </p:nvSpPr>
        <p:spPr>
          <a:xfrm>
            <a:off x="5507746" y="2779150"/>
            <a:ext cx="4211369" cy="18773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went for a blood test I found the staff friendly, efficient and pro-active</a:t>
            </a:r>
            <a:r>
              <a:rPr lang="en-GB" sz="1600" dirty="0">
                <a:solidFill>
                  <a:srgbClr val="212529"/>
                </a:solidFill>
                <a:highlight>
                  <a:srgbClr val="DDEAC0"/>
                </a:highlight>
                <a:latin typeface="-apple-system"/>
              </a:rPr>
              <a:t>.</a:t>
            </a:r>
            <a:r>
              <a:rPr lang="en-GB" sz="1200" b="0" i="0" u="none" strike="noStrike" cap="none" dirty="0">
                <a:solidFill>
                  <a:schemeClr val="dk1"/>
                </a:solidFill>
                <a:highlight>
                  <a:srgbClr val="DDEAC0"/>
                </a:highlight>
                <a:latin typeface="Trebuchet MS"/>
                <a:ea typeface="Trebuchet MS"/>
                <a:cs typeface="Trebuchet MS"/>
                <a:sym typeface="Trebuchet MS"/>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Blood test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recently underwent surgery at this hospital and I cannot praise all the hospital and staff enough. Everyone was amazing and so helpful and thoughtful. The best</a:t>
            </a:r>
            <a:r>
              <a:rPr lang="en-GB" sz="1600" dirty="0">
                <a:solidFill>
                  <a:srgbClr val="212529"/>
                </a:solidFill>
                <a:highlight>
                  <a:srgbClr val="DDEAC0"/>
                </a:highlight>
                <a:latin typeface="-apple-system"/>
              </a:rPr>
              <a:t>!</a:t>
            </a:r>
            <a:r>
              <a:rPr lang="en-GB" sz="1200" b="0" i="0" u="none" strike="noStrike" cap="none" dirty="0">
                <a:solidFill>
                  <a:schemeClr val="dk1"/>
                </a:solidFill>
                <a:highlight>
                  <a:srgbClr val="DDEAC0"/>
                </a:highlight>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endParaRPr sz="1400" b="0" i="0" u="none" strike="noStrike" cap="none" dirty="0">
              <a:solidFill>
                <a:srgbClr val="000000"/>
              </a:solidFill>
              <a:latin typeface="Arial"/>
              <a:ea typeface="Arial"/>
              <a:cs typeface="Arial"/>
              <a:sym typeface="Arial"/>
            </a:endParaRPr>
          </a:p>
        </p:txBody>
      </p:sp>
      <p:sp>
        <p:nvSpPr>
          <p:cNvPr id="448" name="Google Shape;448;p22"/>
          <p:cNvSpPr txBox="1"/>
          <p:nvPr/>
        </p:nvSpPr>
        <p:spPr>
          <a:xfrm>
            <a:off x="5519381" y="4720279"/>
            <a:ext cx="4211369"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Terrible A&amp;E medical staff, rude, uncaring, not even bothered to check for water and food in 8 hours. I hope NHS take note of this inhumane behaviour.</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A&amp;E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 worker at the desk was very rude and aggressive about not knowing the procedure.</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 </a:t>
            </a:r>
            <a:endParaRPr sz="1400" b="0" i="0" u="none" strike="noStrike" cap="none" dirty="0">
              <a:solidFill>
                <a:srgbClr val="000000"/>
              </a:solidFill>
              <a:latin typeface="Arial"/>
              <a:ea typeface="Arial"/>
              <a:cs typeface="Arial"/>
              <a:sym typeface="Arial"/>
            </a:endParaRPr>
          </a:p>
        </p:txBody>
      </p:sp>
      <p:cxnSp>
        <p:nvCxnSpPr>
          <p:cNvPr id="449" name="Google Shape;449;p22"/>
          <p:cNvCxnSpPr/>
          <p:nvPr/>
        </p:nvCxnSpPr>
        <p:spPr>
          <a:xfrm>
            <a:off x="5519381" y="2707573"/>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50" name="Google Shape;450;p22"/>
          <p:cNvCxnSpPr/>
          <p:nvPr/>
        </p:nvCxnSpPr>
        <p:spPr>
          <a:xfrm>
            <a:off x="5507746" y="4626409"/>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51" name="Google Shape;451;p2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20</a:t>
            </a:fld>
            <a:endParaRPr/>
          </a:p>
        </p:txBody>
      </p:sp>
      <p:pic>
        <p:nvPicPr>
          <p:cNvPr id="452" name="Google Shape;452;p22"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53" name="Google Shape;453;p22"/>
          <p:cNvSpPr txBox="1"/>
          <p:nvPr/>
        </p:nvSpPr>
        <p:spPr>
          <a:xfrm>
            <a:off x="859546" y="-115959"/>
            <a:ext cx="764362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and Sub-Themes for Imperial College NHS Trust</a:t>
            </a:r>
            <a:endParaRPr sz="1400" b="0" i="0" u="none" strike="noStrike" cap="none">
              <a:solidFill>
                <a:srgbClr val="000000"/>
              </a:solidFill>
              <a:latin typeface="Arial"/>
              <a:ea typeface="Arial"/>
              <a:cs typeface="Arial"/>
              <a:sym typeface="Arial"/>
            </a:endParaRPr>
          </a:p>
        </p:txBody>
      </p:sp>
      <p:cxnSp>
        <p:nvCxnSpPr>
          <p:cNvPr id="454" name="Google Shape;454;p22"/>
          <p:cNvCxnSpPr/>
          <p:nvPr/>
        </p:nvCxnSpPr>
        <p:spPr>
          <a:xfrm>
            <a:off x="5519381" y="6421218"/>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48;p3">
            <a:extLst>
              <a:ext uri="{FF2B5EF4-FFF2-40B4-BE49-F238E27FC236}">
                <a16:creationId xmlns:a16="http://schemas.microsoft.com/office/drawing/2014/main" id="{F790D612-786D-4173-AB5E-E34F39090A14}"/>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2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62" name="Google Shape;462;p23"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63" name="Google Shape;463;p23"/>
          <p:cNvSpPr txBox="1"/>
          <p:nvPr/>
        </p:nvSpPr>
        <p:spPr>
          <a:xfrm>
            <a:off x="478971" y="1083763"/>
            <a:ext cx="98115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On this occasion, </a:t>
            </a:r>
            <a:r>
              <a:rPr lang="en-GB" sz="1200" b="1" i="0" u="none" strike="noStrike" cap="none" dirty="0">
                <a:solidFill>
                  <a:schemeClr val="dk1"/>
                </a:solidFill>
                <a:latin typeface="Trebuchet MS"/>
                <a:ea typeface="Trebuchet MS"/>
                <a:cs typeface="Trebuchet MS"/>
                <a:sym typeface="Trebuchet MS"/>
              </a:rPr>
              <a:t>Access to Services </a:t>
            </a:r>
            <a:r>
              <a:rPr lang="en-GB" sz="1200" b="0" i="0" u="none" strike="noStrike" cap="none" dirty="0">
                <a:solidFill>
                  <a:schemeClr val="dk1"/>
                </a:solidFill>
                <a:latin typeface="Trebuchet MS"/>
                <a:ea typeface="Trebuchet MS"/>
                <a:cs typeface="Trebuchet MS"/>
                <a:sym typeface="Trebuchet MS"/>
              </a:rPr>
              <a:t>was our </a:t>
            </a:r>
            <a:r>
              <a:rPr lang="en-GB" sz="1200" dirty="0">
                <a:solidFill>
                  <a:schemeClr val="dk1"/>
                </a:solidFill>
                <a:latin typeface="Trebuchet MS"/>
                <a:ea typeface="Trebuchet MS"/>
                <a:cs typeface="Trebuchet MS"/>
                <a:sym typeface="Trebuchet MS"/>
              </a:rPr>
              <a:t>third</a:t>
            </a:r>
            <a:r>
              <a:rPr lang="en-GB" sz="1200" b="0" i="0" u="none" strike="noStrike" cap="none" dirty="0">
                <a:solidFill>
                  <a:schemeClr val="dk1"/>
                </a:solidFill>
                <a:latin typeface="Trebuchet MS"/>
                <a:ea typeface="Trebuchet MS"/>
                <a:cs typeface="Trebuchet MS"/>
                <a:sym typeface="Trebuchet MS"/>
              </a:rPr>
              <a:t> most </a:t>
            </a:r>
            <a:r>
              <a:rPr lang="en-GB" sz="1200" dirty="0">
                <a:solidFill>
                  <a:schemeClr val="dk1"/>
                </a:solidFill>
                <a:latin typeface="Trebuchet MS"/>
                <a:ea typeface="Trebuchet MS"/>
                <a:cs typeface="Trebuchet MS"/>
                <a:sym typeface="Trebuchet MS"/>
              </a:rPr>
              <a:t>identified</a:t>
            </a:r>
            <a:r>
              <a:rPr lang="en-GB" sz="1200" b="0" i="0" u="none" strike="noStrike" cap="none" dirty="0">
                <a:solidFill>
                  <a:schemeClr val="dk1"/>
                </a:solidFill>
                <a:latin typeface="Trebuchet MS"/>
                <a:ea typeface="Trebuchet MS"/>
                <a:cs typeface="Trebuchet MS"/>
                <a:sym typeface="Trebuchet MS"/>
              </a:rPr>
              <a:t> theme, with </a:t>
            </a:r>
            <a:r>
              <a:rPr lang="en-GB" sz="1200" dirty="0">
                <a:solidFill>
                  <a:schemeClr val="dk1"/>
                </a:solidFill>
                <a:latin typeface="Trebuchet MS"/>
                <a:ea typeface="Trebuchet MS"/>
                <a:cs typeface="Trebuchet MS"/>
                <a:sym typeface="Trebuchet MS"/>
              </a:rPr>
              <a:t>46</a:t>
            </a:r>
            <a:r>
              <a:rPr lang="en-GB" sz="1200" b="0" i="0" u="none" strike="noStrike" cap="none" dirty="0">
                <a:solidFill>
                  <a:schemeClr val="dk1"/>
                </a:solidFill>
                <a:latin typeface="Trebuchet MS"/>
                <a:ea typeface="Trebuchet MS"/>
                <a:cs typeface="Trebuchet MS"/>
                <a:sym typeface="Trebuchet MS"/>
              </a:rPr>
              <a:t> patient reviews focusing on this area. Out of the total number of </a:t>
            </a:r>
            <a:r>
              <a:rPr lang="en-GB" sz="1200" dirty="0">
                <a:solidFill>
                  <a:schemeClr val="dk1"/>
                </a:solidFill>
                <a:latin typeface="Trebuchet MS"/>
                <a:ea typeface="Trebuchet MS"/>
                <a:cs typeface="Trebuchet MS"/>
                <a:sym typeface="Trebuchet MS"/>
              </a:rPr>
              <a:t>times this theme was identified</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37</a:t>
            </a:r>
            <a:r>
              <a:rPr lang="en-GB" sz="1200" b="0" i="0" u="none" strike="noStrike" cap="none" dirty="0">
                <a:solidFill>
                  <a:schemeClr val="dk1"/>
                </a:solidFill>
                <a:latin typeface="Trebuchet MS"/>
                <a:ea typeface="Trebuchet MS"/>
                <a:cs typeface="Trebuchet MS"/>
                <a:sym typeface="Trebuchet MS"/>
              </a:rPr>
              <a:t>% (n.17) were positive, 11% (n.5) were neutral and </a:t>
            </a:r>
            <a:r>
              <a:rPr lang="en-GB" sz="1200" dirty="0">
                <a:solidFill>
                  <a:schemeClr val="dk1"/>
                </a:solidFill>
                <a:latin typeface="Trebuchet MS"/>
                <a:ea typeface="Trebuchet MS"/>
                <a:cs typeface="Trebuchet MS"/>
                <a:sym typeface="Trebuchet MS"/>
              </a:rPr>
              <a:t>52</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24</a:t>
            </a:r>
            <a:r>
              <a:rPr lang="en-GB" sz="1200" b="0" i="0" u="none" strike="noStrike" cap="none" dirty="0">
                <a:solidFill>
                  <a:schemeClr val="dk1"/>
                </a:solidFill>
                <a:latin typeface="Trebuchet MS"/>
                <a:ea typeface="Trebuchet MS"/>
                <a:cs typeface="Trebuchet MS"/>
                <a:sym typeface="Trebuchet MS"/>
              </a:rPr>
              <a:t>) were negative. Following on from the last </a:t>
            </a:r>
            <a:r>
              <a:rPr lang="en-GB" sz="1200" dirty="0">
                <a:solidFill>
                  <a:schemeClr val="dk1"/>
                </a:solidFill>
                <a:latin typeface="Trebuchet MS"/>
                <a:ea typeface="Trebuchet MS"/>
                <a:cs typeface="Trebuchet MS"/>
                <a:sym typeface="Trebuchet MS"/>
              </a:rPr>
              <a:t>four</a:t>
            </a:r>
            <a:r>
              <a:rPr lang="en-GB" sz="1200" b="0" i="0" u="none" strike="noStrike" cap="none" dirty="0">
                <a:solidFill>
                  <a:schemeClr val="dk1"/>
                </a:solidFill>
                <a:latin typeface="Trebuchet MS"/>
                <a:ea typeface="Trebuchet MS"/>
                <a:cs typeface="Trebuchet MS"/>
                <a:sym typeface="Trebuchet MS"/>
              </a:rPr>
              <a:t> quarters</a:t>
            </a:r>
            <a:r>
              <a:rPr lang="en-GB" sz="1200" dirty="0">
                <a:solidFill>
                  <a:schemeClr val="dk1"/>
                </a:solidFill>
                <a:latin typeface="Trebuchet MS"/>
                <a:ea typeface="Trebuchet MS"/>
                <a:cs typeface="Trebuchet MS"/>
                <a:sym typeface="Trebuchet MS"/>
              </a:rPr>
              <a:t> this demonstrates that the sentiment around</a:t>
            </a:r>
            <a:r>
              <a:rPr lang="en-GB" sz="1200" b="0" i="0" u="none" strike="noStrike" cap="none" dirty="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Trebuchet MS"/>
                <a:ea typeface="Trebuchet MS"/>
                <a:cs typeface="Trebuchet MS"/>
                <a:sym typeface="Trebuchet MS"/>
              </a:rPr>
              <a:t>Access to Services</a:t>
            </a:r>
            <a:r>
              <a:rPr lang="en-GB" sz="1200" b="0" i="0" u="none" strike="noStrike" cap="none" dirty="0">
                <a:solidFill>
                  <a:schemeClr val="dk1"/>
                </a:solidFill>
                <a:latin typeface="Trebuchet MS"/>
                <a:ea typeface="Trebuchet MS"/>
                <a:cs typeface="Trebuchet MS"/>
                <a:sym typeface="Trebuchet MS"/>
              </a:rPr>
              <a:t> is largely negative.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Trebuchet MS"/>
                <a:ea typeface="Trebuchet MS"/>
                <a:cs typeface="Trebuchet MS"/>
                <a:sym typeface="Trebuchet MS"/>
              </a:rPr>
              <a:t>The chart below presents a more detailed breakdown of the top two sub-themes for </a:t>
            </a:r>
            <a:r>
              <a:rPr lang="en-GB" sz="1200" b="1" i="0" u="none" strike="noStrike" cap="none" dirty="0">
                <a:solidFill>
                  <a:schemeClr val="dk1"/>
                </a:solidFill>
                <a:latin typeface="Trebuchet MS"/>
                <a:ea typeface="Trebuchet MS"/>
                <a:cs typeface="Trebuchet MS"/>
                <a:sym typeface="Trebuchet MS"/>
              </a:rPr>
              <a:t>Access to Services</a:t>
            </a:r>
            <a:r>
              <a:rPr lang="en-GB" sz="1200" b="0" i="0" u="none" strike="noStrike" cap="none" dirty="0">
                <a:solidFill>
                  <a:schemeClr val="dk1"/>
                </a:solidFill>
                <a:latin typeface="Trebuchet MS"/>
                <a:ea typeface="Trebuchet MS"/>
                <a:cs typeface="Trebuchet MS"/>
                <a:sym typeface="Trebuchet MS"/>
              </a:rPr>
              <a:t>. </a:t>
            </a:r>
          </a:p>
          <a:p>
            <a:pPr marL="0" marR="0" lvl="0" indent="0" algn="l" rtl="0">
              <a:lnSpc>
                <a:spcPct val="100000"/>
              </a:lnSpc>
              <a:spcBef>
                <a:spcPts val="0"/>
              </a:spcBef>
              <a:spcAft>
                <a:spcPts val="0"/>
              </a:spcAft>
              <a:buClr>
                <a:srgbClr val="000000"/>
              </a:buClr>
              <a:buSzPts val="1200"/>
              <a:buFont typeface="Arial"/>
              <a:buNone/>
            </a:pPr>
            <a:endParaRPr lang="en-GB" sz="1200" dirty="0">
              <a:solidFill>
                <a:schemeClr val="dk1"/>
              </a:solidFill>
              <a:latin typeface="Trebuchet MS"/>
              <a:ea typeface="Trebuchet MS"/>
              <a:cs typeface="Trebuchet MS"/>
              <a:sym typeface="Trebuchet MS"/>
            </a:endParaRPr>
          </a:p>
          <a:p>
            <a:pPr>
              <a:buSzPts val="1200"/>
            </a:pPr>
            <a:r>
              <a:rPr lang="en-GB" sz="1200" b="0" i="0" u="none" strike="noStrike" cap="none" dirty="0">
                <a:solidFill>
                  <a:schemeClr val="dk1"/>
                </a:solidFill>
                <a:latin typeface="Trebuchet MS"/>
                <a:ea typeface="Trebuchet MS"/>
                <a:cs typeface="Trebuchet MS"/>
                <a:sym typeface="Trebuchet MS"/>
              </a:rPr>
              <a:t>Unsurprisingly, the sub-theme related to </a:t>
            </a:r>
            <a:r>
              <a:rPr lang="en-GB" sz="1200" b="1" i="0" u="none" strike="noStrike" cap="none" dirty="0">
                <a:solidFill>
                  <a:schemeClr val="dk1"/>
                </a:solidFill>
                <a:latin typeface="Trebuchet MS"/>
                <a:ea typeface="Trebuchet MS"/>
                <a:cs typeface="Trebuchet MS"/>
                <a:sym typeface="Trebuchet MS"/>
              </a:rPr>
              <a:t>Waiting Times </a:t>
            </a:r>
            <a:r>
              <a:rPr lang="en-GB" sz="1200" b="0" i="0" u="none" strike="noStrike" cap="none" dirty="0">
                <a:solidFill>
                  <a:schemeClr val="dk1"/>
                </a:solidFill>
                <a:latin typeface="Trebuchet MS"/>
                <a:ea typeface="Trebuchet MS"/>
                <a:cs typeface="Trebuchet MS"/>
                <a:sym typeface="Trebuchet MS"/>
              </a:rPr>
              <a:t>was most frequently </a:t>
            </a:r>
            <a:r>
              <a:rPr lang="en-GB" sz="1200" dirty="0">
                <a:solidFill>
                  <a:schemeClr val="dk1"/>
                </a:solidFill>
                <a:latin typeface="Trebuchet MS"/>
                <a:ea typeface="Trebuchet MS"/>
                <a:cs typeface="Trebuchet MS"/>
                <a:sym typeface="Trebuchet MS"/>
              </a:rPr>
              <a:t>identified</a:t>
            </a:r>
            <a:r>
              <a:rPr lang="en-GB" sz="1200" b="0" i="0" u="none" strike="noStrike" cap="none" dirty="0">
                <a:solidFill>
                  <a:schemeClr val="dk1"/>
                </a:solidFill>
                <a:latin typeface="Trebuchet MS"/>
                <a:ea typeface="Trebuchet MS"/>
                <a:cs typeface="Trebuchet MS"/>
                <a:sym typeface="Trebuchet MS"/>
              </a:rPr>
              <a:t> with the majority (n.</a:t>
            </a:r>
            <a:r>
              <a:rPr lang="en-GB" sz="1200" dirty="0">
                <a:solidFill>
                  <a:schemeClr val="dk1"/>
                </a:solidFill>
                <a:latin typeface="Trebuchet MS"/>
                <a:ea typeface="Trebuchet MS"/>
                <a:cs typeface="Trebuchet MS"/>
                <a:sym typeface="Trebuchet MS"/>
              </a:rPr>
              <a:t>34</a:t>
            </a:r>
            <a:r>
              <a:rPr lang="en-GB" sz="1200" b="0" i="0" u="none" strike="noStrike" cap="none" dirty="0">
                <a:solidFill>
                  <a:schemeClr val="dk1"/>
                </a:solidFill>
                <a:latin typeface="Trebuchet MS"/>
                <a:ea typeface="Trebuchet MS"/>
                <a:cs typeface="Trebuchet MS"/>
                <a:sym typeface="Trebuchet MS"/>
              </a:rPr>
              <a:t>) of all </a:t>
            </a:r>
            <a:r>
              <a:rPr lang="en-GB" sz="1200" b="1" i="0" u="none" strike="noStrike" cap="none" dirty="0">
                <a:solidFill>
                  <a:schemeClr val="dk1"/>
                </a:solidFill>
                <a:latin typeface="Trebuchet MS"/>
                <a:ea typeface="Trebuchet MS"/>
                <a:cs typeface="Trebuchet MS"/>
                <a:sym typeface="Trebuchet MS"/>
              </a:rPr>
              <a:t>Access to Services </a:t>
            </a:r>
            <a:r>
              <a:rPr lang="en-GB" sz="1200" b="0" i="0" u="none" strike="noStrike" cap="none">
                <a:solidFill>
                  <a:schemeClr val="dk1"/>
                </a:solidFill>
                <a:latin typeface="Trebuchet MS"/>
                <a:ea typeface="Trebuchet MS"/>
                <a:cs typeface="Trebuchet MS"/>
                <a:sym typeface="Trebuchet MS"/>
              </a:rPr>
              <a:t>issues focusing on this topic. In addition</a:t>
            </a:r>
            <a:r>
              <a:rPr lang="en-GB" sz="1200">
                <a:solidFill>
                  <a:schemeClr val="dk1"/>
                </a:solidFill>
                <a:latin typeface="Trebuchet MS"/>
                <a:ea typeface="Trebuchet MS"/>
                <a:cs typeface="Trebuchet MS"/>
                <a:sym typeface="Trebuchet MS"/>
              </a:rPr>
              <a:t>, the sentiment around this sub-theme was negative in the majority of these reviews (53%). This </a:t>
            </a:r>
            <a:r>
              <a:rPr lang="en-GB" sz="1200" dirty="0">
                <a:solidFill>
                  <a:schemeClr val="dk1"/>
                </a:solidFill>
                <a:latin typeface="Trebuchet MS"/>
                <a:ea typeface="Trebuchet MS"/>
                <a:cs typeface="Trebuchet MS"/>
                <a:sym typeface="Trebuchet MS"/>
              </a:rPr>
              <a:t>indicates</a:t>
            </a:r>
            <a:r>
              <a:rPr lang="en-GB" sz="1200" b="0" i="0" u="none" strike="noStrike" cap="none" dirty="0">
                <a:solidFill>
                  <a:schemeClr val="dk1"/>
                </a:solidFill>
                <a:latin typeface="Trebuchet MS"/>
                <a:ea typeface="Trebuchet MS"/>
                <a:cs typeface="Trebuchet MS"/>
                <a:sym typeface="Trebuchet MS"/>
              </a:rPr>
              <a:t> that patients are having to wait longer then they would like, to get the necessary </a:t>
            </a:r>
            <a:r>
              <a:rPr lang="en-GB" sz="1200" dirty="0">
                <a:solidFill>
                  <a:schemeClr val="dk1"/>
                </a:solidFill>
                <a:latin typeface="Trebuchet MS"/>
                <a:ea typeface="Trebuchet MS"/>
                <a:cs typeface="Trebuchet MS"/>
                <a:sym typeface="Trebuchet MS"/>
              </a:rPr>
              <a:t>s</a:t>
            </a:r>
            <a:r>
              <a:rPr lang="en-GB" sz="1200" b="0" i="0" u="none" strike="noStrike" cap="none" dirty="0">
                <a:solidFill>
                  <a:schemeClr val="dk1"/>
                </a:solidFill>
                <a:latin typeface="Trebuchet MS"/>
                <a:ea typeface="Trebuchet MS"/>
                <a:cs typeface="Trebuchet MS"/>
                <a:sym typeface="Trebuchet MS"/>
              </a:rPr>
              <a:t>ervice they need. On a more encouraging note 35% of the reviews belonging to this sub-theme </a:t>
            </a:r>
            <a:r>
              <a:rPr lang="en-GB" sz="1200" dirty="0">
                <a:solidFill>
                  <a:schemeClr val="dk1"/>
                </a:solidFill>
                <a:latin typeface="Trebuchet MS"/>
                <a:ea typeface="Trebuchet MS"/>
                <a:cs typeface="Trebuchet MS"/>
                <a:sym typeface="Trebuchet MS"/>
              </a:rPr>
              <a:t>were identified as</a:t>
            </a:r>
            <a:r>
              <a:rPr lang="en-GB" sz="1200" b="0" i="0" u="none" strike="noStrike" cap="none" dirty="0">
                <a:solidFill>
                  <a:schemeClr val="dk1"/>
                </a:solidFill>
                <a:latin typeface="Trebuchet MS"/>
                <a:ea typeface="Trebuchet MS"/>
                <a:cs typeface="Trebuchet MS"/>
                <a:sym typeface="Trebuchet MS"/>
              </a:rPr>
              <a:t> positive.</a:t>
            </a:r>
            <a:endParaRPr sz="1400" b="0" i="0" u="none" strike="noStrike" cap="none" dirty="0">
              <a:solidFill>
                <a:schemeClr val="dk1"/>
              </a:solidFill>
              <a:latin typeface="Arial"/>
              <a:ea typeface="Arial"/>
              <a:cs typeface="Arial"/>
              <a:sym typeface="Arial"/>
            </a:endParaRPr>
          </a:p>
        </p:txBody>
      </p:sp>
      <p:graphicFrame>
        <p:nvGraphicFramePr>
          <p:cNvPr id="464" name="Google Shape;464;p23"/>
          <p:cNvGraphicFramePr/>
          <p:nvPr>
            <p:extLst>
              <p:ext uri="{D42A27DB-BD31-4B8C-83A1-F6EECF244321}">
                <p14:modId xmlns:p14="http://schemas.microsoft.com/office/powerpoint/2010/main" val="1009698923"/>
              </p:ext>
            </p:extLst>
          </p:nvPr>
        </p:nvGraphicFramePr>
        <p:xfrm>
          <a:off x="559799" y="3080229"/>
          <a:ext cx="4760643" cy="3324185"/>
        </p:xfrm>
        <a:graphic>
          <a:graphicData uri="http://schemas.openxmlformats.org/drawingml/2006/chart">
            <c:chart xmlns:c="http://schemas.openxmlformats.org/drawingml/2006/chart" xmlns:r="http://schemas.openxmlformats.org/officeDocument/2006/relationships" r:id="rId5"/>
          </a:graphicData>
        </a:graphic>
      </p:graphicFrame>
      <p:sp>
        <p:nvSpPr>
          <p:cNvPr id="465" name="Google Shape;465;p23"/>
          <p:cNvSpPr txBox="1"/>
          <p:nvPr/>
        </p:nvSpPr>
        <p:spPr>
          <a:xfrm rot="-5400000">
            <a:off x="-179238" y="4520023"/>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Sub-themes</a:t>
            </a:r>
            <a:endParaRPr sz="1400" b="0" i="0" u="none" strike="noStrike" cap="none" dirty="0">
              <a:solidFill>
                <a:srgbClr val="000000"/>
              </a:solidFill>
              <a:latin typeface="Arial"/>
              <a:ea typeface="Arial"/>
              <a:cs typeface="Arial"/>
              <a:sym typeface="Arial"/>
            </a:endParaRPr>
          </a:p>
        </p:txBody>
      </p:sp>
      <p:sp>
        <p:nvSpPr>
          <p:cNvPr id="466" name="Google Shape;466;p23"/>
          <p:cNvSpPr txBox="1"/>
          <p:nvPr/>
        </p:nvSpPr>
        <p:spPr>
          <a:xfrm>
            <a:off x="2148156" y="6404435"/>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467" name="Google Shape;467;p23"/>
          <p:cNvSpPr txBox="1"/>
          <p:nvPr/>
        </p:nvSpPr>
        <p:spPr>
          <a:xfrm>
            <a:off x="5507744" y="2907245"/>
            <a:ext cx="4211369"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endParaRPr lang="en-GB" sz="1200" b="1"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went in following an accident with a van whilst on my bicycle the week before. I was seen promptly and given a very thorough check</a:t>
            </a:r>
            <a:r>
              <a:rPr lang="en-GB" sz="1200" b="0" i="0" u="none" strike="noStrike" cap="none" dirty="0">
                <a:solidFill>
                  <a:schemeClr val="dk1"/>
                </a:solidFill>
                <a:highlight>
                  <a:srgbClr val="DDEAC0"/>
                </a:highlight>
                <a:latin typeface="Trebuchet MS"/>
                <a:ea typeface="Trebuchet MS"/>
                <a:cs typeface="Trebuchet MS"/>
                <a:sym typeface="Trebuchet MS"/>
              </a:rPr>
              <a:t>.” </a:t>
            </a: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Blood test was fast and simple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Blood test department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sp>
        <p:nvSpPr>
          <p:cNvPr id="468" name="Google Shape;468;p23"/>
          <p:cNvSpPr txBox="1"/>
          <p:nvPr/>
        </p:nvSpPr>
        <p:spPr>
          <a:xfrm>
            <a:off x="5507745" y="4803997"/>
            <a:ext cx="4211369"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 had to wait a long time to get my appointment.</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after waiting for 4h and just after taking my temperature and blood pressure they let me go saying I had nothing</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A&amp;E department</a:t>
            </a:r>
            <a:endParaRPr sz="1400" b="0" i="0" u="none" strike="noStrike" cap="none" dirty="0">
              <a:solidFill>
                <a:srgbClr val="000000"/>
              </a:solidFill>
              <a:latin typeface="Arial"/>
              <a:ea typeface="Arial"/>
              <a:cs typeface="Arial"/>
              <a:sym typeface="Arial"/>
            </a:endParaRPr>
          </a:p>
        </p:txBody>
      </p:sp>
      <p:cxnSp>
        <p:nvCxnSpPr>
          <p:cNvPr id="469" name="Google Shape;469;p23"/>
          <p:cNvCxnSpPr/>
          <p:nvPr/>
        </p:nvCxnSpPr>
        <p:spPr>
          <a:xfrm>
            <a:off x="5519381" y="3063119"/>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70" name="Google Shape;470;p23"/>
          <p:cNvCxnSpPr/>
          <p:nvPr/>
        </p:nvCxnSpPr>
        <p:spPr>
          <a:xfrm>
            <a:off x="5601395" y="4711067"/>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471" name="Google Shape;471;p23"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72" name="Google Shape;472;p23"/>
          <p:cNvSpPr txBox="1"/>
          <p:nvPr/>
        </p:nvSpPr>
        <p:spPr>
          <a:xfrm>
            <a:off x="859546" y="-115959"/>
            <a:ext cx="764362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and Sub-Themes for Imperial College NHS Trust</a:t>
            </a:r>
            <a:endParaRPr sz="1400" b="0" i="0" u="none" strike="noStrike" cap="none">
              <a:solidFill>
                <a:srgbClr val="000000"/>
              </a:solidFill>
              <a:latin typeface="Arial"/>
              <a:ea typeface="Arial"/>
              <a:cs typeface="Arial"/>
              <a:sym typeface="Arial"/>
            </a:endParaRPr>
          </a:p>
        </p:txBody>
      </p:sp>
      <p:cxnSp>
        <p:nvCxnSpPr>
          <p:cNvPr id="473" name="Google Shape;473;p23"/>
          <p:cNvCxnSpPr/>
          <p:nvPr/>
        </p:nvCxnSpPr>
        <p:spPr>
          <a:xfrm>
            <a:off x="5519381" y="6404435"/>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48;p3">
            <a:extLst>
              <a:ext uri="{FF2B5EF4-FFF2-40B4-BE49-F238E27FC236}">
                <a16:creationId xmlns:a16="http://schemas.microsoft.com/office/drawing/2014/main" id="{FA77DC0E-AD12-49CE-AFD2-064822302CF4}"/>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24"/>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81" name="Google Shape;481;p24"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82" name="Google Shape;482;p24"/>
          <p:cNvSpPr txBox="1"/>
          <p:nvPr/>
        </p:nvSpPr>
        <p:spPr>
          <a:xfrm>
            <a:off x="478971" y="1083763"/>
            <a:ext cx="9884400" cy="1869702"/>
          </a:xfrm>
          <a:prstGeom prst="rect">
            <a:avLst/>
          </a:prstGeom>
          <a:noFill/>
          <a:ln>
            <a:noFill/>
          </a:ln>
        </p:spPr>
        <p:txBody>
          <a:bodyPr spcFirstLastPara="1" wrap="square" lIns="91425" tIns="45700" rIns="91425" bIns="45700" anchor="t" anchorCtr="0">
            <a:spAutoFit/>
          </a:bodyPr>
          <a:lstStyle/>
          <a:p>
            <a:pPr algn="just">
              <a:lnSpc>
                <a:spcPct val="105000"/>
              </a:lnSpc>
            </a:pPr>
            <a:r>
              <a:rPr lang="en-GB" sz="1200" i="0" u="none" strike="noStrike" cap="none" dirty="0">
                <a:solidFill>
                  <a:schemeClr val="dk1"/>
                </a:solidFill>
                <a:latin typeface="Trebuchet MS"/>
                <a:ea typeface="Trebuchet MS"/>
                <a:cs typeface="Trebuchet MS"/>
                <a:sym typeface="Trebuchet MS"/>
              </a:rPr>
              <a:t>Overall, </a:t>
            </a:r>
            <a:r>
              <a:rPr lang="en-GB" sz="1200" b="1" i="0" u="none" strike="noStrike" cap="none" dirty="0">
                <a:solidFill>
                  <a:schemeClr val="dk1"/>
                </a:solidFill>
                <a:latin typeface="Trebuchet MS"/>
                <a:ea typeface="Trebuchet MS"/>
                <a:cs typeface="Trebuchet MS"/>
                <a:sym typeface="Trebuchet MS"/>
              </a:rPr>
              <a:t>Treatment and Care </a:t>
            </a:r>
            <a:r>
              <a:rPr lang="en-GB" sz="1200" b="0" i="0" u="none" strike="noStrike" cap="none" dirty="0">
                <a:solidFill>
                  <a:schemeClr val="dk1"/>
                </a:solidFill>
                <a:latin typeface="Trebuchet MS"/>
                <a:ea typeface="Trebuchet MS"/>
                <a:cs typeface="Trebuchet MS"/>
                <a:sym typeface="Trebuchet MS"/>
              </a:rPr>
              <a:t>was </a:t>
            </a:r>
            <a:r>
              <a:rPr lang="en-GB" sz="1200" dirty="0">
                <a:solidFill>
                  <a:schemeClr val="dk1"/>
                </a:solidFill>
                <a:latin typeface="Trebuchet MS"/>
                <a:ea typeface="Trebuchet MS"/>
                <a:cs typeface="Trebuchet MS"/>
                <a:sym typeface="Trebuchet MS"/>
              </a:rPr>
              <a:t>the most</a:t>
            </a:r>
            <a:r>
              <a:rPr lang="en-GB" sz="1200" b="0" i="0" u="none" strike="noStrike" cap="none" dirty="0">
                <a:solidFill>
                  <a:schemeClr val="dk1"/>
                </a:solidFill>
                <a:latin typeface="Trebuchet MS"/>
                <a:ea typeface="Trebuchet MS"/>
                <a:cs typeface="Trebuchet MS"/>
                <a:sym typeface="Trebuchet MS"/>
              </a:rPr>
              <a:t> identified theme for Chelsea and Westminster NHS Foundation Trust Hospitals this quarter, with </a:t>
            </a:r>
            <a:r>
              <a:rPr lang="en-GB" sz="1200" dirty="0">
                <a:solidFill>
                  <a:schemeClr val="dk1"/>
                </a:solidFill>
                <a:latin typeface="Trebuchet MS"/>
                <a:ea typeface="Trebuchet MS"/>
                <a:cs typeface="Trebuchet MS"/>
                <a:sym typeface="Trebuchet MS"/>
              </a:rPr>
              <a:t>30</a:t>
            </a:r>
            <a:r>
              <a:rPr lang="en-GB" sz="1200" b="0" i="0" u="none" strike="noStrike" cap="none" dirty="0">
                <a:solidFill>
                  <a:schemeClr val="dk1"/>
                </a:solidFill>
                <a:latin typeface="Trebuchet MS"/>
                <a:ea typeface="Trebuchet MS"/>
                <a:cs typeface="Trebuchet MS"/>
                <a:sym typeface="Trebuchet MS"/>
              </a:rPr>
              <a:t> comments highlighting this </a:t>
            </a:r>
            <a:r>
              <a:rPr lang="en-GB" sz="1200" dirty="0">
                <a:solidFill>
                  <a:schemeClr val="dk1"/>
                </a:solidFill>
                <a:latin typeface="Trebuchet MS"/>
                <a:ea typeface="Trebuchet MS"/>
                <a:cs typeface="Trebuchet MS"/>
                <a:sym typeface="Trebuchet MS"/>
              </a:rPr>
              <a:t>aspect of service delivery</a:t>
            </a:r>
            <a:r>
              <a:rPr lang="en-GB" sz="1200" b="0" i="0" u="none" strike="noStrike" cap="none" dirty="0">
                <a:solidFill>
                  <a:schemeClr val="dk1"/>
                </a:solidFill>
                <a:latin typeface="Trebuchet MS"/>
                <a:ea typeface="Trebuchet MS"/>
                <a:cs typeface="Trebuchet MS"/>
                <a:sym typeface="Trebuchet MS"/>
              </a:rPr>
              <a:t>. This quarter, there has been an increase in the number of positive reviews that we received, compared to quarter 4. This quarter 77%</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 (n.23) of the </a:t>
            </a:r>
            <a:r>
              <a:rPr lang="en-GB" sz="1200" dirty="0">
                <a:solidFill>
                  <a:schemeClr val="dk1"/>
                </a:solidFill>
                <a:latin typeface="Trebuchet MS"/>
                <a:ea typeface="Trebuchet MS"/>
                <a:cs typeface="Trebuchet MS"/>
                <a:sym typeface="Trebuchet MS"/>
              </a:rPr>
              <a:t>instances identifying</a:t>
            </a:r>
            <a:r>
              <a:rPr lang="en-GB" sz="1200" b="0" i="0" u="none" strike="noStrike" cap="none" dirty="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Trebuchet MS"/>
                <a:ea typeface="Trebuchet MS"/>
                <a:cs typeface="Trebuchet MS"/>
                <a:sym typeface="Trebuchet MS"/>
              </a:rPr>
              <a:t>Treatment and care </a:t>
            </a:r>
            <a:r>
              <a:rPr lang="en-GB" sz="1200" b="0" i="0" u="none" strike="noStrike" cap="none" dirty="0">
                <a:solidFill>
                  <a:schemeClr val="dk1"/>
                </a:solidFill>
                <a:latin typeface="Trebuchet MS"/>
                <a:ea typeface="Trebuchet MS"/>
                <a:cs typeface="Trebuchet MS"/>
                <a:sym typeface="Trebuchet MS"/>
              </a:rPr>
              <a:t>were positive. This is an increase of 19% compared to quarter 4.</a:t>
            </a:r>
            <a:endParaRPr sz="1400" b="0" i="0" u="none" strike="noStrike" cap="none" dirty="0">
              <a:solidFill>
                <a:schemeClr val="dk1"/>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The chart below shows the top two sub-themes for the </a:t>
            </a:r>
            <a:r>
              <a:rPr lang="en-GB" sz="1200" b="1" i="0" u="none" strike="noStrike" cap="none" dirty="0">
                <a:solidFill>
                  <a:schemeClr val="dk1"/>
                </a:solidFill>
                <a:latin typeface="Trebuchet MS"/>
                <a:ea typeface="Trebuchet MS"/>
                <a:cs typeface="Trebuchet MS"/>
                <a:sym typeface="Trebuchet MS"/>
              </a:rPr>
              <a:t>Treatment and Care </a:t>
            </a:r>
            <a:r>
              <a:rPr lang="en-GB" sz="1200" b="0" i="0" u="none" strike="noStrike" cap="none" dirty="0">
                <a:solidFill>
                  <a:schemeClr val="dk1"/>
                </a:solidFill>
                <a:latin typeface="Trebuchet MS"/>
                <a:ea typeface="Trebuchet MS"/>
                <a:cs typeface="Trebuchet MS"/>
                <a:sym typeface="Trebuchet MS"/>
              </a:rPr>
              <a:t>theme.</a:t>
            </a:r>
          </a:p>
          <a:p>
            <a:pPr marL="0" marR="0" lvl="0" indent="0" algn="just" rtl="0">
              <a:lnSpc>
                <a:spcPct val="105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algn="just">
              <a:lnSpc>
                <a:spcPct val="105000"/>
              </a:lnSpc>
            </a:pPr>
            <a:r>
              <a:rPr lang="en-GB" sz="1200" b="0" i="0" u="none" strike="noStrike" cap="none" dirty="0">
                <a:solidFill>
                  <a:schemeClr val="dk1"/>
                </a:solidFill>
                <a:latin typeface="Trebuchet MS"/>
                <a:ea typeface="Trebuchet MS"/>
                <a:cs typeface="Trebuchet MS"/>
                <a:sym typeface="Trebuchet MS"/>
              </a:rPr>
              <a:t>The sub-theme </a:t>
            </a:r>
            <a:r>
              <a:rPr lang="en-GB" sz="1200" b="1" dirty="0">
                <a:solidFill>
                  <a:schemeClr val="dk1"/>
                </a:solidFill>
                <a:latin typeface="Trebuchet MS"/>
                <a:ea typeface="Trebuchet MS"/>
                <a:cs typeface="Trebuchet MS"/>
                <a:sym typeface="Trebuchet MS"/>
              </a:rPr>
              <a:t>Quality of Care</a:t>
            </a:r>
            <a:r>
              <a:rPr lang="en-GB" sz="1200" b="1" i="0" u="none" strike="noStrike" cap="none"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was the most frequently mentioned with </a:t>
            </a:r>
            <a:r>
              <a:rPr lang="en-GB" sz="1200" dirty="0">
                <a:solidFill>
                  <a:schemeClr val="dk1"/>
                </a:solidFill>
                <a:latin typeface="Trebuchet MS"/>
                <a:ea typeface="Trebuchet MS"/>
                <a:cs typeface="Trebuchet MS"/>
                <a:sym typeface="Trebuchet MS"/>
              </a:rPr>
              <a:t>14</a:t>
            </a:r>
            <a:r>
              <a:rPr lang="en-GB" sz="1200" b="0" i="0" u="none" strike="noStrike" cap="none" dirty="0">
                <a:solidFill>
                  <a:schemeClr val="dk1"/>
                </a:solidFill>
                <a:latin typeface="Trebuchet MS"/>
                <a:ea typeface="Trebuchet MS"/>
                <a:cs typeface="Trebuchet MS"/>
                <a:sym typeface="Trebuchet MS"/>
              </a:rPr>
              <a:t> counts. Of these, </a:t>
            </a:r>
            <a:r>
              <a:rPr lang="en-GB" sz="1200" dirty="0">
                <a:solidFill>
                  <a:schemeClr val="dk1"/>
                </a:solidFill>
                <a:latin typeface="Trebuchet MS"/>
                <a:ea typeface="Trebuchet MS"/>
                <a:cs typeface="Trebuchet MS"/>
                <a:sym typeface="Trebuchet MS"/>
              </a:rPr>
              <a:t>86</a:t>
            </a:r>
            <a:r>
              <a:rPr lang="en-GB" sz="1200" b="0" i="0" u="none" strike="noStrike" cap="none" dirty="0">
                <a:solidFill>
                  <a:schemeClr val="dk1"/>
                </a:solidFill>
                <a:latin typeface="Trebuchet MS"/>
                <a:ea typeface="Trebuchet MS"/>
                <a:cs typeface="Trebuchet MS"/>
                <a:sym typeface="Trebuchet MS"/>
              </a:rPr>
              <a:t>% (n.12) were positive</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and </a:t>
            </a:r>
            <a:r>
              <a:rPr lang="en-GB" sz="1200" dirty="0">
                <a:solidFill>
                  <a:schemeClr val="dk1"/>
                </a:solidFill>
                <a:latin typeface="Trebuchet MS"/>
                <a:ea typeface="Trebuchet MS"/>
                <a:cs typeface="Trebuchet MS"/>
                <a:sym typeface="Trebuchet MS"/>
              </a:rPr>
              <a:t>14</a:t>
            </a:r>
            <a:r>
              <a:rPr lang="en-GB" sz="1200" b="0" i="0" u="none" strike="noStrike" cap="none" dirty="0">
                <a:solidFill>
                  <a:schemeClr val="dk1"/>
                </a:solidFill>
                <a:latin typeface="Trebuchet MS"/>
                <a:ea typeface="Trebuchet MS"/>
                <a:cs typeface="Trebuchet MS"/>
                <a:sym typeface="Trebuchet MS"/>
              </a:rPr>
              <a:t>% (n.2) were negative. This shows that patients/service users are happy with the care their receive at the</a:t>
            </a:r>
            <a:r>
              <a:rPr lang="en-GB" sz="1200" dirty="0">
                <a:solidFill>
                  <a:schemeClr val="dk1"/>
                </a:solidFill>
                <a:latin typeface="Trebuchet MS"/>
                <a:ea typeface="Trebuchet MS"/>
                <a:cs typeface="Trebuchet MS"/>
                <a:sym typeface="Trebuchet MS"/>
              </a:rPr>
              <a:t> Trust's</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hospitals</a:t>
            </a:r>
            <a:r>
              <a:rPr lang="en-GB" sz="1200" b="0" i="0" u="none" strike="noStrike" cap="none" dirty="0">
                <a:solidFill>
                  <a:schemeClr val="dk1"/>
                </a:solidFill>
                <a:latin typeface="Trebuchet MS"/>
                <a:ea typeface="Trebuchet MS"/>
                <a:cs typeface="Trebuchet MS"/>
                <a:sym typeface="Trebuchet MS"/>
              </a:rPr>
              <a:t>.</a:t>
            </a:r>
            <a:r>
              <a:rPr lang="en-GB" sz="1200" dirty="0">
                <a:solidFill>
                  <a:schemeClr val="dk1"/>
                </a:solidFill>
                <a:latin typeface="Trebuchet MS"/>
                <a:ea typeface="Trebuchet MS"/>
                <a:cs typeface="Trebuchet MS"/>
                <a:sym typeface="Trebuchet MS"/>
              </a:rPr>
              <a:t> </a:t>
            </a:r>
            <a:endParaRPr sz="1200" b="0" i="0" u="none" strike="noStrike" cap="none" dirty="0">
              <a:solidFill>
                <a:schemeClr val="dk1"/>
              </a:solidFill>
              <a:latin typeface="Trebuchet MS"/>
              <a:ea typeface="Trebuchet MS"/>
              <a:cs typeface="Trebuchet MS"/>
              <a:sym typeface="Trebuchet MS"/>
            </a:endParaRPr>
          </a:p>
        </p:txBody>
      </p:sp>
      <p:graphicFrame>
        <p:nvGraphicFramePr>
          <p:cNvPr id="483" name="Google Shape;483;p24"/>
          <p:cNvGraphicFramePr/>
          <p:nvPr>
            <p:extLst>
              <p:ext uri="{D42A27DB-BD31-4B8C-83A1-F6EECF244321}">
                <p14:modId xmlns:p14="http://schemas.microsoft.com/office/powerpoint/2010/main" val="172681255"/>
              </p:ext>
            </p:extLst>
          </p:nvPr>
        </p:nvGraphicFramePr>
        <p:xfrm>
          <a:off x="570546" y="3022661"/>
          <a:ext cx="4875600" cy="3346773"/>
        </p:xfrm>
        <a:graphic>
          <a:graphicData uri="http://schemas.openxmlformats.org/drawingml/2006/chart">
            <c:chart xmlns:c="http://schemas.openxmlformats.org/drawingml/2006/chart" xmlns:r="http://schemas.openxmlformats.org/officeDocument/2006/relationships" r:id="rId5"/>
          </a:graphicData>
        </a:graphic>
      </p:graphicFrame>
      <p:sp>
        <p:nvSpPr>
          <p:cNvPr id="484" name="Google Shape;484;p24"/>
          <p:cNvSpPr txBox="1"/>
          <p:nvPr/>
        </p:nvSpPr>
        <p:spPr>
          <a:xfrm rot="-5400000">
            <a:off x="-105422" y="4067084"/>
            <a:ext cx="11687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485" name="Google Shape;485;p24"/>
          <p:cNvSpPr txBox="1"/>
          <p:nvPr/>
        </p:nvSpPr>
        <p:spPr>
          <a:xfrm>
            <a:off x="2158902" y="6369454"/>
            <a:ext cx="18665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486" name="Google Shape;486;p24"/>
          <p:cNvSpPr txBox="1"/>
          <p:nvPr/>
        </p:nvSpPr>
        <p:spPr>
          <a:xfrm>
            <a:off x="5576847" y="2906983"/>
            <a:ext cx="4608907"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“I w</a:t>
            </a:r>
            <a:r>
              <a:rPr lang="en-GB" sz="1200" dirty="0">
                <a:solidFill>
                  <a:schemeClr val="dk1"/>
                </a:solidFill>
                <a:highlight>
                  <a:srgbClr val="DDEAC0"/>
                </a:highlight>
                <a:latin typeface="Trebuchet MS"/>
              </a:rPr>
              <a:t>as admitted recently for an operation and received such amazing care that melted my heart. Thanks to all the staff at the Treatment centre</a:t>
            </a:r>
            <a:r>
              <a:rPr lang="en-GB" sz="1200" b="0" i="0" u="none" strike="noStrike" cap="none" dirty="0">
                <a:solidFill>
                  <a:schemeClr val="dk1"/>
                </a:solidFill>
                <a:highlight>
                  <a:srgbClr val="DDEAC0"/>
                </a:highlight>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 best hospital I recently gave birth and I was treated like a queen, the midwives were helpful caring and understanding.</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i="1" dirty="0">
                <a:solidFill>
                  <a:schemeClr val="dk1"/>
                </a:solidFill>
                <a:latin typeface="Trebuchet MS"/>
                <a:ea typeface="Trebuchet MS"/>
                <a:cs typeface="Trebuchet MS"/>
                <a:sym typeface="Trebuchet MS"/>
              </a:rPr>
              <a:t>Maternity</a:t>
            </a:r>
            <a:r>
              <a:rPr lang="en-GB" sz="1200" b="0" i="1" u="none" strike="noStrike" cap="none" dirty="0">
                <a:solidFill>
                  <a:schemeClr val="dk1"/>
                </a:solidFill>
                <a:latin typeface="Trebuchet MS"/>
                <a:ea typeface="Trebuchet MS"/>
                <a:cs typeface="Trebuchet MS"/>
                <a:sym typeface="Trebuchet MS"/>
              </a:rPr>
              <a:t> department</a:t>
            </a:r>
            <a:endParaRPr sz="1400" b="0" i="0" u="none" strike="noStrike" cap="none" dirty="0">
              <a:solidFill>
                <a:srgbClr val="000000"/>
              </a:solidFill>
              <a:latin typeface="Arial"/>
              <a:ea typeface="Arial"/>
              <a:cs typeface="Arial"/>
              <a:sym typeface="Arial"/>
            </a:endParaRPr>
          </a:p>
        </p:txBody>
      </p:sp>
      <p:sp>
        <p:nvSpPr>
          <p:cNvPr id="487" name="Google Shape;487;p24"/>
          <p:cNvSpPr txBox="1"/>
          <p:nvPr/>
        </p:nvSpPr>
        <p:spPr>
          <a:xfrm>
            <a:off x="5576848" y="4597693"/>
            <a:ext cx="4608907"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endParaRPr lang="en-GB" sz="1200" b="1"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Absolutely appalling treatment by the radiology department...</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Radiology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Absolutely shambles the Neurology department don't know how to diagnose.</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sym typeface="Calibri"/>
            </a:endParaRPr>
          </a:p>
          <a:p>
            <a:pPr marL="0" marR="0" lvl="0" indent="0" algn="just" rtl="0">
              <a:lnSpc>
                <a:spcPct val="100000"/>
              </a:lnSpc>
              <a:spcBef>
                <a:spcPts val="0"/>
              </a:spcBef>
              <a:spcAft>
                <a:spcPts val="0"/>
              </a:spcAft>
              <a:buClr>
                <a:srgbClr val="000000"/>
              </a:buClr>
              <a:buSzPts val="1200"/>
              <a:buFont typeface="Arial"/>
              <a:buNone/>
            </a:pPr>
            <a:r>
              <a:rPr lang="en-GB" sz="1200" i="1" dirty="0">
                <a:solidFill>
                  <a:schemeClr val="dk1"/>
                </a:solidFill>
                <a:latin typeface="Trebuchet MS"/>
                <a:ea typeface="Trebuchet MS"/>
                <a:cs typeface="Trebuchet MS"/>
                <a:sym typeface="Trebuchet MS"/>
              </a:rPr>
              <a:t>Neurology </a:t>
            </a:r>
            <a:r>
              <a:rPr lang="en-GB" sz="1200" b="0" i="1" u="none" strike="noStrike" cap="none" dirty="0">
                <a:solidFill>
                  <a:schemeClr val="dk1"/>
                </a:solidFill>
                <a:latin typeface="Trebuchet MS"/>
                <a:ea typeface="Trebuchet MS"/>
                <a:cs typeface="Trebuchet MS"/>
                <a:sym typeface="Trebuchet MS"/>
              </a:rPr>
              <a:t>department</a:t>
            </a:r>
            <a:endParaRPr sz="1400" b="0" i="0" u="none" strike="noStrike" cap="none" dirty="0">
              <a:solidFill>
                <a:srgbClr val="000000"/>
              </a:solidFill>
              <a:latin typeface="Arial"/>
              <a:ea typeface="Arial"/>
              <a:cs typeface="Arial"/>
              <a:sym typeface="Arial"/>
            </a:endParaRPr>
          </a:p>
        </p:txBody>
      </p:sp>
      <p:cxnSp>
        <p:nvCxnSpPr>
          <p:cNvPr id="488" name="Google Shape;488;p24"/>
          <p:cNvCxnSpPr/>
          <p:nvPr/>
        </p:nvCxnSpPr>
        <p:spPr>
          <a:xfrm>
            <a:off x="5764153" y="2890636"/>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89" name="Google Shape;489;p24"/>
          <p:cNvCxnSpPr/>
          <p:nvPr/>
        </p:nvCxnSpPr>
        <p:spPr>
          <a:xfrm>
            <a:off x="5670499" y="4785343"/>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90" name="Google Shape;490;p2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22</a:t>
            </a:fld>
            <a:endParaRPr/>
          </a:p>
        </p:txBody>
      </p:sp>
      <p:pic>
        <p:nvPicPr>
          <p:cNvPr id="491" name="Google Shape;491;p24"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92" name="Google Shape;492;p24"/>
          <p:cNvSpPr txBox="1"/>
          <p:nvPr/>
        </p:nvSpPr>
        <p:spPr>
          <a:xfrm>
            <a:off x="706948" y="-57510"/>
            <a:ext cx="8199545"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GB" sz="3200" b="0" i="0" u="none" strike="noStrike" cap="none" dirty="0">
                <a:solidFill>
                  <a:schemeClr val="lt1"/>
                </a:solidFill>
                <a:latin typeface="Trebuchet MS"/>
                <a:ea typeface="Trebuchet MS"/>
                <a:cs typeface="Trebuchet MS"/>
                <a:sym typeface="Trebuchet MS"/>
              </a:rPr>
              <a:t>Themes and Sub-Themes for Chelsea </a:t>
            </a:r>
          </a:p>
          <a:p>
            <a:pPr marL="0" marR="0" lvl="0" indent="0" algn="l" rtl="0">
              <a:lnSpc>
                <a:spcPct val="100000"/>
              </a:lnSpc>
              <a:spcBef>
                <a:spcPts val="0"/>
              </a:spcBef>
              <a:spcAft>
                <a:spcPts val="0"/>
              </a:spcAft>
              <a:buClr>
                <a:srgbClr val="000000"/>
              </a:buClr>
              <a:buSzPts val="3500"/>
              <a:buFont typeface="Arial"/>
              <a:buNone/>
            </a:pPr>
            <a:r>
              <a:rPr lang="en-GB" sz="3200" b="0" i="0" u="none" strike="noStrike" cap="none" dirty="0">
                <a:solidFill>
                  <a:schemeClr val="lt1"/>
                </a:solidFill>
                <a:latin typeface="Trebuchet MS"/>
                <a:ea typeface="Trebuchet MS"/>
                <a:cs typeface="Trebuchet MS"/>
                <a:sym typeface="Trebuchet MS"/>
              </a:rPr>
              <a:t>and Westminster NHS Foundation Trust</a:t>
            </a:r>
            <a:endParaRPr sz="3200" b="0" i="0" u="none" strike="noStrike" cap="none" dirty="0">
              <a:solidFill>
                <a:srgbClr val="000000"/>
              </a:solidFill>
              <a:latin typeface="Arial"/>
              <a:ea typeface="Arial"/>
              <a:cs typeface="Arial"/>
              <a:sym typeface="Arial"/>
            </a:endParaRPr>
          </a:p>
        </p:txBody>
      </p:sp>
      <p:cxnSp>
        <p:nvCxnSpPr>
          <p:cNvPr id="493" name="Google Shape;493;p24"/>
          <p:cNvCxnSpPr/>
          <p:nvPr/>
        </p:nvCxnSpPr>
        <p:spPr>
          <a:xfrm>
            <a:off x="5670499" y="6354247"/>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48;p3">
            <a:extLst>
              <a:ext uri="{FF2B5EF4-FFF2-40B4-BE49-F238E27FC236}">
                <a16:creationId xmlns:a16="http://schemas.microsoft.com/office/drawing/2014/main" id="{D485B17E-0B30-4685-8054-1856F21A012F}"/>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Q1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25"/>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501" name="Google Shape;501;p25"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502" name="Google Shape;502;p25"/>
          <p:cNvSpPr txBox="1"/>
          <p:nvPr/>
        </p:nvSpPr>
        <p:spPr>
          <a:xfrm>
            <a:off x="478972" y="1083763"/>
            <a:ext cx="957930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Staff</a:t>
            </a:r>
            <a:r>
              <a:rPr lang="en-GB" sz="1200" b="0" i="0" u="none" strike="noStrike" cap="none" dirty="0">
                <a:solidFill>
                  <a:schemeClr val="dk1"/>
                </a:solidFill>
                <a:latin typeface="Trebuchet MS"/>
                <a:ea typeface="Trebuchet MS"/>
                <a:cs typeface="Trebuchet MS"/>
                <a:sym typeface="Trebuchet MS"/>
              </a:rPr>
              <a:t> was also one of the leading themes for Chelsea and Westminster NHS Foundation Trust Hospitals this quarter (n.</a:t>
            </a:r>
            <a:r>
              <a:rPr lang="en-GB" sz="1200" dirty="0">
                <a:solidFill>
                  <a:schemeClr val="dk1"/>
                </a:solidFill>
                <a:latin typeface="Trebuchet MS"/>
                <a:ea typeface="Trebuchet MS"/>
                <a:cs typeface="Trebuchet MS"/>
                <a:sym typeface="Trebuchet MS"/>
              </a:rPr>
              <a:t>23</a:t>
            </a:r>
            <a:r>
              <a:rPr lang="en-GB" sz="1200" b="0" i="0" u="none" strike="noStrike" cap="none" dirty="0">
                <a:solidFill>
                  <a:schemeClr val="dk1"/>
                </a:solidFill>
                <a:latin typeface="Trebuchet MS"/>
                <a:ea typeface="Trebuchet MS"/>
                <a:cs typeface="Trebuchet MS"/>
                <a:sym typeface="Trebuchet MS"/>
              </a:rPr>
              <a:t>). A total </a:t>
            </a:r>
            <a:r>
              <a:rPr lang="en-GB" sz="1200" b="0" i="0" u="none" strike="noStrike" cap="none">
                <a:solidFill>
                  <a:schemeClr val="dk1"/>
                </a:solidFill>
                <a:latin typeface="Trebuchet MS"/>
                <a:ea typeface="Trebuchet MS"/>
                <a:cs typeface="Trebuchet MS"/>
                <a:sym typeface="Trebuchet MS"/>
              </a:rPr>
              <a:t>of </a:t>
            </a:r>
            <a:r>
              <a:rPr lang="en-GB" sz="1200">
                <a:solidFill>
                  <a:schemeClr val="dk1"/>
                </a:solidFill>
                <a:latin typeface="Trebuchet MS"/>
                <a:ea typeface="Trebuchet MS"/>
                <a:cs typeface="Trebuchet MS"/>
                <a:sym typeface="Trebuchet MS"/>
              </a:rPr>
              <a:t>78</a:t>
            </a:r>
            <a:r>
              <a:rPr lang="en-GB" sz="1200" b="0" i="0" u="none" strike="noStrike" cap="none">
                <a:solidFill>
                  <a:schemeClr val="dk1"/>
                </a:solidFill>
                <a:latin typeface="Trebuchet MS"/>
                <a:ea typeface="Trebuchet MS"/>
                <a:cs typeface="Trebuchet MS"/>
                <a:sym typeface="Trebuchet MS"/>
              </a:rPr>
              <a:t>% (n.18) of the reviews relating to this theme were positive </a:t>
            </a:r>
            <a:r>
              <a:rPr lang="en-GB" sz="1200">
                <a:solidFill>
                  <a:schemeClr val="dk1"/>
                </a:solidFill>
                <a:latin typeface="Trebuchet MS"/>
                <a:ea typeface="Trebuchet MS"/>
                <a:cs typeface="Trebuchet MS"/>
                <a:sym typeface="Trebuchet MS"/>
              </a:rPr>
              <a:t>whilst</a:t>
            </a:r>
            <a:r>
              <a:rPr lang="en-GB" sz="1200" b="0" i="0" u="none" strike="noStrike" cap="none">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22</a:t>
            </a:r>
            <a:r>
              <a:rPr lang="en-GB" sz="1200" b="0" i="0" u="none" strike="noStrike" cap="none">
                <a:solidFill>
                  <a:schemeClr val="dk1"/>
                </a:solidFill>
                <a:latin typeface="Trebuchet MS"/>
                <a:ea typeface="Trebuchet MS"/>
                <a:cs typeface="Trebuchet MS"/>
                <a:sym typeface="Trebuchet MS"/>
              </a:rPr>
              <a:t>% (n.5) were negative.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The chart below presents a breakdown of the top two sub-themes for the </a:t>
            </a:r>
            <a:r>
              <a:rPr lang="en-GB" sz="1200" b="1" i="0" u="none" strike="noStrike" cap="none" dirty="0">
                <a:solidFill>
                  <a:schemeClr val="dk1"/>
                </a:solidFill>
                <a:latin typeface="Trebuchet MS"/>
                <a:ea typeface="Trebuchet MS"/>
                <a:cs typeface="Trebuchet MS"/>
                <a:sym typeface="Trebuchet MS"/>
              </a:rPr>
              <a:t>Staff</a:t>
            </a:r>
            <a:r>
              <a:rPr lang="en-GB" sz="1200" b="0" i="0" u="none" strike="noStrike" cap="none" dirty="0">
                <a:solidFill>
                  <a:schemeClr val="dk1"/>
                </a:solidFill>
                <a:latin typeface="Trebuchet MS"/>
                <a:ea typeface="Trebuchet MS"/>
                <a:cs typeface="Trebuchet MS"/>
                <a:sym typeface="Trebuchet MS"/>
              </a:rPr>
              <a:t> theme. </a:t>
            </a:r>
            <a:r>
              <a:rPr lang="en-GB" sz="1200" b="1" i="0" u="none" strike="noStrike" cap="none" dirty="0">
                <a:solidFill>
                  <a:schemeClr val="dk1"/>
                </a:solidFill>
                <a:latin typeface="Trebuchet MS"/>
                <a:ea typeface="Trebuchet MS"/>
                <a:cs typeface="Trebuchet MS"/>
                <a:sym typeface="Trebuchet MS"/>
              </a:rPr>
              <a:t>Attitude </a:t>
            </a:r>
            <a:r>
              <a:rPr lang="en-GB" sz="1200" b="0" i="0" u="none" strike="noStrike" cap="none" dirty="0">
                <a:solidFill>
                  <a:schemeClr val="dk1"/>
                </a:solidFill>
                <a:latin typeface="Trebuchet MS"/>
                <a:ea typeface="Trebuchet MS"/>
                <a:cs typeface="Trebuchet MS"/>
                <a:sym typeface="Trebuchet MS"/>
              </a:rPr>
              <a:t>was by far the most frequently mentioned sub-theme, with over </a:t>
            </a:r>
            <a:r>
              <a:rPr lang="en-GB" sz="1200" dirty="0">
                <a:solidFill>
                  <a:schemeClr val="dk1"/>
                </a:solidFill>
                <a:latin typeface="Trebuchet MS"/>
                <a:ea typeface="Trebuchet MS"/>
                <a:cs typeface="Trebuchet MS"/>
                <a:sym typeface="Trebuchet MS"/>
              </a:rPr>
              <a:t>60% </a:t>
            </a:r>
            <a:r>
              <a:rPr lang="en-GB" sz="1200" b="0" i="0" u="none" strike="noStrike" cap="none" dirty="0">
                <a:solidFill>
                  <a:schemeClr val="dk1"/>
                </a:solidFill>
                <a:latin typeface="Trebuchet MS"/>
                <a:ea typeface="Trebuchet MS"/>
                <a:cs typeface="Trebuchet MS"/>
                <a:sym typeface="Trebuchet MS"/>
              </a:rPr>
              <a:t>reviews (n.9) within the </a:t>
            </a: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theme focusing on this area. </a:t>
            </a:r>
            <a:r>
              <a:rPr lang="en-GB" sz="1200" dirty="0">
                <a:solidFill>
                  <a:schemeClr val="dk1"/>
                </a:solidFill>
                <a:latin typeface="Trebuchet MS"/>
                <a:ea typeface="Trebuchet MS"/>
                <a:cs typeface="Trebuchet MS"/>
                <a:sym typeface="Trebuchet MS"/>
              </a:rPr>
              <a:t>The </a:t>
            </a:r>
            <a:r>
              <a:rPr lang="en-GB" sz="1200" b="1" dirty="0">
                <a:solidFill>
                  <a:schemeClr val="dk1"/>
                </a:solidFill>
                <a:latin typeface="Trebuchet MS"/>
                <a:ea typeface="Trebuchet MS"/>
                <a:cs typeface="Trebuchet MS"/>
                <a:sym typeface="Trebuchet MS"/>
              </a:rPr>
              <a:t>Attitude </a:t>
            </a:r>
            <a:r>
              <a:rPr lang="en-GB" sz="1200" i="0" u="none" strike="noStrike" cap="none" dirty="0">
                <a:solidFill>
                  <a:schemeClr val="dk1"/>
                </a:solidFill>
                <a:latin typeface="Trebuchet MS"/>
                <a:ea typeface="Trebuchet MS"/>
                <a:cs typeface="Trebuchet MS"/>
                <a:sym typeface="Trebuchet MS"/>
              </a:rPr>
              <a:t>sub-theme</a:t>
            </a:r>
            <a:r>
              <a:rPr lang="en-GB" sz="1200" b="1" i="0" u="none" strike="noStrike" cap="none"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received overwhelmingly positive comments, as</a:t>
            </a:r>
            <a:r>
              <a:rPr lang="en-GB" sz="1200" dirty="0">
                <a:solidFill>
                  <a:schemeClr val="dk1"/>
                </a:solidFill>
                <a:latin typeface="Trebuchet MS"/>
                <a:ea typeface="Trebuchet MS"/>
                <a:cs typeface="Trebuchet MS"/>
                <a:sym typeface="Trebuchet MS"/>
              </a:rPr>
              <a:t> 69% of</a:t>
            </a:r>
            <a:r>
              <a:rPr lang="en-GB" sz="1200" b="0" i="0" u="none" strike="noStrike" cap="none" dirty="0">
                <a:solidFill>
                  <a:schemeClr val="dk1"/>
                </a:solidFill>
                <a:latin typeface="Trebuchet MS"/>
                <a:ea typeface="Trebuchet MS"/>
                <a:cs typeface="Trebuchet MS"/>
                <a:sym typeface="Trebuchet MS"/>
              </a:rPr>
              <a:t> reviews </a:t>
            </a:r>
            <a:r>
              <a:rPr lang="en-GB" sz="1200" dirty="0">
                <a:solidFill>
                  <a:schemeClr val="dk1"/>
                </a:solidFill>
                <a:latin typeface="Trebuchet MS"/>
                <a:ea typeface="Trebuchet MS"/>
                <a:cs typeface="Trebuchet MS"/>
                <a:sym typeface="Trebuchet MS"/>
              </a:rPr>
              <a:t>relating to this theme were left</a:t>
            </a:r>
            <a:r>
              <a:rPr lang="en-GB" sz="1200" b="0" i="0" u="none" strike="noStrike" cap="none" dirty="0">
                <a:solidFill>
                  <a:schemeClr val="dk1"/>
                </a:solidFill>
                <a:latin typeface="Trebuchet MS"/>
                <a:ea typeface="Trebuchet MS"/>
                <a:cs typeface="Trebuchet MS"/>
                <a:sym typeface="Trebuchet MS"/>
              </a:rPr>
              <a:t> by patients </a:t>
            </a:r>
            <a:r>
              <a:rPr lang="en-GB" sz="1200" dirty="0">
                <a:solidFill>
                  <a:schemeClr val="dk1"/>
                </a:solidFill>
                <a:latin typeface="Trebuchet MS"/>
                <a:ea typeface="Trebuchet MS"/>
                <a:cs typeface="Trebuchet MS"/>
                <a:sym typeface="Trebuchet MS"/>
              </a:rPr>
              <a:t>commending the</a:t>
            </a:r>
            <a:r>
              <a:rPr lang="en-GB" sz="1200" b="0" i="0" u="none" strike="noStrike" cap="none" dirty="0">
                <a:solidFill>
                  <a:schemeClr val="dk1"/>
                </a:solidFill>
                <a:latin typeface="Trebuchet MS"/>
                <a:ea typeface="Trebuchet MS"/>
                <a:cs typeface="Trebuchet MS"/>
                <a:sym typeface="Trebuchet MS"/>
              </a:rPr>
              <a:t> attitude and </a:t>
            </a:r>
            <a:r>
              <a:rPr lang="en-GB" sz="1200" b="0" i="0" u="none" strike="noStrike" cap="none">
                <a:solidFill>
                  <a:schemeClr val="dk1"/>
                </a:solidFill>
                <a:latin typeface="Trebuchet MS"/>
                <a:ea typeface="Trebuchet MS"/>
                <a:cs typeface="Trebuchet MS"/>
                <a:sym typeface="Trebuchet MS"/>
              </a:rPr>
              <a:t>professionalism of staff </a:t>
            </a:r>
            <a:r>
              <a:rPr lang="en-GB" sz="1200">
                <a:solidFill>
                  <a:schemeClr val="dk1"/>
                </a:solidFill>
                <a:latin typeface="Trebuchet MS"/>
                <a:ea typeface="Trebuchet MS"/>
                <a:cs typeface="Trebuchet MS"/>
                <a:sym typeface="Trebuchet MS"/>
              </a:rPr>
              <a:t>at</a:t>
            </a:r>
            <a:r>
              <a:rPr lang="en-GB" sz="1200" b="0" i="0" u="none" strike="noStrike" cap="none">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Chelsea and Westminster NHS Foundation Trust Hospitals</a:t>
            </a:r>
            <a:r>
              <a:rPr lang="en-GB" sz="1200" b="0" i="0" u="none" strike="noStrike" cap="none">
                <a:solidFill>
                  <a:schemeClr val="dk1"/>
                </a:solidFill>
                <a:latin typeface="Trebuchet MS"/>
                <a:ea typeface="Trebuchet MS"/>
                <a:cs typeface="Trebuchet MS"/>
                <a:sym typeface="Trebuchet MS"/>
              </a:rPr>
              <a:t>.</a:t>
            </a:r>
            <a:r>
              <a:rPr lang="en-GB" sz="1200">
                <a:solidFill>
                  <a:schemeClr val="dk1"/>
                </a:solidFill>
                <a:latin typeface="Trebuchet MS"/>
                <a:ea typeface="Trebuchet MS"/>
                <a:cs typeface="Trebuchet MS"/>
                <a:sym typeface="Trebuchet MS"/>
              </a:rPr>
              <a:t> </a:t>
            </a:r>
            <a:endParaRPr sz="1400" b="0" i="0" u="none" strike="noStrike" cap="none">
              <a:solidFill>
                <a:schemeClr val="dk1"/>
              </a:solidFill>
              <a:latin typeface="Arial"/>
              <a:ea typeface="Arial"/>
              <a:cs typeface="Arial"/>
              <a:sym typeface="Arial"/>
            </a:endParaRPr>
          </a:p>
        </p:txBody>
      </p:sp>
      <p:graphicFrame>
        <p:nvGraphicFramePr>
          <p:cNvPr id="503" name="Google Shape;503;p25"/>
          <p:cNvGraphicFramePr/>
          <p:nvPr>
            <p:extLst>
              <p:ext uri="{D42A27DB-BD31-4B8C-83A1-F6EECF244321}">
                <p14:modId xmlns:p14="http://schemas.microsoft.com/office/powerpoint/2010/main" val="2103752675"/>
              </p:ext>
            </p:extLst>
          </p:nvPr>
        </p:nvGraphicFramePr>
        <p:xfrm>
          <a:off x="570546" y="2581195"/>
          <a:ext cx="4875600" cy="3788239"/>
        </p:xfrm>
        <a:graphic>
          <a:graphicData uri="http://schemas.openxmlformats.org/drawingml/2006/chart">
            <c:chart xmlns:c="http://schemas.openxmlformats.org/drawingml/2006/chart" xmlns:r="http://schemas.openxmlformats.org/officeDocument/2006/relationships" r:id="rId5"/>
          </a:graphicData>
        </a:graphic>
      </p:graphicFrame>
      <p:sp>
        <p:nvSpPr>
          <p:cNvPr id="504" name="Google Shape;504;p25"/>
          <p:cNvSpPr txBox="1"/>
          <p:nvPr/>
        </p:nvSpPr>
        <p:spPr>
          <a:xfrm rot="-5400000">
            <a:off x="-105422" y="4067084"/>
            <a:ext cx="11687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05" name="Google Shape;505;p25"/>
          <p:cNvSpPr txBox="1"/>
          <p:nvPr/>
        </p:nvSpPr>
        <p:spPr>
          <a:xfrm>
            <a:off x="2158902" y="6369454"/>
            <a:ext cx="18665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06" name="Google Shape;506;p25"/>
          <p:cNvSpPr txBox="1"/>
          <p:nvPr/>
        </p:nvSpPr>
        <p:spPr>
          <a:xfrm>
            <a:off x="5576846" y="2596517"/>
            <a:ext cx="4481554"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I was not feeling well on the weekend and went to the Urgent Care and the staff were very helpful.</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Urgent Care department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Great service, very diligent staff, I feel in safe hands there.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endParaRPr sz="1400" b="0" i="0" u="none" strike="noStrike" cap="none" dirty="0">
              <a:solidFill>
                <a:srgbClr val="000000"/>
              </a:solidFill>
              <a:latin typeface="Arial"/>
              <a:ea typeface="Arial"/>
              <a:cs typeface="Arial"/>
              <a:sym typeface="Arial"/>
            </a:endParaRPr>
          </a:p>
        </p:txBody>
      </p:sp>
      <p:sp>
        <p:nvSpPr>
          <p:cNvPr id="507" name="Google Shape;507;p25"/>
          <p:cNvSpPr txBox="1"/>
          <p:nvPr/>
        </p:nvSpPr>
        <p:spPr>
          <a:xfrm>
            <a:off x="5576845" y="4366326"/>
            <a:ext cx="4608910"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 care is horrendous and midwives are so difficult to get hold of!.</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Maternity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 was not treated like a human, I was given incomplete information with regards to my medical condition, just so that they can get rid of me sooner.</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A&amp;E department</a:t>
            </a:r>
            <a:endParaRPr sz="1400" b="0" i="0" u="none" strike="noStrike" cap="none" dirty="0">
              <a:solidFill>
                <a:srgbClr val="000000"/>
              </a:solidFill>
              <a:latin typeface="Arial"/>
              <a:ea typeface="Arial"/>
              <a:cs typeface="Arial"/>
              <a:sym typeface="Arial"/>
            </a:endParaRPr>
          </a:p>
        </p:txBody>
      </p:sp>
      <p:cxnSp>
        <p:nvCxnSpPr>
          <p:cNvPr id="508" name="Google Shape;508;p25"/>
          <p:cNvCxnSpPr/>
          <p:nvPr/>
        </p:nvCxnSpPr>
        <p:spPr>
          <a:xfrm>
            <a:off x="5576845" y="2541831"/>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509" name="Google Shape;509;p25"/>
          <p:cNvCxnSpPr/>
          <p:nvPr/>
        </p:nvCxnSpPr>
        <p:spPr>
          <a:xfrm>
            <a:off x="5670496" y="4366326"/>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510" name="Google Shape;510;p25"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511" name="Google Shape;511;p25"/>
          <p:cNvSpPr txBox="1"/>
          <p:nvPr/>
        </p:nvSpPr>
        <p:spPr>
          <a:xfrm>
            <a:off x="706948" y="-57510"/>
            <a:ext cx="8199545"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GB" sz="3200" b="0" i="0" u="none" strike="noStrike" cap="none" dirty="0">
                <a:solidFill>
                  <a:schemeClr val="lt1"/>
                </a:solidFill>
                <a:latin typeface="Trebuchet MS"/>
                <a:ea typeface="Trebuchet MS"/>
                <a:cs typeface="Trebuchet MS"/>
                <a:sym typeface="Trebuchet MS"/>
              </a:rPr>
              <a:t>Themes and Sub-Themes for Chelsea </a:t>
            </a:r>
          </a:p>
          <a:p>
            <a:pPr marL="0" marR="0" lvl="0" indent="0" algn="l" rtl="0">
              <a:lnSpc>
                <a:spcPct val="100000"/>
              </a:lnSpc>
              <a:spcBef>
                <a:spcPts val="0"/>
              </a:spcBef>
              <a:spcAft>
                <a:spcPts val="0"/>
              </a:spcAft>
              <a:buClr>
                <a:srgbClr val="000000"/>
              </a:buClr>
              <a:buSzPts val="3500"/>
              <a:buFont typeface="Arial"/>
              <a:buNone/>
            </a:pPr>
            <a:r>
              <a:rPr lang="en-GB" sz="3200" b="0" i="0" u="none" strike="noStrike" cap="none" dirty="0">
                <a:solidFill>
                  <a:schemeClr val="lt1"/>
                </a:solidFill>
                <a:latin typeface="Trebuchet MS"/>
                <a:ea typeface="Trebuchet MS"/>
                <a:cs typeface="Trebuchet MS"/>
                <a:sym typeface="Trebuchet MS"/>
              </a:rPr>
              <a:t>and Westminster NHS Foundation Trust</a:t>
            </a:r>
            <a:endParaRPr sz="1200" b="0" i="0" u="none" strike="noStrike" cap="none" dirty="0">
              <a:solidFill>
                <a:srgbClr val="000000"/>
              </a:solidFill>
              <a:latin typeface="Arial"/>
              <a:ea typeface="Arial"/>
              <a:cs typeface="Arial"/>
              <a:sym typeface="Arial"/>
            </a:endParaRPr>
          </a:p>
        </p:txBody>
      </p:sp>
      <p:cxnSp>
        <p:nvCxnSpPr>
          <p:cNvPr id="512" name="Google Shape;512;p25"/>
          <p:cNvCxnSpPr>
            <a:cxnSpLocks/>
          </p:cNvCxnSpPr>
          <p:nvPr/>
        </p:nvCxnSpPr>
        <p:spPr>
          <a:xfrm>
            <a:off x="5670496" y="6390264"/>
            <a:ext cx="4233159"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48;p3">
            <a:extLst>
              <a:ext uri="{FF2B5EF4-FFF2-40B4-BE49-F238E27FC236}">
                <a16:creationId xmlns:a16="http://schemas.microsoft.com/office/drawing/2014/main" id="{81EE934E-5911-40AD-9C0F-04A40B7E90F0}"/>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26"/>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520" name="Google Shape;520;p26"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521" name="Google Shape;521;p26"/>
          <p:cNvSpPr txBox="1"/>
          <p:nvPr/>
        </p:nvSpPr>
        <p:spPr>
          <a:xfrm>
            <a:off x="478972" y="1083763"/>
            <a:ext cx="9579300" cy="1569620"/>
          </a:xfrm>
          <a:prstGeom prst="rect">
            <a:avLst/>
          </a:prstGeom>
          <a:noFill/>
          <a:ln>
            <a:noFill/>
          </a:ln>
        </p:spPr>
        <p:txBody>
          <a:bodyPr spcFirstLastPara="1" wrap="square" lIns="91425" tIns="45700" rIns="91425" bIns="45700" anchor="t" anchorCtr="0">
            <a:spAutoFit/>
          </a:bodyPr>
          <a:lstStyle/>
          <a:p>
            <a:r>
              <a:rPr lang="en-GB" sz="1200" b="0" i="0" u="none" strike="noStrike" cap="none">
                <a:solidFill>
                  <a:schemeClr val="dk1"/>
                </a:solidFill>
                <a:latin typeface="Trebuchet MS"/>
                <a:ea typeface="Trebuchet MS"/>
                <a:cs typeface="Trebuchet MS"/>
                <a:sym typeface="Trebuchet MS"/>
              </a:rPr>
              <a:t>For Pharmacies in </a:t>
            </a:r>
            <a:r>
              <a:rPr lang="en-GB" sz="1200">
                <a:solidFill>
                  <a:schemeClr val="dk1"/>
                </a:solidFill>
                <a:latin typeface="Trebuchet MS"/>
                <a:ea typeface="Trebuchet MS"/>
                <a:cs typeface="Trebuchet MS"/>
                <a:sym typeface="Trebuchet MS"/>
              </a:rPr>
              <a:t>H&amp;F</a:t>
            </a:r>
            <a:r>
              <a:rPr lang="en-GB" sz="1200" b="0" i="0" u="none" strike="noStrike" cap="none">
                <a:solidFill>
                  <a:schemeClr val="dk1"/>
                </a:solidFill>
                <a:latin typeface="Trebuchet MS"/>
                <a:ea typeface="Trebuchet MS"/>
                <a:cs typeface="Trebuchet MS"/>
                <a:sym typeface="Trebuchet MS"/>
              </a:rPr>
              <a:t>, during this quarter the </a:t>
            </a: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a:solidFill>
                  <a:schemeClr val="dk1"/>
                </a:solidFill>
                <a:latin typeface="Trebuchet MS"/>
                <a:ea typeface="Trebuchet MS"/>
                <a:cs typeface="Trebuchet MS"/>
                <a:sym typeface="Trebuchet MS"/>
              </a:rPr>
              <a:t>theme</a:t>
            </a:r>
            <a:r>
              <a:rPr lang="en-GB" sz="1200" b="1" i="0" u="none" strike="noStrike" cap="none" dirty="0">
                <a:solidFill>
                  <a:schemeClr val="dk1"/>
                </a:solidFill>
                <a:latin typeface="Trebuchet MS"/>
                <a:ea typeface="Trebuchet MS"/>
                <a:cs typeface="Trebuchet MS"/>
                <a:sym typeface="Trebuchet MS"/>
              </a:rPr>
              <a:t> </a:t>
            </a:r>
            <a:r>
              <a:rPr lang="en-GB" sz="1200" b="0" i="0" u="none" strike="noStrike" cap="none">
                <a:solidFill>
                  <a:schemeClr val="dk1"/>
                </a:solidFill>
                <a:latin typeface="Trebuchet MS"/>
                <a:ea typeface="Trebuchet MS"/>
                <a:cs typeface="Trebuchet MS"/>
                <a:sym typeface="Trebuchet MS"/>
              </a:rPr>
              <a:t>was the most </a:t>
            </a:r>
            <a:r>
              <a:rPr lang="en-GB" sz="1200">
                <a:solidFill>
                  <a:schemeClr val="dk1"/>
                </a:solidFill>
                <a:latin typeface="Trebuchet MS"/>
                <a:ea typeface="Trebuchet MS"/>
                <a:cs typeface="Trebuchet MS"/>
                <a:sym typeface="Trebuchet MS"/>
              </a:rPr>
              <a:t>identified theme</a:t>
            </a:r>
            <a:r>
              <a:rPr lang="en-GB" sz="1200" b="0" i="0" u="none" strike="noStrike" cap="none">
                <a:solidFill>
                  <a:schemeClr val="dk1"/>
                </a:solidFill>
                <a:latin typeface="Trebuchet MS"/>
                <a:ea typeface="Trebuchet MS"/>
                <a:cs typeface="Trebuchet MS"/>
                <a:sym typeface="Trebuchet MS"/>
              </a:rPr>
              <a:t> with </a:t>
            </a:r>
            <a:r>
              <a:rPr lang="en-GB" sz="1200">
                <a:solidFill>
                  <a:schemeClr val="dk1"/>
                </a:solidFill>
                <a:latin typeface="Trebuchet MS"/>
                <a:ea typeface="Trebuchet MS"/>
                <a:cs typeface="Trebuchet MS"/>
                <a:sym typeface="Trebuchet MS"/>
              </a:rPr>
              <a:t>99</a:t>
            </a:r>
            <a:r>
              <a:rPr lang="en-GB" sz="1200" b="0" i="0" u="none" strike="noStrike" cap="none">
                <a:solidFill>
                  <a:schemeClr val="dk1"/>
                </a:solidFill>
                <a:latin typeface="Trebuchet MS"/>
                <a:ea typeface="Trebuchet MS"/>
                <a:cs typeface="Trebuchet MS"/>
                <a:sym typeface="Trebuchet MS"/>
              </a:rPr>
              <a:t> reviews focusing on </a:t>
            </a:r>
            <a:r>
              <a:rPr lang="en-GB" sz="1200" b="0" i="0" u="none" strike="noStrike" cap="none" dirty="0">
                <a:solidFill>
                  <a:schemeClr val="dk1"/>
                </a:solidFill>
                <a:latin typeface="Trebuchet MS"/>
                <a:ea typeface="Trebuchet MS"/>
                <a:cs typeface="Trebuchet MS"/>
                <a:sym typeface="Trebuchet MS"/>
              </a:rPr>
              <a:t>this area, with 97% (n.96) being positive, 1% (n.1) neutral and </a:t>
            </a:r>
            <a:r>
              <a:rPr lang="en-GB" sz="1200" dirty="0">
                <a:solidFill>
                  <a:schemeClr val="dk1"/>
                </a:solidFill>
                <a:latin typeface="Trebuchet MS"/>
                <a:ea typeface="Trebuchet MS"/>
                <a:cs typeface="Trebuchet MS"/>
                <a:sym typeface="Trebuchet MS"/>
              </a:rPr>
              <a:t>2</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2</a:t>
            </a:r>
            <a:r>
              <a:rPr lang="en-GB" sz="1200" b="0" i="0" u="none" strike="noStrike" cap="none" dirty="0">
                <a:solidFill>
                  <a:schemeClr val="dk1"/>
                </a:solidFill>
                <a:latin typeface="Trebuchet MS"/>
                <a:ea typeface="Trebuchet MS"/>
                <a:cs typeface="Trebuchet MS"/>
                <a:sym typeface="Trebuchet MS"/>
              </a:rPr>
              <a:t>) negative.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The chart below presents a more detailed breakdown of the top two sub-themes for </a:t>
            </a:r>
            <a:r>
              <a:rPr lang="en-GB" sz="1200" b="1" i="0" u="none" strike="noStrike" cap="none" dirty="0">
                <a:solidFill>
                  <a:schemeClr val="dk1"/>
                </a:solidFill>
                <a:latin typeface="Trebuchet MS"/>
                <a:ea typeface="Trebuchet MS"/>
                <a:cs typeface="Trebuchet MS"/>
                <a:sym typeface="Trebuchet MS"/>
              </a:rPr>
              <a:t>Staff. </a:t>
            </a:r>
            <a:endParaRPr sz="1400" b="0" i="0" u="none" strike="noStrike" cap="none" dirty="0">
              <a:solidFill>
                <a:srgbClr val="000000"/>
              </a:solidFill>
              <a:latin typeface="Arial"/>
              <a:ea typeface="Arial"/>
              <a:cs typeface="Arial"/>
              <a:sym typeface="Arial"/>
            </a:endParaRPr>
          </a:p>
          <a:p>
            <a:endParaRPr lang="en-GB" sz="1200" b="1" dirty="0">
              <a:solidFill>
                <a:schemeClr val="dk1"/>
              </a:solidFill>
              <a:latin typeface="Trebuchet MS"/>
              <a:ea typeface="Trebuchet MS"/>
              <a:cs typeface="Trebuchet MS"/>
              <a:sym typeface="Trebuchet MS"/>
            </a:endParaRPr>
          </a:p>
          <a:p>
            <a:pPr>
              <a:buSzPts val="1200"/>
            </a:pPr>
            <a:r>
              <a:rPr lang="en-GB" sz="1200" b="0" i="0" u="none" strike="noStrike" cap="none" dirty="0">
                <a:solidFill>
                  <a:schemeClr val="dk1"/>
                </a:solidFill>
                <a:latin typeface="Trebuchet MS"/>
                <a:ea typeface="Trebuchet MS"/>
                <a:cs typeface="Trebuchet MS"/>
                <a:sym typeface="Trebuchet MS"/>
              </a:rPr>
              <a:t>Unsurprisingly, the sub-theme related to </a:t>
            </a:r>
            <a:r>
              <a:rPr lang="en-GB" sz="1200" b="1" i="0" u="none" strike="noStrike" cap="none" dirty="0">
                <a:solidFill>
                  <a:schemeClr val="dk1"/>
                </a:solidFill>
                <a:latin typeface="Trebuchet MS"/>
                <a:ea typeface="Trebuchet MS"/>
                <a:cs typeface="Trebuchet MS"/>
                <a:sym typeface="Trebuchet MS"/>
              </a:rPr>
              <a:t>Attitudes </a:t>
            </a:r>
            <a:r>
              <a:rPr lang="en-GB" sz="1200" b="0" i="0" u="none" strike="noStrike" cap="none" dirty="0">
                <a:solidFill>
                  <a:schemeClr val="dk1"/>
                </a:solidFill>
                <a:latin typeface="Trebuchet MS"/>
                <a:ea typeface="Trebuchet MS"/>
                <a:cs typeface="Trebuchet MS"/>
                <a:sym typeface="Trebuchet MS"/>
              </a:rPr>
              <a:t>was most frequently mentioned here, with 96% (n.79) being positive, 1% (n.1) neutral </a:t>
            </a:r>
            <a:r>
              <a:rPr lang="en-GB" sz="1200" b="0" i="0" u="none" strike="noStrike" cap="none">
                <a:solidFill>
                  <a:schemeClr val="dk1"/>
                </a:solidFill>
                <a:latin typeface="Trebuchet MS"/>
                <a:ea typeface="Trebuchet MS"/>
                <a:cs typeface="Trebuchet MS"/>
                <a:sym typeface="Trebuchet MS"/>
              </a:rPr>
              <a:t>and 3% (n.</a:t>
            </a:r>
            <a:r>
              <a:rPr lang="en-GB" sz="1200">
                <a:solidFill>
                  <a:schemeClr val="dk1"/>
                </a:solidFill>
                <a:latin typeface="Trebuchet MS"/>
                <a:ea typeface="Trebuchet MS"/>
                <a:cs typeface="Trebuchet MS"/>
                <a:sym typeface="Trebuchet MS"/>
              </a:rPr>
              <a:t>2</a:t>
            </a:r>
            <a:r>
              <a:rPr lang="en-GB" sz="1200" b="0" i="0" u="none" strike="noStrike" cap="none">
                <a:solidFill>
                  <a:schemeClr val="dk1"/>
                </a:solidFill>
                <a:latin typeface="Trebuchet MS"/>
                <a:ea typeface="Trebuchet MS"/>
                <a:cs typeface="Trebuchet MS"/>
                <a:sym typeface="Trebuchet MS"/>
              </a:rPr>
              <a:t>) negative. Patients are, therefore, generally happy with </a:t>
            </a:r>
            <a:r>
              <a:rPr lang="en-GB" sz="1200">
                <a:solidFill>
                  <a:schemeClr val="dk1"/>
                </a:solidFill>
                <a:latin typeface="Trebuchet MS"/>
                <a:ea typeface="Trebuchet MS"/>
                <a:cs typeface="Trebuchet MS"/>
                <a:sym typeface="Trebuchet MS"/>
              </a:rPr>
              <a:t>staff members' attitudes toward them as patients</a:t>
            </a:r>
            <a:r>
              <a:rPr lang="en-GB" sz="1200" b="0" i="0" u="none" strike="noStrike" cap="none">
                <a:solidFill>
                  <a:schemeClr val="dk1"/>
                </a:solidFill>
                <a:latin typeface="Trebuchet MS"/>
                <a:ea typeface="Trebuchet MS"/>
                <a:cs typeface="Trebuchet MS"/>
                <a:sym typeface="Trebuchet MS"/>
              </a:rPr>
              <a:t> at</a:t>
            </a:r>
            <a:r>
              <a:rPr lang="en-GB" sz="1200">
                <a:solidFill>
                  <a:schemeClr val="dk1"/>
                </a:solidFill>
                <a:latin typeface="Trebuchet MS"/>
                <a:ea typeface="Trebuchet MS"/>
                <a:cs typeface="Trebuchet MS"/>
                <a:sym typeface="Trebuchet MS"/>
              </a:rPr>
              <a:t> their respective</a:t>
            </a:r>
            <a:r>
              <a:rPr lang="en-GB" sz="1200" b="0" i="0" u="none" strike="noStrike" cap="none">
                <a:solidFill>
                  <a:schemeClr val="dk1"/>
                </a:solidFill>
                <a:latin typeface="Trebuchet MS"/>
                <a:ea typeface="Trebuchet MS"/>
                <a:cs typeface="Trebuchet MS"/>
                <a:sym typeface="Trebuchet MS"/>
              </a:rPr>
              <a:t> pharmacies.</a:t>
            </a:r>
            <a:endParaRPr sz="1400" b="0" i="0" u="none" strike="noStrike" cap="none">
              <a:solidFill>
                <a:schemeClr val="dk1"/>
              </a:solidFill>
              <a:latin typeface="Arial"/>
              <a:ea typeface="Arial"/>
              <a:cs typeface="Arial"/>
              <a:sym typeface="Arial"/>
            </a:endParaRPr>
          </a:p>
        </p:txBody>
      </p:sp>
      <p:graphicFrame>
        <p:nvGraphicFramePr>
          <p:cNvPr id="522" name="Google Shape;522;p26"/>
          <p:cNvGraphicFramePr/>
          <p:nvPr>
            <p:extLst>
              <p:ext uri="{D42A27DB-BD31-4B8C-83A1-F6EECF244321}">
                <p14:modId xmlns:p14="http://schemas.microsoft.com/office/powerpoint/2010/main" val="1470119034"/>
              </p:ext>
            </p:extLst>
          </p:nvPr>
        </p:nvGraphicFramePr>
        <p:xfrm>
          <a:off x="570546" y="2752588"/>
          <a:ext cx="4875600" cy="3760072"/>
        </p:xfrm>
        <a:graphic>
          <a:graphicData uri="http://schemas.openxmlformats.org/drawingml/2006/chart">
            <c:chart xmlns:c="http://schemas.openxmlformats.org/drawingml/2006/chart" xmlns:r="http://schemas.openxmlformats.org/officeDocument/2006/relationships" r:id="rId5"/>
          </a:graphicData>
        </a:graphic>
      </p:graphicFrame>
      <p:sp>
        <p:nvSpPr>
          <p:cNvPr id="523" name="Google Shape;523;p26"/>
          <p:cNvSpPr txBox="1"/>
          <p:nvPr/>
        </p:nvSpPr>
        <p:spPr>
          <a:xfrm rot="-5400000">
            <a:off x="-111655" y="4463466"/>
            <a:ext cx="117402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24" name="Google Shape;524;p26"/>
          <p:cNvSpPr txBox="1"/>
          <p:nvPr/>
        </p:nvSpPr>
        <p:spPr>
          <a:xfrm>
            <a:off x="2103389" y="6511928"/>
            <a:ext cx="180991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25" name="Google Shape;525;p26"/>
          <p:cNvSpPr txBox="1"/>
          <p:nvPr/>
        </p:nvSpPr>
        <p:spPr>
          <a:xfrm>
            <a:off x="5569938" y="2816742"/>
            <a:ext cx="4211369"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Very friendly staff, they are the best..</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a:solidFill>
                  <a:schemeClr val="dk1"/>
                </a:solidFill>
                <a:highlight>
                  <a:srgbClr val="DDEAC0"/>
                </a:highlight>
                <a:latin typeface="Trebuchet MS"/>
                <a:ea typeface="Trebuchet MS"/>
                <a:cs typeface="Trebuchet MS"/>
                <a:sym typeface="Trebuchet MS"/>
              </a:rPr>
              <a:t>‘‘</a:t>
            </a:r>
            <a:r>
              <a:rPr lang="en-GB" sz="1200">
                <a:solidFill>
                  <a:schemeClr val="dk1"/>
                </a:solidFill>
                <a:highlight>
                  <a:srgbClr val="DDEAC0"/>
                </a:highlight>
                <a:latin typeface="Trebuchet MS"/>
              </a:rPr>
              <a:t>I find the staff very helpful and I told my GP to contact </a:t>
            </a:r>
            <a:r>
              <a:rPr lang="en-GB" sz="1200" dirty="0">
                <a:solidFill>
                  <a:schemeClr val="dk1"/>
                </a:solidFill>
                <a:highlight>
                  <a:srgbClr val="DDEAC0"/>
                </a:highlight>
                <a:latin typeface="Trebuchet MS"/>
              </a:rPr>
              <a:t>them for my prescription.</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sp>
        <p:nvSpPr>
          <p:cNvPr id="526" name="Google Shape;526;p26"/>
          <p:cNvSpPr txBox="1"/>
          <p:nvPr/>
        </p:nvSpPr>
        <p:spPr>
          <a:xfrm>
            <a:off x="5569937" y="4765009"/>
            <a:ext cx="4211369"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There is a long waiting time and the staff is rude and unhelpful. My prescription was once completely wrong.</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“I </a:t>
            </a:r>
            <a:r>
              <a:rPr lang="en-GB" sz="1200" dirty="0">
                <a:solidFill>
                  <a:schemeClr val="dk1"/>
                </a:solidFill>
                <a:highlight>
                  <a:srgbClr val="BDD1D1"/>
                </a:highlight>
                <a:latin typeface="Trebuchet MS"/>
              </a:rPr>
              <a:t>It is not a pleasant experience to shop here. The staff are rude and aggressive!</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cxnSp>
        <p:nvCxnSpPr>
          <p:cNvPr id="527" name="Google Shape;527;p26"/>
          <p:cNvCxnSpPr/>
          <p:nvPr/>
        </p:nvCxnSpPr>
        <p:spPr>
          <a:xfrm>
            <a:off x="5569938" y="2752588"/>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528" name="Google Shape;528;p26"/>
          <p:cNvCxnSpPr/>
          <p:nvPr/>
        </p:nvCxnSpPr>
        <p:spPr>
          <a:xfrm>
            <a:off x="5576849" y="4632624"/>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529" name="Google Shape;529;p2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24</a:t>
            </a:fld>
            <a:endParaRPr/>
          </a:p>
        </p:txBody>
      </p:sp>
      <p:pic>
        <p:nvPicPr>
          <p:cNvPr id="530" name="Google Shape;530;p26"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531" name="Google Shape;531;p26"/>
          <p:cNvSpPr txBox="1"/>
          <p:nvPr/>
        </p:nvSpPr>
        <p:spPr>
          <a:xfrm>
            <a:off x="824537" y="360861"/>
            <a:ext cx="7975667"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a:solidFill>
                  <a:schemeClr val="lt1"/>
                </a:solidFill>
                <a:latin typeface="Trebuchet MS"/>
                <a:ea typeface="Trebuchet MS"/>
                <a:cs typeface="Trebuchet MS"/>
                <a:sym typeface="Trebuchet MS"/>
              </a:rPr>
              <a:t>Pharmacies: Themes &amp; Sub-Themes</a:t>
            </a:r>
            <a:endParaRPr sz="1400" b="0" i="0" u="none" strike="noStrike" cap="none">
              <a:solidFill>
                <a:schemeClr val="lt1"/>
              </a:solidFill>
              <a:latin typeface="Arial"/>
              <a:ea typeface="Arial"/>
              <a:cs typeface="Arial"/>
              <a:sym typeface="Arial"/>
            </a:endParaRPr>
          </a:p>
        </p:txBody>
      </p:sp>
      <p:cxnSp>
        <p:nvCxnSpPr>
          <p:cNvPr id="532" name="Google Shape;532;p26"/>
          <p:cNvCxnSpPr/>
          <p:nvPr/>
        </p:nvCxnSpPr>
        <p:spPr>
          <a:xfrm>
            <a:off x="5576849" y="6511928"/>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48;p3">
            <a:extLst>
              <a:ext uri="{FF2B5EF4-FFF2-40B4-BE49-F238E27FC236}">
                <a16:creationId xmlns:a16="http://schemas.microsoft.com/office/drawing/2014/main" id="{983BD46A-3F5A-44F2-AFF3-350D72A98786}"/>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27"/>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540" name="Google Shape;540;p27"/>
          <p:cNvSpPr txBox="1"/>
          <p:nvPr/>
        </p:nvSpPr>
        <p:spPr>
          <a:xfrm>
            <a:off x="478972" y="1083763"/>
            <a:ext cx="95793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During this quarter, </a:t>
            </a:r>
            <a:r>
              <a:rPr lang="en-GB" sz="1200" b="1" i="0" u="none" strike="noStrike" cap="none" dirty="0">
                <a:solidFill>
                  <a:schemeClr val="dk1"/>
                </a:solidFill>
                <a:latin typeface="Trebuchet MS"/>
                <a:ea typeface="Trebuchet MS"/>
                <a:cs typeface="Trebuchet MS"/>
                <a:sym typeface="Trebuchet MS"/>
              </a:rPr>
              <a:t>Medication </a:t>
            </a:r>
            <a:r>
              <a:rPr lang="en-GB" sz="1200" b="0" i="0" u="none" strike="noStrike" cap="none">
                <a:solidFill>
                  <a:schemeClr val="dk1"/>
                </a:solidFill>
                <a:latin typeface="Trebuchet MS"/>
                <a:ea typeface="Trebuchet MS"/>
                <a:cs typeface="Trebuchet MS"/>
                <a:sym typeface="Trebuchet MS"/>
              </a:rPr>
              <a:t>was frequently discussed, with </a:t>
            </a:r>
            <a:r>
              <a:rPr lang="en-GB" sz="1200">
                <a:solidFill>
                  <a:schemeClr val="dk1"/>
                </a:solidFill>
                <a:latin typeface="Trebuchet MS"/>
                <a:ea typeface="Trebuchet MS"/>
                <a:cs typeface="Trebuchet MS"/>
                <a:sym typeface="Trebuchet MS"/>
              </a:rPr>
              <a:t>49</a:t>
            </a:r>
            <a:r>
              <a:rPr lang="en-GB" sz="1200" b="0" i="0" u="none" strike="noStrike" cap="none">
                <a:solidFill>
                  <a:schemeClr val="dk1"/>
                </a:solidFill>
                <a:latin typeface="Trebuchet MS"/>
                <a:ea typeface="Trebuchet MS"/>
                <a:cs typeface="Trebuchet MS"/>
                <a:sym typeface="Trebuchet MS"/>
              </a:rPr>
              <a:t> reviews mentioning this theme. Out of </a:t>
            </a:r>
            <a:r>
              <a:rPr lang="en-GB" sz="1200">
                <a:solidFill>
                  <a:schemeClr val="dk1"/>
                </a:solidFill>
                <a:latin typeface="Trebuchet MS"/>
                <a:ea typeface="Trebuchet MS"/>
                <a:cs typeface="Trebuchet MS"/>
                <a:sym typeface="Trebuchet MS"/>
              </a:rPr>
              <a:t>these</a:t>
            </a:r>
            <a:r>
              <a:rPr lang="en-GB" sz="1200" b="0" i="0" u="none" strike="noStrike" cap="none">
                <a:solidFill>
                  <a:schemeClr val="dk1"/>
                </a:solidFill>
                <a:latin typeface="Trebuchet MS"/>
                <a:ea typeface="Trebuchet MS"/>
                <a:cs typeface="Trebuchet MS"/>
                <a:sym typeface="Trebuchet MS"/>
              </a:rPr>
              <a:t> reviews, 74% (n. </a:t>
            </a:r>
            <a:r>
              <a:rPr lang="en-GB" sz="1200">
                <a:solidFill>
                  <a:schemeClr val="dk1"/>
                </a:solidFill>
                <a:latin typeface="Trebuchet MS"/>
                <a:ea typeface="Trebuchet MS"/>
                <a:cs typeface="Trebuchet MS"/>
                <a:sym typeface="Trebuchet MS"/>
              </a:rPr>
              <a:t>36</a:t>
            </a:r>
            <a:r>
              <a:rPr lang="en-GB" sz="1200" b="0" i="0" u="none" strike="noStrike" cap="none">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were positive, 6% (n.3) neutral and </a:t>
            </a:r>
            <a:r>
              <a:rPr lang="en-GB" sz="1200" dirty="0">
                <a:solidFill>
                  <a:schemeClr val="dk1"/>
                </a:solidFill>
                <a:latin typeface="Trebuchet MS"/>
                <a:ea typeface="Trebuchet MS"/>
                <a:cs typeface="Trebuchet MS"/>
                <a:sym typeface="Trebuchet MS"/>
              </a:rPr>
              <a:t>20</a:t>
            </a:r>
            <a:r>
              <a:rPr lang="en-GB" sz="1200" b="0" i="0" u="none" strike="noStrike" cap="none" dirty="0">
                <a:solidFill>
                  <a:schemeClr val="dk1"/>
                </a:solidFill>
                <a:latin typeface="Trebuchet MS"/>
                <a:ea typeface="Trebuchet MS"/>
                <a:cs typeface="Trebuchet MS"/>
                <a:sym typeface="Trebuchet MS"/>
              </a:rPr>
              <a:t>% (n. 10) were negative.</a:t>
            </a:r>
            <a:endParaRPr lang="en-US" sz="1400" b="0" i="0" u="none" strike="noStrike" cap="none" dirty="0">
              <a:solidFill>
                <a:schemeClr val="dk1"/>
              </a:solidFill>
              <a:latin typeface="Arial"/>
              <a:ea typeface="Arial"/>
              <a:cs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Trebuchet MS"/>
                <a:ea typeface="Trebuchet MS"/>
                <a:cs typeface="Trebuchet MS"/>
                <a:sym typeface="Trebuchet MS"/>
              </a:rPr>
              <a:t>The chart below illustrates a breakdown of the top two sub-themes for </a:t>
            </a:r>
            <a:r>
              <a:rPr lang="en-GB" sz="1200" b="1" i="0" u="none" strike="noStrike" cap="none" dirty="0">
                <a:solidFill>
                  <a:schemeClr val="dk1"/>
                </a:solidFill>
                <a:latin typeface="Trebuchet MS"/>
                <a:ea typeface="Trebuchet MS"/>
                <a:cs typeface="Trebuchet MS"/>
                <a:sym typeface="Trebuchet MS"/>
              </a:rPr>
              <a:t>Medication.</a:t>
            </a:r>
            <a:endParaRPr sz="1200" b="0" i="0" u="none" strike="noStrike" cap="none" dirty="0">
              <a:solidFill>
                <a:schemeClr val="dk1"/>
              </a:solidFill>
              <a:latin typeface="Trebuchet MS"/>
              <a:ea typeface="Trebuchet MS"/>
              <a:cs typeface="Trebuchet MS"/>
              <a:sym typeface="Trebuchet MS"/>
            </a:endParaRPr>
          </a:p>
          <a:p>
            <a:pPr>
              <a:buSzPts val="1200"/>
            </a:pPr>
            <a:endParaRPr lang="en-GB" sz="1200" b="1"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The sub-theme relating to </a:t>
            </a:r>
            <a:r>
              <a:rPr lang="en-GB" sz="1200" b="1" i="0" u="none" strike="noStrike" cap="none" dirty="0">
                <a:solidFill>
                  <a:schemeClr val="dk1"/>
                </a:solidFill>
                <a:latin typeface="Trebuchet MS"/>
                <a:ea typeface="Trebuchet MS"/>
                <a:cs typeface="Trebuchet MS"/>
                <a:sym typeface="Trebuchet MS"/>
              </a:rPr>
              <a:t>Medicines Management </a:t>
            </a:r>
            <a:r>
              <a:rPr lang="en-GB" sz="1200" b="0" i="0" u="none" strike="noStrike" cap="none" dirty="0">
                <a:solidFill>
                  <a:schemeClr val="dk1"/>
                </a:solidFill>
                <a:latin typeface="Trebuchet MS"/>
                <a:ea typeface="Trebuchet MS"/>
                <a:cs typeface="Trebuchet MS"/>
                <a:sym typeface="Trebuchet MS"/>
              </a:rPr>
              <a:t>was most frequently mentioned. It was applied </a:t>
            </a:r>
            <a:r>
              <a:rPr lang="en-GB" sz="1200" dirty="0">
                <a:solidFill>
                  <a:schemeClr val="dk1"/>
                </a:solidFill>
                <a:latin typeface="Trebuchet MS"/>
                <a:ea typeface="Trebuchet MS"/>
                <a:cs typeface="Trebuchet MS"/>
                <a:sym typeface="Trebuchet MS"/>
              </a:rPr>
              <a:t>33 times</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70</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23</a:t>
            </a:r>
            <a:r>
              <a:rPr lang="en-GB" sz="1200" b="0" i="0" u="none" strike="noStrike" cap="none" dirty="0">
                <a:solidFill>
                  <a:schemeClr val="dk1"/>
                </a:solidFill>
                <a:latin typeface="Trebuchet MS"/>
                <a:ea typeface="Trebuchet MS"/>
                <a:cs typeface="Trebuchet MS"/>
                <a:sym typeface="Trebuchet MS"/>
              </a:rPr>
              <a:t>) being positive, 6% </a:t>
            </a:r>
            <a:r>
              <a:rPr lang="en-GB" sz="1200" b="0" i="0" u="none" strike="noStrike" cap="none">
                <a:solidFill>
                  <a:schemeClr val="dk1"/>
                </a:solidFill>
                <a:latin typeface="Trebuchet MS"/>
                <a:ea typeface="Trebuchet MS"/>
                <a:cs typeface="Trebuchet MS"/>
                <a:sym typeface="Trebuchet MS"/>
              </a:rPr>
              <a:t>(n.2) neutral and </a:t>
            </a:r>
            <a:r>
              <a:rPr lang="en-GB" sz="1200">
                <a:solidFill>
                  <a:schemeClr val="dk1"/>
                </a:solidFill>
                <a:latin typeface="Trebuchet MS"/>
                <a:ea typeface="Trebuchet MS"/>
                <a:cs typeface="Trebuchet MS"/>
                <a:sym typeface="Trebuchet MS"/>
              </a:rPr>
              <a:t>24</a:t>
            </a:r>
            <a:r>
              <a:rPr lang="en-GB" sz="1200" b="0" i="0" u="none" strike="noStrike" cap="none">
                <a:solidFill>
                  <a:schemeClr val="dk1"/>
                </a:solidFill>
                <a:latin typeface="Trebuchet MS"/>
                <a:ea typeface="Trebuchet MS"/>
                <a:cs typeface="Trebuchet MS"/>
                <a:sym typeface="Trebuchet MS"/>
              </a:rPr>
              <a:t>% (n.8) negative. </a:t>
            </a:r>
            <a:r>
              <a:rPr lang="en-GB" sz="1200">
                <a:solidFill>
                  <a:schemeClr val="dk1"/>
                </a:solidFill>
                <a:latin typeface="Trebuchet MS"/>
                <a:ea typeface="Trebuchet MS"/>
                <a:cs typeface="Trebuchet MS"/>
                <a:sym typeface="Trebuchet MS"/>
              </a:rPr>
              <a:t>Overall, this</a:t>
            </a:r>
            <a:r>
              <a:rPr lang="en-GB" sz="1200" b="0" i="0" u="none" strike="noStrike" cap="none">
                <a:solidFill>
                  <a:schemeClr val="dk1"/>
                </a:solidFill>
                <a:latin typeface="Trebuchet MS"/>
                <a:ea typeface="Trebuchet MS"/>
                <a:cs typeface="Trebuchet MS"/>
                <a:sym typeface="Trebuchet MS"/>
              </a:rPr>
              <a:t> shows that patients are happy with their ability to access </a:t>
            </a:r>
            <a:r>
              <a:rPr lang="en-GB" sz="1200">
                <a:solidFill>
                  <a:schemeClr val="dk1"/>
                </a:solidFill>
                <a:latin typeface="Trebuchet MS"/>
                <a:ea typeface="Trebuchet MS"/>
                <a:cs typeface="Trebuchet MS"/>
                <a:sym typeface="Trebuchet MS"/>
              </a:rPr>
              <a:t>their medication</a:t>
            </a:r>
            <a:r>
              <a:rPr lang="en-GB" sz="1200" b="0" i="0" u="none" strike="noStrike" cap="none">
                <a:solidFill>
                  <a:schemeClr val="dk1"/>
                </a:solidFill>
                <a:latin typeface="Trebuchet MS"/>
                <a:ea typeface="Trebuchet MS"/>
                <a:cs typeface="Trebuchet MS"/>
                <a:sym typeface="Trebuchet MS"/>
              </a:rPr>
              <a:t>. The sub-</a:t>
            </a:r>
            <a:r>
              <a:rPr lang="en-GB" sz="1200" b="0" i="0" u="none" strike="noStrike" cap="none" dirty="0">
                <a:solidFill>
                  <a:schemeClr val="dk1"/>
                </a:solidFill>
                <a:latin typeface="Trebuchet MS"/>
                <a:ea typeface="Trebuchet MS"/>
                <a:cs typeface="Trebuchet MS"/>
                <a:sym typeface="Trebuchet MS"/>
              </a:rPr>
              <a:t>theme </a:t>
            </a:r>
            <a:r>
              <a:rPr lang="en-GB" sz="1200" b="1" i="0" u="none" strike="noStrike" cap="none" dirty="0">
                <a:solidFill>
                  <a:schemeClr val="dk1"/>
                </a:solidFill>
                <a:latin typeface="Trebuchet MS"/>
                <a:ea typeface="Trebuchet MS"/>
                <a:cs typeface="Trebuchet MS"/>
                <a:sym typeface="Trebuchet MS"/>
              </a:rPr>
              <a:t>Pharmacy Repeat Prescription </a:t>
            </a:r>
            <a:r>
              <a:rPr lang="en-GB" sz="1200" b="0" i="0" u="none" strike="noStrike" cap="none" dirty="0">
                <a:solidFill>
                  <a:schemeClr val="dk1"/>
                </a:solidFill>
                <a:latin typeface="Trebuchet MS"/>
                <a:ea typeface="Trebuchet MS"/>
                <a:cs typeface="Trebuchet MS"/>
                <a:sym typeface="Trebuchet MS"/>
              </a:rPr>
              <a:t>also received a largely positive sentiment as </a:t>
            </a:r>
            <a:r>
              <a:rPr lang="en-GB" sz="1200" dirty="0">
                <a:solidFill>
                  <a:schemeClr val="dk1"/>
                </a:solidFill>
                <a:latin typeface="Trebuchet MS"/>
                <a:ea typeface="Trebuchet MS"/>
                <a:cs typeface="Trebuchet MS"/>
                <a:sym typeface="Trebuchet MS"/>
              </a:rPr>
              <a:t>13</a:t>
            </a:r>
            <a:r>
              <a:rPr lang="en-GB" sz="1200" b="0" i="0" u="none" strike="noStrike" cap="none" dirty="0">
                <a:solidFill>
                  <a:schemeClr val="dk1"/>
                </a:solidFill>
                <a:latin typeface="Trebuchet MS"/>
                <a:ea typeface="Trebuchet MS"/>
                <a:cs typeface="Trebuchet MS"/>
                <a:sym typeface="Trebuchet MS"/>
              </a:rPr>
              <a:t> out of </a:t>
            </a:r>
            <a:r>
              <a:rPr lang="en-GB" sz="1200" dirty="0">
                <a:solidFill>
                  <a:schemeClr val="dk1"/>
                </a:solidFill>
                <a:latin typeface="Trebuchet MS"/>
                <a:ea typeface="Trebuchet MS"/>
                <a:cs typeface="Trebuchet MS"/>
                <a:sym typeface="Trebuchet MS"/>
              </a:rPr>
              <a:t>16</a:t>
            </a:r>
            <a:r>
              <a:rPr lang="en-GB" sz="1200" b="0" i="0" u="none" strike="noStrike" cap="none" dirty="0">
                <a:solidFill>
                  <a:schemeClr val="dk1"/>
                </a:solidFill>
                <a:latin typeface="Trebuchet MS"/>
                <a:ea typeface="Trebuchet MS"/>
                <a:cs typeface="Trebuchet MS"/>
                <a:sym typeface="Trebuchet MS"/>
              </a:rPr>
              <a:t> reviews have been positive.</a:t>
            </a:r>
            <a:endParaRPr sz="1400" b="0" i="0" u="none" strike="noStrike" cap="none" dirty="0">
              <a:solidFill>
                <a:schemeClr val="dk1"/>
              </a:solidFill>
              <a:latin typeface="Arial"/>
              <a:ea typeface="Arial"/>
              <a:cs typeface="Arial"/>
              <a:sym typeface="Arial"/>
            </a:endParaRPr>
          </a:p>
        </p:txBody>
      </p:sp>
      <p:graphicFrame>
        <p:nvGraphicFramePr>
          <p:cNvPr id="541" name="Google Shape;541;p27"/>
          <p:cNvGraphicFramePr/>
          <p:nvPr>
            <p:extLst>
              <p:ext uri="{D42A27DB-BD31-4B8C-83A1-F6EECF244321}">
                <p14:modId xmlns:p14="http://schemas.microsoft.com/office/powerpoint/2010/main" val="1546582614"/>
              </p:ext>
            </p:extLst>
          </p:nvPr>
        </p:nvGraphicFramePr>
        <p:xfrm>
          <a:off x="556047" y="2905452"/>
          <a:ext cx="4875600" cy="3611660"/>
        </p:xfrm>
        <a:graphic>
          <a:graphicData uri="http://schemas.openxmlformats.org/drawingml/2006/chart">
            <c:chart xmlns:c="http://schemas.openxmlformats.org/drawingml/2006/chart" xmlns:r="http://schemas.openxmlformats.org/officeDocument/2006/relationships" r:id="rId4"/>
          </a:graphicData>
        </a:graphic>
      </p:graphicFrame>
      <p:sp>
        <p:nvSpPr>
          <p:cNvPr id="542" name="Google Shape;542;p27"/>
          <p:cNvSpPr txBox="1"/>
          <p:nvPr/>
        </p:nvSpPr>
        <p:spPr>
          <a:xfrm rot="-5400000">
            <a:off x="-228507" y="4553146"/>
            <a:ext cx="12613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43" name="Google Shape;543;p27"/>
          <p:cNvSpPr txBox="1"/>
          <p:nvPr/>
        </p:nvSpPr>
        <p:spPr>
          <a:xfrm>
            <a:off x="2098861" y="6550223"/>
            <a:ext cx="17899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44" name="Google Shape;544;p27"/>
          <p:cNvSpPr txBox="1"/>
          <p:nvPr/>
        </p:nvSpPr>
        <p:spPr>
          <a:xfrm>
            <a:off x="5635815" y="2818433"/>
            <a:ext cx="4626753"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They are really helpful, they deliver my prescription because I can't get there.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It's been good. The prescription is done smoothly and I received a text when my medication is ready</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sp>
        <p:nvSpPr>
          <p:cNvPr id="545" name="Google Shape;545;p27"/>
          <p:cNvSpPr txBox="1"/>
          <p:nvPr/>
        </p:nvSpPr>
        <p:spPr>
          <a:xfrm>
            <a:off x="5569938" y="4670018"/>
            <a:ext cx="4488462"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It's a nightmare. There is always a problem with the prescription, even if they work together with the GP. They don't deliver your prescription on time.</a:t>
            </a: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sym typeface="Calibri"/>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I was with them and I had to leave because there was always an issue with my prescription.</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cxnSp>
        <p:nvCxnSpPr>
          <p:cNvPr id="546" name="Google Shape;546;p27"/>
          <p:cNvCxnSpPr/>
          <p:nvPr/>
        </p:nvCxnSpPr>
        <p:spPr>
          <a:xfrm>
            <a:off x="5635815" y="2809260"/>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547" name="Google Shape;547;p2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25</a:t>
            </a:fld>
            <a:endParaRPr/>
          </a:p>
        </p:txBody>
      </p:sp>
      <p:pic>
        <p:nvPicPr>
          <p:cNvPr id="548" name="Google Shape;548;p27"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549" name="Google Shape;549;p27"/>
          <p:cNvSpPr txBox="1"/>
          <p:nvPr/>
        </p:nvSpPr>
        <p:spPr>
          <a:xfrm>
            <a:off x="952712" y="340886"/>
            <a:ext cx="8493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Pharmacies: Themes &amp; Sub-Themes</a:t>
            </a:r>
            <a:endParaRPr sz="1400" b="0" i="0" u="none" strike="noStrike" cap="none">
              <a:solidFill>
                <a:schemeClr val="lt1"/>
              </a:solidFill>
              <a:latin typeface="Arial"/>
              <a:ea typeface="Arial"/>
              <a:cs typeface="Arial"/>
              <a:sym typeface="Arial"/>
            </a:endParaRPr>
          </a:p>
        </p:txBody>
      </p:sp>
      <p:cxnSp>
        <p:nvCxnSpPr>
          <p:cNvPr id="550" name="Google Shape;550;p27"/>
          <p:cNvCxnSpPr/>
          <p:nvPr/>
        </p:nvCxnSpPr>
        <p:spPr>
          <a:xfrm>
            <a:off x="5661378" y="4583119"/>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551" name="Google Shape;551;p27"/>
          <p:cNvCxnSpPr/>
          <p:nvPr/>
        </p:nvCxnSpPr>
        <p:spPr>
          <a:xfrm>
            <a:off x="5661378" y="6517112"/>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48;p3">
            <a:extLst>
              <a:ext uri="{FF2B5EF4-FFF2-40B4-BE49-F238E27FC236}">
                <a16:creationId xmlns:a16="http://schemas.microsoft.com/office/drawing/2014/main" id="{978739EB-954C-4568-82A7-FF01456DAA43}"/>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28"/>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559" name="Google Shape;559;p28"/>
          <p:cNvSpPr txBox="1"/>
          <p:nvPr/>
        </p:nvSpPr>
        <p:spPr>
          <a:xfrm>
            <a:off x="478972" y="1083763"/>
            <a:ext cx="95793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Access to Services </a:t>
            </a:r>
            <a:r>
              <a:rPr lang="en-GB" sz="1200" b="0" i="0" u="none" strike="noStrike" cap="none" dirty="0">
                <a:solidFill>
                  <a:schemeClr val="dk1"/>
                </a:solidFill>
                <a:latin typeface="Trebuchet MS"/>
                <a:ea typeface="Trebuchet MS"/>
                <a:cs typeface="Trebuchet MS"/>
                <a:sym typeface="Trebuchet MS"/>
              </a:rPr>
              <a:t>was the third most applied theme for pharmacy services this quarter with </a:t>
            </a:r>
            <a:r>
              <a:rPr lang="en-GB" sz="1200" dirty="0">
                <a:solidFill>
                  <a:schemeClr val="dk1"/>
                </a:solidFill>
                <a:latin typeface="Trebuchet MS"/>
                <a:ea typeface="Trebuchet MS"/>
                <a:cs typeface="Trebuchet MS"/>
                <a:sym typeface="Trebuchet MS"/>
              </a:rPr>
              <a:t>29</a:t>
            </a:r>
            <a:r>
              <a:rPr lang="en-GB" sz="1200" b="0" i="0" u="none" strike="noStrike" cap="none" dirty="0">
                <a:solidFill>
                  <a:schemeClr val="dk1"/>
                </a:solidFill>
                <a:latin typeface="Trebuchet MS"/>
                <a:ea typeface="Trebuchet MS"/>
                <a:cs typeface="Trebuchet MS"/>
                <a:sym typeface="Trebuchet MS"/>
              </a:rPr>
              <a:t> counts - </a:t>
            </a:r>
            <a:r>
              <a:rPr lang="en-GB" sz="1200" dirty="0">
                <a:solidFill>
                  <a:schemeClr val="dk1"/>
                </a:solidFill>
                <a:latin typeface="Trebuchet MS"/>
                <a:ea typeface="Trebuchet MS"/>
                <a:cs typeface="Trebuchet MS"/>
                <a:sym typeface="Trebuchet MS"/>
              </a:rPr>
              <a:t>52</a:t>
            </a:r>
            <a:r>
              <a:rPr lang="en-GB" sz="1200" b="0" i="0" u="none" strike="noStrike" cap="none" dirty="0">
                <a:solidFill>
                  <a:schemeClr val="dk1"/>
                </a:solidFill>
                <a:latin typeface="Trebuchet MS"/>
                <a:ea typeface="Trebuchet MS"/>
                <a:cs typeface="Trebuchet MS"/>
                <a:sym typeface="Trebuchet MS"/>
              </a:rPr>
              <a:t>% (n.15) being positive, 10% (n.3) neutral and </a:t>
            </a:r>
            <a:r>
              <a:rPr lang="en-GB" sz="1200" dirty="0">
                <a:solidFill>
                  <a:schemeClr val="dk1"/>
                </a:solidFill>
                <a:latin typeface="Trebuchet MS"/>
                <a:ea typeface="Trebuchet MS"/>
                <a:cs typeface="Trebuchet MS"/>
                <a:sym typeface="Trebuchet MS"/>
              </a:rPr>
              <a:t>38</a:t>
            </a:r>
            <a:r>
              <a:rPr lang="en-GB" sz="1200" b="0" i="0" u="none" strike="noStrike" cap="none" dirty="0">
                <a:solidFill>
                  <a:schemeClr val="dk1"/>
                </a:solidFill>
                <a:latin typeface="Trebuchet MS"/>
                <a:ea typeface="Trebuchet MS"/>
                <a:cs typeface="Trebuchet MS"/>
                <a:sym typeface="Trebuchet MS"/>
              </a:rPr>
              <a:t>% (n.11) negative. </a:t>
            </a:r>
            <a:endParaRPr sz="1200" b="0" i="0" u="none" strike="noStrike" cap="none" dirty="0">
              <a:solidFill>
                <a:schemeClr val="dk1"/>
              </a:solidFill>
              <a:latin typeface="Trebuchet MS"/>
              <a:ea typeface="Trebuchet MS"/>
              <a:cs typeface="Trebuchet MS"/>
              <a:sym typeface="Trebuchet MS"/>
            </a:endParaRPr>
          </a:p>
          <a:p>
            <a:endParaRPr lang="en-GB" sz="1200"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The chart below shows that the main sub-themes for </a:t>
            </a:r>
            <a:r>
              <a:rPr lang="en-GB" sz="1200" b="1" i="0" u="none" strike="noStrike" cap="none" dirty="0">
                <a:solidFill>
                  <a:schemeClr val="dk1"/>
                </a:solidFill>
                <a:latin typeface="Trebuchet MS"/>
                <a:ea typeface="Trebuchet MS"/>
                <a:cs typeface="Trebuchet MS"/>
                <a:sym typeface="Trebuchet MS"/>
              </a:rPr>
              <a:t>Access to Services </a:t>
            </a:r>
            <a:r>
              <a:rPr lang="en-GB" sz="1200" b="0" i="0" u="none" strike="noStrike" cap="none" dirty="0">
                <a:solidFill>
                  <a:schemeClr val="dk1"/>
                </a:solidFill>
                <a:latin typeface="Trebuchet MS"/>
                <a:ea typeface="Trebuchet MS"/>
                <a:cs typeface="Trebuchet MS"/>
                <a:sym typeface="Trebuchet MS"/>
              </a:rPr>
              <a:t>theme is </a:t>
            </a:r>
            <a:r>
              <a:rPr lang="en-GB" sz="1200" b="1" i="0" u="none" strike="noStrike" cap="none" dirty="0">
                <a:solidFill>
                  <a:schemeClr val="dk1"/>
                </a:solidFill>
                <a:latin typeface="Trebuchet MS"/>
                <a:ea typeface="Trebuchet MS"/>
                <a:cs typeface="Trebuchet MS"/>
                <a:sym typeface="Trebuchet MS"/>
              </a:rPr>
              <a:t>Waiting Times.</a:t>
            </a:r>
            <a:r>
              <a:rPr lang="en-GB" sz="1200" b="0" i="0" u="none" strike="noStrike" cap="none" dirty="0">
                <a:solidFill>
                  <a:schemeClr val="dk1"/>
                </a:solidFill>
                <a:latin typeface="Trebuchet MS"/>
                <a:ea typeface="Trebuchet MS"/>
                <a:cs typeface="Trebuchet MS"/>
                <a:sym typeface="Trebuchet MS"/>
              </a:rPr>
              <a:t> </a:t>
            </a:r>
            <a:endParaRPr lang="en-GB" sz="1200" dirty="0">
              <a:solidFill>
                <a:schemeClr val="dk1"/>
              </a:solidFill>
              <a:latin typeface="Trebuchet MS"/>
              <a:ea typeface="Trebuchet MS"/>
              <a:cs typeface="Trebuchet MS"/>
            </a:endParaRPr>
          </a:p>
          <a:p>
            <a:endParaRPr lang="en-GB" sz="1200" dirty="0">
              <a:solidFill>
                <a:schemeClr val="dk1"/>
              </a:solidFill>
              <a:latin typeface="Trebuchet MS"/>
              <a:ea typeface="Trebuchet MS"/>
              <a:cs typeface="Trebuchet MS"/>
            </a:endParaRPr>
          </a:p>
          <a:p>
            <a:r>
              <a:rPr lang="en-GB" sz="1200" b="0" i="0" u="none" strike="noStrike" cap="none" dirty="0">
                <a:solidFill>
                  <a:schemeClr val="dk1"/>
                </a:solidFill>
                <a:latin typeface="Trebuchet MS"/>
                <a:ea typeface="Trebuchet MS"/>
                <a:cs typeface="Trebuchet MS"/>
                <a:sym typeface="Trebuchet MS"/>
              </a:rPr>
              <a:t>It received </a:t>
            </a:r>
            <a:r>
              <a:rPr lang="en-GB" sz="1200" dirty="0">
                <a:solidFill>
                  <a:schemeClr val="dk1"/>
                </a:solidFill>
                <a:latin typeface="Trebuchet MS"/>
                <a:ea typeface="Trebuchet MS"/>
                <a:cs typeface="Trebuchet MS"/>
                <a:sym typeface="Trebuchet MS"/>
              </a:rPr>
              <a:t>20</a:t>
            </a:r>
            <a:r>
              <a:rPr lang="en-GB" sz="1200" b="0" i="0" u="none" strike="noStrike" cap="none" dirty="0">
                <a:solidFill>
                  <a:schemeClr val="dk1"/>
                </a:solidFill>
                <a:latin typeface="Trebuchet MS"/>
                <a:ea typeface="Trebuchet MS"/>
                <a:cs typeface="Trebuchet MS"/>
                <a:sym typeface="Trebuchet MS"/>
              </a:rPr>
              <a:t> reviews with only </a:t>
            </a:r>
            <a:r>
              <a:rPr lang="en-GB" sz="1200" dirty="0">
                <a:solidFill>
                  <a:schemeClr val="dk1"/>
                </a:solidFill>
                <a:latin typeface="Trebuchet MS"/>
                <a:ea typeface="Trebuchet MS"/>
                <a:cs typeface="Trebuchet MS"/>
                <a:sym typeface="Trebuchet MS"/>
              </a:rPr>
              <a:t>35</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7</a:t>
            </a:r>
            <a:r>
              <a:rPr lang="en-GB" sz="1200" b="0" i="0" u="none" strike="noStrike" cap="none" dirty="0">
                <a:solidFill>
                  <a:schemeClr val="dk1"/>
                </a:solidFill>
                <a:latin typeface="Trebuchet MS"/>
                <a:ea typeface="Trebuchet MS"/>
                <a:cs typeface="Trebuchet MS"/>
                <a:sym typeface="Trebuchet MS"/>
              </a:rPr>
              <a:t>) being positive and 50% (n.10) </a:t>
            </a:r>
            <a:r>
              <a:rPr lang="en-GB" sz="1200" dirty="0">
                <a:solidFill>
                  <a:schemeClr val="dk1"/>
                </a:solidFill>
                <a:latin typeface="Trebuchet MS"/>
                <a:ea typeface="Trebuchet MS"/>
                <a:cs typeface="Trebuchet MS"/>
                <a:sym typeface="Trebuchet MS"/>
              </a:rPr>
              <a:t>being</a:t>
            </a:r>
            <a:r>
              <a:rPr lang="en-GB" sz="1200" b="0" i="0" u="none" strike="noStrike" cap="none" dirty="0">
                <a:solidFill>
                  <a:schemeClr val="dk1"/>
                </a:solidFill>
                <a:latin typeface="Trebuchet MS"/>
                <a:ea typeface="Trebuchet MS"/>
                <a:cs typeface="Trebuchet MS"/>
                <a:sym typeface="Trebuchet MS"/>
              </a:rPr>
              <a:t> negative. This indicates that </a:t>
            </a:r>
            <a:r>
              <a:rPr lang="en-GB" sz="1200" dirty="0">
                <a:solidFill>
                  <a:schemeClr val="dk1"/>
                </a:solidFill>
                <a:latin typeface="Trebuchet MS"/>
                <a:ea typeface="Trebuchet MS"/>
                <a:cs typeface="Trebuchet MS"/>
                <a:sym typeface="Trebuchet MS"/>
              </a:rPr>
              <a:t>most </a:t>
            </a:r>
            <a:r>
              <a:rPr lang="en-GB" sz="1200" b="0" i="0" u="none" strike="noStrike" cap="none" dirty="0">
                <a:solidFill>
                  <a:schemeClr val="dk1"/>
                </a:solidFill>
                <a:latin typeface="Trebuchet MS"/>
                <a:ea typeface="Trebuchet MS"/>
                <a:cs typeface="Trebuchet MS"/>
                <a:sym typeface="Trebuchet MS"/>
              </a:rPr>
              <a:t>patients </a:t>
            </a:r>
            <a:r>
              <a:rPr lang="en-GB" sz="1200" dirty="0">
                <a:solidFill>
                  <a:schemeClr val="dk1"/>
                </a:solidFill>
                <a:latin typeface="Trebuchet MS"/>
                <a:ea typeface="Trebuchet MS"/>
                <a:cs typeface="Trebuchet MS"/>
                <a:sym typeface="Trebuchet MS"/>
              </a:rPr>
              <a:t>had</a:t>
            </a:r>
            <a:r>
              <a:rPr lang="en-GB" sz="1200" b="0" i="0" u="none" strike="noStrike" cap="none" dirty="0">
                <a:solidFill>
                  <a:schemeClr val="dk1"/>
                </a:solidFill>
                <a:latin typeface="Trebuchet MS"/>
                <a:ea typeface="Trebuchet MS"/>
                <a:cs typeface="Trebuchet MS"/>
                <a:sym typeface="Trebuchet MS"/>
              </a:rPr>
              <a:t> to wait longer </a:t>
            </a:r>
            <a:r>
              <a:rPr lang="en-GB" sz="1200" dirty="0">
                <a:solidFill>
                  <a:schemeClr val="dk1"/>
                </a:solidFill>
                <a:latin typeface="Trebuchet MS"/>
                <a:ea typeface="Trebuchet MS"/>
                <a:cs typeface="Trebuchet MS"/>
                <a:sym typeface="Trebuchet MS"/>
              </a:rPr>
              <a:t>than they would have liked to receive their </a:t>
            </a:r>
            <a:r>
              <a:rPr lang="en-GB" sz="1200" b="0" i="0" u="none" strike="noStrike" cap="none" dirty="0">
                <a:solidFill>
                  <a:schemeClr val="dk1"/>
                </a:solidFill>
                <a:latin typeface="Trebuchet MS"/>
                <a:ea typeface="Trebuchet MS"/>
                <a:cs typeface="Trebuchet MS"/>
                <a:sym typeface="Trebuchet MS"/>
              </a:rPr>
              <a:t>prescription</a:t>
            </a:r>
            <a:r>
              <a:rPr lang="en-GB" sz="1200" dirty="0">
                <a:solidFill>
                  <a:schemeClr val="dk1"/>
                </a:solidFill>
                <a:latin typeface="Trebuchet MS"/>
                <a:ea typeface="Trebuchet MS"/>
                <a:cs typeface="Trebuchet MS"/>
                <a:sym typeface="Trebuchet MS"/>
              </a:rPr>
              <a:t>, understandably causing frustration amongst service users. However, </a:t>
            </a:r>
            <a:r>
              <a:rPr lang="en-GB" sz="1200">
                <a:solidFill>
                  <a:schemeClr val="dk1"/>
                </a:solidFill>
                <a:latin typeface="Trebuchet MS"/>
                <a:ea typeface="Trebuchet MS"/>
                <a:cs typeface="Trebuchet MS"/>
                <a:sym typeface="Trebuchet MS"/>
              </a:rPr>
              <a:t>these findings must be viewed and noted within the context of the current COVID-19 pandemic. </a:t>
            </a:r>
            <a:endParaRPr sz="1200" b="0" i="0" u="none" strike="noStrike" cap="none">
              <a:solidFill>
                <a:schemeClr val="dk1"/>
              </a:solidFill>
              <a:latin typeface="Trebuchet MS"/>
              <a:ea typeface="Trebuchet MS"/>
              <a:cs typeface="Trebuchet MS"/>
            </a:endParaRPr>
          </a:p>
        </p:txBody>
      </p:sp>
      <p:graphicFrame>
        <p:nvGraphicFramePr>
          <p:cNvPr id="560" name="Google Shape;560;p28"/>
          <p:cNvGraphicFramePr/>
          <p:nvPr>
            <p:extLst>
              <p:ext uri="{D42A27DB-BD31-4B8C-83A1-F6EECF244321}">
                <p14:modId xmlns:p14="http://schemas.microsoft.com/office/powerpoint/2010/main" val="296270572"/>
              </p:ext>
            </p:extLst>
          </p:nvPr>
        </p:nvGraphicFramePr>
        <p:xfrm>
          <a:off x="556047" y="2905452"/>
          <a:ext cx="4875600" cy="3611660"/>
        </p:xfrm>
        <a:graphic>
          <a:graphicData uri="http://schemas.openxmlformats.org/drawingml/2006/chart">
            <c:chart xmlns:c="http://schemas.openxmlformats.org/drawingml/2006/chart" xmlns:r="http://schemas.openxmlformats.org/officeDocument/2006/relationships" r:id="rId4"/>
          </a:graphicData>
        </a:graphic>
      </p:graphicFrame>
      <p:sp>
        <p:nvSpPr>
          <p:cNvPr id="561" name="Google Shape;561;p28"/>
          <p:cNvSpPr txBox="1"/>
          <p:nvPr/>
        </p:nvSpPr>
        <p:spPr>
          <a:xfrm rot="-5400000">
            <a:off x="-228507" y="4553146"/>
            <a:ext cx="12613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62" name="Google Shape;562;p28"/>
          <p:cNvSpPr txBox="1"/>
          <p:nvPr/>
        </p:nvSpPr>
        <p:spPr>
          <a:xfrm>
            <a:off x="2098861" y="6550223"/>
            <a:ext cx="17899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63" name="Google Shape;563;p28"/>
          <p:cNvSpPr txBox="1"/>
          <p:nvPr/>
        </p:nvSpPr>
        <p:spPr>
          <a:xfrm>
            <a:off x="5635815" y="2818433"/>
            <a:ext cx="4626753"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 I do not have to wait and I am helped straight away.</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This is a great pharmacy with quick service. I went to get my prescription and I received the right medication, with no trouble at all.</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sp>
        <p:nvSpPr>
          <p:cNvPr id="564" name="Google Shape;564;p28"/>
          <p:cNvSpPr txBox="1"/>
          <p:nvPr/>
        </p:nvSpPr>
        <p:spPr>
          <a:xfrm>
            <a:off x="5569938" y="4670018"/>
            <a:ext cx="4488462"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“…t</a:t>
            </a:r>
            <a:r>
              <a:rPr lang="en-GB" sz="1200" dirty="0">
                <a:solidFill>
                  <a:schemeClr val="dk1"/>
                </a:solidFill>
                <a:highlight>
                  <a:srgbClr val="BDD1D1"/>
                </a:highlight>
                <a:latin typeface="Trebuchet MS"/>
              </a:rPr>
              <a:t>here is always a long waiting.</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There is a long waiting time and the staff is rude</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cxnSp>
        <p:nvCxnSpPr>
          <p:cNvPr id="565" name="Google Shape;565;p28"/>
          <p:cNvCxnSpPr/>
          <p:nvPr/>
        </p:nvCxnSpPr>
        <p:spPr>
          <a:xfrm>
            <a:off x="5569938" y="2818433"/>
            <a:ext cx="4305582" cy="0"/>
          </a:xfrm>
          <a:prstGeom prst="straightConnector1">
            <a:avLst/>
          </a:prstGeom>
          <a:noFill/>
          <a:ln w="12700" cap="flat" cmpd="sng">
            <a:solidFill>
              <a:schemeClr val="dk1"/>
            </a:solidFill>
            <a:prstDash val="solid"/>
            <a:miter lim="800000"/>
            <a:headEnd type="none" w="sm" len="sm"/>
            <a:tailEnd type="none" w="sm" len="sm"/>
          </a:ln>
        </p:spPr>
      </p:cxnSp>
      <p:pic>
        <p:nvPicPr>
          <p:cNvPr id="566" name="Google Shape;566;p28"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567" name="Google Shape;567;p28"/>
          <p:cNvSpPr txBox="1"/>
          <p:nvPr/>
        </p:nvSpPr>
        <p:spPr>
          <a:xfrm>
            <a:off x="775972" y="146838"/>
            <a:ext cx="7573062"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Pharmacies: Themes &amp; Sub-Themes</a:t>
            </a:r>
            <a:endParaRPr sz="1400" b="0" i="0" u="none" strike="noStrike" cap="none">
              <a:solidFill>
                <a:schemeClr val="lt1"/>
              </a:solidFill>
              <a:latin typeface="Arial"/>
              <a:ea typeface="Arial"/>
              <a:cs typeface="Arial"/>
              <a:sym typeface="Arial"/>
            </a:endParaRPr>
          </a:p>
        </p:txBody>
      </p:sp>
      <p:cxnSp>
        <p:nvCxnSpPr>
          <p:cNvPr id="568" name="Google Shape;568;p28"/>
          <p:cNvCxnSpPr/>
          <p:nvPr/>
        </p:nvCxnSpPr>
        <p:spPr>
          <a:xfrm>
            <a:off x="5569938" y="4591627"/>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569" name="Google Shape;569;p28"/>
          <p:cNvCxnSpPr/>
          <p:nvPr/>
        </p:nvCxnSpPr>
        <p:spPr>
          <a:xfrm>
            <a:off x="5661378" y="6517112"/>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5" name="Google Shape;148;p3">
            <a:extLst>
              <a:ext uri="{FF2B5EF4-FFF2-40B4-BE49-F238E27FC236}">
                <a16:creationId xmlns:a16="http://schemas.microsoft.com/office/drawing/2014/main" id="{5C2621E8-5876-4C19-AA22-2340D38F045B}"/>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29"/>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577" name="Google Shape;577;p29"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578" name="Google Shape;578;p29"/>
          <p:cNvSpPr txBox="1"/>
          <p:nvPr/>
        </p:nvSpPr>
        <p:spPr>
          <a:xfrm>
            <a:off x="478972" y="1083763"/>
            <a:ext cx="9579300" cy="1200600"/>
          </a:xfrm>
          <a:prstGeom prst="rect">
            <a:avLst/>
          </a:prstGeom>
          <a:noFill/>
          <a:ln>
            <a:noFill/>
          </a:ln>
        </p:spPr>
        <p:txBody>
          <a:bodyPr spcFirstLastPara="1" wrap="square" lIns="91425" tIns="45700" rIns="91425" bIns="45700" anchor="t" anchorCtr="0">
            <a:spAutoFit/>
          </a:bodyPr>
          <a:lstStyle/>
          <a:p>
            <a:r>
              <a:rPr lang="en-GB" sz="1200" b="1" i="0" u="none" strike="noStrike" cap="none" dirty="0">
                <a:solidFill>
                  <a:schemeClr val="dk1"/>
                </a:solidFill>
                <a:latin typeface="Trebuchet MS"/>
                <a:ea typeface="Trebuchet MS"/>
                <a:cs typeface="Trebuchet MS"/>
                <a:sym typeface="Trebuchet MS"/>
              </a:rPr>
              <a:t>Administration </a:t>
            </a:r>
            <a:r>
              <a:rPr lang="en-GB" sz="1200" b="0" i="0" u="none" strike="noStrike" cap="none">
                <a:solidFill>
                  <a:schemeClr val="dk1"/>
                </a:solidFill>
                <a:latin typeface="Trebuchet MS"/>
                <a:ea typeface="Trebuchet MS"/>
                <a:cs typeface="Trebuchet MS"/>
                <a:sym typeface="Trebuchet MS"/>
              </a:rPr>
              <a:t>is the fourth most applied theme for Pharmacies this </a:t>
            </a:r>
            <a:r>
              <a:rPr lang="en-GB" sz="1200">
                <a:solidFill>
                  <a:schemeClr val="dk1"/>
                </a:solidFill>
                <a:latin typeface="Trebuchet MS"/>
                <a:ea typeface="Trebuchet MS"/>
                <a:cs typeface="Trebuchet MS"/>
                <a:sym typeface="Trebuchet MS"/>
              </a:rPr>
              <a:t>quarter, with</a:t>
            </a:r>
            <a:r>
              <a:rPr lang="en-GB" sz="1200" b="0" i="0" u="none" strike="noStrike" cap="none">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28</a:t>
            </a:r>
            <a:r>
              <a:rPr lang="en-GB" sz="1200" b="0" i="0" u="none" strike="noStrike" cap="none">
                <a:solidFill>
                  <a:schemeClr val="dk1"/>
                </a:solidFill>
                <a:latin typeface="Trebuchet MS"/>
                <a:ea typeface="Trebuchet MS"/>
                <a:cs typeface="Trebuchet MS"/>
                <a:sym typeface="Trebuchet MS"/>
              </a:rPr>
              <a:t> counts. Overall, </a:t>
            </a:r>
            <a:r>
              <a:rPr lang="en-GB" sz="1200">
                <a:solidFill>
                  <a:schemeClr val="dk1"/>
                </a:solidFill>
                <a:latin typeface="Trebuchet MS"/>
                <a:ea typeface="Trebuchet MS"/>
                <a:cs typeface="Trebuchet MS"/>
                <a:sym typeface="Trebuchet MS"/>
              </a:rPr>
              <a:t>93</a:t>
            </a:r>
            <a:r>
              <a:rPr lang="en-GB" sz="1200" b="0" i="0" u="none" strike="noStrike" cap="none">
                <a:solidFill>
                  <a:schemeClr val="dk1"/>
                </a:solidFill>
                <a:latin typeface="Trebuchet MS"/>
                <a:ea typeface="Trebuchet MS"/>
                <a:cs typeface="Trebuchet MS"/>
                <a:sym typeface="Trebuchet MS"/>
              </a:rPr>
              <a:t>% (n.</a:t>
            </a:r>
            <a:r>
              <a:rPr lang="en-GB" sz="1200">
                <a:solidFill>
                  <a:schemeClr val="dk1"/>
                </a:solidFill>
                <a:latin typeface="Trebuchet MS"/>
                <a:ea typeface="Trebuchet MS"/>
                <a:cs typeface="Trebuchet MS"/>
                <a:sym typeface="Trebuchet MS"/>
              </a:rPr>
              <a:t>26</a:t>
            </a:r>
            <a:r>
              <a:rPr lang="en-GB" sz="1200" b="0" i="0" u="none" strike="noStrike" cap="none">
                <a:solidFill>
                  <a:schemeClr val="dk1"/>
                </a:solidFill>
                <a:latin typeface="Trebuchet MS"/>
                <a:ea typeface="Trebuchet MS"/>
                <a:cs typeface="Trebuchet MS"/>
                <a:sym typeface="Trebuchet MS"/>
              </a:rPr>
              <a:t>) were positive</a:t>
            </a:r>
            <a:r>
              <a:rPr lang="en-GB" sz="1200">
                <a:solidFill>
                  <a:schemeClr val="dk1"/>
                </a:solidFill>
                <a:latin typeface="Trebuchet MS"/>
                <a:ea typeface="Trebuchet MS"/>
                <a:cs typeface="Trebuchet MS"/>
                <a:sym typeface="Trebuchet MS"/>
              </a:rPr>
              <a:t> and 7</a:t>
            </a:r>
            <a:r>
              <a:rPr lang="en-GB" sz="1200" b="0" i="0" u="none" strike="noStrike" cap="none">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(n.2) were negative.</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The </a:t>
            </a:r>
            <a:r>
              <a:rPr lang="en-GB" sz="1200" b="1" i="0" u="none" strike="noStrike" cap="none" dirty="0">
                <a:solidFill>
                  <a:schemeClr val="dk1"/>
                </a:solidFill>
                <a:latin typeface="Trebuchet MS"/>
                <a:ea typeface="Trebuchet MS"/>
                <a:cs typeface="Trebuchet MS"/>
                <a:sym typeface="Trebuchet MS"/>
              </a:rPr>
              <a:t>Management of Service </a:t>
            </a:r>
            <a:r>
              <a:rPr lang="en-GB" sz="1200" b="0" i="0" u="none" strike="noStrike" cap="none" dirty="0">
                <a:solidFill>
                  <a:schemeClr val="dk1"/>
                </a:solidFill>
                <a:latin typeface="Trebuchet MS"/>
                <a:ea typeface="Trebuchet MS"/>
                <a:cs typeface="Trebuchet MS"/>
                <a:sym typeface="Trebuchet MS"/>
              </a:rPr>
              <a:t>sub-theme </a:t>
            </a:r>
            <a:r>
              <a:rPr lang="en-GB" sz="1200" dirty="0">
                <a:solidFill>
                  <a:schemeClr val="dk1"/>
                </a:solidFill>
                <a:latin typeface="Trebuchet MS"/>
                <a:ea typeface="Trebuchet MS"/>
                <a:cs typeface="Trebuchet MS"/>
                <a:sym typeface="Trebuchet MS"/>
              </a:rPr>
              <a:t>was the most frequently referenced from this theme with </a:t>
            </a:r>
            <a:r>
              <a:rPr lang="en-GB" sz="1200" b="0" i="0" u="none" strike="noStrike" cap="none" dirty="0">
                <a:solidFill>
                  <a:schemeClr val="dk1"/>
                </a:solidFill>
                <a:latin typeface="Trebuchet MS"/>
                <a:ea typeface="Trebuchet MS"/>
                <a:cs typeface="Trebuchet MS"/>
                <a:sym typeface="Trebuchet MS"/>
              </a:rPr>
              <a:t>22 </a:t>
            </a:r>
            <a:r>
              <a:rPr lang="en-GB" sz="1200" dirty="0">
                <a:solidFill>
                  <a:schemeClr val="dk1"/>
                </a:solidFill>
                <a:latin typeface="Trebuchet MS"/>
                <a:ea typeface="Trebuchet MS"/>
                <a:cs typeface="Trebuchet MS"/>
                <a:sym typeface="Trebuchet MS"/>
              </a:rPr>
              <a:t>counts. Of</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this total</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91</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20</a:t>
            </a:r>
            <a:r>
              <a:rPr lang="en-GB" sz="1200" b="0" i="0" u="none" strike="noStrike" cap="none" dirty="0">
                <a:solidFill>
                  <a:schemeClr val="dk1"/>
                </a:solidFill>
                <a:latin typeface="Trebuchet MS"/>
                <a:ea typeface="Trebuchet MS"/>
                <a:cs typeface="Trebuchet MS"/>
                <a:sym typeface="Trebuchet MS"/>
              </a:rPr>
              <a:t>) were positive and 9% (n.2) were negative. </a:t>
            </a:r>
            <a:r>
              <a:rPr lang="en-GB" sz="1200" dirty="0">
                <a:solidFill>
                  <a:schemeClr val="dk1"/>
                </a:solidFill>
                <a:latin typeface="Trebuchet MS"/>
                <a:ea typeface="Trebuchet MS"/>
                <a:cs typeface="Trebuchet MS"/>
                <a:sym typeface="Trebuchet MS"/>
              </a:rPr>
              <a:t>This largely positive</a:t>
            </a:r>
            <a:r>
              <a:rPr lang="en-GB" sz="1200" b="0" i="0" u="none" strike="noStrike" cap="none" dirty="0">
                <a:solidFill>
                  <a:schemeClr val="dk1"/>
                </a:solidFill>
                <a:latin typeface="Trebuchet MS"/>
                <a:ea typeface="Trebuchet MS"/>
                <a:cs typeface="Trebuchet MS"/>
                <a:sym typeface="Trebuchet MS"/>
              </a:rPr>
              <a:t> sentiment </a:t>
            </a:r>
            <a:r>
              <a:rPr lang="en-GB" sz="1200" dirty="0">
                <a:solidFill>
                  <a:schemeClr val="dk1"/>
                </a:solidFill>
                <a:latin typeface="Trebuchet MS"/>
                <a:ea typeface="Trebuchet MS"/>
                <a:cs typeface="Trebuchet MS"/>
                <a:sym typeface="Trebuchet MS"/>
              </a:rPr>
              <a:t>from service users indicates that </a:t>
            </a:r>
            <a:r>
              <a:rPr lang="en-GB" sz="1200" b="0" i="0" u="none" strike="noStrike" cap="none" dirty="0">
                <a:solidFill>
                  <a:schemeClr val="dk1"/>
                </a:solidFill>
                <a:latin typeface="Trebuchet MS"/>
                <a:ea typeface="Trebuchet MS"/>
                <a:cs typeface="Trebuchet MS"/>
                <a:sym typeface="Trebuchet MS"/>
              </a:rPr>
              <a:t>patients are generally pleased </a:t>
            </a:r>
            <a:r>
              <a:rPr lang="en-GB" sz="1200" b="0" i="0" u="none" strike="noStrike" cap="none">
                <a:solidFill>
                  <a:schemeClr val="dk1"/>
                </a:solidFill>
                <a:latin typeface="Trebuchet MS"/>
                <a:ea typeface="Trebuchet MS"/>
                <a:cs typeface="Trebuchet MS"/>
                <a:sym typeface="Trebuchet MS"/>
              </a:rPr>
              <a:t>with </a:t>
            </a:r>
            <a:r>
              <a:rPr lang="en-GB" sz="1200">
                <a:solidFill>
                  <a:schemeClr val="dk1"/>
                </a:solidFill>
                <a:latin typeface="Trebuchet MS"/>
                <a:ea typeface="Trebuchet MS"/>
                <a:cs typeface="Trebuchet MS"/>
                <a:sym typeface="Trebuchet MS"/>
              </a:rPr>
              <a:t>the</a:t>
            </a:r>
            <a:r>
              <a:rPr lang="en-GB" sz="1200" b="0" i="0" u="none" strike="noStrike" cap="none">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Administrative aspects</a:t>
            </a:r>
            <a:r>
              <a:rPr lang="en-GB" sz="1200" b="0" i="0" u="none" strike="noStrike" cap="none">
                <a:solidFill>
                  <a:schemeClr val="dk1"/>
                </a:solidFill>
                <a:latin typeface="Trebuchet MS"/>
                <a:ea typeface="Trebuchet MS"/>
                <a:cs typeface="Trebuchet MS"/>
                <a:sym typeface="Trebuchet MS"/>
              </a:rPr>
              <a:t> of </a:t>
            </a:r>
            <a:r>
              <a:rPr lang="en-GB" sz="1200">
                <a:solidFill>
                  <a:schemeClr val="dk1"/>
                </a:solidFill>
                <a:latin typeface="Trebuchet MS"/>
                <a:ea typeface="Trebuchet MS"/>
                <a:cs typeface="Trebuchet MS"/>
                <a:sym typeface="Trebuchet MS"/>
              </a:rPr>
              <a:t>their respective</a:t>
            </a:r>
            <a:r>
              <a:rPr lang="en-GB" sz="1200" b="0" i="0" u="none" strike="noStrike" cap="none">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pharmacy services</a:t>
            </a:r>
            <a:r>
              <a:rPr lang="en-GB" sz="1200" b="0" i="0" u="none" strike="noStrike" cap="none">
                <a:solidFill>
                  <a:schemeClr val="dk1"/>
                </a:solidFill>
                <a:latin typeface="Trebuchet MS"/>
                <a:ea typeface="Trebuchet MS"/>
                <a:cs typeface="Trebuchet MS"/>
                <a:sym typeface="Trebuchet MS"/>
              </a:rPr>
              <a:t>.</a:t>
            </a:r>
            <a:endParaRPr sz="1400" b="0" i="0" u="none" strike="noStrike" cap="none">
              <a:solidFill>
                <a:schemeClr val="dk1"/>
              </a:solidFill>
              <a:latin typeface="Arial"/>
              <a:ea typeface="Arial"/>
              <a:cs typeface="Arial"/>
              <a:sym typeface="Arial"/>
            </a:endParaRPr>
          </a:p>
        </p:txBody>
      </p:sp>
      <p:graphicFrame>
        <p:nvGraphicFramePr>
          <p:cNvPr id="579" name="Google Shape;579;p29"/>
          <p:cNvGraphicFramePr/>
          <p:nvPr>
            <p:extLst>
              <p:ext uri="{D42A27DB-BD31-4B8C-83A1-F6EECF244321}">
                <p14:modId xmlns:p14="http://schemas.microsoft.com/office/powerpoint/2010/main" val="3725545798"/>
              </p:ext>
            </p:extLst>
          </p:nvPr>
        </p:nvGraphicFramePr>
        <p:xfrm>
          <a:off x="570546" y="2581195"/>
          <a:ext cx="4875600" cy="3788239"/>
        </p:xfrm>
        <a:graphic>
          <a:graphicData uri="http://schemas.openxmlformats.org/drawingml/2006/chart">
            <c:chart xmlns:c="http://schemas.openxmlformats.org/drawingml/2006/chart" xmlns:r="http://schemas.openxmlformats.org/officeDocument/2006/relationships" r:id="rId5"/>
          </a:graphicData>
        </a:graphic>
      </p:graphicFrame>
      <p:sp>
        <p:nvSpPr>
          <p:cNvPr id="580" name="Google Shape;580;p29"/>
          <p:cNvSpPr txBox="1"/>
          <p:nvPr/>
        </p:nvSpPr>
        <p:spPr>
          <a:xfrm rot="-5400000">
            <a:off x="-105422" y="4067084"/>
            <a:ext cx="11687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81" name="Google Shape;581;p29"/>
          <p:cNvSpPr txBox="1"/>
          <p:nvPr/>
        </p:nvSpPr>
        <p:spPr>
          <a:xfrm>
            <a:off x="2158902" y="6369454"/>
            <a:ext cx="18665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82" name="Google Shape;582;p29"/>
          <p:cNvSpPr txBox="1"/>
          <p:nvPr/>
        </p:nvSpPr>
        <p:spPr>
          <a:xfrm>
            <a:off x="5576845" y="2574365"/>
            <a:ext cx="4481554"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It's pretty good, everyone wears their masks I have honestly not had any problems with the service during the lockdown.</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It is</a:t>
            </a:r>
            <a:r>
              <a:rPr lang="en-GB" sz="1200">
                <a:solidFill>
                  <a:schemeClr val="dk1"/>
                </a:solidFill>
                <a:highlight>
                  <a:srgbClr val="DDEAC0"/>
                </a:highlight>
                <a:latin typeface="Trebuchet MS"/>
              </a:rPr>
              <a:t> very well organized. The staff are nice. </a:t>
            </a:r>
            <a:r>
              <a:rPr lang="en-GB" sz="1200" dirty="0">
                <a:solidFill>
                  <a:schemeClr val="dk1"/>
                </a:solidFill>
                <a:highlight>
                  <a:srgbClr val="DDEAC0"/>
                </a:highlight>
                <a:latin typeface="Trebuchet MS"/>
              </a:rPr>
              <a:t>I have been going there for many years and always been looked after.</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sp>
        <p:nvSpPr>
          <p:cNvPr id="583" name="Google Shape;583;p29"/>
          <p:cNvSpPr txBox="1"/>
          <p:nvPr/>
        </p:nvSpPr>
        <p:spPr>
          <a:xfrm>
            <a:off x="5576845" y="4573909"/>
            <a:ext cx="4608910"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reviews</a:t>
            </a:r>
            <a:endParaRPr sz="1400" b="0" i="0" u="none" strike="noStrike" cap="none" dirty="0">
              <a:solidFill>
                <a:srgbClr val="000000"/>
              </a:solidFill>
              <a:latin typeface="Arial"/>
              <a:ea typeface="Arial"/>
              <a:cs typeface="Arial"/>
              <a:sym typeface="Arial"/>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a:solidFill>
                  <a:schemeClr val="dk1"/>
                </a:solidFill>
                <a:highlight>
                  <a:srgbClr val="BDD1D1"/>
                </a:highlight>
                <a:latin typeface="Trebuchet MS"/>
              </a:rPr>
              <a:t>They are okay. The service is okay. The staff are okay.</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They are okay. It is not well organized. They make mistakes with prescriptions quite often.</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cxnSp>
        <p:nvCxnSpPr>
          <p:cNvPr id="584" name="Google Shape;584;p29"/>
          <p:cNvCxnSpPr/>
          <p:nvPr/>
        </p:nvCxnSpPr>
        <p:spPr>
          <a:xfrm>
            <a:off x="5576845" y="2541831"/>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585" name="Google Shape;585;p29"/>
          <p:cNvCxnSpPr/>
          <p:nvPr/>
        </p:nvCxnSpPr>
        <p:spPr>
          <a:xfrm>
            <a:off x="5670496" y="4465113"/>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586" name="Google Shape;586;p29"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587" name="Google Shape;587;p29"/>
          <p:cNvSpPr txBox="1"/>
          <p:nvPr/>
        </p:nvSpPr>
        <p:spPr>
          <a:xfrm>
            <a:off x="1003831" y="128116"/>
            <a:ext cx="8199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Trebuchet MS"/>
                <a:ea typeface="Trebuchet MS"/>
                <a:cs typeface="Trebuchet MS"/>
                <a:sym typeface="Trebuchet MS"/>
              </a:rPr>
              <a:t>Pharmacies: Themes &amp; Sub-Themes</a:t>
            </a:r>
            <a:endParaRPr sz="1400" b="0" i="0" u="none" strike="noStrike" cap="none">
              <a:solidFill>
                <a:schemeClr val="lt1"/>
              </a:solidFill>
              <a:latin typeface="Arial"/>
              <a:ea typeface="Arial"/>
              <a:cs typeface="Arial"/>
              <a:sym typeface="Arial"/>
            </a:endParaRPr>
          </a:p>
        </p:txBody>
      </p:sp>
      <p:cxnSp>
        <p:nvCxnSpPr>
          <p:cNvPr id="588" name="Google Shape;588;p29"/>
          <p:cNvCxnSpPr/>
          <p:nvPr/>
        </p:nvCxnSpPr>
        <p:spPr>
          <a:xfrm>
            <a:off x="5670496" y="6370262"/>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48;p3">
            <a:extLst>
              <a:ext uri="{FF2B5EF4-FFF2-40B4-BE49-F238E27FC236}">
                <a16:creationId xmlns:a16="http://schemas.microsoft.com/office/drawing/2014/main" id="{180F9572-47DF-4E7D-9435-9BC11A476299}"/>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95" name="Google Shape;595;p30"/>
          <p:cNvPicPr preferRelativeResize="0"/>
          <p:nvPr/>
        </p:nvPicPr>
        <p:blipFill rotWithShape="1">
          <a:blip r:embed="rId3">
            <a:alphaModFix/>
          </a:blip>
          <a:srcRect/>
          <a:stretch/>
        </p:blipFill>
        <p:spPr>
          <a:xfrm>
            <a:off x="-1" y="-7238"/>
            <a:ext cx="10510838" cy="1034161"/>
          </a:xfrm>
          <a:prstGeom prst="rect">
            <a:avLst/>
          </a:prstGeom>
          <a:noFill/>
          <a:ln>
            <a:noFill/>
          </a:ln>
        </p:spPr>
      </p:pic>
      <p:sp>
        <p:nvSpPr>
          <p:cNvPr id="596" name="Google Shape;596;p30"/>
          <p:cNvSpPr txBox="1"/>
          <p:nvPr/>
        </p:nvSpPr>
        <p:spPr>
          <a:xfrm>
            <a:off x="465705" y="1220175"/>
            <a:ext cx="9579428"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Trebuchet MS"/>
                <a:ea typeface="Trebuchet MS"/>
                <a:cs typeface="Trebuchet MS"/>
                <a:sym typeface="Trebuchet MS"/>
              </a:rPr>
              <a:t>Looking at the positive reviews we have received allows us to highlight areas where a service is doing well and deserving of praise. This </a:t>
            </a:r>
            <a:r>
              <a:rPr lang="en-GB" sz="1200" b="0" i="0" u="none" strike="noStrike" cap="none">
                <a:solidFill>
                  <a:schemeClr val="dk1"/>
                </a:solidFill>
                <a:latin typeface="Trebuchet MS"/>
                <a:ea typeface="Trebuchet MS"/>
                <a:cs typeface="Trebuchet MS"/>
                <a:sym typeface="Trebuchet MS"/>
              </a:rPr>
              <a:t>section provides an overview of the number of positive reviews by service </a:t>
            </a:r>
            <a:r>
              <a:rPr lang="en-GB" sz="1200">
                <a:solidFill>
                  <a:schemeClr val="dk1"/>
                </a:solidFill>
                <a:latin typeface="Trebuchet MS"/>
                <a:ea typeface="Trebuchet MS"/>
                <a:cs typeface="Trebuchet MS"/>
                <a:sym typeface="Trebuchet MS"/>
              </a:rPr>
              <a:t>category and </a:t>
            </a:r>
            <a:r>
              <a:rPr lang="en-GB" sz="1200" b="0" i="0" u="none" strike="noStrike" cap="none">
                <a:solidFill>
                  <a:schemeClr val="dk1"/>
                </a:solidFill>
                <a:latin typeface="Trebuchet MS"/>
                <a:ea typeface="Trebuchet MS"/>
                <a:cs typeface="Trebuchet MS"/>
                <a:sym typeface="Trebuchet MS"/>
              </a:rPr>
              <a:t>goes on to give some examples of </a:t>
            </a:r>
            <a:r>
              <a:rPr lang="en-GB" sz="1200">
                <a:solidFill>
                  <a:schemeClr val="dk1"/>
                </a:solidFill>
                <a:latin typeface="Trebuchet MS"/>
                <a:ea typeface="Trebuchet MS"/>
                <a:cs typeface="Trebuchet MS"/>
                <a:sym typeface="Trebuchet MS"/>
              </a:rPr>
              <a:t>the comments </a:t>
            </a:r>
            <a:r>
              <a:rPr lang="en-GB" sz="1200" b="0" i="0" u="none" strike="noStrike" cap="none">
                <a:solidFill>
                  <a:schemeClr val="dk1"/>
                </a:solidFill>
                <a:latin typeface="Trebuchet MS"/>
                <a:ea typeface="Trebuchet MS"/>
                <a:cs typeface="Trebuchet MS"/>
                <a:sym typeface="Trebuchet MS"/>
              </a:rPr>
              <a:t>received</a:t>
            </a:r>
            <a:r>
              <a:rPr lang="en-GB" sz="1200">
                <a:solidFill>
                  <a:schemeClr val="dk1"/>
                </a:solidFill>
                <a:latin typeface="Trebuchet MS"/>
                <a:ea typeface="Trebuchet MS"/>
                <a:cs typeface="Trebuchet MS"/>
                <a:sym typeface="Trebuchet MS"/>
              </a:rPr>
              <a:t>, during this quarter. </a:t>
            </a:r>
            <a:endParaRPr lang="en-US" sz="1400" b="0" i="0" u="none" strike="noStrike" cap="none">
              <a:solidFill>
                <a:schemeClr val="dk1"/>
              </a:solidFill>
              <a:latin typeface="Arial"/>
              <a:ea typeface="Arial"/>
              <a:cs typeface="Arial"/>
            </a:endParaRPr>
          </a:p>
        </p:txBody>
      </p:sp>
      <p:graphicFrame>
        <p:nvGraphicFramePr>
          <p:cNvPr id="597" name="Google Shape;597;p30"/>
          <p:cNvGraphicFramePr/>
          <p:nvPr>
            <p:extLst>
              <p:ext uri="{D42A27DB-BD31-4B8C-83A1-F6EECF244321}">
                <p14:modId xmlns:p14="http://schemas.microsoft.com/office/powerpoint/2010/main" val="1983168149"/>
              </p:ext>
            </p:extLst>
          </p:nvPr>
        </p:nvGraphicFramePr>
        <p:xfrm>
          <a:off x="1422239" y="1977684"/>
          <a:ext cx="7666359" cy="4246659"/>
        </p:xfrm>
        <a:graphic>
          <a:graphicData uri="http://schemas.openxmlformats.org/drawingml/2006/chart">
            <c:chart xmlns:c="http://schemas.openxmlformats.org/drawingml/2006/chart" xmlns:r="http://schemas.openxmlformats.org/officeDocument/2006/relationships" r:id="rId4"/>
          </a:graphicData>
        </a:graphic>
      </p:graphicFrame>
      <p:sp>
        <p:nvSpPr>
          <p:cNvPr id="598" name="Google Shape;598;p30"/>
          <p:cNvSpPr txBox="1"/>
          <p:nvPr/>
        </p:nvSpPr>
        <p:spPr>
          <a:xfrm rot="-5400000">
            <a:off x="321407" y="3666808"/>
            <a:ext cx="16098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Type of Services</a:t>
            </a:r>
            <a:endParaRPr sz="1400" b="1" i="0" u="none" strike="noStrike" cap="none">
              <a:solidFill>
                <a:schemeClr val="dk1"/>
              </a:solidFill>
              <a:latin typeface="Trebuchet MS"/>
              <a:ea typeface="Trebuchet MS"/>
              <a:cs typeface="Trebuchet MS"/>
              <a:sym typeface="Trebuchet MS"/>
            </a:endParaRPr>
          </a:p>
        </p:txBody>
      </p:sp>
      <p:sp>
        <p:nvSpPr>
          <p:cNvPr id="599" name="Google Shape;599;p30"/>
          <p:cNvSpPr txBox="1"/>
          <p:nvPr/>
        </p:nvSpPr>
        <p:spPr>
          <a:xfrm>
            <a:off x="4539360" y="6224343"/>
            <a:ext cx="167225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Positive Reviews</a:t>
            </a:r>
            <a:endParaRPr sz="1400" b="1" i="0" u="none" strike="noStrike" cap="none">
              <a:solidFill>
                <a:schemeClr val="dk1"/>
              </a:solidFill>
              <a:latin typeface="Trebuchet MS"/>
              <a:ea typeface="Trebuchet MS"/>
              <a:cs typeface="Trebuchet MS"/>
              <a:sym typeface="Trebuchet MS"/>
            </a:endParaRPr>
          </a:p>
        </p:txBody>
      </p:sp>
      <p:sp>
        <p:nvSpPr>
          <p:cNvPr id="600" name="Google Shape;600;p3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28</a:t>
            </a:fld>
            <a:endParaRPr/>
          </a:p>
        </p:txBody>
      </p:sp>
      <p:pic>
        <p:nvPicPr>
          <p:cNvPr id="601" name="Google Shape;601;p30"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602" name="Google Shape;602;p30"/>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Other Positive Reviews</a:t>
            </a:r>
            <a:endParaRPr sz="1400" b="0" i="0" u="none" strike="noStrike" cap="none">
              <a:solidFill>
                <a:srgbClr val="000000"/>
              </a:solidFill>
              <a:latin typeface="Arial"/>
              <a:ea typeface="Arial"/>
              <a:cs typeface="Arial"/>
              <a:sym typeface="Arial"/>
            </a:endParaRPr>
          </a:p>
        </p:txBody>
      </p:sp>
      <p:pic>
        <p:nvPicPr>
          <p:cNvPr id="603" name="Google Shape;603;p30" descr="Icon&#10;&#10;Description automatically generated"/>
          <p:cNvPicPr preferRelativeResize="0"/>
          <p:nvPr/>
        </p:nvPicPr>
        <p:blipFill rotWithShape="1">
          <a:blip r:embed="rId6">
            <a:alphaModFix/>
          </a:blip>
          <a:srcRect/>
          <a:stretch/>
        </p:blipFill>
        <p:spPr>
          <a:xfrm rot="9684414">
            <a:off x="9027823" y="2485983"/>
            <a:ext cx="3576139" cy="3576139"/>
          </a:xfrm>
          <a:prstGeom prst="rect">
            <a:avLst/>
          </a:prstGeom>
          <a:noFill/>
          <a:ln>
            <a:noFill/>
          </a:ln>
        </p:spPr>
      </p:pic>
      <p:sp>
        <p:nvSpPr>
          <p:cNvPr id="12" name="Google Shape;148;p3">
            <a:extLst>
              <a:ext uri="{FF2B5EF4-FFF2-40B4-BE49-F238E27FC236}">
                <a16:creationId xmlns:a16="http://schemas.microsoft.com/office/drawing/2014/main" id="{7CF59B45-3860-4926-BFBD-EC37ABFEB379}"/>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144" name="Google Shape;144;p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145" name="Google Shape;145;p3"/>
          <p:cNvSpPr txBox="1"/>
          <p:nvPr/>
        </p:nvSpPr>
        <p:spPr>
          <a:xfrm>
            <a:off x="1026531" y="325274"/>
            <a:ext cx="73903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Introduction &amp; Executive Summary </a:t>
            </a:r>
            <a:endParaRPr sz="1400" b="0" i="0" u="none" strike="noStrike" cap="none">
              <a:solidFill>
                <a:srgbClr val="000000"/>
              </a:solidFill>
              <a:latin typeface="Arial"/>
              <a:ea typeface="Arial"/>
              <a:cs typeface="Arial"/>
              <a:sym typeface="Arial"/>
            </a:endParaRPr>
          </a:p>
        </p:txBody>
      </p:sp>
      <p:sp>
        <p:nvSpPr>
          <p:cNvPr id="146" name="Google Shape;146;p3"/>
          <p:cNvSpPr txBox="1"/>
          <p:nvPr/>
        </p:nvSpPr>
        <p:spPr>
          <a:xfrm>
            <a:off x="136710" y="1355439"/>
            <a:ext cx="10226543" cy="4524275"/>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Healthwatch was created by the health and social care reforms of 2012 with a powerful ambition of putting people at the centre of health and social care.</a:t>
            </a:r>
            <a:r>
              <a:rPr lang="en-GB" sz="1200" dirty="0">
                <a:solidFill>
                  <a:schemeClr val="dk1"/>
                </a:solidFill>
                <a:latin typeface="Trebuchet MS"/>
                <a:ea typeface="Trebuchet MS"/>
                <a:cs typeface="Trebuchet MS"/>
                <a:sym typeface="Trebuchet MS"/>
              </a:rPr>
              <a:t> To help realise that ambition Healthwatch</a:t>
            </a:r>
            <a:r>
              <a:rPr lang="en-GB" sz="1200" b="0" i="0" u="none" strike="noStrike" cap="none" dirty="0">
                <a:solidFill>
                  <a:schemeClr val="dk1"/>
                </a:solidFill>
                <a:latin typeface="Trebuchet MS"/>
                <a:ea typeface="Trebuchet MS"/>
                <a:cs typeface="Trebuchet MS"/>
                <a:sym typeface="Trebuchet MS"/>
              </a:rPr>
              <a:t> Hammersmith &amp; Fulham</a:t>
            </a:r>
            <a:r>
              <a:rPr lang="en-GB" sz="1200" dirty="0">
                <a:solidFill>
                  <a:schemeClr val="dk1"/>
                </a:solidFill>
                <a:latin typeface="Trebuchet MS"/>
                <a:ea typeface="Trebuchet MS"/>
                <a:cs typeface="Trebuchet MS"/>
                <a:sym typeface="Trebuchet MS"/>
              </a:rPr>
              <a:t> (H&amp;F) delivers a number of services to gather and represent the views of patients and service users of health and social care in the H&amp;F borough. One of the ways we do this is through a</a:t>
            </a:r>
            <a:r>
              <a:rPr lang="en-GB" sz="1200" b="0" i="0" u="none" strike="noStrike" cap="none" dirty="0">
                <a:solidFill>
                  <a:schemeClr val="dk1"/>
                </a:solidFill>
                <a:latin typeface="Trebuchet MS"/>
                <a:ea typeface="Trebuchet MS"/>
                <a:cs typeface="Trebuchet MS"/>
                <a:sym typeface="Trebuchet MS"/>
              </a:rPr>
              <a:t> comprehensive Patient Experience data </a:t>
            </a:r>
            <a:r>
              <a:rPr lang="en-GB" sz="1200" dirty="0">
                <a:solidFill>
                  <a:schemeClr val="dk1"/>
                </a:solidFill>
                <a:latin typeface="Trebuchet MS"/>
                <a:ea typeface="Trebuchet MS"/>
                <a:cs typeface="Trebuchet MS"/>
                <a:sym typeface="Trebuchet MS"/>
              </a:rPr>
              <a:t>collection programme</a:t>
            </a:r>
            <a:r>
              <a:rPr lang="en-GB" sz="1200" b="0" i="0" u="none" strike="noStrike" cap="none" dirty="0">
                <a:solidFill>
                  <a:schemeClr val="dk1"/>
                </a:solidFill>
                <a:latin typeface="Trebuchet MS"/>
                <a:ea typeface="Trebuchet MS"/>
                <a:cs typeface="Trebuchet MS"/>
                <a:sym typeface="Trebuchet MS"/>
              </a:rPr>
              <a:t>. The successful</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implementation of </a:t>
            </a:r>
            <a:r>
              <a:rPr lang="en-GB" sz="1200" dirty="0">
                <a:solidFill>
                  <a:schemeClr val="dk1"/>
                </a:solidFill>
                <a:latin typeface="Trebuchet MS"/>
                <a:ea typeface="Trebuchet MS"/>
                <a:cs typeface="Trebuchet MS"/>
                <a:sym typeface="Trebuchet MS"/>
              </a:rPr>
              <a:t>this</a:t>
            </a:r>
            <a:r>
              <a:rPr lang="en-GB" sz="1200" b="0" i="0" u="none" strike="noStrike" cap="none" dirty="0">
                <a:solidFill>
                  <a:schemeClr val="dk1"/>
                </a:solidFill>
                <a:latin typeface="Trebuchet MS"/>
                <a:ea typeface="Trebuchet MS"/>
                <a:cs typeface="Trebuchet MS"/>
                <a:sym typeface="Trebuchet MS"/>
              </a:rPr>
              <a:t> programme</a:t>
            </a:r>
            <a:r>
              <a:rPr lang="en-GB" sz="1200" dirty="0">
                <a:solidFill>
                  <a:schemeClr val="dk1"/>
                </a:solidFill>
                <a:latin typeface="Trebuchet MS"/>
                <a:ea typeface="Trebuchet MS"/>
                <a:cs typeface="Trebuchet MS"/>
                <a:sym typeface="Trebuchet MS"/>
              </a:rPr>
              <a:t>, including the use of</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our Digital</a:t>
            </a:r>
            <a:r>
              <a:rPr lang="en-GB" sz="1200" b="0" i="0" u="none" strike="noStrike" cap="none" dirty="0">
                <a:solidFill>
                  <a:schemeClr val="dk1"/>
                </a:solidFill>
                <a:latin typeface="Trebuchet MS"/>
                <a:ea typeface="Trebuchet MS"/>
                <a:cs typeface="Trebuchet MS"/>
                <a:sym typeface="Trebuchet MS"/>
              </a:rPr>
              <a:t> Feedback Centre</a:t>
            </a:r>
            <a:r>
              <a:rPr lang="en-GB" sz="1200" dirty="0">
                <a:solidFill>
                  <a:schemeClr val="dk1"/>
                </a:solidFill>
                <a:latin typeface="Trebuchet MS"/>
                <a:ea typeface="Trebuchet MS"/>
                <a:cs typeface="Trebuchet MS"/>
                <a:sym typeface="Trebuchet MS"/>
              </a:rPr>
              <a:t>,</a:t>
            </a:r>
            <a:r>
              <a:rPr lang="en-GB" sz="1200" b="0" i="0" u="none" strike="noStrike" cap="none" dirty="0">
                <a:solidFill>
                  <a:schemeClr val="dk1"/>
                </a:solidFill>
                <a:latin typeface="Trebuchet MS"/>
                <a:ea typeface="Trebuchet MS"/>
                <a:cs typeface="Trebuchet MS"/>
                <a:sym typeface="Trebuchet MS"/>
              </a:rPr>
              <a:t> will yield a minimum of 4,800 patient experiences per annum, all of which will be presented as they are received and considered as</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valid </a:t>
            </a:r>
            <a:r>
              <a:rPr lang="en-GB" sz="1200" dirty="0">
                <a:solidFill>
                  <a:schemeClr val="dk1"/>
                </a:solidFill>
                <a:latin typeface="Trebuchet MS"/>
                <a:ea typeface="Trebuchet MS"/>
                <a:cs typeface="Trebuchet MS"/>
                <a:sym typeface="Trebuchet MS"/>
              </a:rPr>
              <a:t>community opinion</a:t>
            </a:r>
            <a:r>
              <a:rPr lang="en-GB" sz="1200" b="0" i="0" u="none" strike="noStrike" cap="none" dirty="0">
                <a:solidFill>
                  <a:schemeClr val="dk1"/>
                </a:solidFill>
                <a:latin typeface="Trebuchet MS"/>
                <a:ea typeface="Trebuchet MS"/>
                <a:cs typeface="Trebuchet MS"/>
                <a:sym typeface="Trebuchet MS"/>
              </a:rPr>
              <a:t>. Your Voice in Health and Social Care (YVHSC) took over the provision of Healthwatch </a:t>
            </a:r>
            <a:r>
              <a:rPr lang="en-GB" sz="1200" dirty="0">
                <a:solidFill>
                  <a:schemeClr val="dk1"/>
                </a:solidFill>
                <a:latin typeface="Trebuchet MS"/>
                <a:ea typeface="Trebuchet MS"/>
                <a:cs typeface="Trebuchet MS"/>
                <a:sym typeface="Trebuchet MS"/>
              </a:rPr>
              <a:t>H</a:t>
            </a:r>
            <a:r>
              <a:rPr lang="en-GB" sz="1200" b="0" i="0" u="none" strike="noStrike" cap="none" dirty="0">
                <a:solidFill>
                  <a:schemeClr val="dk1"/>
                </a:solidFill>
                <a:latin typeface="Trebuchet MS"/>
                <a:ea typeface="Trebuchet MS"/>
                <a:cs typeface="Trebuchet MS"/>
                <a:sym typeface="Trebuchet MS"/>
              </a:rPr>
              <a:t>&amp;</a:t>
            </a:r>
            <a:r>
              <a:rPr lang="en-GB" sz="1200" dirty="0">
                <a:solidFill>
                  <a:schemeClr val="dk1"/>
                </a:solidFill>
                <a:latin typeface="Trebuchet MS"/>
                <a:ea typeface="Trebuchet MS"/>
                <a:cs typeface="Trebuchet MS"/>
                <a:sym typeface="Trebuchet MS"/>
              </a:rPr>
              <a:t>F</a:t>
            </a:r>
            <a:r>
              <a:rPr lang="en-GB" sz="1200" b="0" i="0" u="none" strike="noStrike" cap="none" dirty="0">
                <a:solidFill>
                  <a:schemeClr val="dk1"/>
                </a:solidFill>
                <a:latin typeface="Trebuchet MS"/>
                <a:ea typeface="Trebuchet MS"/>
                <a:cs typeface="Trebuchet MS"/>
                <a:sym typeface="Trebuchet MS"/>
              </a:rPr>
              <a:t> in April 2020. In April 2020, the Digital Feedback Centre, </a:t>
            </a:r>
            <a:r>
              <a:rPr lang="en-GB" sz="1200" dirty="0">
                <a:solidFill>
                  <a:schemeClr val="dk1"/>
                </a:solidFill>
                <a:latin typeface="Trebuchet MS"/>
                <a:ea typeface="Trebuchet MS"/>
                <a:cs typeface="Trebuchet MS"/>
                <a:sym typeface="Trebuchet MS"/>
              </a:rPr>
              <a:t>which is integral to the Patient Experience programme, was</a:t>
            </a:r>
            <a:r>
              <a:rPr lang="en-GB" sz="1200" b="0" i="0" u="none" strike="noStrike" cap="none" dirty="0">
                <a:solidFill>
                  <a:schemeClr val="dk1"/>
                </a:solidFill>
                <a:latin typeface="Trebuchet MS"/>
                <a:ea typeface="Trebuchet MS"/>
                <a:cs typeface="Trebuchet MS"/>
                <a:sym typeface="Trebuchet MS"/>
              </a:rPr>
              <a:t> launched together with the Healthwatch </a:t>
            </a:r>
            <a:r>
              <a:rPr lang="en-GB" sz="1200" dirty="0">
                <a:solidFill>
                  <a:schemeClr val="dk1"/>
                </a:solidFill>
                <a:latin typeface="Trebuchet MS"/>
                <a:ea typeface="Trebuchet MS"/>
                <a:cs typeface="Trebuchet MS"/>
                <a:sym typeface="Trebuchet MS"/>
              </a:rPr>
              <a:t>H</a:t>
            </a:r>
            <a:r>
              <a:rPr lang="en-GB" sz="1200" b="0" i="0" u="none" strike="noStrike" cap="none" dirty="0">
                <a:solidFill>
                  <a:schemeClr val="dk1"/>
                </a:solidFill>
                <a:latin typeface="Trebuchet MS"/>
                <a:ea typeface="Trebuchet MS"/>
                <a:cs typeface="Trebuchet MS"/>
                <a:sym typeface="Trebuchet MS"/>
              </a:rPr>
              <a:t>&amp;</a:t>
            </a:r>
            <a:r>
              <a:rPr lang="en-GB" sz="1200" dirty="0">
                <a:solidFill>
                  <a:schemeClr val="dk1"/>
                </a:solidFill>
                <a:latin typeface="Trebuchet MS"/>
                <a:ea typeface="Trebuchet MS"/>
                <a:cs typeface="Trebuchet MS"/>
                <a:sym typeface="Trebuchet MS"/>
              </a:rPr>
              <a:t>F</a:t>
            </a:r>
            <a:r>
              <a:rPr lang="en-GB" sz="1200" b="0" i="0" u="none" strike="noStrike" cap="none" dirty="0">
                <a:solidFill>
                  <a:schemeClr val="dk1"/>
                </a:solidFill>
                <a:latin typeface="Trebuchet MS"/>
                <a:ea typeface="Trebuchet MS"/>
                <a:cs typeface="Trebuchet MS"/>
                <a:sym typeface="Trebuchet MS"/>
              </a:rPr>
              <a:t> website</a:t>
            </a:r>
            <a:r>
              <a:rPr lang="en-GB" sz="1200" dirty="0">
                <a:solidFill>
                  <a:schemeClr val="dk1"/>
                </a:solidFill>
                <a:latin typeface="Trebuchet MS"/>
                <a:ea typeface="Trebuchet MS"/>
                <a:cs typeface="Trebuchet MS"/>
                <a:sym typeface="Trebuchet MS"/>
              </a:rPr>
              <a:t>.</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Normally, our Patient Experience Officer, supported by a team of volunteers, will visit health and social care services to talk to and hear from patients, service users, carers, and relatives about their experiences of local services. </a:t>
            </a:r>
            <a:r>
              <a:rPr lang="en-GB" sz="1200" dirty="0">
                <a:solidFill>
                  <a:schemeClr val="dk1"/>
                </a:solidFill>
                <a:latin typeface="Trebuchet MS"/>
                <a:ea typeface="Trebuchet MS"/>
                <a:cs typeface="Trebuchet MS"/>
                <a:sym typeface="Trebuchet MS"/>
              </a:rPr>
              <a:t>Patients'</a:t>
            </a:r>
            <a:r>
              <a:rPr lang="en-GB" sz="1200" b="0" i="0" u="none" strike="noStrike" cap="none" dirty="0">
                <a:solidFill>
                  <a:schemeClr val="dk1"/>
                </a:solidFill>
                <a:latin typeface="Trebuchet MS"/>
                <a:ea typeface="Trebuchet MS"/>
                <a:cs typeface="Trebuchet MS"/>
                <a:sym typeface="Trebuchet MS"/>
              </a:rPr>
              <a:t> comments and reviews are gathered using a standard form (see appendices). The form asks the </a:t>
            </a:r>
            <a:r>
              <a:rPr lang="en-GB" sz="1200" dirty="0">
                <a:solidFill>
                  <a:schemeClr val="dk1"/>
                </a:solidFill>
                <a:latin typeface="Trebuchet MS"/>
                <a:ea typeface="Trebuchet MS"/>
                <a:cs typeface="Trebuchet MS"/>
                <a:sym typeface="Trebuchet MS"/>
              </a:rPr>
              <a:t>individual for</a:t>
            </a:r>
            <a:r>
              <a:rPr lang="en-GB" sz="1200" b="0" i="0" u="none" strike="noStrike" cap="none" dirty="0">
                <a:solidFill>
                  <a:schemeClr val="dk1"/>
                </a:solidFill>
                <a:latin typeface="Trebuchet MS"/>
                <a:ea typeface="Trebuchet MS"/>
                <a:cs typeface="Trebuchet MS"/>
                <a:sym typeface="Trebuchet MS"/>
              </a:rPr>
              <a:t> simple star ratings on their overall experience, likelihood to recommend a service, treatment, </a:t>
            </a:r>
            <a:r>
              <a:rPr lang="en-GB" sz="1200" dirty="0">
                <a:solidFill>
                  <a:schemeClr val="dk1"/>
                </a:solidFill>
                <a:latin typeface="Trebuchet MS"/>
                <a:ea typeface="Trebuchet MS"/>
                <a:cs typeface="Trebuchet MS"/>
                <a:sym typeface="Trebuchet MS"/>
              </a:rPr>
              <a:t>appointment booking </a:t>
            </a:r>
            <a:r>
              <a:rPr lang="en-GB" sz="1200" b="0" i="0" u="none" strike="noStrike" cap="none" dirty="0">
                <a:solidFill>
                  <a:schemeClr val="dk1"/>
                </a:solidFill>
                <a:latin typeface="Trebuchet MS"/>
                <a:ea typeface="Trebuchet MS"/>
                <a:cs typeface="Trebuchet MS"/>
                <a:sym typeface="Trebuchet MS"/>
              </a:rPr>
              <a:t>and a number of other areas. There is also a free </a:t>
            </a:r>
            <a:r>
              <a:rPr lang="en-GB" sz="1200" dirty="0">
                <a:solidFill>
                  <a:schemeClr val="dk1"/>
                </a:solidFill>
                <a:latin typeface="Trebuchet MS"/>
                <a:ea typeface="Trebuchet MS"/>
                <a:cs typeface="Trebuchet MS"/>
                <a:sym typeface="Trebuchet MS"/>
              </a:rPr>
              <a:t>textbox </a:t>
            </a:r>
            <a:r>
              <a:rPr lang="en-GB" sz="1200" b="0" i="0" u="none" strike="noStrike" cap="none" dirty="0">
                <a:solidFill>
                  <a:schemeClr val="dk1"/>
                </a:solidFill>
                <a:latin typeface="Trebuchet MS"/>
                <a:ea typeface="Trebuchet MS"/>
                <a:cs typeface="Trebuchet MS"/>
                <a:sym typeface="Trebuchet MS"/>
              </a:rPr>
              <a:t>where patients are asked to </a:t>
            </a:r>
            <a:r>
              <a:rPr lang="en-GB" sz="1200" dirty="0">
                <a:solidFill>
                  <a:schemeClr val="dk1"/>
                </a:solidFill>
                <a:latin typeface="Trebuchet MS"/>
                <a:ea typeface="Trebuchet MS"/>
                <a:cs typeface="Trebuchet MS"/>
                <a:sym typeface="Trebuchet MS"/>
              </a:rPr>
              <a:t>provide further insight into their experience</a:t>
            </a:r>
            <a:r>
              <a:rPr lang="en-GB" sz="1200" b="0" i="0" u="none" strike="noStrike" cap="none" dirty="0">
                <a:solidFill>
                  <a:schemeClr val="dk1"/>
                </a:solidFill>
                <a:latin typeface="Trebuchet MS"/>
                <a:ea typeface="Trebuchet MS"/>
                <a:cs typeface="Trebuchet MS"/>
                <a:sym typeface="Trebuchet MS"/>
              </a:rPr>
              <a:t>. We approach every patient, capture their experience in their own words and seek consent for their feedback to be published on the Healthwatch </a:t>
            </a:r>
            <a:r>
              <a:rPr lang="en-GB" sz="1200" dirty="0">
                <a:solidFill>
                  <a:schemeClr val="dk1"/>
                </a:solidFill>
                <a:latin typeface="Trebuchet MS"/>
                <a:ea typeface="Trebuchet MS"/>
                <a:cs typeface="Trebuchet MS"/>
                <a:sym typeface="Trebuchet MS"/>
              </a:rPr>
              <a:t>H</a:t>
            </a:r>
            <a:r>
              <a:rPr lang="en-GB" sz="1200" b="0" i="0" u="none" strike="noStrike" cap="none" dirty="0">
                <a:solidFill>
                  <a:schemeClr val="dk1"/>
                </a:solidFill>
                <a:latin typeface="Trebuchet MS"/>
                <a:ea typeface="Trebuchet MS"/>
                <a:cs typeface="Trebuchet MS"/>
                <a:sym typeface="Trebuchet MS"/>
              </a:rPr>
              <a:t>&amp;</a:t>
            </a:r>
            <a:r>
              <a:rPr lang="en-GB" sz="1200" dirty="0">
                <a:solidFill>
                  <a:schemeClr val="dk1"/>
                </a:solidFill>
                <a:latin typeface="Trebuchet MS"/>
                <a:ea typeface="Trebuchet MS"/>
                <a:cs typeface="Trebuchet MS"/>
                <a:sym typeface="Trebuchet MS"/>
              </a:rPr>
              <a:t>F</a:t>
            </a:r>
            <a:r>
              <a:rPr lang="en-GB" sz="1200" b="0" i="0" u="none" strike="noStrike" cap="none" dirty="0">
                <a:solidFill>
                  <a:schemeClr val="dk1"/>
                </a:solidFill>
                <a:latin typeface="Trebuchet MS"/>
                <a:ea typeface="Trebuchet MS"/>
                <a:cs typeface="Trebuchet MS"/>
                <a:sym typeface="Trebuchet MS"/>
              </a:rPr>
              <a:t> website, through the Digital Feedback Centre. People can choose to leave their name or comment anonymously. At the end of each service visit, the Patient Experience Officer will relay any urgent matters requiring attention to the Operations Manager</a:t>
            </a:r>
            <a:r>
              <a:rPr lang="en-GB" sz="1200" dirty="0">
                <a:solidFill>
                  <a:schemeClr val="dk1"/>
                </a:solidFill>
                <a:latin typeface="Trebuchet MS"/>
                <a:ea typeface="Trebuchet MS"/>
                <a:cs typeface="Trebuchet MS"/>
                <a:sym typeface="Trebuchet MS"/>
              </a:rPr>
              <a:t> of Healthwatch H&amp;F.</a:t>
            </a:r>
            <a:r>
              <a:rPr lang="en-GB" sz="1200" b="0" i="0" u="none" strike="noStrike" cap="none" dirty="0">
                <a:solidFill>
                  <a:schemeClr val="dk1"/>
                </a:solidFill>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r>
              <a:rPr lang="en-GB" sz="1200" dirty="0">
                <a:solidFill>
                  <a:schemeClr val="dk1"/>
                </a:solidFill>
                <a:latin typeface="Trebuchet MS"/>
                <a:ea typeface="Trebuchet MS"/>
                <a:sym typeface="Trebuchet MS"/>
              </a:rPr>
              <a:t>In May of 2021 we were able to restart our face-to-face engagement in GP surgeries in a limited capacity. Healthwatch H&amp;F is taking a stepped-approach to moving back to our traditional model of face-to-face engagement for the Patient Experience programme to prioritise the safety of patients and Healthwatch staff and volunteers as well as ensuring that we do not interfere with GP surgery operations. During this quarter, we therefore implemented both our new and pre-pandemic model of engagement, combining in-person GP surgery visits with</a:t>
            </a:r>
            <a:r>
              <a:rPr lang="en-GB" sz="1200" b="0" i="0" u="none" strike="noStrike" cap="none" dirty="0">
                <a:solidFill>
                  <a:schemeClr val="dk1"/>
                </a:solidFill>
                <a:latin typeface="Trebuchet MS"/>
                <a:ea typeface="Trebuchet MS"/>
                <a:cs typeface="Trebuchet MS"/>
                <a:sym typeface="Trebuchet MS"/>
              </a:rPr>
              <a:t> direct engagement over the telephone, the collection of feedback via the </a:t>
            </a:r>
            <a:r>
              <a:rPr lang="en-GB" sz="1200" b="0" i="0" u="none" strike="noStrike" cap="none" dirty="0" err="1">
                <a:solidFill>
                  <a:schemeClr val="dk1"/>
                </a:solidFill>
                <a:latin typeface="Trebuchet MS"/>
                <a:ea typeface="Trebuchet MS"/>
                <a:cs typeface="Trebuchet MS"/>
                <a:sym typeface="Trebuchet MS"/>
              </a:rPr>
              <a:t>Nextdoor</a:t>
            </a:r>
            <a:r>
              <a:rPr lang="en-GB" sz="1200" b="0" i="0" u="none" strike="noStrike" cap="none" dirty="0">
                <a:solidFill>
                  <a:schemeClr val="dk1"/>
                </a:solidFill>
                <a:latin typeface="Trebuchet MS"/>
                <a:ea typeface="Trebuchet MS"/>
                <a:cs typeface="Trebuchet MS"/>
                <a:sym typeface="Trebuchet MS"/>
              </a:rPr>
              <a:t> – Neighbourhood App and collecting and collating existing online reviews from relevant platforms such as NHS.uk and Google reviews. This new </a:t>
            </a:r>
            <a:r>
              <a:rPr lang="en-GB" sz="1200" dirty="0">
                <a:solidFill>
                  <a:schemeClr val="dk1"/>
                </a:solidFill>
                <a:latin typeface="Trebuchet MS"/>
                <a:ea typeface="Trebuchet MS"/>
                <a:cs typeface="Trebuchet MS"/>
                <a:sym typeface="Trebuchet MS"/>
              </a:rPr>
              <a:t>'digital' model that we have implemented throughout the pandemic has</a:t>
            </a:r>
            <a:r>
              <a:rPr lang="en-GB" sz="1200" b="0" i="0" u="none" strike="noStrike" cap="none" dirty="0">
                <a:solidFill>
                  <a:schemeClr val="dk1"/>
                </a:solidFill>
                <a:latin typeface="Trebuchet MS"/>
                <a:ea typeface="Trebuchet MS"/>
                <a:cs typeface="Trebuchet MS"/>
                <a:sym typeface="Trebuchet MS"/>
              </a:rPr>
              <a:t> benefited residents </a:t>
            </a:r>
            <a:r>
              <a:rPr lang="en-GB" sz="1200" dirty="0">
                <a:solidFill>
                  <a:schemeClr val="dk1"/>
                </a:solidFill>
                <a:latin typeface="Trebuchet MS"/>
                <a:ea typeface="Trebuchet MS"/>
                <a:cs typeface="Trebuchet MS"/>
                <a:sym typeface="Trebuchet MS"/>
              </a:rPr>
              <a:t>by providing additional</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information</a:t>
            </a:r>
            <a:r>
              <a:rPr lang="en-GB" sz="1200" b="0" i="0" u="none" strike="noStrike" cap="none" dirty="0">
                <a:solidFill>
                  <a:schemeClr val="dk1"/>
                </a:solidFill>
                <a:latin typeface="Trebuchet MS"/>
                <a:ea typeface="Trebuchet MS"/>
                <a:cs typeface="Trebuchet MS"/>
                <a:sym typeface="Trebuchet MS"/>
              </a:rPr>
              <a:t> and signposting and a level of befriending for many of those</a:t>
            </a:r>
            <a:r>
              <a:rPr lang="en-GB" sz="1200" dirty="0">
                <a:solidFill>
                  <a:schemeClr val="dk1"/>
                </a:solidFill>
                <a:latin typeface="Trebuchet MS"/>
                <a:ea typeface="Trebuchet MS"/>
                <a:cs typeface="Trebuchet MS"/>
                <a:sym typeface="Trebuchet MS"/>
              </a:rPr>
              <a:t> contacted</a:t>
            </a:r>
            <a:r>
              <a:rPr lang="en-GB" sz="1200" b="0" i="0" u="none" strike="noStrike" cap="none" dirty="0">
                <a:solidFill>
                  <a:schemeClr val="dk1"/>
                </a:solidFill>
                <a:latin typeface="Trebuchet MS"/>
                <a:ea typeface="Trebuchet MS"/>
                <a:cs typeface="Trebuchet MS"/>
                <a:sym typeface="Trebuchet MS"/>
              </a:rPr>
              <a:t> over the telephone. </a:t>
            </a:r>
            <a:endParaRPr lang="en-GB" sz="1200" b="0" i="0" u="none" strike="noStrike" cap="none" dirty="0">
              <a:solidFill>
                <a:schemeClr val="dk1"/>
              </a:solidFill>
              <a:latin typeface="Trebuchet MS"/>
              <a:ea typeface="Trebuchet MS"/>
              <a:cs typeface="Trebuchet MS"/>
            </a:endParaRPr>
          </a:p>
        </p:txBody>
      </p:sp>
      <p:sp>
        <p:nvSpPr>
          <p:cNvPr id="147" name="Google Shape;147;p3"/>
          <p:cNvSpPr txBox="1">
            <a:spLocks noGrp="1"/>
          </p:cNvSpPr>
          <p:nvPr>
            <p:ph type="sldNum" idx="12"/>
          </p:nvPr>
        </p:nvSpPr>
        <p:spPr>
          <a:xfrm>
            <a:off x="7541170" y="6492875"/>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a:t>
            </a:fld>
            <a:endParaRPr/>
          </a:p>
        </p:txBody>
      </p:sp>
      <p:sp>
        <p:nvSpPr>
          <p:cNvPr id="148" name="Google Shape;148;p3"/>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29</a:t>
            </a:fld>
            <a:endParaRPr/>
          </a:p>
        </p:txBody>
      </p:sp>
      <p:sp>
        <p:nvSpPr>
          <p:cNvPr id="611" name="Google Shape;611;p31"/>
          <p:cNvSpPr txBox="1"/>
          <p:nvPr/>
        </p:nvSpPr>
        <p:spPr>
          <a:xfrm>
            <a:off x="2179637" y="713056"/>
            <a:ext cx="7925654" cy="2774565"/>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Dentist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 dentist I see is outstanding and he is very professional and listens to you. It's very easy to book an appointment and all the staff are outstanding.</a:t>
            </a:r>
            <a:r>
              <a:rPr lang="en-GB" sz="1200" b="0" i="0" u="none" strike="noStrike" cap="none" dirty="0">
                <a:solidFill>
                  <a:schemeClr val="dk1"/>
                </a:solidFill>
                <a:highlight>
                  <a:srgbClr val="DDEAC0"/>
                </a:highlight>
                <a:latin typeface="Trebuchet MS"/>
                <a:ea typeface="Trebuchet MS"/>
                <a:cs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Excellent! I have been with Dr P for many years and I don't see myself going anywhere. He is professional, he knows what he is doing. I am very happy.</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am happy with my check-up and hygiene cleanse with Dr S and dental nurse Z. They were very attentive and professional. Thank you both for your care</a:t>
            </a:r>
            <a:r>
              <a:rPr lang="en-GB" sz="1800" b="0" i="0" u="none" strike="noStrike" cap="none" dirty="0">
                <a:solidFill>
                  <a:schemeClr val="dk1"/>
                </a:solidFill>
                <a:highlight>
                  <a:srgbClr val="DDEAC0"/>
                </a:highlight>
                <a:latin typeface="Calibri"/>
                <a:ea typeface="Calibri"/>
                <a:cs typeface="Calibri"/>
                <a:sym typeface="Calibri"/>
              </a:rPr>
              <a:t>.</a:t>
            </a:r>
            <a:r>
              <a:rPr lang="en-GB" sz="1200" b="0" i="0" u="none" strike="noStrike" cap="none" dirty="0">
                <a:solidFill>
                  <a:schemeClr val="dk1"/>
                </a:solidFill>
                <a:highlight>
                  <a:srgbClr val="DDEAC0"/>
                </a:highlight>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a:t>
            </a:r>
            <a:endParaRPr sz="1400" b="0" i="0" u="none" strike="noStrike" cap="none" dirty="0">
              <a:solidFill>
                <a:srgbClr val="000000"/>
              </a:solidFill>
              <a:latin typeface="Arial"/>
              <a:ea typeface="Arial"/>
              <a:cs typeface="Arial"/>
              <a:sym typeface="Arial"/>
            </a:endParaRPr>
          </a:p>
        </p:txBody>
      </p:sp>
      <p:sp>
        <p:nvSpPr>
          <p:cNvPr id="612" name="Google Shape;612;p31"/>
          <p:cNvSpPr txBox="1"/>
          <p:nvPr/>
        </p:nvSpPr>
        <p:spPr>
          <a:xfrm>
            <a:off x="2130550" y="3883562"/>
            <a:ext cx="7925654" cy="2483716"/>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Opticians Services</a:t>
            </a:r>
            <a:endParaRPr lang="en-GB"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 staff is very helpful and very nice. It is very easy to make an appointment</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i="1" u="none" strike="noStrike" cap="none" dirty="0">
                <a:solidFill>
                  <a:schemeClr val="dk1"/>
                </a:solidFill>
                <a:latin typeface="Trebuchet MS"/>
                <a:ea typeface="Trebuchet MS"/>
                <a:cs typeface="Trebuchet MS"/>
                <a:sym typeface="Trebuchet MS"/>
              </a:rPr>
              <a:t>Opticians Services</a:t>
            </a:r>
            <a:endParaRPr lang="en-GB" sz="1400" i="1"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They are good, they were able to refer me and got an appointment at the hospital. Very happy with the service.</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i="1" u="none" strike="noStrike" cap="none" dirty="0">
                <a:solidFill>
                  <a:schemeClr val="dk1"/>
                </a:solidFill>
                <a:latin typeface="Trebuchet MS"/>
                <a:ea typeface="Trebuchet MS"/>
                <a:cs typeface="Trebuchet MS"/>
                <a:sym typeface="Trebuchet MS"/>
              </a:rPr>
              <a:t>Opticians Services</a:t>
            </a:r>
            <a:endParaRPr lang="en-GB" sz="1400" i="1"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Great service and super friendly staff. I highly recommend it.</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i="1" u="none" strike="noStrike" cap="none" dirty="0">
                <a:solidFill>
                  <a:schemeClr val="dk1"/>
                </a:solidFill>
                <a:latin typeface="Trebuchet MS"/>
                <a:ea typeface="Trebuchet MS"/>
                <a:cs typeface="Trebuchet MS"/>
                <a:sym typeface="Trebuchet MS"/>
              </a:rPr>
              <a:t>Opticians Services</a:t>
            </a:r>
            <a:endParaRPr lang="en-GB" sz="1400" i="1"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613" name="Google Shape;613;p31"/>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14" name="Google Shape;614;p31"/>
          <p:cNvCxnSpPr/>
          <p:nvPr/>
        </p:nvCxnSpPr>
        <p:spPr>
          <a:xfrm>
            <a:off x="2179638" y="3393170"/>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15" name="Google Shape;615;p31"/>
          <p:cNvCxnSpPr/>
          <p:nvPr/>
        </p:nvCxnSpPr>
        <p:spPr>
          <a:xfrm>
            <a:off x="2179638" y="3706880"/>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16" name="Google Shape;616;p31"/>
          <p:cNvCxnSpPr/>
          <p:nvPr/>
        </p:nvCxnSpPr>
        <p:spPr>
          <a:xfrm>
            <a:off x="2130550" y="6538913"/>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17" name="Google Shape;617;p31"/>
          <p:cNvPicPr preferRelativeResize="0"/>
          <p:nvPr/>
        </p:nvPicPr>
        <p:blipFill rotWithShape="1">
          <a:blip r:embed="rId3">
            <a:alphaModFix/>
          </a:blip>
          <a:srcRect/>
          <a:stretch/>
        </p:blipFill>
        <p:spPr>
          <a:xfrm>
            <a:off x="-8690" y="-19798"/>
            <a:ext cx="851719" cy="6877798"/>
          </a:xfrm>
          <a:prstGeom prst="rect">
            <a:avLst/>
          </a:prstGeom>
          <a:noFill/>
          <a:ln>
            <a:noFill/>
          </a:ln>
        </p:spPr>
      </p:pic>
      <p:pic>
        <p:nvPicPr>
          <p:cNvPr id="618" name="Google Shape;618;p31"/>
          <p:cNvPicPr preferRelativeResize="0"/>
          <p:nvPr/>
        </p:nvPicPr>
        <p:blipFill rotWithShape="1">
          <a:blip r:embed="rId4">
            <a:alphaModFix/>
          </a:blip>
          <a:srcRect/>
          <a:stretch/>
        </p:blipFill>
        <p:spPr>
          <a:xfrm>
            <a:off x="1204468" y="382662"/>
            <a:ext cx="613730" cy="580352"/>
          </a:xfrm>
          <a:prstGeom prst="rect">
            <a:avLst/>
          </a:prstGeom>
          <a:noFill/>
          <a:ln>
            <a:noFill/>
          </a:ln>
        </p:spPr>
      </p:pic>
      <p:sp>
        <p:nvSpPr>
          <p:cNvPr id="619" name="Google Shape;619;p31"/>
          <p:cNvSpPr/>
          <p:nvPr/>
        </p:nvSpPr>
        <p:spPr>
          <a:xfrm>
            <a:off x="1850848" y="963014"/>
            <a:ext cx="157813" cy="2430150"/>
          </a:xfrm>
          <a:prstGeom prst="rect">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0" name="Google Shape;620;p31"/>
          <p:cNvSpPr/>
          <p:nvPr/>
        </p:nvSpPr>
        <p:spPr>
          <a:xfrm rot="5400000">
            <a:off x="1830521" y="595089"/>
            <a:ext cx="218530" cy="177875"/>
          </a:xfrm>
          <a:prstGeom prst="triangle">
            <a:avLst>
              <a:gd name="adj" fmla="val 50000"/>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637;p32">
            <a:extLst>
              <a:ext uri="{FF2B5EF4-FFF2-40B4-BE49-F238E27FC236}">
                <a16:creationId xmlns:a16="http://schemas.microsoft.com/office/drawing/2014/main" id="{6EC48733-DB6C-4526-A266-5BD144974FAC}"/>
              </a:ext>
            </a:extLst>
          </p:cNvPr>
          <p:cNvPicPr preferRelativeResize="0"/>
          <p:nvPr/>
        </p:nvPicPr>
        <p:blipFill rotWithShape="1">
          <a:blip r:embed="rId5">
            <a:alphaModFix/>
          </a:blip>
          <a:srcRect/>
          <a:stretch/>
        </p:blipFill>
        <p:spPr>
          <a:xfrm>
            <a:off x="1053357" y="3429000"/>
            <a:ext cx="613731" cy="580353"/>
          </a:xfrm>
          <a:prstGeom prst="rect">
            <a:avLst/>
          </a:prstGeom>
          <a:noFill/>
          <a:ln>
            <a:noFill/>
          </a:ln>
        </p:spPr>
      </p:pic>
      <p:sp>
        <p:nvSpPr>
          <p:cNvPr id="17" name="Google Shape;639;p32">
            <a:extLst>
              <a:ext uri="{FF2B5EF4-FFF2-40B4-BE49-F238E27FC236}">
                <a16:creationId xmlns:a16="http://schemas.microsoft.com/office/drawing/2014/main" id="{956EE404-D562-4B37-9AA1-BF1CF29C4D61}"/>
              </a:ext>
            </a:extLst>
          </p:cNvPr>
          <p:cNvSpPr/>
          <p:nvPr/>
        </p:nvSpPr>
        <p:spPr>
          <a:xfrm rot="5400000">
            <a:off x="1857899" y="3617943"/>
            <a:ext cx="218530" cy="177875"/>
          </a:xfrm>
          <a:prstGeom prst="triangle">
            <a:avLst>
              <a:gd name="adj" fmla="val 50000"/>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638;p32">
            <a:extLst>
              <a:ext uri="{FF2B5EF4-FFF2-40B4-BE49-F238E27FC236}">
                <a16:creationId xmlns:a16="http://schemas.microsoft.com/office/drawing/2014/main" id="{15E983C7-E8B1-4C8A-8FC6-898FADCC0B11}"/>
              </a:ext>
            </a:extLst>
          </p:cNvPr>
          <p:cNvSpPr/>
          <p:nvPr/>
        </p:nvSpPr>
        <p:spPr>
          <a:xfrm>
            <a:off x="1878226" y="3964810"/>
            <a:ext cx="177876" cy="2574103"/>
          </a:xfrm>
          <a:prstGeom prst="rect">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30</a:t>
            </a:fld>
            <a:endParaRPr/>
          </a:p>
        </p:txBody>
      </p:sp>
      <p:sp>
        <p:nvSpPr>
          <p:cNvPr id="630" name="Google Shape;630;p32"/>
          <p:cNvSpPr txBox="1"/>
          <p:nvPr/>
        </p:nvSpPr>
        <p:spPr>
          <a:xfrm>
            <a:off x="2179637" y="664593"/>
            <a:ext cx="7925654" cy="2612983"/>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COVID-19</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booked it online it was very quick and easy on the day.</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Covid-19 service</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It was good. I did not feel well after I received my vaccine. I have already had both doses. The staff were very nice. It was well organised.</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Covid-19 service</a:t>
            </a:r>
            <a:endParaRPr lang="en-GB"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received a text message from my GP with a link to book an appointment. The whole process was very efficient.</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Covid-19 service</a:t>
            </a:r>
            <a:endParaRPr lang="en-GB"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sp>
        <p:nvSpPr>
          <p:cNvPr id="631" name="Google Shape;631;p32"/>
          <p:cNvSpPr txBox="1"/>
          <p:nvPr/>
        </p:nvSpPr>
        <p:spPr>
          <a:xfrm>
            <a:off x="2080052" y="3975610"/>
            <a:ext cx="7925654" cy="2225184"/>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Community Health Service/ COVID-19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They are good, very supportive and nice. They helped me with my son. I am really happy with the staff</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Community Health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They offer a good service, a great range of support available when you need it</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Community Health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It's has been great, the appointment was done virtually and I liked it. My hand is getting better. I waited for so long to get this appointment.</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Community Health Services</a:t>
            </a:r>
            <a:endParaRPr sz="1400" b="0" i="0" u="none" strike="noStrike" cap="none" dirty="0">
              <a:solidFill>
                <a:srgbClr val="000000"/>
              </a:solidFill>
              <a:latin typeface="Arial"/>
              <a:ea typeface="Arial"/>
              <a:cs typeface="Arial"/>
              <a:sym typeface="Arial"/>
            </a:endParaRPr>
          </a:p>
        </p:txBody>
      </p:sp>
      <p:cxnSp>
        <p:nvCxnSpPr>
          <p:cNvPr id="632" name="Google Shape;632;p32"/>
          <p:cNvCxnSpPr/>
          <p:nvPr/>
        </p:nvCxnSpPr>
        <p:spPr>
          <a:xfrm>
            <a:off x="2179637" y="3831163"/>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33" name="Google Shape;633;p32"/>
          <p:cNvCxnSpPr/>
          <p:nvPr/>
        </p:nvCxnSpPr>
        <p:spPr>
          <a:xfrm>
            <a:off x="2130550" y="461749"/>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34" name="Google Shape;634;p32"/>
          <p:cNvCxnSpPr/>
          <p:nvPr/>
        </p:nvCxnSpPr>
        <p:spPr>
          <a:xfrm>
            <a:off x="2179637" y="3516397"/>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35" name="Google Shape;635;p32"/>
          <p:cNvCxnSpPr/>
          <p:nvPr/>
        </p:nvCxnSpPr>
        <p:spPr>
          <a:xfrm>
            <a:off x="2080052" y="6721476"/>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36" name="Google Shape;636;p32"/>
          <p:cNvPicPr preferRelativeResize="0"/>
          <p:nvPr/>
        </p:nvPicPr>
        <p:blipFill rotWithShape="1">
          <a:blip r:embed="rId3">
            <a:alphaModFix/>
          </a:blip>
          <a:srcRect/>
          <a:stretch/>
        </p:blipFill>
        <p:spPr>
          <a:xfrm>
            <a:off x="-8690" y="-19798"/>
            <a:ext cx="851719" cy="6877798"/>
          </a:xfrm>
          <a:prstGeom prst="rect">
            <a:avLst/>
          </a:prstGeom>
          <a:noFill/>
          <a:ln>
            <a:noFill/>
          </a:ln>
        </p:spPr>
      </p:pic>
      <p:sp>
        <p:nvSpPr>
          <p:cNvPr id="640" name="Google Shape;640;p32"/>
          <p:cNvSpPr/>
          <p:nvPr/>
        </p:nvSpPr>
        <p:spPr>
          <a:xfrm>
            <a:off x="1755905" y="4411516"/>
            <a:ext cx="162955" cy="2309960"/>
          </a:xfrm>
          <a:prstGeom prst="rect">
            <a:avLst/>
          </a:prstGeom>
          <a:solidFill>
            <a:srgbClr val="478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1" name="Google Shape;641;p32"/>
          <p:cNvPicPr preferRelativeResize="0"/>
          <p:nvPr/>
        </p:nvPicPr>
        <p:blipFill rotWithShape="1">
          <a:blip r:embed="rId4">
            <a:alphaModFix/>
          </a:blip>
          <a:srcRect/>
          <a:stretch/>
        </p:blipFill>
        <p:spPr>
          <a:xfrm>
            <a:off x="1003443" y="3831163"/>
            <a:ext cx="613731" cy="580352"/>
          </a:xfrm>
          <a:prstGeom prst="rect">
            <a:avLst/>
          </a:prstGeom>
          <a:noFill/>
          <a:ln>
            <a:noFill/>
          </a:ln>
        </p:spPr>
      </p:pic>
      <p:sp>
        <p:nvSpPr>
          <p:cNvPr id="642" name="Google Shape;642;p32"/>
          <p:cNvSpPr/>
          <p:nvPr/>
        </p:nvSpPr>
        <p:spPr>
          <a:xfrm rot="5400000">
            <a:off x="1739348" y="3995938"/>
            <a:ext cx="218530" cy="177875"/>
          </a:xfrm>
          <a:prstGeom prst="triangle">
            <a:avLst>
              <a:gd name="adj" fmla="val 50000"/>
            </a:avLst>
          </a:prstGeom>
          <a:solidFill>
            <a:srgbClr val="478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Rectangle 17">
            <a:extLst>
              <a:ext uri="{FF2B5EF4-FFF2-40B4-BE49-F238E27FC236}">
                <a16:creationId xmlns:a16="http://schemas.microsoft.com/office/drawing/2014/main" id="{A1722932-09C7-4825-80EC-7E16DD0F9F63}"/>
              </a:ext>
            </a:extLst>
          </p:cNvPr>
          <p:cNvSpPr/>
          <p:nvPr/>
        </p:nvSpPr>
        <p:spPr>
          <a:xfrm>
            <a:off x="1916400" y="973248"/>
            <a:ext cx="151546" cy="2455748"/>
          </a:xfrm>
          <a:prstGeom prst="rect">
            <a:avLst/>
          </a:prstGeom>
          <a:solidFill>
            <a:srgbClr val="9B7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Triangle 56">
            <a:extLst>
              <a:ext uri="{FF2B5EF4-FFF2-40B4-BE49-F238E27FC236}">
                <a16:creationId xmlns:a16="http://schemas.microsoft.com/office/drawing/2014/main" id="{ECF4F09B-E074-4616-97C3-2A2BD5BCCD5E}"/>
              </a:ext>
            </a:extLst>
          </p:cNvPr>
          <p:cNvSpPr/>
          <p:nvPr/>
        </p:nvSpPr>
        <p:spPr>
          <a:xfrm rot="5400000">
            <a:off x="1836651" y="666358"/>
            <a:ext cx="218530" cy="177875"/>
          </a:xfrm>
          <a:prstGeom prst="triangle">
            <a:avLst/>
          </a:prstGeom>
          <a:solidFill>
            <a:srgbClr val="9B7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31</a:t>
            </a:fld>
            <a:endParaRPr/>
          </a:p>
        </p:txBody>
      </p:sp>
      <p:sp>
        <p:nvSpPr>
          <p:cNvPr id="630" name="Google Shape;630;p32"/>
          <p:cNvSpPr txBox="1"/>
          <p:nvPr/>
        </p:nvSpPr>
        <p:spPr>
          <a:xfrm>
            <a:off x="2179637" y="664593"/>
            <a:ext cx="7925654" cy="2289817"/>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Residential Care</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DDEAC0"/>
              </a:highlight>
              <a:latin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I have a carer who comes to help me, but I like to do a lot myself. She is very nice.</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Residential Care</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have a carer that comes to help me. I can't go out so she is been really helpful. Very nice lady.</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Residential Care</a:t>
            </a:r>
            <a:endParaRPr lang="en-GB"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They are fine. They are very helpful. They clean and cook. I am very happy with the staff.</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Residential Care</a:t>
            </a:r>
            <a:endParaRPr lang="en-GB"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633" name="Google Shape;633;p32"/>
          <p:cNvCxnSpPr/>
          <p:nvPr/>
        </p:nvCxnSpPr>
        <p:spPr>
          <a:xfrm>
            <a:off x="2130550" y="461749"/>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34" name="Google Shape;634;p32"/>
          <p:cNvCxnSpPr/>
          <p:nvPr/>
        </p:nvCxnSpPr>
        <p:spPr>
          <a:xfrm>
            <a:off x="2179637" y="3108960"/>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36" name="Google Shape;636;p32"/>
          <p:cNvPicPr preferRelativeResize="0"/>
          <p:nvPr/>
        </p:nvPicPr>
        <p:blipFill rotWithShape="1">
          <a:blip r:embed="rId3">
            <a:alphaModFix/>
          </a:blip>
          <a:srcRect/>
          <a:stretch/>
        </p:blipFill>
        <p:spPr>
          <a:xfrm>
            <a:off x="-8690" y="-19798"/>
            <a:ext cx="851719" cy="6877798"/>
          </a:xfrm>
          <a:prstGeom prst="rect">
            <a:avLst/>
          </a:prstGeom>
          <a:noFill/>
          <a:ln>
            <a:noFill/>
          </a:ln>
        </p:spPr>
      </p:pic>
      <p:sp>
        <p:nvSpPr>
          <p:cNvPr id="15" name="Rectangle 14">
            <a:extLst>
              <a:ext uri="{FF2B5EF4-FFF2-40B4-BE49-F238E27FC236}">
                <a16:creationId xmlns:a16="http://schemas.microsoft.com/office/drawing/2014/main" id="{B12FFEAE-92AD-4878-B82E-864A84C4F798}"/>
              </a:ext>
            </a:extLst>
          </p:cNvPr>
          <p:cNvSpPr/>
          <p:nvPr/>
        </p:nvSpPr>
        <p:spPr>
          <a:xfrm>
            <a:off x="1938763" y="961661"/>
            <a:ext cx="151546" cy="2147299"/>
          </a:xfrm>
          <a:prstGeom prst="rect">
            <a:avLst/>
          </a:prstGeom>
          <a:solidFill>
            <a:srgbClr val="1E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6" name="image6.png">
            <a:extLst>
              <a:ext uri="{FF2B5EF4-FFF2-40B4-BE49-F238E27FC236}">
                <a16:creationId xmlns:a16="http://schemas.microsoft.com/office/drawing/2014/main" id="{0CC7ED17-3432-4250-87D8-A198F8517CE8}"/>
              </a:ext>
            </a:extLst>
          </p:cNvPr>
          <p:cNvPicPr preferRelativeResize="0"/>
          <p:nvPr/>
        </p:nvPicPr>
        <p:blipFill>
          <a:blip r:embed="rId4" cstate="print"/>
          <a:stretch>
            <a:fillRect/>
          </a:stretch>
        </p:blipFill>
        <p:spPr>
          <a:xfrm>
            <a:off x="1267889" y="461749"/>
            <a:ext cx="578056" cy="578056"/>
          </a:xfrm>
          <a:prstGeom prst="rect">
            <a:avLst/>
          </a:prstGeom>
          <a:noFill/>
        </p:spPr>
      </p:pic>
      <p:sp>
        <p:nvSpPr>
          <p:cNvPr id="17" name="Triangle 8">
            <a:extLst>
              <a:ext uri="{FF2B5EF4-FFF2-40B4-BE49-F238E27FC236}">
                <a16:creationId xmlns:a16="http://schemas.microsoft.com/office/drawing/2014/main" id="{53243B74-B419-4E51-8B66-7994B004F024}"/>
              </a:ext>
            </a:extLst>
          </p:cNvPr>
          <p:cNvSpPr/>
          <p:nvPr/>
        </p:nvSpPr>
        <p:spPr>
          <a:xfrm rot="5400000">
            <a:off x="1925832" y="661840"/>
            <a:ext cx="218530" cy="177875"/>
          </a:xfrm>
          <a:prstGeom prst="triangle">
            <a:avLst/>
          </a:prstGeom>
          <a:solidFill>
            <a:srgbClr val="1E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Tree>
    <p:extLst>
      <p:ext uri="{BB962C8B-B14F-4D97-AF65-F5344CB8AC3E}">
        <p14:creationId xmlns:p14="http://schemas.microsoft.com/office/powerpoint/2010/main" val="1739959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pic>
        <p:nvPicPr>
          <p:cNvPr id="648" name="Google Shape;648;p33"/>
          <p:cNvPicPr preferRelativeResize="0"/>
          <p:nvPr/>
        </p:nvPicPr>
        <p:blipFill rotWithShape="1">
          <a:blip r:embed="rId3">
            <a:alphaModFix/>
          </a:blip>
          <a:srcRect/>
          <a:stretch/>
        </p:blipFill>
        <p:spPr>
          <a:xfrm>
            <a:off x="0" y="-20281"/>
            <a:ext cx="10510838" cy="1035087"/>
          </a:xfrm>
          <a:prstGeom prst="rect">
            <a:avLst/>
          </a:prstGeom>
          <a:noFill/>
          <a:ln>
            <a:noFill/>
          </a:ln>
        </p:spPr>
      </p:pic>
      <p:sp>
        <p:nvSpPr>
          <p:cNvPr id="649" name="Google Shape;649;p33"/>
          <p:cNvSpPr txBox="1"/>
          <p:nvPr/>
        </p:nvSpPr>
        <p:spPr>
          <a:xfrm>
            <a:off x="465705" y="1133602"/>
            <a:ext cx="9579428" cy="10156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SzPts val="1200"/>
            </a:pPr>
            <a:r>
              <a:rPr lang="en-GB" sz="1200" b="0" i="0" u="none" strike="noStrike" cap="none">
                <a:solidFill>
                  <a:schemeClr val="dk1"/>
                </a:solidFill>
                <a:latin typeface="Trebuchet MS"/>
                <a:ea typeface="Trebuchet MS"/>
                <a:cs typeface="Trebuchet MS"/>
                <a:sym typeface="Trebuchet MS"/>
              </a:rPr>
              <a:t>By looking at the negative and neutral reviews we have received from patients/service users from</a:t>
            </a:r>
            <a:r>
              <a:rPr lang="en-GB" sz="1200">
                <a:solidFill>
                  <a:schemeClr val="dk1"/>
                </a:solidFill>
                <a:latin typeface="Trebuchet MS"/>
                <a:ea typeface="Trebuchet MS"/>
                <a:cs typeface="Trebuchet MS"/>
                <a:sym typeface="Trebuchet MS"/>
              </a:rPr>
              <a:t> H&amp;F</a:t>
            </a:r>
            <a:r>
              <a:rPr lang="en-GB" sz="1200" b="0" i="0" u="none" strike="noStrike" cap="none">
                <a:solidFill>
                  <a:schemeClr val="dk1"/>
                </a:solidFill>
                <a:latin typeface="Trebuchet MS"/>
                <a:ea typeface="Trebuchet MS"/>
                <a:cs typeface="Trebuchet MS"/>
                <a:sym typeface="Trebuchet MS"/>
              </a:rPr>
              <a:t> each month, we can better understand where a service needs to improve in order to provide an all-round positive experience. This section provides an overview of the number of negative and neutral reviews by service </a:t>
            </a:r>
            <a:r>
              <a:rPr lang="en-GB" sz="1200">
                <a:solidFill>
                  <a:schemeClr val="dk1"/>
                </a:solidFill>
                <a:latin typeface="Trebuchet MS"/>
                <a:ea typeface="Trebuchet MS"/>
                <a:cs typeface="Trebuchet MS"/>
                <a:sym typeface="Trebuchet MS"/>
              </a:rPr>
              <a:t>category </a:t>
            </a:r>
            <a:r>
              <a:rPr lang="en-GB" sz="1200" b="0" i="0" u="none" strike="noStrike" cap="none">
                <a:solidFill>
                  <a:schemeClr val="dk1"/>
                </a:solidFill>
                <a:latin typeface="Trebuchet MS"/>
                <a:ea typeface="Trebuchet MS"/>
                <a:cs typeface="Trebuchet MS"/>
                <a:sym typeface="Trebuchet MS"/>
              </a:rPr>
              <a:t>and goes on to give some examples of comments received. We include those reviews where we have classified the comment as being of ''neutral'' sentiment as experience tell us that these can generally highlight where improvements could be made.</a:t>
            </a:r>
            <a:r>
              <a:rPr lang="en-GB" sz="1200">
                <a:solidFill>
                  <a:schemeClr val="dk1"/>
                </a:solidFill>
                <a:latin typeface="Trebuchet MS"/>
                <a:ea typeface="Trebuchet MS"/>
                <a:cs typeface="Trebuchet MS"/>
                <a:sym typeface="Trebuchet MS"/>
              </a:rPr>
              <a:t> </a:t>
            </a:r>
            <a:endParaRPr sz="1400" b="0" i="0" u="none" strike="noStrike" cap="none">
              <a:solidFill>
                <a:schemeClr val="dk1"/>
              </a:solidFill>
              <a:latin typeface="Arial"/>
              <a:ea typeface="Arial"/>
              <a:cs typeface="Arial"/>
              <a:sym typeface="Arial"/>
            </a:endParaRPr>
          </a:p>
        </p:txBody>
      </p:sp>
      <p:sp>
        <p:nvSpPr>
          <p:cNvPr id="650" name="Google Shape;650;p33"/>
          <p:cNvSpPr txBox="1"/>
          <p:nvPr/>
        </p:nvSpPr>
        <p:spPr>
          <a:xfrm rot="-5400000">
            <a:off x="9684" y="3903604"/>
            <a:ext cx="15782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Type of Services</a:t>
            </a:r>
            <a:endParaRPr sz="1400" b="1" i="0" u="none" strike="noStrike" cap="none">
              <a:solidFill>
                <a:schemeClr val="dk1"/>
              </a:solidFill>
              <a:latin typeface="Trebuchet MS"/>
              <a:ea typeface="Trebuchet MS"/>
              <a:cs typeface="Trebuchet MS"/>
              <a:sym typeface="Trebuchet MS"/>
            </a:endParaRPr>
          </a:p>
        </p:txBody>
      </p:sp>
      <p:sp>
        <p:nvSpPr>
          <p:cNvPr id="651" name="Google Shape;651;p33"/>
          <p:cNvSpPr txBox="1"/>
          <p:nvPr/>
        </p:nvSpPr>
        <p:spPr>
          <a:xfrm>
            <a:off x="4131516" y="6349710"/>
            <a:ext cx="25215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Negative &amp; Neutral Reviews</a:t>
            </a:r>
            <a:endParaRPr sz="1400" b="1" i="0" u="none" strike="noStrike" cap="none">
              <a:solidFill>
                <a:schemeClr val="dk1"/>
              </a:solidFill>
              <a:latin typeface="Trebuchet MS"/>
              <a:ea typeface="Trebuchet MS"/>
              <a:cs typeface="Trebuchet MS"/>
              <a:sym typeface="Trebuchet MS"/>
            </a:endParaRPr>
          </a:p>
        </p:txBody>
      </p:sp>
      <p:sp>
        <p:nvSpPr>
          <p:cNvPr id="652" name="Google Shape;652;p3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32</a:t>
            </a:fld>
            <a:endParaRPr/>
          </a:p>
        </p:txBody>
      </p:sp>
      <p:pic>
        <p:nvPicPr>
          <p:cNvPr id="653" name="Google Shape;653;p3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654" name="Google Shape;654;p33"/>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Other Negative &amp; Neutral Reviews</a:t>
            </a:r>
            <a:endParaRPr sz="1400" b="0" i="0" u="none" strike="noStrike" cap="none">
              <a:solidFill>
                <a:srgbClr val="000000"/>
              </a:solidFill>
              <a:latin typeface="Arial"/>
              <a:ea typeface="Arial"/>
              <a:cs typeface="Arial"/>
              <a:sym typeface="Arial"/>
            </a:endParaRPr>
          </a:p>
        </p:txBody>
      </p:sp>
      <p:pic>
        <p:nvPicPr>
          <p:cNvPr id="655" name="Google Shape;655;p33" descr="Icon&#10;&#10;Description automatically generated"/>
          <p:cNvPicPr preferRelativeResize="0"/>
          <p:nvPr/>
        </p:nvPicPr>
        <p:blipFill rotWithShape="1">
          <a:blip r:embed="rId5">
            <a:alphaModFix/>
          </a:blip>
          <a:srcRect/>
          <a:stretch/>
        </p:blipFill>
        <p:spPr>
          <a:xfrm rot="9013618">
            <a:off x="8748393" y="2252504"/>
            <a:ext cx="4133941" cy="4133941"/>
          </a:xfrm>
          <a:prstGeom prst="rect">
            <a:avLst/>
          </a:prstGeom>
          <a:noFill/>
          <a:ln>
            <a:noFill/>
          </a:ln>
        </p:spPr>
      </p:pic>
      <p:pic>
        <p:nvPicPr>
          <p:cNvPr id="656" name="Google Shape;656;p33" descr="Icon&#10;&#10;Description automatically generated"/>
          <p:cNvPicPr preferRelativeResize="0"/>
          <p:nvPr/>
        </p:nvPicPr>
        <p:blipFill rotWithShape="1">
          <a:blip r:embed="rId5">
            <a:alphaModFix/>
          </a:blip>
          <a:srcRect/>
          <a:stretch/>
        </p:blipFill>
        <p:spPr>
          <a:xfrm rot="-1278804">
            <a:off x="-2501195" y="4244561"/>
            <a:ext cx="4223580" cy="4223580"/>
          </a:xfrm>
          <a:prstGeom prst="rect">
            <a:avLst/>
          </a:prstGeom>
          <a:noFill/>
          <a:ln>
            <a:noFill/>
          </a:ln>
        </p:spPr>
      </p:pic>
      <p:graphicFrame>
        <p:nvGraphicFramePr>
          <p:cNvPr id="657" name="Google Shape;657;p33"/>
          <p:cNvGraphicFramePr/>
          <p:nvPr>
            <p:extLst>
              <p:ext uri="{D42A27DB-BD31-4B8C-83A1-F6EECF244321}">
                <p14:modId xmlns:p14="http://schemas.microsoft.com/office/powerpoint/2010/main" val="393914719"/>
              </p:ext>
            </p:extLst>
          </p:nvPr>
        </p:nvGraphicFramePr>
        <p:xfrm>
          <a:off x="1235034" y="2268061"/>
          <a:ext cx="7671460" cy="4081649"/>
        </p:xfrm>
        <a:graphic>
          <a:graphicData uri="http://schemas.openxmlformats.org/drawingml/2006/chart">
            <c:chart xmlns:c="http://schemas.openxmlformats.org/drawingml/2006/chart" xmlns:r="http://schemas.openxmlformats.org/officeDocument/2006/relationships" r:id="rId6"/>
          </a:graphicData>
        </a:graphic>
      </p:graphicFrame>
      <p:sp>
        <p:nvSpPr>
          <p:cNvPr id="13" name="Google Shape;148;p3">
            <a:extLst>
              <a:ext uri="{FF2B5EF4-FFF2-40B4-BE49-F238E27FC236}">
                <a16:creationId xmlns:a16="http://schemas.microsoft.com/office/drawing/2014/main" id="{08B8C58A-E2DC-4B9B-9C34-ED977B2B2234}"/>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33</a:t>
            </a:fld>
            <a:endParaRPr/>
          </a:p>
        </p:txBody>
      </p:sp>
      <p:sp>
        <p:nvSpPr>
          <p:cNvPr id="665" name="Google Shape;665;p34"/>
          <p:cNvSpPr txBox="1"/>
          <p:nvPr/>
        </p:nvSpPr>
        <p:spPr>
          <a:xfrm>
            <a:off x="2176092" y="676377"/>
            <a:ext cx="7925700"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 Dentist reviews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BDD1D1"/>
              </a:highlight>
              <a:latin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Had 2 procedures done six months ago. Both came out, one same day, one a week later. Had six months of trying to communicate &amp; get another appointment to try to do the work which has become urgent.</a:t>
            </a:r>
            <a:r>
              <a:rPr lang="en-GB" sz="1200" b="0" i="0" u="none" strike="noStrike" cap="none" dirty="0">
                <a:solidFill>
                  <a:schemeClr val="dk1"/>
                </a:solidFill>
                <a:highlight>
                  <a:srgbClr val="BDD1D1"/>
                </a:highlight>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One of the receptionists is very professional. Unfortunately, another is very rude &amp; dismissive. They just have failed to make me an appointment. It takes an hour to get through on phone.</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 owner of this clinic is an awful dentist. I had Invisalign for which it is recommended that your teeth are perfectly healthy. I was not made aware of this and so the procedures were painful as I have 12 cavities</a:t>
            </a:r>
            <a:r>
              <a:rPr lang="en-GB" sz="1200" b="0" i="0" u="none" strike="noStrike" cap="none" dirty="0">
                <a:solidFill>
                  <a:schemeClr val="dk1"/>
                </a:solidFill>
                <a:highlight>
                  <a:srgbClr val="BDD1D1"/>
                </a:highlight>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 </a:t>
            </a:r>
            <a:endParaRPr sz="1400" b="0" i="0" u="none" strike="noStrike" cap="none" dirty="0">
              <a:solidFill>
                <a:srgbClr val="000000"/>
              </a:solidFill>
              <a:latin typeface="Arial"/>
              <a:ea typeface="Arial"/>
              <a:cs typeface="Arial"/>
              <a:sym typeface="Arial"/>
            </a:endParaRPr>
          </a:p>
        </p:txBody>
      </p:sp>
      <p:sp>
        <p:nvSpPr>
          <p:cNvPr id="666" name="Google Shape;666;p34"/>
          <p:cNvSpPr txBox="1"/>
          <p:nvPr/>
        </p:nvSpPr>
        <p:spPr>
          <a:xfrm>
            <a:off x="2176092" y="3823182"/>
            <a:ext cx="7925654" cy="2225184"/>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COVID-19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a:t>
            </a:r>
            <a:r>
              <a:rPr lang="en-GB" sz="1200">
                <a:solidFill>
                  <a:schemeClr val="dk1"/>
                </a:solidFill>
                <a:highlight>
                  <a:srgbClr val="BDD1D1"/>
                </a:highlight>
                <a:latin typeface="Trebuchet MS"/>
              </a:rPr>
              <a:t>When I went for my jab no one took my temperature. People were milling around. I didn't see the person who </a:t>
            </a:r>
            <a:r>
              <a:rPr lang="en-GB" sz="1200" dirty="0">
                <a:solidFill>
                  <a:schemeClr val="dk1"/>
                </a:solidFill>
                <a:highlight>
                  <a:srgbClr val="BDD1D1"/>
                </a:highlight>
                <a:latin typeface="Trebuchet MS"/>
              </a:rPr>
              <a:t>gave me a jab wash or sterilize her hands before reaching for the needle. I asked her to. I also asked for the chair to be wiped before I sat down. DID I REALLY HAVE TO DO THIS?</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COVID-19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I felt like there were no safety measures in place. After the jab, I was told to leave immediately and not wait the required 15 mins as is what I understand to be normal</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COVID-19 Services</a:t>
            </a:r>
            <a:endParaRPr lang="en-GB"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cxnSp>
        <p:nvCxnSpPr>
          <p:cNvPr id="667" name="Google Shape;667;p34"/>
          <p:cNvCxnSpPr/>
          <p:nvPr/>
        </p:nvCxnSpPr>
        <p:spPr>
          <a:xfrm>
            <a:off x="2216376" y="3428998"/>
            <a:ext cx="7885370" cy="0"/>
          </a:xfrm>
          <a:prstGeom prst="straightConnector1">
            <a:avLst/>
          </a:prstGeom>
          <a:noFill/>
          <a:ln w="12700" cap="flat" cmpd="sng">
            <a:solidFill>
              <a:schemeClr val="dk1"/>
            </a:solidFill>
            <a:prstDash val="solid"/>
            <a:miter lim="800000"/>
            <a:headEnd type="none" w="sm" len="sm"/>
            <a:tailEnd type="none" w="sm" len="sm"/>
          </a:ln>
        </p:spPr>
      </p:cxnSp>
      <p:cxnSp>
        <p:nvCxnSpPr>
          <p:cNvPr id="668" name="Google Shape;668;p34"/>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69" name="Google Shape;669;p34"/>
          <p:cNvCxnSpPr/>
          <p:nvPr/>
        </p:nvCxnSpPr>
        <p:spPr>
          <a:xfrm>
            <a:off x="2337284" y="3655781"/>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70" name="Google Shape;670;p34"/>
          <p:cNvCxnSpPr/>
          <p:nvPr/>
        </p:nvCxnSpPr>
        <p:spPr>
          <a:xfrm>
            <a:off x="2216376" y="6616960"/>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71" name="Google Shape;671;p34" descr="Shape&#10;&#10;Description automatically generated"/>
          <p:cNvPicPr preferRelativeResize="0"/>
          <p:nvPr/>
        </p:nvPicPr>
        <p:blipFill rotWithShape="1">
          <a:blip r:embed="rId3">
            <a:alphaModFix/>
          </a:blip>
          <a:srcRect/>
          <a:stretch/>
        </p:blipFill>
        <p:spPr>
          <a:xfrm>
            <a:off x="-11459" y="0"/>
            <a:ext cx="869602" cy="6884050"/>
          </a:xfrm>
          <a:prstGeom prst="rect">
            <a:avLst/>
          </a:prstGeom>
          <a:noFill/>
          <a:ln>
            <a:noFill/>
          </a:ln>
        </p:spPr>
      </p:pic>
      <p:sp>
        <p:nvSpPr>
          <p:cNvPr id="672" name="Google Shape;672;p34"/>
          <p:cNvSpPr/>
          <p:nvPr/>
        </p:nvSpPr>
        <p:spPr>
          <a:xfrm>
            <a:off x="1826777" y="1052603"/>
            <a:ext cx="177876" cy="2376395"/>
          </a:xfrm>
          <a:prstGeom prst="rect">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73" name="Google Shape;673;p34"/>
          <p:cNvPicPr preferRelativeResize="0"/>
          <p:nvPr/>
        </p:nvPicPr>
        <p:blipFill rotWithShape="1">
          <a:blip r:embed="rId4">
            <a:alphaModFix/>
          </a:blip>
          <a:srcRect/>
          <a:stretch/>
        </p:blipFill>
        <p:spPr>
          <a:xfrm>
            <a:off x="1059458" y="486854"/>
            <a:ext cx="613730" cy="580352"/>
          </a:xfrm>
          <a:prstGeom prst="rect">
            <a:avLst/>
          </a:prstGeom>
          <a:noFill/>
          <a:ln>
            <a:noFill/>
          </a:ln>
        </p:spPr>
      </p:pic>
      <p:sp>
        <p:nvSpPr>
          <p:cNvPr id="674" name="Google Shape;674;p34"/>
          <p:cNvSpPr/>
          <p:nvPr/>
        </p:nvSpPr>
        <p:spPr>
          <a:xfrm rot="5400000">
            <a:off x="1824300" y="595089"/>
            <a:ext cx="218530" cy="177875"/>
          </a:xfrm>
          <a:prstGeom prst="triangle">
            <a:avLst>
              <a:gd name="adj" fmla="val 50000"/>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9F38021D-6E81-4218-8112-D771DFD9AA62}"/>
              </a:ext>
            </a:extLst>
          </p:cNvPr>
          <p:cNvSpPr/>
          <p:nvPr/>
        </p:nvSpPr>
        <p:spPr>
          <a:xfrm>
            <a:off x="1857791" y="4308406"/>
            <a:ext cx="177875" cy="2308554"/>
          </a:xfrm>
          <a:prstGeom prst="rect">
            <a:avLst/>
          </a:prstGeom>
          <a:solidFill>
            <a:srgbClr val="9B7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Triangle 56">
            <a:extLst>
              <a:ext uri="{FF2B5EF4-FFF2-40B4-BE49-F238E27FC236}">
                <a16:creationId xmlns:a16="http://schemas.microsoft.com/office/drawing/2014/main" id="{9CB6934F-7203-4A57-9657-89F9989222FE}"/>
              </a:ext>
            </a:extLst>
          </p:cNvPr>
          <p:cNvSpPr/>
          <p:nvPr/>
        </p:nvSpPr>
        <p:spPr>
          <a:xfrm rot="5400000">
            <a:off x="1883281" y="3843510"/>
            <a:ext cx="218530" cy="177875"/>
          </a:xfrm>
          <a:prstGeom prst="triangle">
            <a:avLst/>
          </a:prstGeom>
          <a:solidFill>
            <a:srgbClr val="9B7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34</a:t>
            </a:fld>
            <a:endParaRPr/>
          </a:p>
        </p:txBody>
      </p:sp>
      <p:sp>
        <p:nvSpPr>
          <p:cNvPr id="684" name="Google Shape;684;p35"/>
          <p:cNvSpPr txBox="1"/>
          <p:nvPr/>
        </p:nvSpPr>
        <p:spPr>
          <a:xfrm>
            <a:off x="2151486" y="661180"/>
            <a:ext cx="7925654" cy="2806882"/>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 Opticians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I had a bad experience using this optician, I was recommended this optician by Vivid Vision who provide vision </a:t>
            </a:r>
            <a:r>
              <a:rPr lang="en-GB" sz="1200">
                <a:solidFill>
                  <a:schemeClr val="dk1"/>
                </a:solidFill>
                <a:highlight>
                  <a:srgbClr val="BDD1D1"/>
                </a:highlight>
                <a:latin typeface="Trebuchet MS"/>
              </a:rPr>
              <a:t>therapy. The therapy programme was going perfectly at the beginning, however, the practice forgot to upgrade </a:t>
            </a:r>
            <a:r>
              <a:rPr lang="en-GB" sz="1200" dirty="0">
                <a:solidFill>
                  <a:schemeClr val="dk1"/>
                </a:solidFill>
                <a:highlight>
                  <a:srgbClr val="BDD1D1"/>
                </a:highlight>
                <a:latin typeface="Trebuchet MS"/>
              </a:rPr>
              <a:t>my licence which meant I had to stop the therapy halfway through treatment and then when I requested them to upgrade my licence by email I received no response for months.</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Opticians Services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a:solidFill>
                  <a:schemeClr val="dk1"/>
                </a:solidFill>
                <a:highlight>
                  <a:srgbClr val="BDD1D1"/>
                </a:highlight>
                <a:latin typeface="Trebuchet MS"/>
              </a:rPr>
              <a:t>Only a small store, so not the choice available in larger stores. Pleasant staff.</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Opticians Services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b="0" i="0" u="none" strike="noStrike" cap="none">
                <a:solidFill>
                  <a:schemeClr val="dk1"/>
                </a:solidFill>
                <a:highlight>
                  <a:srgbClr val="BDD1D1"/>
                </a:highlight>
                <a:latin typeface="Trebuchet MS"/>
                <a:ea typeface="Trebuchet MS"/>
                <a:cs typeface="Trebuchet MS"/>
                <a:sym typeface="Trebuchet MS"/>
              </a:rPr>
              <a:t>“</a:t>
            </a:r>
            <a:r>
              <a:rPr lang="en-GB" sz="1200">
                <a:solidFill>
                  <a:schemeClr val="dk1"/>
                </a:solidFill>
                <a:highlight>
                  <a:srgbClr val="BDD1D1"/>
                </a:highlight>
                <a:latin typeface="Trebuchet MS"/>
                <a:sym typeface="Trebuchet MS"/>
              </a:rPr>
              <a:t>I</a:t>
            </a:r>
            <a:r>
              <a:rPr lang="en-GB" sz="1200">
                <a:solidFill>
                  <a:schemeClr val="dk1"/>
                </a:solidFill>
                <a:highlight>
                  <a:srgbClr val="BDD1D1"/>
                </a:highlight>
                <a:latin typeface="Trebuchet MS"/>
              </a:rPr>
              <a:t> would just like to say that before today I wasn't happy with Specsavers but Ms M. helped me out so much and </a:t>
            </a:r>
            <a:r>
              <a:rPr lang="en-GB" sz="1200" dirty="0">
                <a:solidFill>
                  <a:schemeClr val="dk1"/>
                </a:solidFill>
                <a:highlight>
                  <a:srgbClr val="BDD1D1"/>
                </a:highlight>
                <a:latin typeface="Trebuchet MS"/>
              </a:rPr>
              <a:t>solved everything</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Opticians Services </a:t>
            </a:r>
            <a:endParaRPr sz="1400" b="0" i="0" u="none" strike="noStrike" cap="none" dirty="0">
              <a:solidFill>
                <a:srgbClr val="000000"/>
              </a:solidFill>
              <a:latin typeface="Arial"/>
              <a:ea typeface="Arial"/>
              <a:cs typeface="Arial"/>
              <a:sym typeface="Arial"/>
            </a:endParaRPr>
          </a:p>
        </p:txBody>
      </p:sp>
      <p:sp>
        <p:nvSpPr>
          <p:cNvPr id="685" name="Google Shape;685;p35"/>
          <p:cNvSpPr txBox="1"/>
          <p:nvPr/>
        </p:nvSpPr>
        <p:spPr>
          <a:xfrm>
            <a:off x="2176092" y="3823182"/>
            <a:ext cx="7925654" cy="3065414"/>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Community Health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BDD1D1"/>
              </a:highlight>
              <a:latin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It was all just awful and traumatic. I desperately wanted to breastfeed exclusively and did everything I could, everything that was recommended to increase supply. I barely left the house or saw anyone because of the time I was devoting to it. But instead of encouragement, I received threats. In what world does having a PhD in education and a background in developmental psychology and early years education get interpreted as 'well-positioned to hide the abuse' - I was told that because I was abusing my child by giving him formula and thus they would be watching me closely to pick up on other abuse.</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Community Health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I hardly know where to begin - phrases like 'some children aren't meant to thrive', 'formula is like poison' and 'mixed feeding is abuse', and 'with such good family support and strong educational background, you're very well positioned to hide the abuse' and 'if you actually love your child, it's impossible not to produce enough milk</a:t>
            </a:r>
            <a:r>
              <a:rPr lang="en-GB" sz="1200" b="0" i="0" u="none" strike="noStrike" cap="none" dirty="0">
                <a:solidFill>
                  <a:schemeClr val="dk1"/>
                </a:solidFill>
                <a:highlight>
                  <a:srgbClr val="BDD1D1"/>
                </a:highlight>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Community Health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cxnSp>
        <p:nvCxnSpPr>
          <p:cNvPr id="686" name="Google Shape;686;p35"/>
          <p:cNvCxnSpPr/>
          <p:nvPr/>
        </p:nvCxnSpPr>
        <p:spPr>
          <a:xfrm>
            <a:off x="2216376" y="3573128"/>
            <a:ext cx="7885370" cy="0"/>
          </a:xfrm>
          <a:prstGeom prst="straightConnector1">
            <a:avLst/>
          </a:prstGeom>
          <a:noFill/>
          <a:ln w="12700" cap="flat" cmpd="sng">
            <a:solidFill>
              <a:schemeClr val="dk1"/>
            </a:solidFill>
            <a:prstDash val="solid"/>
            <a:miter lim="800000"/>
            <a:headEnd type="none" w="sm" len="sm"/>
            <a:tailEnd type="none" w="sm" len="sm"/>
          </a:ln>
        </p:spPr>
      </p:cxnSp>
      <p:cxnSp>
        <p:nvCxnSpPr>
          <p:cNvPr id="687" name="Google Shape;687;p35"/>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88" name="Google Shape;688;p35"/>
          <p:cNvCxnSpPr/>
          <p:nvPr/>
        </p:nvCxnSpPr>
        <p:spPr>
          <a:xfrm>
            <a:off x="2216376" y="3745135"/>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89" name="Google Shape;689;p35"/>
          <p:cNvCxnSpPr/>
          <p:nvPr/>
        </p:nvCxnSpPr>
        <p:spPr>
          <a:xfrm>
            <a:off x="2216376" y="6616960"/>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90" name="Google Shape;690;p35" descr="Shape&#10;&#10;Description automatically generated"/>
          <p:cNvPicPr preferRelativeResize="0"/>
          <p:nvPr/>
        </p:nvPicPr>
        <p:blipFill rotWithShape="1">
          <a:blip r:embed="rId3">
            <a:alphaModFix/>
          </a:blip>
          <a:srcRect/>
          <a:stretch/>
        </p:blipFill>
        <p:spPr>
          <a:xfrm>
            <a:off x="-11459" y="0"/>
            <a:ext cx="869602" cy="6884050"/>
          </a:xfrm>
          <a:prstGeom prst="rect">
            <a:avLst/>
          </a:prstGeom>
          <a:noFill/>
          <a:ln>
            <a:noFill/>
          </a:ln>
        </p:spPr>
      </p:pic>
      <p:sp>
        <p:nvSpPr>
          <p:cNvPr id="691" name="Google Shape;691;p35"/>
          <p:cNvSpPr/>
          <p:nvPr/>
        </p:nvSpPr>
        <p:spPr>
          <a:xfrm>
            <a:off x="1858500" y="964529"/>
            <a:ext cx="147901" cy="2464463"/>
          </a:xfrm>
          <a:prstGeom prst="rect">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2" name="Google Shape;692;p35"/>
          <p:cNvPicPr preferRelativeResize="0"/>
          <p:nvPr/>
        </p:nvPicPr>
        <p:blipFill rotWithShape="1">
          <a:blip r:embed="rId4">
            <a:alphaModFix/>
          </a:blip>
          <a:srcRect/>
          <a:stretch/>
        </p:blipFill>
        <p:spPr>
          <a:xfrm>
            <a:off x="1129657" y="384176"/>
            <a:ext cx="613731" cy="580353"/>
          </a:xfrm>
          <a:prstGeom prst="rect">
            <a:avLst/>
          </a:prstGeom>
          <a:noFill/>
          <a:ln>
            <a:noFill/>
          </a:ln>
        </p:spPr>
      </p:pic>
      <p:sp>
        <p:nvSpPr>
          <p:cNvPr id="693" name="Google Shape;693;p35"/>
          <p:cNvSpPr/>
          <p:nvPr/>
        </p:nvSpPr>
        <p:spPr>
          <a:xfrm rot="5400000">
            <a:off x="1823938" y="544836"/>
            <a:ext cx="218530" cy="177875"/>
          </a:xfrm>
          <a:prstGeom prst="triangle">
            <a:avLst>
              <a:gd name="adj" fmla="val 50000"/>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4" name="Google Shape;694;p35"/>
          <p:cNvSpPr/>
          <p:nvPr/>
        </p:nvSpPr>
        <p:spPr>
          <a:xfrm>
            <a:off x="1828335" y="4144576"/>
            <a:ext cx="193806" cy="2464463"/>
          </a:xfrm>
          <a:prstGeom prst="rect">
            <a:avLst/>
          </a:prstGeom>
          <a:solidFill>
            <a:srgbClr val="478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5" name="Google Shape;695;p35"/>
          <p:cNvPicPr preferRelativeResize="0"/>
          <p:nvPr/>
        </p:nvPicPr>
        <p:blipFill rotWithShape="1">
          <a:blip r:embed="rId5">
            <a:alphaModFix/>
          </a:blip>
          <a:srcRect/>
          <a:stretch/>
        </p:blipFill>
        <p:spPr>
          <a:xfrm>
            <a:off x="1126539" y="3564224"/>
            <a:ext cx="613731" cy="580352"/>
          </a:xfrm>
          <a:prstGeom prst="rect">
            <a:avLst/>
          </a:prstGeom>
          <a:noFill/>
          <a:ln>
            <a:noFill/>
          </a:ln>
        </p:spPr>
      </p:pic>
      <p:sp>
        <p:nvSpPr>
          <p:cNvPr id="696" name="Google Shape;696;p35"/>
          <p:cNvSpPr/>
          <p:nvPr/>
        </p:nvSpPr>
        <p:spPr>
          <a:xfrm rot="5400000">
            <a:off x="1808007" y="3780076"/>
            <a:ext cx="218530" cy="177875"/>
          </a:xfrm>
          <a:prstGeom prst="triangle">
            <a:avLst>
              <a:gd name="adj" fmla="val 50000"/>
            </a:avLst>
          </a:prstGeom>
          <a:solidFill>
            <a:srgbClr val="478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35</a:t>
            </a:fld>
            <a:endParaRPr/>
          </a:p>
        </p:txBody>
      </p:sp>
      <p:sp>
        <p:nvSpPr>
          <p:cNvPr id="703" name="Google Shape;703;p36"/>
          <p:cNvSpPr txBox="1"/>
          <p:nvPr/>
        </p:nvSpPr>
        <p:spPr>
          <a:xfrm>
            <a:off x="2176092" y="676377"/>
            <a:ext cx="7925654" cy="1643486"/>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 Mental Health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dirty="0">
                <a:solidFill>
                  <a:schemeClr val="dk1"/>
                </a:solidFill>
                <a:highlight>
                  <a:srgbClr val="BDD1D1"/>
                </a:highlight>
                <a:latin typeface="Trebuchet MS"/>
                <a:sym typeface="Trebuchet MS"/>
              </a:rPr>
              <a:t>“</a:t>
            </a:r>
            <a:r>
              <a:rPr lang="en-GB" sz="1200">
                <a:solidFill>
                  <a:schemeClr val="dk1"/>
                </a:solidFill>
                <a:highlight>
                  <a:srgbClr val="BDD1D1"/>
                </a:highlight>
                <a:latin typeface="Trebuchet MS"/>
              </a:rPr>
              <a:t>I called to speak to a duty worker as my son was feeling very depressed and has suicidal thoughts. The reception </a:t>
            </a:r>
            <a:r>
              <a:rPr lang="en-GB" sz="1200" dirty="0">
                <a:solidFill>
                  <a:schemeClr val="dk1"/>
                </a:solidFill>
                <a:highlight>
                  <a:srgbClr val="BDD1D1"/>
                </a:highlight>
                <a:latin typeface="Trebuchet MS"/>
              </a:rPr>
              <a:t>was very rude to me and told me that it was not an emergency to speak to someone. I manage to get my son to see his GP for her to tell only CAHMS can help. So what am I meant to do to get my son help? No wonder why many teenagers actually kill themselves because there is not support. CAHMS are absolutely useless service</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Mental Health Services</a:t>
            </a:r>
            <a:endParaRPr sz="1400" b="0" i="0" u="none" strike="noStrike" cap="none" dirty="0">
              <a:solidFill>
                <a:srgbClr val="000000"/>
              </a:solidFill>
              <a:latin typeface="Arial"/>
              <a:ea typeface="Arial"/>
              <a:cs typeface="Arial"/>
              <a:sym typeface="Arial"/>
            </a:endParaRPr>
          </a:p>
        </p:txBody>
      </p:sp>
      <p:sp>
        <p:nvSpPr>
          <p:cNvPr id="704" name="Google Shape;704;p36"/>
          <p:cNvSpPr txBox="1"/>
          <p:nvPr/>
        </p:nvSpPr>
        <p:spPr>
          <a:xfrm>
            <a:off x="2176092" y="3823182"/>
            <a:ext cx="7925654" cy="1643486"/>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dirty="0">
                <a:solidFill>
                  <a:schemeClr val="dk1"/>
                </a:solidFill>
                <a:latin typeface="Trebuchet MS"/>
                <a:sym typeface="Trebuchet MS"/>
              </a:rPr>
              <a:t>Residential Care</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rPr>
              <a:t>I haven't had an appointment in a very long time. This is because no one answers my phone calls. There is only a machine answering. My medication has changed, but I do not know why because I cannot communicate with my GP. I also can no longer get referrals to the hospital because of that.</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Social Care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cxnSp>
        <p:nvCxnSpPr>
          <p:cNvPr id="705" name="Google Shape;705;p36"/>
          <p:cNvCxnSpPr/>
          <p:nvPr/>
        </p:nvCxnSpPr>
        <p:spPr>
          <a:xfrm>
            <a:off x="2073989" y="2624717"/>
            <a:ext cx="7885370" cy="0"/>
          </a:xfrm>
          <a:prstGeom prst="straightConnector1">
            <a:avLst/>
          </a:prstGeom>
          <a:noFill/>
          <a:ln w="12700" cap="flat" cmpd="sng">
            <a:solidFill>
              <a:schemeClr val="dk1"/>
            </a:solidFill>
            <a:prstDash val="solid"/>
            <a:miter lim="800000"/>
            <a:headEnd type="none" w="sm" len="sm"/>
            <a:tailEnd type="none" w="sm" len="sm"/>
          </a:ln>
        </p:spPr>
      </p:cxnSp>
      <p:cxnSp>
        <p:nvCxnSpPr>
          <p:cNvPr id="706" name="Google Shape;706;p36"/>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707" name="Google Shape;707;p36"/>
          <p:cNvCxnSpPr/>
          <p:nvPr/>
        </p:nvCxnSpPr>
        <p:spPr>
          <a:xfrm>
            <a:off x="2216376" y="3745135"/>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708" name="Google Shape;708;p36"/>
          <p:cNvCxnSpPr/>
          <p:nvPr/>
        </p:nvCxnSpPr>
        <p:spPr>
          <a:xfrm>
            <a:off x="1946728" y="5901397"/>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709" name="Google Shape;709;p36" descr="Shape&#10;&#10;Description automatically generated"/>
          <p:cNvPicPr preferRelativeResize="0"/>
          <p:nvPr/>
        </p:nvPicPr>
        <p:blipFill rotWithShape="1">
          <a:blip r:embed="rId3">
            <a:alphaModFix/>
          </a:blip>
          <a:srcRect/>
          <a:stretch/>
        </p:blipFill>
        <p:spPr>
          <a:xfrm>
            <a:off x="-11459" y="0"/>
            <a:ext cx="869602" cy="6884050"/>
          </a:xfrm>
          <a:prstGeom prst="rect">
            <a:avLst/>
          </a:prstGeom>
          <a:noFill/>
          <a:ln>
            <a:noFill/>
          </a:ln>
        </p:spPr>
      </p:pic>
      <p:sp>
        <p:nvSpPr>
          <p:cNvPr id="710" name="Google Shape;710;p36"/>
          <p:cNvSpPr/>
          <p:nvPr/>
        </p:nvSpPr>
        <p:spPr>
          <a:xfrm>
            <a:off x="1857791" y="859011"/>
            <a:ext cx="216198" cy="1727022"/>
          </a:xfrm>
          <a:prstGeom prst="rect">
            <a:avLst/>
          </a:prstGeom>
          <a:solidFill>
            <a:srgbClr val="59A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1" name="Google Shape;711;p36"/>
          <p:cNvPicPr preferRelativeResize="0"/>
          <p:nvPr/>
        </p:nvPicPr>
        <p:blipFill rotWithShape="1">
          <a:blip r:embed="rId4">
            <a:alphaModFix/>
          </a:blip>
          <a:srcRect/>
          <a:stretch/>
        </p:blipFill>
        <p:spPr>
          <a:xfrm>
            <a:off x="1129657" y="280953"/>
            <a:ext cx="591005" cy="578057"/>
          </a:xfrm>
          <a:prstGeom prst="rect">
            <a:avLst/>
          </a:prstGeom>
          <a:noFill/>
          <a:ln>
            <a:noFill/>
          </a:ln>
        </p:spPr>
      </p:pic>
      <p:sp>
        <p:nvSpPr>
          <p:cNvPr id="712" name="Google Shape;712;p36"/>
          <p:cNvSpPr/>
          <p:nvPr/>
        </p:nvSpPr>
        <p:spPr>
          <a:xfrm rot="5400000">
            <a:off x="1824300" y="562248"/>
            <a:ext cx="218530" cy="177875"/>
          </a:xfrm>
          <a:prstGeom prst="triangle">
            <a:avLst>
              <a:gd name="adj" fmla="val 50000"/>
            </a:avLst>
          </a:prstGeom>
          <a:solidFill>
            <a:srgbClr val="59A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6327A56A-3773-42E4-91FC-3CB10701821C}"/>
              </a:ext>
            </a:extLst>
          </p:cNvPr>
          <p:cNvSpPr/>
          <p:nvPr/>
        </p:nvSpPr>
        <p:spPr>
          <a:xfrm>
            <a:off x="1922443" y="4271968"/>
            <a:ext cx="151546" cy="1629429"/>
          </a:xfrm>
          <a:prstGeom prst="rect">
            <a:avLst/>
          </a:prstGeom>
          <a:solidFill>
            <a:srgbClr val="1E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7" name="image6.png">
            <a:extLst>
              <a:ext uri="{FF2B5EF4-FFF2-40B4-BE49-F238E27FC236}">
                <a16:creationId xmlns:a16="http://schemas.microsoft.com/office/drawing/2014/main" id="{8A8B96AB-FE18-4F95-9CBE-4524AD27B983}"/>
              </a:ext>
            </a:extLst>
          </p:cNvPr>
          <p:cNvPicPr preferRelativeResize="0"/>
          <p:nvPr/>
        </p:nvPicPr>
        <p:blipFill>
          <a:blip r:embed="rId5" cstate="print"/>
          <a:stretch>
            <a:fillRect/>
          </a:stretch>
        </p:blipFill>
        <p:spPr>
          <a:xfrm>
            <a:off x="1129657" y="3650638"/>
            <a:ext cx="578056" cy="578056"/>
          </a:xfrm>
          <a:prstGeom prst="rect">
            <a:avLst/>
          </a:prstGeom>
          <a:noFill/>
        </p:spPr>
      </p:pic>
      <p:sp>
        <p:nvSpPr>
          <p:cNvPr id="18" name="Triangle 8">
            <a:extLst>
              <a:ext uri="{FF2B5EF4-FFF2-40B4-BE49-F238E27FC236}">
                <a16:creationId xmlns:a16="http://schemas.microsoft.com/office/drawing/2014/main" id="{0993D327-BA56-4BAB-8514-16F836DC03E5}"/>
              </a:ext>
            </a:extLst>
          </p:cNvPr>
          <p:cNvSpPr/>
          <p:nvPr/>
        </p:nvSpPr>
        <p:spPr>
          <a:xfrm rot="5400000">
            <a:off x="1897966" y="3813499"/>
            <a:ext cx="218530" cy="177875"/>
          </a:xfrm>
          <a:prstGeom prst="triangle">
            <a:avLst/>
          </a:prstGeom>
          <a:solidFill>
            <a:srgbClr val="1E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37"/>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722" name="Google Shape;722;p37"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23" name="Google Shape;723;p37"/>
          <p:cNvSpPr txBox="1"/>
          <p:nvPr/>
        </p:nvSpPr>
        <p:spPr>
          <a:xfrm>
            <a:off x="1026531" y="325274"/>
            <a:ext cx="862546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Trebuchet MS"/>
                <a:ea typeface="Trebuchet MS"/>
                <a:cs typeface="Trebuchet MS"/>
                <a:sym typeface="Trebuchet MS"/>
              </a:rPr>
              <a:t>Themes for Primary Care Network Area</a:t>
            </a:r>
            <a:endParaRPr sz="1400" b="0" i="0" u="none" strike="noStrike" cap="none">
              <a:solidFill>
                <a:srgbClr val="000000"/>
              </a:solidFill>
              <a:latin typeface="Arial"/>
              <a:ea typeface="Arial"/>
              <a:cs typeface="Arial"/>
              <a:sym typeface="Arial"/>
            </a:endParaRPr>
          </a:p>
        </p:txBody>
      </p:sp>
      <p:sp>
        <p:nvSpPr>
          <p:cNvPr id="724" name="Google Shape;724;p37"/>
          <p:cNvSpPr txBox="1"/>
          <p:nvPr/>
        </p:nvSpPr>
        <p:spPr>
          <a:xfrm>
            <a:off x="414528" y="1099098"/>
            <a:ext cx="9680448" cy="2566816"/>
          </a:xfrm>
          <a:prstGeom prst="rect">
            <a:avLst/>
          </a:prstGeom>
          <a:noFill/>
          <a:ln>
            <a:noFill/>
          </a:ln>
        </p:spPr>
        <p:txBody>
          <a:bodyPr spcFirstLastPara="1" wrap="square" lIns="91425" tIns="45700" rIns="91425" bIns="45700" anchor="t" anchorCtr="0">
            <a:spAutoFit/>
          </a:bodyPr>
          <a:lstStyle/>
          <a:p>
            <a:pPr algn="just">
              <a:lnSpc>
                <a:spcPct val="105000"/>
              </a:lnSpc>
            </a:pPr>
            <a:r>
              <a:rPr lang="en-GB" sz="1200" b="0" i="0" u="none" strike="noStrike" cap="none" dirty="0">
                <a:solidFill>
                  <a:schemeClr val="dk1"/>
                </a:solidFill>
                <a:latin typeface="Trebuchet MS"/>
                <a:ea typeface="Trebuchet MS"/>
                <a:cs typeface="Trebuchet MS"/>
                <a:sym typeface="Trebuchet MS"/>
              </a:rPr>
              <a:t>The following pages show the number of positive, negative and neutral reviews for each surgery based on the overall star ratings. The bar charts on the left reflects the overall star ratings for each service this quarter. Star ratings of 1 and 2 indicate a negative response, a star rating of 3 indicates a neutral response and star ratings of 4 and 5 indicate a positive response. The data on the right-hand side reflects the average star rating out of 5* given by patients to assess a number of specific areas</a:t>
            </a:r>
            <a:r>
              <a:rPr lang="en-GB" sz="1200" dirty="0">
                <a:solidFill>
                  <a:schemeClr val="dk1"/>
                </a:solidFill>
                <a:latin typeface="Trebuchet MS"/>
                <a:ea typeface="Trebuchet MS"/>
                <a:cs typeface="Trebuchet MS"/>
                <a:sym typeface="Trebuchet MS"/>
              </a:rPr>
              <a:t> of the service</a:t>
            </a:r>
            <a:r>
              <a:rPr lang="en-GB" sz="1200" b="0" i="0" u="none" strike="noStrike" cap="none" dirty="0">
                <a:solidFill>
                  <a:schemeClr val="dk1"/>
                </a:solidFill>
                <a:latin typeface="Trebuchet MS"/>
                <a:ea typeface="Trebuchet MS"/>
                <a:cs typeface="Trebuchet MS"/>
                <a:sym typeface="Trebuchet MS"/>
              </a:rPr>
              <a:t>, such as waiting times. These two data </a:t>
            </a:r>
            <a:r>
              <a:rPr lang="en-GB" sz="1200" b="0" i="0" u="none" strike="noStrike" cap="none">
                <a:solidFill>
                  <a:schemeClr val="dk1"/>
                </a:solidFill>
                <a:latin typeface="Trebuchet MS"/>
                <a:ea typeface="Trebuchet MS"/>
                <a:cs typeface="Trebuchet MS"/>
                <a:sym typeface="Trebuchet MS"/>
              </a:rPr>
              <a:t>sets shown together give an overview of patient experience at each GP surgery. The London Borough of </a:t>
            </a:r>
            <a:r>
              <a:rPr lang="en-GB" sz="1200">
                <a:solidFill>
                  <a:schemeClr val="dk1"/>
                </a:solidFill>
                <a:latin typeface="Trebuchet MS"/>
                <a:ea typeface="Trebuchet MS"/>
                <a:cs typeface="Trebuchet MS"/>
                <a:sym typeface="Trebuchet MS"/>
              </a:rPr>
              <a:t>H</a:t>
            </a:r>
            <a:r>
              <a:rPr lang="en-GB" sz="1200" b="0" i="0" u="none" strike="noStrike" cap="none">
                <a:solidFill>
                  <a:schemeClr val="dk1"/>
                </a:solidFill>
                <a:latin typeface="Trebuchet MS"/>
                <a:ea typeface="Trebuchet MS"/>
                <a:cs typeface="Trebuchet MS"/>
                <a:sym typeface="Trebuchet MS"/>
              </a:rPr>
              <a:t>&amp;</a:t>
            </a:r>
            <a:r>
              <a:rPr lang="en-GB" sz="1200">
                <a:solidFill>
                  <a:schemeClr val="dk1"/>
                </a:solidFill>
                <a:latin typeface="Trebuchet MS"/>
                <a:ea typeface="Trebuchet MS"/>
                <a:cs typeface="Trebuchet MS"/>
                <a:sym typeface="Trebuchet MS"/>
              </a:rPr>
              <a:t>F</a:t>
            </a:r>
            <a:r>
              <a:rPr lang="en-GB" sz="1200" b="0" i="0" u="none" strike="noStrike" cap="none">
                <a:solidFill>
                  <a:schemeClr val="dk1"/>
                </a:solidFill>
                <a:latin typeface="Trebuchet MS"/>
                <a:ea typeface="Trebuchet MS"/>
                <a:cs typeface="Trebuchet MS"/>
                <a:sym typeface="Trebuchet MS"/>
              </a:rPr>
              <a:t> is </a:t>
            </a:r>
            <a:r>
              <a:rPr lang="en-GB" sz="1200" b="0" i="0" u="none" strike="noStrike" cap="none" dirty="0">
                <a:solidFill>
                  <a:schemeClr val="dk1"/>
                </a:solidFill>
                <a:latin typeface="Trebuchet MS"/>
                <a:ea typeface="Trebuchet MS"/>
                <a:cs typeface="Trebuchet MS"/>
                <a:sym typeface="Trebuchet MS"/>
              </a:rPr>
              <a:t>divided into five Primary Care Network areas (PCNs):</a:t>
            </a:r>
            <a:endParaRPr sz="1400" b="0" i="0" u="none" strike="noStrike" cap="none" dirty="0">
              <a:solidFill>
                <a:schemeClr val="dk1"/>
              </a:solidFill>
              <a:latin typeface="Arial"/>
              <a:ea typeface="Arial"/>
              <a:cs typeface="Arial"/>
              <a:sym typeface="Arial"/>
            </a:endParaRPr>
          </a:p>
          <a:p>
            <a:pPr marL="0" marR="0" lvl="0" indent="0" algn="just" rtl="0">
              <a:lnSpc>
                <a:spcPct val="105000"/>
              </a:lnSpc>
              <a:spcBef>
                <a:spcPts val="0"/>
              </a:spcBef>
              <a:spcAft>
                <a:spcPts val="0"/>
              </a:spcAft>
              <a:buNone/>
            </a:pPr>
            <a:endParaRPr sz="1200" b="0" i="0" u="none" strike="noStrike" cap="none" dirty="0">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Trebuchet MS"/>
                <a:ea typeface="Trebuchet MS"/>
                <a:cs typeface="Trebuchet MS"/>
                <a:sym typeface="Trebuchet MS"/>
              </a:rPr>
              <a:t>North H&amp;F PCN </a:t>
            </a:r>
            <a:endParaRPr sz="14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Trebuchet MS"/>
                <a:ea typeface="Trebuchet MS"/>
                <a:cs typeface="Trebuchet MS"/>
                <a:sym typeface="Trebuchet MS"/>
              </a:rPr>
              <a:t>H&amp;F Partnership </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Trebuchet MS"/>
                <a:ea typeface="Trebuchet MS"/>
                <a:cs typeface="Trebuchet MS"/>
                <a:sym typeface="Trebuchet MS"/>
              </a:rPr>
              <a:t>H&amp;F Central PCN </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Trebuchet MS"/>
                <a:ea typeface="Trebuchet MS"/>
                <a:cs typeface="Trebuchet MS"/>
                <a:sym typeface="Trebuchet MS"/>
              </a:rPr>
              <a:t>Babylon GP at Hand </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Trebuchet MS"/>
                <a:ea typeface="Trebuchet MS"/>
                <a:cs typeface="Trebuchet MS"/>
                <a:sym typeface="Trebuchet MS"/>
              </a:rPr>
              <a:t>South Fulham PCN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sp>
        <p:nvSpPr>
          <p:cNvPr id="725" name="Google Shape;725;p3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36</a:t>
            </a:fld>
            <a:endParaRPr/>
          </a:p>
        </p:txBody>
      </p:sp>
      <p:sp>
        <p:nvSpPr>
          <p:cNvPr id="726" name="Google Shape;726;p37"/>
          <p:cNvSpPr txBox="1"/>
          <p:nvPr/>
        </p:nvSpPr>
        <p:spPr>
          <a:xfrm>
            <a:off x="414528" y="3441680"/>
            <a:ext cx="5038200" cy="3231614"/>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The following pages show services within </a:t>
            </a:r>
            <a:r>
              <a:rPr lang="en-GB" sz="1200" dirty="0">
                <a:solidFill>
                  <a:schemeClr val="dk1"/>
                </a:solidFill>
                <a:latin typeface="Trebuchet MS"/>
                <a:ea typeface="Trebuchet MS"/>
                <a:cs typeface="Trebuchet MS"/>
                <a:sym typeface="Trebuchet MS"/>
              </a:rPr>
              <a:t>each of these</a:t>
            </a:r>
            <a:r>
              <a:rPr lang="en-GB" sz="1200" b="0" i="0" u="none" strike="noStrike" cap="none" dirty="0">
                <a:solidFill>
                  <a:schemeClr val="dk1"/>
                </a:solidFill>
                <a:latin typeface="Trebuchet MS"/>
                <a:ea typeface="Trebuchet MS"/>
                <a:cs typeface="Trebuchet MS"/>
                <a:sym typeface="Trebuchet MS"/>
              </a:rPr>
              <a:t> Network areas. GP surgeries that recorded less than 10 reviews for this quarter are not included in the averages, due to the sample size being too small and, therefore, unrepresentative. </a:t>
            </a:r>
            <a:endParaRPr sz="1400" b="0" i="0" u="none" strike="noStrike" cap="none" dirty="0">
              <a:solidFill>
                <a:schemeClr val="dk1"/>
              </a:solidFill>
              <a:latin typeface="Arial"/>
              <a:ea typeface="Arial"/>
              <a:cs typeface="Arial"/>
              <a:sym typeface="Arial"/>
            </a:endParaRPr>
          </a:p>
          <a:p>
            <a:r>
              <a:rPr lang="en-GB" sz="1200" b="0" i="0" u="none" strike="noStrike" cap="none" dirty="0">
                <a:solidFill>
                  <a:schemeClr val="dk1"/>
                </a:solidFill>
                <a:latin typeface="Trebuchet MS"/>
                <a:ea typeface="Trebuchet MS"/>
                <a:cs typeface="Trebuchet MS"/>
                <a:sym typeface="Trebuchet MS"/>
              </a:rPr>
              <a:t>We will attempt to increase feedback from those GP surgeries through targeted patient engagement work. Please note that whilst we are committed to only reporting averages (right-hand-side data) where a minimum of 10 reviews has been received - as shown in the left-hand-side bar charts data - there may be occasions where the averages reflect less than 10 reviews. This may occur when not all reviewers provide a star rating for each of the eight areas. For example, when calling patients, they may </a:t>
            </a:r>
            <a:r>
              <a:rPr lang="en-GB" sz="1200" dirty="0">
                <a:solidFill>
                  <a:schemeClr val="dk1"/>
                </a:solidFill>
                <a:latin typeface="Trebuchet MS"/>
                <a:ea typeface="Trebuchet MS"/>
                <a:cs typeface="Trebuchet MS"/>
                <a:sym typeface="Trebuchet MS"/>
              </a:rPr>
              <a:t>have only</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just made an </a:t>
            </a:r>
            <a:r>
              <a:rPr lang="en-GB" sz="1200" b="0" i="0" u="none" strike="noStrike" cap="none" dirty="0">
                <a:solidFill>
                  <a:schemeClr val="dk1"/>
                </a:solidFill>
                <a:latin typeface="Trebuchet MS"/>
                <a:ea typeface="Trebuchet MS"/>
                <a:cs typeface="Trebuchet MS"/>
                <a:sym typeface="Trebuchet MS"/>
              </a:rPr>
              <a:t>appointment and, therefore, not feel able to leave a star rating in relation to treatment as they have not yet attended the surgery. It is an interesting feature to note that significant numbers of negative star ratings do not necessarily translate into negative star ratings for specific domain areas. </a:t>
            </a:r>
            <a:endParaRPr sz="1400" b="0" i="0" u="none" strike="noStrike" cap="none" dirty="0">
              <a:solidFill>
                <a:schemeClr val="dk1"/>
              </a:solidFill>
              <a:latin typeface="Arial"/>
              <a:ea typeface="Arial"/>
              <a:cs typeface="Arial"/>
            </a:endParaRPr>
          </a:p>
        </p:txBody>
      </p:sp>
      <p:sp>
        <p:nvSpPr>
          <p:cNvPr id="727" name="Google Shape;727;p37"/>
          <p:cNvSpPr txBox="1"/>
          <p:nvPr/>
        </p:nvSpPr>
        <p:spPr>
          <a:xfrm>
            <a:off x="5452826" y="2327230"/>
            <a:ext cx="4910400" cy="646290"/>
          </a:xfrm>
          <a:prstGeom prst="rect">
            <a:avLst/>
          </a:prstGeom>
          <a:noFill/>
          <a:ln>
            <a:noFill/>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Trebuchet MS"/>
                <a:ea typeface="Trebuchet MS"/>
                <a:cs typeface="Trebuchet MS"/>
                <a:sym typeface="Trebuchet MS"/>
              </a:rPr>
              <a:t>The pie chart below shows the number of reviews received in each network area. South Fulham (</a:t>
            </a:r>
            <a:r>
              <a:rPr lang="en-GB" sz="1200" dirty="0">
                <a:solidFill>
                  <a:schemeClr val="dk1"/>
                </a:solidFill>
                <a:latin typeface="Trebuchet MS"/>
                <a:ea typeface="Trebuchet MS"/>
                <a:cs typeface="Trebuchet MS"/>
                <a:sym typeface="Trebuchet MS"/>
              </a:rPr>
              <a:t>47</a:t>
            </a:r>
            <a:r>
              <a:rPr lang="en-GB" sz="1200" b="0" i="0" u="none" strike="noStrike" cap="none" dirty="0">
                <a:solidFill>
                  <a:schemeClr val="dk1"/>
                </a:solidFill>
                <a:latin typeface="Trebuchet MS"/>
                <a:ea typeface="Trebuchet MS"/>
                <a:cs typeface="Trebuchet MS"/>
                <a:sym typeface="Trebuchet MS"/>
              </a:rPr>
              <a:t>%, n.268) and H&amp;F</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Central (</a:t>
            </a:r>
            <a:r>
              <a:rPr lang="en-GB" sz="1200" dirty="0">
                <a:solidFill>
                  <a:schemeClr val="dk1"/>
                </a:solidFill>
                <a:latin typeface="Trebuchet MS"/>
                <a:ea typeface="Trebuchet MS"/>
                <a:cs typeface="Trebuchet MS"/>
                <a:sym typeface="Trebuchet MS"/>
              </a:rPr>
              <a:t>16</a:t>
            </a:r>
            <a:r>
              <a:rPr lang="en-GB" sz="1200" b="0" i="0" u="none" strike="noStrike" cap="none" dirty="0">
                <a:solidFill>
                  <a:schemeClr val="dk1"/>
                </a:solidFill>
                <a:latin typeface="Trebuchet MS"/>
                <a:ea typeface="Trebuchet MS"/>
                <a:cs typeface="Trebuchet MS"/>
                <a:sym typeface="Trebuchet MS"/>
              </a:rPr>
              <a:t>%, n.94</a:t>
            </a:r>
            <a:r>
              <a:rPr lang="en-GB" sz="1200" dirty="0">
                <a:solidFill>
                  <a:schemeClr val="dk1"/>
                </a:solidFill>
                <a:latin typeface="Trebuchet MS"/>
                <a:ea typeface="Trebuchet MS"/>
                <a:cs typeface="Trebuchet MS"/>
                <a:sym typeface="Trebuchet MS"/>
              </a:rPr>
              <a:t>) were the most reviewed PCNs. </a:t>
            </a:r>
            <a:endParaRPr lang="en-US" sz="1400" b="0" i="0" u="none" strike="noStrike" cap="none" dirty="0">
              <a:solidFill>
                <a:schemeClr val="dk1"/>
              </a:solidFill>
              <a:latin typeface="Trebuchet MS"/>
              <a:ea typeface="Trebuchet MS"/>
              <a:cs typeface="Trebuchet MS"/>
            </a:endParaRPr>
          </a:p>
        </p:txBody>
      </p:sp>
      <p:sp>
        <p:nvSpPr>
          <p:cNvPr id="11" name="Google Shape;148;p3">
            <a:extLst>
              <a:ext uri="{FF2B5EF4-FFF2-40B4-BE49-F238E27FC236}">
                <a16:creationId xmlns:a16="http://schemas.microsoft.com/office/drawing/2014/main" id="{0A985A45-BABD-46C6-8FCC-29C1CA1995D7}"/>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graphicFrame>
        <p:nvGraphicFramePr>
          <p:cNvPr id="12" name="Chart 11">
            <a:extLst>
              <a:ext uri="{FF2B5EF4-FFF2-40B4-BE49-F238E27FC236}">
                <a16:creationId xmlns:a16="http://schemas.microsoft.com/office/drawing/2014/main" id="{98A70898-1DDF-4B57-873F-019653110B8C}"/>
              </a:ext>
            </a:extLst>
          </p:cNvPr>
          <p:cNvGraphicFramePr>
            <a:graphicFrameLocks/>
          </p:cNvGraphicFramePr>
          <p:nvPr>
            <p:extLst>
              <p:ext uri="{D42A27DB-BD31-4B8C-83A1-F6EECF244321}">
                <p14:modId xmlns:p14="http://schemas.microsoft.com/office/powerpoint/2010/main" val="2566042734"/>
              </p:ext>
            </p:extLst>
          </p:nvPr>
        </p:nvGraphicFramePr>
        <p:xfrm>
          <a:off x="5641145" y="2973730"/>
          <a:ext cx="4453831" cy="365500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735" name="Google Shape;735;p76"/>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36" name="Google Shape;736;p7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37</a:t>
            </a:fld>
            <a:endParaRPr/>
          </a:p>
        </p:txBody>
      </p:sp>
      <p:pic>
        <p:nvPicPr>
          <p:cNvPr id="737" name="Google Shape;737;p76"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38" name="Google Shape;738;p76"/>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
        <p:nvSpPr>
          <p:cNvPr id="739" name="Google Shape;739;p76"/>
          <p:cNvSpPr/>
          <p:nvPr/>
        </p:nvSpPr>
        <p:spPr>
          <a:xfrm>
            <a:off x="201478" y="1094242"/>
            <a:ext cx="10161775" cy="5294173"/>
          </a:xfrm>
          <a:prstGeom prst="rect">
            <a:avLst/>
          </a:prstGeom>
          <a:gradFill>
            <a:gsLst>
              <a:gs pos="0">
                <a:srgbClr val="C5D7B9"/>
              </a:gs>
              <a:gs pos="100000">
                <a:srgbClr val="C5D3ED"/>
              </a:gs>
            </a:gsLst>
            <a:lin ang="0" scaled="0"/>
          </a:gra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0" name="Google Shape;740;p76"/>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a:solidFill>
                  <a:schemeClr val="lt1"/>
                </a:solidFill>
                <a:latin typeface="Trebuchet MS"/>
                <a:ea typeface="Trebuchet MS"/>
                <a:cs typeface="Trebuchet MS"/>
                <a:sym typeface="Trebuchet MS"/>
              </a:rPr>
              <a:t>Network Area GP Reviews</a:t>
            </a:r>
            <a:endParaRPr/>
          </a:p>
        </p:txBody>
      </p:sp>
      <p:pic>
        <p:nvPicPr>
          <p:cNvPr id="741" name="Google Shape;741;p76" descr="A picture containing text, sign&#10;&#10;Description automatically generated"/>
          <p:cNvPicPr preferRelativeResize="0"/>
          <p:nvPr/>
        </p:nvPicPr>
        <p:blipFill rotWithShape="1">
          <a:blip r:embed="rId5">
            <a:alphaModFix/>
          </a:blip>
          <a:srcRect l="336" t="906" r="989" b="509"/>
          <a:stretch/>
        </p:blipFill>
        <p:spPr>
          <a:xfrm>
            <a:off x="237630" y="5650290"/>
            <a:ext cx="969979" cy="706062"/>
          </a:xfrm>
          <a:prstGeom prst="rect">
            <a:avLst/>
          </a:prstGeom>
          <a:noFill/>
          <a:ln>
            <a:noFill/>
          </a:ln>
        </p:spPr>
      </p:pic>
      <p:sp>
        <p:nvSpPr>
          <p:cNvPr id="742" name="Google Shape;742;p76"/>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Trebuchet MS"/>
                <a:ea typeface="Trebuchet MS"/>
                <a:cs typeface="Trebuchet MS"/>
                <a:sym typeface="Trebuchet MS"/>
              </a:rPr>
              <a:t>Number of reviews</a:t>
            </a:r>
            <a:endParaRPr/>
          </a:p>
        </p:txBody>
      </p:sp>
      <p:graphicFrame>
        <p:nvGraphicFramePr>
          <p:cNvPr id="743" name="Google Shape;743;p76"/>
          <p:cNvGraphicFramePr/>
          <p:nvPr>
            <p:extLst>
              <p:ext uri="{D42A27DB-BD31-4B8C-83A1-F6EECF244321}">
                <p14:modId xmlns:p14="http://schemas.microsoft.com/office/powerpoint/2010/main" val="1012519577"/>
              </p:ext>
            </p:extLst>
          </p:nvPr>
        </p:nvGraphicFramePr>
        <p:xfrm>
          <a:off x="201471" y="1094243"/>
          <a:ext cx="10161825" cy="4440140"/>
        </p:xfrm>
        <a:graphic>
          <a:graphicData uri="http://schemas.openxmlformats.org/drawingml/2006/table">
            <a:tbl>
              <a:tblPr firstRow="1" bandRow="1">
                <a:noFill/>
                <a:tableStyleId>{0A4B19D6-3155-4B77-AC66-F97A66EBD0A7}</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13700">
                <a:tc gridSpan="6">
                  <a:txBody>
                    <a:bodyPr/>
                    <a:lstStyle/>
                    <a:p>
                      <a:pPr marL="0" marR="0" lvl="0" indent="0" algn="l" rtl="0">
                        <a:lnSpc>
                          <a:spcPct val="100000"/>
                        </a:lnSpc>
                        <a:spcBef>
                          <a:spcPts val="0"/>
                        </a:spcBef>
                        <a:spcAft>
                          <a:spcPts val="0"/>
                        </a:spcAft>
                        <a:buClr>
                          <a:schemeClr val="lt1"/>
                        </a:buClr>
                        <a:buSzPts val="2400"/>
                        <a:buFont typeface="Arial"/>
                        <a:buNone/>
                      </a:pPr>
                      <a:r>
                        <a:rPr lang="en-GB" sz="2400" u="none" strike="noStrike" cap="none" dirty="0">
                          <a:solidFill>
                            <a:schemeClr val="lt1"/>
                          </a:solidFill>
                          <a:latin typeface="Trebuchet MS"/>
                          <a:ea typeface="Trebuchet MS"/>
                          <a:cs typeface="Trebuchet MS"/>
                          <a:sym typeface="Trebuchet MS"/>
                        </a:rPr>
                        <a:t>North H&amp;F PCN</a:t>
                      </a:r>
                      <a:endParaRPr dirty="0"/>
                    </a:p>
                    <a:p>
                      <a:pPr marL="0" marR="0" lvl="0" indent="0" algn="l" rtl="0">
                        <a:lnSpc>
                          <a:spcPct val="100000"/>
                        </a:lnSpc>
                        <a:spcBef>
                          <a:spcPts val="0"/>
                        </a:spcBef>
                        <a:spcAft>
                          <a:spcPts val="0"/>
                        </a:spcAft>
                        <a:buNone/>
                      </a:pPr>
                      <a:endParaRPr sz="2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None/>
                      </a:pPr>
                      <a:r>
                        <a:rPr lang="en-GB" sz="700" b="0" u="none" strike="noStrike" cap="none">
                          <a:solidFill>
                            <a:schemeClr val="dk1"/>
                          </a:solidFill>
                          <a:latin typeface="Trebuchet MS"/>
                          <a:ea typeface="Trebuchet MS"/>
                          <a:cs typeface="Trebuchet MS"/>
                          <a:sym typeface="Trebuchet MS"/>
                        </a:rPr>
                        <a:t>Ease of gaining appointment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700" b="0" u="none" strike="noStrike" cap="none">
                          <a:solidFill>
                            <a:schemeClr val="dk1"/>
                          </a:solidFill>
                          <a:latin typeface="Trebuchet MS"/>
                          <a:ea typeface="Trebuchet MS"/>
                          <a:cs typeface="Trebuchet MS"/>
                          <a:sym typeface="Trebuchet MS"/>
                        </a:rPr>
                        <a:t>Convenience of appointment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800" b="0" u="none" strike="noStrike" cap="none">
                          <a:solidFill>
                            <a:schemeClr val="dk1"/>
                          </a:solidFill>
                          <a:latin typeface="Trebuchet MS"/>
                          <a:ea typeface="Trebuchet MS"/>
                          <a:cs typeface="Trebuchet MS"/>
                          <a:sym typeface="Trebuchet MS"/>
                        </a:rPr>
                        <a:t>Cleanliness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1000" b="0" u="none" strike="noStrike" cap="none">
                          <a:solidFill>
                            <a:schemeClr val="dk1"/>
                          </a:solidFill>
                          <a:latin typeface="Trebuchet MS"/>
                          <a:ea typeface="Trebuchet MS"/>
                          <a:cs typeface="Trebuchet MS"/>
                          <a:sym typeface="Trebuchet MS"/>
                        </a:rPr>
                        <a:t>Staff Attitude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1000" b="0" u="none" strike="noStrike" cap="none" dirty="0">
                          <a:solidFill>
                            <a:schemeClr val="dk1"/>
                          </a:solidFill>
                          <a:latin typeface="Trebuchet MS"/>
                          <a:ea typeface="Trebuchet MS"/>
                          <a:cs typeface="Trebuchet MS"/>
                          <a:sym typeface="Trebuchet MS"/>
                        </a:rPr>
                        <a:t>Waiting Time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800" b="0" u="none" strike="noStrike" cap="none">
                          <a:solidFill>
                            <a:schemeClr val="dk1"/>
                          </a:solidFill>
                          <a:latin typeface="Trebuchet MS"/>
                          <a:ea typeface="Trebuchet MS"/>
                          <a:cs typeface="Trebuchet MS"/>
                          <a:sym typeface="Trebuchet MS"/>
                        </a:rPr>
                        <a:t>Treatment Explanation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1000" b="0" u="none" strike="noStrike" cap="none" dirty="0">
                          <a:solidFill>
                            <a:schemeClr val="dk1"/>
                          </a:solidFill>
                          <a:latin typeface="Trebuchet MS"/>
                          <a:ea typeface="Trebuchet MS"/>
                          <a:cs typeface="Trebuchet MS"/>
                          <a:sym typeface="Trebuchet MS"/>
                        </a:rPr>
                        <a:t>Quality of care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Hammersmith &amp; Fulham Centres for Healt</a:t>
                      </a:r>
                      <a:endParaRPr sz="10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Westway Surgery, Dr Dasgupta &amp; partners</a:t>
                      </a:r>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Parkview Practice</a:t>
                      </a:r>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Canberra Old Oak Surgery</a:t>
                      </a:r>
                      <a:endParaRPr sz="10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3.5</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3.5</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chemeClr val="dk1"/>
                          </a:solidFill>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3.5</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chemeClr val="dk1"/>
                          </a:solidFill>
                          <a:latin typeface="Trebuchet MS"/>
                          <a:ea typeface="Trebuchet MS"/>
                          <a:cs typeface="Trebuchet MS"/>
                          <a:sym typeface="Trebuchet MS"/>
                        </a:rPr>
                        <a:t>3.5</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3.5</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4"/>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Dr Uppal and Partners</a:t>
                      </a:r>
                      <a:endParaRPr sz="10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Parkview Medical Centre, Dr Kukar</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3.5</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5</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3.5</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3.5</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3</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3</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3</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3</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6"/>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Medical Centre Dr Kukar</a:t>
                      </a:r>
                      <a:endParaRPr sz="10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New Surgery, Dr Dassanayake &amp; Partners</a:t>
                      </a:r>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4.5</a:t>
                      </a:r>
                      <a:endParaRPr dirty="0"/>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5</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5</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4.5</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4.5</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4.5</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8"/>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Shepherds Bush Medical Centre</a:t>
                      </a:r>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graphicFrame>
        <p:nvGraphicFramePr>
          <p:cNvPr id="744" name="Google Shape;744;p76"/>
          <p:cNvGraphicFramePr/>
          <p:nvPr>
            <p:extLst>
              <p:ext uri="{D42A27DB-BD31-4B8C-83A1-F6EECF244321}">
                <p14:modId xmlns:p14="http://schemas.microsoft.com/office/powerpoint/2010/main" val="1195438308"/>
              </p:ext>
            </p:extLst>
          </p:nvPr>
        </p:nvGraphicFramePr>
        <p:xfrm>
          <a:off x="2000250" y="1892411"/>
          <a:ext cx="3373608" cy="3957021"/>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750" name="Google Shape;750;p39"/>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51" name="Google Shape;751;p3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38</a:t>
            </a:fld>
            <a:endParaRPr/>
          </a:p>
        </p:txBody>
      </p:sp>
      <p:pic>
        <p:nvPicPr>
          <p:cNvPr id="752" name="Google Shape;752;p39"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53" name="Google Shape;753;p39"/>
          <p:cNvSpPr/>
          <p:nvPr/>
        </p:nvSpPr>
        <p:spPr>
          <a:xfrm>
            <a:off x="201478" y="1094242"/>
            <a:ext cx="10161775" cy="5294173"/>
          </a:xfrm>
          <a:prstGeom prst="rect">
            <a:avLst/>
          </a:prstGeom>
          <a:gradFill>
            <a:gsLst>
              <a:gs pos="0">
                <a:srgbClr val="C5D7B9"/>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4" name="Google Shape;754;p39"/>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755" name="Google Shape;755;p39" descr="A picture containing text, sign&#10;&#10;Description automatically generated"/>
          <p:cNvPicPr preferRelativeResize="0"/>
          <p:nvPr/>
        </p:nvPicPr>
        <p:blipFill rotWithShape="1">
          <a:blip r:embed="rId5">
            <a:alphaModFix/>
          </a:blip>
          <a:srcRect l="336" t="906" r="988" b="509"/>
          <a:stretch/>
        </p:blipFill>
        <p:spPr>
          <a:xfrm>
            <a:off x="237630" y="5650290"/>
            <a:ext cx="969979" cy="706062"/>
          </a:xfrm>
          <a:prstGeom prst="rect">
            <a:avLst/>
          </a:prstGeom>
          <a:noFill/>
          <a:ln>
            <a:noFill/>
          </a:ln>
        </p:spPr>
      </p:pic>
      <p:sp>
        <p:nvSpPr>
          <p:cNvPr id="756" name="Google Shape;756;p39"/>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757" name="Google Shape;757;p39"/>
          <p:cNvGraphicFramePr/>
          <p:nvPr>
            <p:extLst>
              <p:ext uri="{D42A27DB-BD31-4B8C-83A1-F6EECF244321}">
                <p14:modId xmlns:p14="http://schemas.microsoft.com/office/powerpoint/2010/main" val="1452898084"/>
              </p:ext>
            </p:extLst>
          </p:nvPr>
        </p:nvGraphicFramePr>
        <p:xfrm>
          <a:off x="201472" y="1094241"/>
          <a:ext cx="10161825" cy="4415490"/>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44775">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2400" u="none" strike="noStrike" cap="none" dirty="0">
                          <a:solidFill>
                            <a:schemeClr val="lt1"/>
                          </a:solidFill>
                          <a:latin typeface="Trebuchet MS"/>
                          <a:ea typeface="Trebuchet MS"/>
                          <a:cs typeface="Trebuchet MS"/>
                          <a:sym typeface="Trebuchet MS"/>
                        </a:rPr>
                        <a:t>H&amp;F Partnership</a:t>
                      </a:r>
                      <a:endParaRPr sz="2400" u="none" strike="noStrike" cap="none" dirty="0"/>
                    </a:p>
                    <a:p>
                      <a:pPr marL="0" marR="0" lvl="0" indent="0" algn="l" rtl="0">
                        <a:lnSpc>
                          <a:spcPct val="100000"/>
                        </a:lnSpc>
                        <a:spcBef>
                          <a:spcPts val="0"/>
                        </a:spcBef>
                        <a:spcAft>
                          <a:spcPts val="0"/>
                        </a:spcAft>
                        <a:buClr>
                          <a:srgbClr val="000000"/>
                        </a:buClr>
                        <a:buSzPts val="2400"/>
                        <a:buFont typeface="Arial"/>
                        <a:buNone/>
                      </a:pPr>
                      <a:endParaRPr sz="2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Park Medical Centre</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3.5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1"/>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Richford Gate Medical Practice</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2"/>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Bush Doctors (HFP Medical)</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3"/>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Brook Green Medical Centre (HFP Medical)</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sym typeface="Trebuchet MS"/>
                        </a:rPr>
                        <a:t>3</a:t>
                      </a:r>
                      <a:endParaRPr sz="1400" u="none" strike="noStrike" cap="none" dirty="0"/>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sym typeface="Trebuchet MS"/>
                        </a:rPr>
                        <a:t>3</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i="0" u="none" strike="noStrike" cap="none" dirty="0">
                          <a:solidFill>
                            <a:schemeClr val="dk1"/>
                          </a:solidFill>
                          <a:latin typeface="Trebuchet MS"/>
                          <a:cs typeface="Calibri"/>
                          <a:sym typeface="Arial"/>
                        </a:rPr>
                        <a:t>3</a:t>
                      </a:r>
                      <a:endParaRPr sz="1552" b="1" i="0" u="none" strike="noStrike" cap="none" dirty="0">
                        <a:solidFill>
                          <a:schemeClr val="dk1"/>
                        </a:solidFill>
                        <a:latin typeface="Trebuchet MS"/>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cs typeface="Calibri"/>
                          <a:sym typeface="Trebuchet MS"/>
                        </a:rPr>
                        <a:t>3</a:t>
                      </a:r>
                      <a:endParaRPr kumimoji="0" lang="en-GB" sz="1400" b="0" i="0" u="none" strike="noStrike" kern="0" cap="none" spc="0" normalizeH="0" baseline="0" noProof="0" dirty="0">
                        <a:ln>
                          <a:noFill/>
                        </a:ln>
                        <a:solidFill>
                          <a:srgbClr val="000000"/>
                        </a:solidFill>
                        <a:effectLst/>
                        <a:uLnTx/>
                        <a:uFillTx/>
                        <a:latin typeface="Calibri"/>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cs typeface="Calibri"/>
                          <a:sym typeface="Trebuchet MS"/>
                        </a:rPr>
                        <a:t>3</a:t>
                      </a:r>
                      <a:endParaRPr kumimoji="0" lang="en-GB" sz="1400" b="0" i="0" u="none" strike="noStrike" kern="0" cap="none" spc="0" normalizeH="0" baseline="0" noProof="0" dirty="0">
                        <a:ln>
                          <a:noFill/>
                        </a:ln>
                        <a:solidFill>
                          <a:srgbClr val="000000"/>
                        </a:solidFill>
                        <a:effectLst/>
                        <a:uLnTx/>
                        <a:uFillTx/>
                        <a:latin typeface="Calibri"/>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cs typeface="Calibri"/>
                          <a:sym typeface="Trebuchet MS"/>
                        </a:rPr>
                        <a:t>3</a:t>
                      </a:r>
                      <a:endParaRPr kumimoji="0" lang="en-GB" sz="1400" b="0" i="0" u="none" strike="noStrike" kern="0" cap="none" spc="0" normalizeH="0" baseline="0" noProof="0" dirty="0">
                        <a:ln>
                          <a:noFill/>
                        </a:ln>
                        <a:solidFill>
                          <a:srgbClr val="000000"/>
                        </a:solidFill>
                        <a:effectLst/>
                        <a:uLnTx/>
                        <a:uFillTx/>
                        <a:latin typeface="Calibri"/>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sym typeface="Trebuchet MS"/>
                        </a:rPr>
                        <a:t>3.5</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4"/>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North End Medical Centre (HFP Medical)</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sym typeface="Trebuchet MS"/>
                        </a:rPr>
                        <a:t>3</a:t>
                      </a:r>
                      <a:endParaRPr sz="1400" u="none" strike="noStrike" cap="none" dirty="0"/>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i="0" u="none" strike="noStrike" cap="none" dirty="0">
                          <a:solidFill>
                            <a:schemeClr val="dk1"/>
                          </a:solidFill>
                          <a:latin typeface="Trebuchet MS"/>
                          <a:sym typeface="Arial"/>
                        </a:rPr>
                        <a:t>3.5</a:t>
                      </a:r>
                      <a:endParaRPr sz="1552" b="1" i="0" u="none" strike="noStrike" cap="none" dirty="0">
                        <a:solidFill>
                          <a:schemeClr val="dk1"/>
                        </a:solidFill>
                        <a:latin typeface="Trebuchet MS"/>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i="0" u="none" strike="noStrike" cap="none" dirty="0">
                          <a:solidFill>
                            <a:schemeClr val="dk1"/>
                          </a:solidFill>
                          <a:latin typeface="Trebuchet MS"/>
                          <a:cs typeface="Calibri"/>
                          <a:sym typeface="Arial"/>
                        </a:rPr>
                        <a:t>3.5</a:t>
                      </a:r>
                      <a:endParaRPr sz="1552" b="1" i="0" u="none" strike="noStrike" cap="none" dirty="0">
                        <a:solidFill>
                          <a:schemeClr val="dk1"/>
                        </a:solidFill>
                        <a:latin typeface="Trebuchet MS"/>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sym typeface="Trebuchet MS"/>
                        </a:rPr>
                        <a:t>3.5</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5"/>
                  </a:ext>
                </a:extLst>
              </a:tr>
            </a:tbl>
          </a:graphicData>
        </a:graphic>
      </p:graphicFrame>
      <p:graphicFrame>
        <p:nvGraphicFramePr>
          <p:cNvPr id="758" name="Google Shape;758;p39"/>
          <p:cNvGraphicFramePr/>
          <p:nvPr>
            <p:extLst>
              <p:ext uri="{D42A27DB-BD31-4B8C-83A1-F6EECF244321}">
                <p14:modId xmlns:p14="http://schemas.microsoft.com/office/powerpoint/2010/main" val="4062974200"/>
              </p:ext>
            </p:extLst>
          </p:nvPr>
        </p:nvGraphicFramePr>
        <p:xfrm>
          <a:off x="2047125" y="1932433"/>
          <a:ext cx="2164700" cy="3887558"/>
        </p:xfrm>
        <a:graphic>
          <a:graphicData uri="http://schemas.openxmlformats.org/drawingml/2006/chart">
            <c:chart xmlns:c="http://schemas.openxmlformats.org/drawingml/2006/chart" xmlns:r="http://schemas.openxmlformats.org/officeDocument/2006/relationships" r:id="rId6"/>
          </a:graphicData>
        </a:graphic>
      </p:graphicFrame>
      <p:sp>
        <p:nvSpPr>
          <p:cNvPr id="12" name="Google Shape;148;p3">
            <a:extLst>
              <a:ext uri="{FF2B5EF4-FFF2-40B4-BE49-F238E27FC236}">
                <a16:creationId xmlns:a16="http://schemas.microsoft.com/office/drawing/2014/main" id="{1EA7A0B5-8389-4E51-ACCD-03E7B24378A7}"/>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4"/>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155" name="Google Shape;155;p4"/>
          <p:cNvSpPr txBox="1"/>
          <p:nvPr/>
        </p:nvSpPr>
        <p:spPr>
          <a:xfrm>
            <a:off x="239605" y="1192161"/>
            <a:ext cx="9729548" cy="5496849"/>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In addition, we have worked extensively to promote our new service across the borough, driving direct reviews to our website for those with</a:t>
            </a:r>
            <a:r>
              <a:rPr lang="en-GB" sz="1200" dirty="0">
                <a:solidFill>
                  <a:schemeClr val="dk1"/>
                </a:solidFill>
                <a:latin typeface="Trebuchet MS"/>
                <a:ea typeface="Trebuchet MS"/>
                <a:cs typeface="Trebuchet MS"/>
                <a:sym typeface="Trebuchet MS"/>
              </a:rPr>
              <a:t> internet access</a:t>
            </a:r>
            <a:r>
              <a:rPr lang="en-GB" sz="1200" b="0" i="0" u="none" strike="noStrike" cap="none" dirty="0">
                <a:solidFill>
                  <a:schemeClr val="dk1"/>
                </a:solidFill>
                <a:latin typeface="Trebuchet MS"/>
                <a:ea typeface="Trebuchet MS"/>
                <a:cs typeface="Trebuchet MS"/>
                <a:sym typeface="Trebuchet MS"/>
              </a:rPr>
              <a:t>. We have distributed our poster </a:t>
            </a:r>
            <a:r>
              <a:rPr lang="en-GB" sz="1200" dirty="0">
                <a:solidFill>
                  <a:schemeClr val="dk1"/>
                </a:solidFill>
                <a:latin typeface="Trebuchet MS"/>
                <a:ea typeface="Trebuchet MS"/>
                <a:cs typeface="Trebuchet MS"/>
                <a:sym typeface="Trebuchet MS"/>
              </a:rPr>
              <a:t>and leaflet in each of the GP surgeries that we have visited this quarter.</a:t>
            </a:r>
            <a:endParaRPr lang="en-US" dirty="0">
              <a:solidFill>
                <a:schemeClr val="dk1"/>
              </a:solidFill>
              <a:sym typeface="Trebuchet MS"/>
            </a:endParaRPr>
          </a:p>
          <a:p>
            <a:endParaRPr lang="en-GB" dirty="0">
              <a:solidFill>
                <a:schemeClr val="dk1"/>
              </a:solidFill>
            </a:endParaRPr>
          </a:p>
          <a:p>
            <a:r>
              <a:rPr lang="en-GB" sz="1200" b="0" i="0" u="none" strike="noStrike" cap="none" dirty="0">
                <a:solidFill>
                  <a:schemeClr val="dk1"/>
                </a:solidFill>
                <a:latin typeface="Trebuchet MS"/>
                <a:ea typeface="Trebuchet MS"/>
                <a:cs typeface="Trebuchet MS"/>
                <a:sym typeface="Trebuchet MS"/>
              </a:rPr>
              <a:t>We</a:t>
            </a:r>
            <a:r>
              <a:rPr lang="en-GB" sz="1200" dirty="0">
                <a:solidFill>
                  <a:schemeClr val="dk1"/>
                </a:solidFill>
                <a:latin typeface="Trebuchet MS"/>
                <a:ea typeface="Trebuchet MS"/>
                <a:cs typeface="Trebuchet MS"/>
                <a:sym typeface="Trebuchet MS"/>
              </a:rPr>
              <a:t> also added </a:t>
            </a:r>
            <a:r>
              <a:rPr lang="en-GB" sz="1200" b="0" i="0" u="none" strike="noStrike" cap="none" dirty="0">
                <a:solidFill>
                  <a:schemeClr val="dk1"/>
                </a:solidFill>
                <a:latin typeface="Trebuchet MS"/>
                <a:ea typeface="Trebuchet MS"/>
                <a:cs typeface="Trebuchet MS"/>
                <a:sym typeface="Trebuchet MS"/>
              </a:rPr>
              <a:t>our </a:t>
            </a:r>
            <a:r>
              <a:rPr lang="en-GB" sz="1200" dirty="0">
                <a:solidFill>
                  <a:schemeClr val="dk1"/>
                </a:solidFill>
                <a:latin typeface="Trebuchet MS"/>
                <a:ea typeface="Trebuchet MS"/>
                <a:cs typeface="Trebuchet MS"/>
                <a:sym typeface="Trebuchet MS"/>
              </a:rPr>
              <a:t>Healthwatch H&amp;F Widget</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to</a:t>
            </a:r>
            <a:r>
              <a:rPr lang="en-GB" sz="1200" b="0" i="0" u="none" strike="noStrike" cap="none" dirty="0">
                <a:solidFill>
                  <a:schemeClr val="dk1"/>
                </a:solidFill>
                <a:latin typeface="Trebuchet MS"/>
                <a:ea typeface="Trebuchet MS"/>
                <a:cs typeface="Trebuchet MS"/>
                <a:sym typeface="Trebuchet MS"/>
              </a:rPr>
              <a:t> thirteen GP</a:t>
            </a:r>
            <a:r>
              <a:rPr lang="en-GB" sz="1200" dirty="0">
                <a:solidFill>
                  <a:schemeClr val="dk1"/>
                </a:solidFill>
                <a:latin typeface="Trebuchet MS"/>
                <a:ea typeface="Trebuchet MS"/>
                <a:cs typeface="Trebuchet MS"/>
                <a:sym typeface="Trebuchet MS"/>
              </a:rPr>
              <a:t> surgeries</a:t>
            </a:r>
            <a:r>
              <a:rPr lang="en-GB" sz="1200" b="0" i="0" u="none" strike="noStrike" cap="none" dirty="0">
                <a:solidFill>
                  <a:schemeClr val="dk1"/>
                </a:solidFill>
                <a:latin typeface="Trebuchet MS"/>
                <a:ea typeface="Trebuchet MS"/>
                <a:cs typeface="Trebuchet MS"/>
                <a:sym typeface="Trebuchet MS"/>
              </a:rPr>
              <a:t>, Imperial Healthcare NHS Trust and other community and voluntary sector organisation websites.</a:t>
            </a:r>
            <a:r>
              <a:rPr lang="en-GB" sz="1200" dirty="0">
                <a:solidFill>
                  <a:schemeClr val="dk1"/>
                </a:solidFill>
                <a:latin typeface="Trebuchet MS"/>
                <a:ea typeface="Trebuchet MS"/>
                <a:cs typeface="Trebuchet MS"/>
                <a:sym typeface="Trebuchet MS"/>
              </a:rPr>
              <a:t> We</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would like to thank all of these service providers for their ongoing support. </a:t>
            </a:r>
            <a:r>
              <a:rPr lang="en-GB" sz="1200" b="0" i="0" u="none" strike="noStrike" cap="none" dirty="0">
                <a:solidFill>
                  <a:schemeClr val="dk1"/>
                </a:solidFill>
                <a:latin typeface="Trebuchet MS"/>
                <a:ea typeface="Trebuchet MS"/>
                <a:cs typeface="Trebuchet MS"/>
                <a:sym typeface="Trebuchet MS"/>
              </a:rPr>
              <a:t>As our service becomes further embedded across the borough, we expect greater awareness of our </a:t>
            </a:r>
            <a:r>
              <a:rPr lang="en-GB" sz="1200" dirty="0">
                <a:solidFill>
                  <a:schemeClr val="dk1"/>
                </a:solidFill>
                <a:latin typeface="Trebuchet MS"/>
                <a:ea typeface="Trebuchet MS"/>
                <a:cs typeface="Trebuchet MS"/>
                <a:sym typeface="Trebuchet MS"/>
              </a:rPr>
              <a:t>service</a:t>
            </a:r>
            <a:r>
              <a:rPr lang="en-GB" sz="1200" b="0" i="0" u="none" strike="noStrike" cap="none" dirty="0">
                <a:solidFill>
                  <a:schemeClr val="dk1"/>
                </a:solidFill>
                <a:latin typeface="Trebuchet MS"/>
                <a:ea typeface="Trebuchet MS"/>
                <a:cs typeface="Trebuchet MS"/>
                <a:sym typeface="Trebuchet MS"/>
              </a:rPr>
              <a:t> and a subsequent increase</a:t>
            </a:r>
            <a:r>
              <a:rPr lang="en-GB" sz="1200" dirty="0">
                <a:solidFill>
                  <a:schemeClr val="dk1"/>
                </a:solidFill>
                <a:latin typeface="Trebuchet MS"/>
                <a:ea typeface="Trebuchet MS"/>
                <a:cs typeface="Trebuchet MS"/>
                <a:sym typeface="Trebuchet MS"/>
              </a:rPr>
              <a:t> in</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the </a:t>
            </a:r>
            <a:r>
              <a:rPr lang="en-GB" sz="1200" b="0" i="0" u="none" strike="noStrike" cap="none" dirty="0">
                <a:solidFill>
                  <a:schemeClr val="dk1"/>
                </a:solidFill>
                <a:latin typeface="Trebuchet MS"/>
                <a:ea typeface="Trebuchet MS"/>
                <a:cs typeface="Trebuchet MS"/>
                <a:sym typeface="Trebuchet MS"/>
              </a:rPr>
              <a:t>number of reviews made directly </a:t>
            </a:r>
            <a:r>
              <a:rPr lang="en-GB" sz="1200" dirty="0">
                <a:solidFill>
                  <a:schemeClr val="dk1"/>
                </a:solidFill>
                <a:latin typeface="Trebuchet MS"/>
                <a:ea typeface="Trebuchet MS"/>
                <a:cs typeface="Trebuchet MS"/>
                <a:sym typeface="Trebuchet MS"/>
              </a:rPr>
              <a:t>through our website or by calling our office.</a:t>
            </a:r>
            <a:endParaRPr lang="en-GB" sz="1200" b="0" i="0" u="none" strike="noStrike" cap="none" dirty="0">
              <a:solidFill>
                <a:schemeClr val="dk1"/>
              </a:solidFill>
              <a:latin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r>
              <a:rPr lang="en-GB" sz="1200" dirty="0">
                <a:solidFill>
                  <a:schemeClr val="dk1"/>
                </a:solidFill>
                <a:latin typeface="Trebuchet MS"/>
                <a:ea typeface="Trebuchet MS"/>
                <a:cs typeface="Trebuchet MS"/>
                <a:sym typeface="Trebuchet MS"/>
              </a:rPr>
              <a:t>We</a:t>
            </a:r>
            <a:r>
              <a:rPr lang="en-GB" sz="1200" b="0" i="0" u="none" strike="noStrike" cap="none" dirty="0">
                <a:solidFill>
                  <a:schemeClr val="dk1"/>
                </a:solidFill>
                <a:latin typeface="Trebuchet MS"/>
                <a:ea typeface="Trebuchet MS"/>
                <a:cs typeface="Trebuchet MS"/>
                <a:sym typeface="Trebuchet MS"/>
              </a:rPr>
              <a:t> aim to gather patient experience comments and reviews from a representative sample of the population of </a:t>
            </a:r>
            <a:r>
              <a:rPr lang="en-GB" sz="1200" dirty="0">
                <a:solidFill>
                  <a:schemeClr val="dk1"/>
                </a:solidFill>
                <a:latin typeface="Trebuchet MS"/>
                <a:ea typeface="Trebuchet MS"/>
                <a:cs typeface="Trebuchet MS"/>
                <a:sym typeface="Trebuchet MS"/>
              </a:rPr>
              <a:t>H&amp;F. However, we</a:t>
            </a:r>
            <a:r>
              <a:rPr lang="en-GB" sz="1200" b="0" i="0" u="none" strike="noStrike" cap="none" dirty="0">
                <a:solidFill>
                  <a:schemeClr val="dk1"/>
                </a:solidFill>
                <a:latin typeface="Trebuchet MS"/>
                <a:ea typeface="Trebuchet MS"/>
                <a:cs typeface="Trebuchet MS"/>
                <a:sym typeface="Trebuchet MS"/>
              </a:rPr>
              <a:t> acknowledge that different people use different services at different times in their lives, and some not at all. </a:t>
            </a:r>
            <a:r>
              <a:rPr lang="en-GB" sz="1200" dirty="0">
                <a:solidFill>
                  <a:schemeClr val="dk1"/>
                </a:solidFill>
                <a:latin typeface="Trebuchet MS"/>
                <a:ea typeface="Trebuchet MS"/>
                <a:cs typeface="Trebuchet MS"/>
                <a:sym typeface="Trebuchet MS"/>
              </a:rPr>
              <a:t>Although </a:t>
            </a:r>
            <a:r>
              <a:rPr lang="en-GB" sz="1200" b="0" i="0" u="none" strike="noStrike" cap="none" dirty="0">
                <a:solidFill>
                  <a:schemeClr val="dk1"/>
                </a:solidFill>
                <a:latin typeface="Trebuchet MS"/>
                <a:ea typeface="Trebuchet MS"/>
                <a:cs typeface="Trebuchet MS"/>
                <a:sym typeface="Trebuchet MS"/>
              </a:rPr>
              <a:t>patients are asked for their monitoring information some do not wish to provide this. In </a:t>
            </a:r>
            <a:r>
              <a:rPr lang="en-GB" sz="1200" dirty="0">
                <a:solidFill>
                  <a:schemeClr val="dk1"/>
                </a:solidFill>
                <a:latin typeface="Trebuchet MS"/>
                <a:ea typeface="Trebuchet MS"/>
                <a:cs typeface="Trebuchet MS"/>
                <a:sym typeface="Trebuchet MS"/>
              </a:rPr>
              <a:t>our</a:t>
            </a:r>
            <a:r>
              <a:rPr lang="en-GB" sz="1200" b="0" i="0" u="none" strike="noStrike" cap="none" dirty="0">
                <a:solidFill>
                  <a:schemeClr val="dk1"/>
                </a:solidFill>
                <a:latin typeface="Trebuchet MS"/>
                <a:ea typeface="Trebuchet MS"/>
                <a:cs typeface="Trebuchet MS"/>
                <a:sym typeface="Trebuchet MS"/>
              </a:rPr>
              <a:t> efforts to ensure feedback </a:t>
            </a:r>
            <a:r>
              <a:rPr lang="en-GB" sz="1200" dirty="0">
                <a:solidFill>
                  <a:schemeClr val="dk1"/>
                </a:solidFill>
                <a:latin typeface="Trebuchet MS"/>
                <a:ea typeface="Trebuchet MS"/>
                <a:cs typeface="Trebuchet MS"/>
                <a:sym typeface="Trebuchet MS"/>
              </a:rPr>
              <a:t>represents </a:t>
            </a:r>
            <a:r>
              <a:rPr lang="en-GB" sz="1200" b="0" i="0" u="none" strike="noStrike" cap="none" dirty="0">
                <a:solidFill>
                  <a:schemeClr val="dk1"/>
                </a:solidFill>
                <a:latin typeface="Trebuchet MS"/>
                <a:ea typeface="Trebuchet MS"/>
                <a:cs typeface="Trebuchet MS"/>
                <a:sym typeface="Trebuchet MS"/>
              </a:rPr>
              <a:t>all sections of the community, we recruit Patient Experience Volunteers who speak additional languages.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Trebuchet MS"/>
              <a:ea typeface="Trebuchet MS"/>
              <a:cs typeface="Trebuchet MS"/>
              <a:sym typeface="Trebuchet MS"/>
            </a:endParaRPr>
          </a:p>
          <a:p>
            <a:pPr>
              <a:buSzPts val="1200"/>
            </a:pPr>
            <a:r>
              <a:rPr lang="en-GB" sz="1200" b="0" i="0" u="none" strike="noStrike" cap="none" dirty="0">
                <a:solidFill>
                  <a:schemeClr val="dk1"/>
                </a:solidFill>
                <a:latin typeface="Trebuchet MS"/>
                <a:ea typeface="Trebuchet MS"/>
                <a:cs typeface="Trebuchet MS"/>
                <a:sym typeface="Trebuchet MS"/>
              </a:rPr>
              <a:t>The outreach element of our Patient Experience Programme is supplemented by our community engagement work and our website (www.healthwatchhf. co.uk), which people may visit independently to provide service feedback and </a:t>
            </a:r>
            <a:r>
              <a:rPr lang="en-GB" sz="1200" dirty="0">
                <a:solidFill>
                  <a:schemeClr val="dk1"/>
                </a:solidFill>
                <a:latin typeface="Trebuchet MS"/>
                <a:sym typeface="Trebuchet MS"/>
              </a:rPr>
              <a:t>comments. Our questions are uniform across the Digital Feedback Centre and the physical copies of our Patient Experience forms. </a:t>
            </a:r>
            <a:endParaRPr sz="1200" dirty="0">
              <a:solidFill>
                <a:schemeClr val="dk1"/>
              </a:solidFill>
              <a:latin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This report covers the Quarter 1 period, April – </a:t>
            </a:r>
            <a:r>
              <a:rPr lang="en-GB" sz="1200" dirty="0">
                <a:solidFill>
                  <a:schemeClr val="dk1"/>
                </a:solidFill>
                <a:latin typeface="Trebuchet MS"/>
                <a:ea typeface="Trebuchet MS"/>
                <a:cs typeface="Trebuchet MS"/>
                <a:sym typeface="Trebuchet MS"/>
              </a:rPr>
              <a:t>June</a:t>
            </a:r>
            <a:r>
              <a:rPr lang="en-GB" sz="1200" b="0" i="0" u="none" strike="noStrike" cap="none" dirty="0">
                <a:solidFill>
                  <a:schemeClr val="dk1"/>
                </a:solidFill>
                <a:latin typeface="Trebuchet MS"/>
                <a:ea typeface="Trebuchet MS"/>
                <a:cs typeface="Trebuchet MS"/>
                <a:sym typeface="Trebuchet MS"/>
              </a:rPr>
              <a:t> 2021. During this time, we collected 1215  reviews, achieving our quarterly target of 1200.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Out of the total number of patients experiences received</a:t>
            </a:r>
            <a:r>
              <a:rPr lang="en-GB" sz="1200" dirty="0">
                <a:solidFill>
                  <a:schemeClr val="dk1"/>
                </a:solidFill>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a:p>
            <a:endParaRPr lang="en-GB" sz="1200" dirty="0">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har char="•"/>
            </a:pPr>
            <a:r>
              <a:rPr lang="en-GB" sz="1200" dirty="0">
                <a:solidFill>
                  <a:schemeClr val="dk1"/>
                </a:solidFill>
                <a:latin typeface="Trebuchet MS"/>
                <a:ea typeface="Trebuchet MS"/>
                <a:cs typeface="Trebuchet MS"/>
                <a:sym typeface="Trebuchet MS"/>
              </a:rPr>
              <a:t>894</a:t>
            </a:r>
            <a:r>
              <a:rPr lang="en-GB" sz="1200" b="0" i="0" u="none" strike="noStrike" cap="none" dirty="0">
                <a:solidFill>
                  <a:schemeClr val="dk1"/>
                </a:solidFill>
                <a:latin typeface="Trebuchet MS"/>
                <a:ea typeface="Trebuchet MS"/>
                <a:cs typeface="Trebuchet MS"/>
                <a:sym typeface="Trebuchet MS"/>
              </a:rPr>
              <a:t> (73%) were positive with a star rating of 4-5, </a:t>
            </a:r>
            <a:endParaRPr sz="1400" b="0" i="0" u="none" strike="noStrike" cap="none" dirty="0">
              <a:solidFill>
                <a:srgbClr val="000000"/>
              </a:solidFill>
              <a:latin typeface="Arial"/>
              <a:ea typeface="Arial"/>
              <a:cs typeface="Arial"/>
            </a:endParaRPr>
          </a:p>
          <a:p>
            <a:pPr marL="171450" marR="0" lvl="0" indent="-171450" algn="l" rtl="0">
              <a:lnSpc>
                <a:spcPct val="100000"/>
              </a:lnSpc>
              <a:spcBef>
                <a:spcPts val="0"/>
              </a:spcBef>
              <a:spcAft>
                <a:spcPts val="0"/>
              </a:spcAft>
              <a:buClr>
                <a:srgbClr val="000000"/>
              </a:buClr>
              <a:buSzPts val="1200"/>
              <a:buFont typeface="Arial"/>
              <a:buChar char="•"/>
            </a:pPr>
            <a:r>
              <a:rPr lang="en-GB" sz="1200" b="0" i="0" u="none" strike="noStrike" cap="none" dirty="0">
                <a:solidFill>
                  <a:schemeClr val="dk1"/>
                </a:solidFill>
                <a:latin typeface="Trebuchet MS"/>
                <a:ea typeface="Trebuchet MS"/>
                <a:cs typeface="Trebuchet MS"/>
                <a:sym typeface="Trebuchet MS"/>
              </a:rPr>
              <a:t>92 (8%) were neutral with a star rating of 3, and;</a:t>
            </a:r>
            <a:endParaRPr sz="1400" b="0" i="0" u="none" strike="noStrike" cap="none" dirty="0">
              <a:solidFill>
                <a:schemeClr val="dk1"/>
              </a:solidFill>
              <a:latin typeface="Arial"/>
              <a:ea typeface="Arial"/>
              <a:cs typeface="Arial"/>
            </a:endParaRPr>
          </a:p>
          <a:p>
            <a:pPr marL="171450" marR="0" lvl="0" indent="-171450" algn="l" rtl="0">
              <a:lnSpc>
                <a:spcPct val="100000"/>
              </a:lnSpc>
              <a:spcBef>
                <a:spcPts val="0"/>
              </a:spcBef>
              <a:spcAft>
                <a:spcPts val="0"/>
              </a:spcAft>
              <a:buClr>
                <a:srgbClr val="000000"/>
              </a:buClr>
              <a:buSzPts val="1200"/>
              <a:buFont typeface="Arial"/>
              <a:buChar char="•"/>
            </a:pPr>
            <a:r>
              <a:rPr lang="en-GB" sz="1200" dirty="0">
                <a:solidFill>
                  <a:schemeClr val="dk1"/>
                </a:solidFill>
                <a:latin typeface="Trebuchet MS"/>
                <a:ea typeface="Trebuchet MS"/>
                <a:cs typeface="Trebuchet MS"/>
                <a:sym typeface="Trebuchet MS"/>
              </a:rPr>
              <a:t>229</a:t>
            </a:r>
            <a:r>
              <a:rPr lang="en-GB" sz="1200" b="0" i="0" u="none" strike="noStrike" cap="none" dirty="0">
                <a:solidFill>
                  <a:schemeClr val="dk1"/>
                </a:solidFill>
                <a:latin typeface="Trebuchet MS"/>
                <a:ea typeface="Trebuchet MS"/>
                <a:cs typeface="Trebuchet MS"/>
                <a:sym typeface="Trebuchet MS"/>
              </a:rPr>
              <a:t> (19%) were negative with a star rating 1-2 (this is based on the overall star rating provided by patients - see page 4 for further detail).</a:t>
            </a:r>
            <a:endParaRPr sz="1400" b="0" i="0" u="none" strike="noStrike" cap="none" dirty="0">
              <a:solidFill>
                <a:schemeClr val="dk1"/>
              </a:solidFill>
              <a:latin typeface="Arial"/>
              <a:ea typeface="Arial"/>
              <a:cs typeface="Arial"/>
            </a:endParaRPr>
          </a:p>
          <a:p>
            <a:pPr marR="0" lvl="0" algn="l" rtl="0">
              <a:lnSpc>
                <a:spcPct val="100000"/>
              </a:lnSpc>
              <a:spcBef>
                <a:spcPts val="0"/>
              </a:spcBef>
              <a:spcAft>
                <a:spcPts val="0"/>
              </a:spcAft>
            </a:pPr>
            <a:endParaRPr lang="en-GB" sz="1200" b="0" i="0" u="none" strike="noStrike" cap="none" dirty="0">
              <a:solidFill>
                <a:srgbClr val="000000"/>
              </a:solidFill>
              <a:latin typeface="Trebuchet MS"/>
              <a:ea typeface="Arial"/>
              <a:cs typeface="Arial"/>
            </a:endParaRPr>
          </a:p>
          <a:p>
            <a:pPr marL="0" marR="0" lvl="0" indent="0" algn="just" rtl="0">
              <a:lnSpc>
                <a:spcPct val="105000"/>
              </a:lnSpc>
              <a:spcBef>
                <a:spcPts val="0"/>
              </a:spcBef>
              <a:spcAft>
                <a:spcPts val="0"/>
              </a:spcAft>
              <a:buSzPts val="1200"/>
              <a:buNone/>
            </a:pPr>
            <a:endParaRPr lang="en-GB" sz="1200" b="0" i="0" u="none" strike="noStrike" cap="none" dirty="0">
              <a:solidFill>
                <a:schemeClr val="dk1"/>
              </a:solidFill>
              <a:latin typeface="Trebuchet MS"/>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sp>
        <p:nvSpPr>
          <p:cNvPr id="156" name="Google Shape;156;p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a:t>
            </a:fld>
            <a:endParaRPr/>
          </a:p>
        </p:txBody>
      </p:sp>
      <p:pic>
        <p:nvPicPr>
          <p:cNvPr id="157" name="Google Shape;157;p4"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158" name="Google Shape;158;p4"/>
          <p:cNvSpPr txBox="1"/>
          <p:nvPr/>
        </p:nvSpPr>
        <p:spPr>
          <a:xfrm>
            <a:off x="952712" y="340886"/>
            <a:ext cx="849333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Trebuchet MS"/>
                <a:ea typeface="Trebuchet MS"/>
                <a:cs typeface="Trebuchet MS"/>
                <a:sym typeface="Trebuchet MS"/>
              </a:rPr>
              <a:t>Introduction &amp; Executive Summary cont. </a:t>
            </a:r>
            <a:endParaRPr sz="1400" b="0" i="0" u="none" strike="noStrike" cap="none">
              <a:solidFill>
                <a:srgbClr val="000000"/>
              </a:solidFill>
              <a:latin typeface="Arial"/>
              <a:ea typeface="Arial"/>
              <a:cs typeface="Arial"/>
              <a:sym typeface="Arial"/>
            </a:endParaRPr>
          </a:p>
        </p:txBody>
      </p:sp>
      <p:sp>
        <p:nvSpPr>
          <p:cNvPr id="8" name="Google Shape;148;p3">
            <a:extLst>
              <a:ext uri="{FF2B5EF4-FFF2-40B4-BE49-F238E27FC236}">
                <a16:creationId xmlns:a16="http://schemas.microsoft.com/office/drawing/2014/main" id="{E34EDEAF-BFF0-46B2-B3E9-8B2AEBF9CEB2}"/>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40"/>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66" name="Google Shape;766;p4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39</a:t>
            </a:fld>
            <a:endParaRPr/>
          </a:p>
        </p:txBody>
      </p:sp>
      <p:pic>
        <p:nvPicPr>
          <p:cNvPr id="767" name="Google Shape;767;p40"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68" name="Google Shape;768;p40"/>
          <p:cNvSpPr/>
          <p:nvPr/>
        </p:nvSpPr>
        <p:spPr>
          <a:xfrm>
            <a:off x="201478" y="1094242"/>
            <a:ext cx="10161775" cy="5294173"/>
          </a:xfrm>
          <a:prstGeom prst="rect">
            <a:avLst/>
          </a:prstGeom>
          <a:gradFill>
            <a:gsLst>
              <a:gs pos="0">
                <a:srgbClr val="C5D7B9"/>
              </a:gs>
              <a:gs pos="22126">
                <a:srgbClr val="C5D6C5"/>
              </a:gs>
              <a:gs pos="46000">
                <a:srgbClr val="C5D5D1"/>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9" name="Google Shape;769;p40"/>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770" name="Google Shape;770;p40" descr="A picture containing text, sign&#10;&#10;Description automatically generated"/>
          <p:cNvPicPr preferRelativeResize="0"/>
          <p:nvPr/>
        </p:nvPicPr>
        <p:blipFill rotWithShape="1">
          <a:blip r:embed="rId5">
            <a:alphaModFix/>
          </a:blip>
          <a:srcRect l="336" t="906" r="988" b="509"/>
          <a:stretch/>
        </p:blipFill>
        <p:spPr>
          <a:xfrm>
            <a:off x="237630" y="5650290"/>
            <a:ext cx="969979" cy="706062"/>
          </a:xfrm>
          <a:prstGeom prst="rect">
            <a:avLst/>
          </a:prstGeom>
          <a:noFill/>
          <a:ln>
            <a:noFill/>
          </a:ln>
        </p:spPr>
      </p:pic>
      <p:sp>
        <p:nvSpPr>
          <p:cNvPr id="771" name="Google Shape;771;p40"/>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772" name="Google Shape;772;p40"/>
          <p:cNvGraphicFramePr/>
          <p:nvPr>
            <p:extLst>
              <p:ext uri="{D42A27DB-BD31-4B8C-83A1-F6EECF244321}">
                <p14:modId xmlns:p14="http://schemas.microsoft.com/office/powerpoint/2010/main" val="1220573454"/>
              </p:ext>
            </p:extLst>
          </p:nvPr>
        </p:nvGraphicFramePr>
        <p:xfrm>
          <a:off x="201472" y="1094241"/>
          <a:ext cx="10161825" cy="4415490"/>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44775">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2400" u="none" strike="noStrike" cap="none" dirty="0">
                          <a:solidFill>
                            <a:schemeClr val="lt1"/>
                          </a:solidFill>
                          <a:latin typeface="Trebuchet MS"/>
                          <a:ea typeface="Trebuchet MS"/>
                          <a:cs typeface="Trebuchet MS"/>
                          <a:sym typeface="Trebuchet MS"/>
                        </a:rPr>
                        <a:t>H&amp;F Central PCN</a:t>
                      </a:r>
                      <a:endParaRPr sz="2400" u="none" strike="noStrike" cap="none" dirty="0"/>
                    </a:p>
                    <a:p>
                      <a:pPr marL="0" marR="0" lvl="0" indent="0" algn="l" rtl="0">
                        <a:lnSpc>
                          <a:spcPct val="100000"/>
                        </a:lnSpc>
                        <a:spcBef>
                          <a:spcPts val="0"/>
                        </a:spcBef>
                        <a:spcAft>
                          <a:spcPts val="0"/>
                        </a:spcAft>
                        <a:buClr>
                          <a:srgbClr val="000000"/>
                        </a:buClr>
                        <a:buSzPts val="2400"/>
                        <a:buFont typeface="Arial"/>
                        <a:buNone/>
                      </a:pPr>
                      <a:endParaRPr sz="2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Ashchurch Medical Centre</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Sterndale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2</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2"/>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Brook Green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cs typeface="Calibri"/>
                          <a:sym typeface="Trebuchet MS"/>
                        </a:rPr>
                        <a:t>5</a:t>
                      </a:r>
                      <a:endParaRPr kumimoji="0" lang="en-GB" sz="1400" b="0" i="0" u="none" strike="noStrike" kern="0" cap="none" spc="0" normalizeH="0" baseline="0" noProof="0" dirty="0">
                        <a:ln>
                          <a:noFill/>
                        </a:ln>
                        <a:solidFill>
                          <a:srgbClr val="000000"/>
                        </a:solidFill>
                        <a:effectLst/>
                        <a:uLnTx/>
                        <a:uFillTx/>
                        <a:latin typeface="Calibri"/>
                        <a:cs typeface="Calibri"/>
                        <a:sym typeface="Arial"/>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cs typeface="Calibri"/>
                          <a:sym typeface="Trebuchet MS"/>
                        </a:rPr>
                        <a:t>5</a:t>
                      </a:r>
                      <a:endParaRPr kumimoji="0" lang="en-GB" sz="1400" b="0" i="0" u="none" strike="noStrike" kern="0" cap="none" spc="0" normalizeH="0" baseline="0" noProof="0" dirty="0">
                        <a:ln>
                          <a:noFill/>
                        </a:ln>
                        <a:solidFill>
                          <a:srgbClr val="000000"/>
                        </a:solidFill>
                        <a:effectLst/>
                        <a:uLnTx/>
                        <a:uFillTx/>
                        <a:latin typeface="Calibri"/>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cs typeface="Calibri"/>
                          <a:sym typeface="Trebuchet MS"/>
                        </a:rPr>
                        <a:t>5</a:t>
                      </a:r>
                      <a:endParaRPr kumimoji="0" lang="en-GB" sz="1400" b="0" i="0" u="none" strike="noStrike" kern="0" cap="none" spc="0" normalizeH="0" baseline="0" noProof="0" dirty="0">
                        <a:ln>
                          <a:noFill/>
                        </a:ln>
                        <a:solidFill>
                          <a:srgbClr val="000000"/>
                        </a:solidFill>
                        <a:effectLst/>
                        <a:uLnTx/>
                        <a:uFillTx/>
                        <a:latin typeface="Calibri"/>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cs typeface="Calibri"/>
                          <a:sym typeface="Trebuchet MS"/>
                        </a:rPr>
                        <a:t>5</a:t>
                      </a:r>
                      <a:endParaRPr kumimoji="0" lang="en-GB" sz="1400" b="0" i="0" u="none" strike="noStrike" kern="0" cap="none" spc="0" normalizeH="0" baseline="0" noProof="0" dirty="0">
                        <a:ln>
                          <a:noFill/>
                        </a:ln>
                        <a:solidFill>
                          <a:srgbClr val="000000"/>
                        </a:solidFill>
                        <a:effectLst/>
                        <a:uLnTx/>
                        <a:uFillTx/>
                        <a:latin typeface="Calibri"/>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cs typeface="Calibri"/>
                          <a:sym typeface="Trebuchet MS"/>
                        </a:rPr>
                        <a:t>5</a:t>
                      </a:r>
                      <a:endParaRPr kumimoji="0" lang="en-GB" sz="1400" b="0" i="0" u="none" strike="noStrike" kern="0" cap="none" spc="0" normalizeH="0" baseline="0" noProof="0" dirty="0">
                        <a:ln>
                          <a:noFill/>
                        </a:ln>
                        <a:solidFill>
                          <a:srgbClr val="000000"/>
                        </a:solidFill>
                        <a:effectLst/>
                        <a:uLnTx/>
                        <a:uFillTx/>
                        <a:latin typeface="Calibri"/>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cs typeface="Calibri"/>
                          <a:sym typeface="Trebuchet MS"/>
                        </a:rPr>
                        <a:t>5</a:t>
                      </a:r>
                      <a:endParaRPr kumimoji="0" lang="en-GB" sz="1400" b="0" i="0" u="none" strike="noStrike" kern="0" cap="none" spc="0" normalizeH="0" baseline="0" noProof="0" dirty="0">
                        <a:ln>
                          <a:noFill/>
                        </a:ln>
                        <a:solidFill>
                          <a:srgbClr val="000000"/>
                        </a:solidFill>
                        <a:effectLst/>
                        <a:uLnTx/>
                        <a:uFillTx/>
                        <a:latin typeface="Calibri"/>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cs typeface="Calibri"/>
                          <a:sym typeface="Trebuchet MS"/>
                        </a:rPr>
                        <a:t>5</a:t>
                      </a:r>
                      <a:endParaRPr kumimoji="0" lang="en-GB" sz="1400" b="0" i="0" u="none" strike="noStrike" kern="0" cap="none" spc="0" normalizeH="0" baseline="0" noProof="0" dirty="0">
                        <a:ln>
                          <a:noFill/>
                        </a:ln>
                        <a:solidFill>
                          <a:srgbClr val="000000"/>
                        </a:solidFill>
                        <a:effectLst/>
                        <a:uLnTx/>
                        <a:uFillTx/>
                        <a:latin typeface="Calibri"/>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cs typeface="Calibri"/>
                          <a:sym typeface="Trebuchet MS"/>
                        </a:rPr>
                        <a:t>5</a:t>
                      </a:r>
                      <a:endParaRPr kumimoji="0" lang="en-GB" sz="1400" b="0" i="0" u="none" strike="noStrike" kern="0" cap="none" spc="0" normalizeH="0" baseline="0" noProof="0" dirty="0">
                        <a:ln>
                          <a:noFill/>
                        </a:ln>
                        <a:solidFill>
                          <a:srgbClr val="000000"/>
                        </a:solidFill>
                        <a:effectLst/>
                        <a:uLnTx/>
                        <a:uFillTx/>
                        <a:latin typeface="Calibri"/>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3"/>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Hammersmith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i="0" u="none" strike="noStrike" cap="none" dirty="0">
                          <a:solidFill>
                            <a:schemeClr val="dk1"/>
                          </a:solidFill>
                          <a:latin typeface="Trebuchet MS"/>
                          <a:sym typeface="Arial"/>
                        </a:rPr>
                        <a:t>3.5</a:t>
                      </a:r>
                      <a:endParaRPr sz="1552" b="1" i="0" u="none" strike="noStrike" cap="none" dirty="0">
                        <a:solidFill>
                          <a:schemeClr val="dk1"/>
                        </a:solidFill>
                        <a:latin typeface="Trebuchet MS"/>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4"/>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North Fulham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5"/>
                  </a:ext>
                </a:extLst>
              </a:tr>
            </a:tbl>
          </a:graphicData>
        </a:graphic>
      </p:graphicFrame>
      <p:graphicFrame>
        <p:nvGraphicFramePr>
          <p:cNvPr id="773" name="Google Shape;773;p40"/>
          <p:cNvGraphicFramePr/>
          <p:nvPr>
            <p:extLst>
              <p:ext uri="{D42A27DB-BD31-4B8C-83A1-F6EECF244321}">
                <p14:modId xmlns:p14="http://schemas.microsoft.com/office/powerpoint/2010/main" val="620227282"/>
              </p:ext>
            </p:extLst>
          </p:nvPr>
        </p:nvGraphicFramePr>
        <p:xfrm>
          <a:off x="2048151" y="1932433"/>
          <a:ext cx="1998861" cy="3887558"/>
        </p:xfrm>
        <a:graphic>
          <a:graphicData uri="http://schemas.openxmlformats.org/drawingml/2006/chart">
            <c:chart xmlns:c="http://schemas.openxmlformats.org/drawingml/2006/chart" xmlns:r="http://schemas.openxmlformats.org/officeDocument/2006/relationships" r:id="rId6"/>
          </a:graphicData>
        </a:graphic>
      </p:graphicFrame>
      <p:sp>
        <p:nvSpPr>
          <p:cNvPr id="12" name="Google Shape;148;p3">
            <a:extLst>
              <a:ext uri="{FF2B5EF4-FFF2-40B4-BE49-F238E27FC236}">
                <a16:creationId xmlns:a16="http://schemas.microsoft.com/office/drawing/2014/main" id="{D09C42AD-A2AB-488F-9A5F-82E0CD4C598E}"/>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pic>
        <p:nvPicPr>
          <p:cNvPr id="780" name="Google Shape;780;p41"/>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81" name="Google Shape;781;p4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40</a:t>
            </a:fld>
            <a:endParaRPr/>
          </a:p>
        </p:txBody>
      </p:sp>
      <p:pic>
        <p:nvPicPr>
          <p:cNvPr id="782" name="Google Shape;782;p41"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83" name="Google Shape;783;p41"/>
          <p:cNvSpPr/>
          <p:nvPr/>
        </p:nvSpPr>
        <p:spPr>
          <a:xfrm>
            <a:off x="201478" y="1094242"/>
            <a:ext cx="10161775" cy="5294173"/>
          </a:xfrm>
          <a:prstGeom prst="rect">
            <a:avLst/>
          </a:prstGeom>
          <a:gradFill>
            <a:gsLst>
              <a:gs pos="0">
                <a:srgbClr val="C5D7B9"/>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4" name="Google Shape;784;p41"/>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785" name="Google Shape;785;p41" descr="A picture containing text, sign&#10;&#10;Description automatically generated"/>
          <p:cNvPicPr preferRelativeResize="0"/>
          <p:nvPr/>
        </p:nvPicPr>
        <p:blipFill rotWithShape="1">
          <a:blip r:embed="rId5">
            <a:alphaModFix/>
          </a:blip>
          <a:srcRect l="336" t="906" r="988" b="509"/>
          <a:stretch/>
        </p:blipFill>
        <p:spPr>
          <a:xfrm>
            <a:off x="237630" y="5650290"/>
            <a:ext cx="969979" cy="706062"/>
          </a:xfrm>
          <a:prstGeom prst="rect">
            <a:avLst/>
          </a:prstGeom>
          <a:noFill/>
          <a:ln>
            <a:noFill/>
          </a:ln>
        </p:spPr>
      </p:pic>
      <p:sp>
        <p:nvSpPr>
          <p:cNvPr id="786" name="Google Shape;786;p41"/>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787" name="Google Shape;787;p41"/>
          <p:cNvGraphicFramePr/>
          <p:nvPr>
            <p:extLst>
              <p:ext uri="{D42A27DB-BD31-4B8C-83A1-F6EECF244321}">
                <p14:modId xmlns:p14="http://schemas.microsoft.com/office/powerpoint/2010/main" val="276650654"/>
              </p:ext>
            </p:extLst>
          </p:nvPr>
        </p:nvGraphicFramePr>
        <p:xfrm>
          <a:off x="201478" y="1094242"/>
          <a:ext cx="10161825" cy="4452325"/>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65000">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2400" b="1" u="none" strike="noStrike" cap="none" dirty="0">
                          <a:solidFill>
                            <a:schemeClr val="lt1"/>
                          </a:solidFill>
                          <a:latin typeface="Trebuchet MS"/>
                          <a:ea typeface="Trebuchet MS"/>
                          <a:cs typeface="Trebuchet MS"/>
                          <a:sym typeface="Trebuchet MS"/>
                        </a:rPr>
                        <a:t>Babylon GP at Hand</a:t>
                      </a:r>
                      <a:endParaRPr sz="2400" b="1" u="none" strike="noStrike" cap="none" dirty="0"/>
                    </a:p>
                    <a:p>
                      <a:pPr marL="0" marR="0" lvl="0" indent="0" algn="l" rtl="0">
                        <a:lnSpc>
                          <a:spcPct val="100000"/>
                        </a:lnSpc>
                        <a:spcBef>
                          <a:spcPts val="0"/>
                        </a:spcBef>
                        <a:spcAft>
                          <a:spcPts val="0"/>
                        </a:spcAft>
                        <a:buClr>
                          <a:srgbClr val="000000"/>
                        </a:buClr>
                        <a:buSzPts val="2400"/>
                        <a:buFont typeface="Arial"/>
                        <a:buNone/>
                      </a:pPr>
                      <a:endParaRPr sz="2400" b="1" u="none" strike="noStrike" cap="none" dirty="0">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53000">
                <a:tc>
                  <a:txBody>
                    <a:bodyPr/>
                    <a:lstStyle/>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Babylon GP at Hand, The Medical Centre, Dr. S Jefferies and partners </a:t>
                      </a:r>
                      <a:endParaRPr sz="1000"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a:t>
                      </a:r>
                      <a:endParaRPr sz="1552" b="0"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1</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extLst>
                  <a:ext uri="{0D108BD9-81ED-4DB2-BD59-A6C34878D82A}">
                    <a16:rowId xmlns:a16="http://schemas.microsoft.com/office/drawing/2014/main" val="10001"/>
                  </a:ext>
                </a:extLst>
              </a:tr>
              <a:tr h="1734325">
                <a:tc>
                  <a:txBody>
                    <a:bodyPr/>
                    <a:lstStyle/>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Babylon GP at Hand, Dr. S Jefferies and partners </a:t>
                      </a:r>
                      <a:endParaRPr sz="1000"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0" i="0" u="none" strike="noStrike" kern="0" cap="none" spc="0" normalizeH="0" baseline="0" noProof="0">
                          <a:ln>
                            <a:noFill/>
                          </a:ln>
                          <a:solidFill>
                            <a:srgbClr val="000000"/>
                          </a:solidFill>
                          <a:effectLst/>
                          <a:uLnTx/>
                          <a:uFillTx/>
                          <a:latin typeface="Trebuchet MS"/>
                          <a:ea typeface="Trebuchet MS"/>
                          <a:cs typeface="Trebuchet MS"/>
                          <a:sym typeface="Trebuchet MS"/>
                        </a:rPr>
                        <a:t>3</a:t>
                      </a:r>
                      <a:endParaRPr kumimoji="0" lang="en-GB" sz="1552"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0" i="0" u="none" strike="noStrike" kern="0" cap="none" spc="0" normalizeH="0" baseline="0" noProof="0">
                          <a:ln>
                            <a:noFill/>
                          </a:ln>
                          <a:solidFill>
                            <a:srgbClr val="000000"/>
                          </a:solidFill>
                          <a:effectLst/>
                          <a:uLnTx/>
                          <a:uFillTx/>
                          <a:latin typeface="Trebuchet MS"/>
                          <a:ea typeface="Trebuchet MS"/>
                          <a:cs typeface="Trebuchet MS"/>
                          <a:sym typeface="Trebuchet MS"/>
                        </a:rPr>
                        <a:t>3</a:t>
                      </a:r>
                      <a:endParaRPr kumimoji="0" lang="en-GB" sz="1552"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0" i="0" u="none" strike="noStrike" kern="0" cap="none" spc="0" normalizeH="0" baseline="0" noProof="0">
                          <a:ln>
                            <a:noFill/>
                          </a:ln>
                          <a:solidFill>
                            <a:srgbClr val="000000"/>
                          </a:solidFill>
                          <a:effectLst/>
                          <a:uLnTx/>
                          <a:uFillTx/>
                          <a:latin typeface="Trebuchet MS"/>
                          <a:ea typeface="Trebuchet MS"/>
                          <a:cs typeface="Trebuchet MS"/>
                          <a:sym typeface="Trebuchet MS"/>
                        </a:rPr>
                        <a:t>3</a:t>
                      </a:r>
                      <a:endParaRPr kumimoji="0" lang="en-GB" sz="1552"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0" i="0" u="none" strike="noStrike" kern="0" cap="none" spc="0" normalizeH="0" baseline="0" noProof="0">
                          <a:ln>
                            <a:noFill/>
                          </a:ln>
                          <a:solidFill>
                            <a:srgbClr val="000000"/>
                          </a:solidFill>
                          <a:effectLst/>
                          <a:uLnTx/>
                          <a:uFillTx/>
                          <a:latin typeface="Trebuchet MS"/>
                          <a:ea typeface="Trebuchet MS"/>
                          <a:cs typeface="Trebuchet MS"/>
                          <a:sym typeface="Trebuchet MS"/>
                        </a:rPr>
                        <a:t>3</a:t>
                      </a:r>
                      <a:endParaRPr kumimoji="0" lang="en-GB" sz="1552"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0" i="0" u="none" strike="noStrike" kern="0" cap="none" spc="0" normalizeH="0" baseline="0" noProof="0">
                          <a:ln>
                            <a:noFill/>
                          </a:ln>
                          <a:solidFill>
                            <a:srgbClr val="000000"/>
                          </a:solidFill>
                          <a:effectLst/>
                          <a:uLnTx/>
                          <a:uFillTx/>
                          <a:latin typeface="Trebuchet MS"/>
                          <a:ea typeface="Trebuchet MS"/>
                          <a:cs typeface="Trebuchet MS"/>
                          <a:sym typeface="Trebuchet MS"/>
                        </a:rPr>
                        <a:t>3</a:t>
                      </a:r>
                      <a:endParaRPr kumimoji="0" lang="en-GB" sz="1552"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0" i="0" u="none" strike="noStrike" kern="0" cap="none" spc="0" normalizeH="0" baseline="0" noProof="0">
                          <a:ln>
                            <a:noFill/>
                          </a:ln>
                          <a:solidFill>
                            <a:srgbClr val="000000"/>
                          </a:solidFill>
                          <a:effectLst/>
                          <a:uLnTx/>
                          <a:uFillTx/>
                          <a:latin typeface="Trebuchet MS"/>
                          <a:ea typeface="Trebuchet MS"/>
                          <a:cs typeface="Trebuchet MS"/>
                          <a:sym typeface="Trebuchet MS"/>
                        </a:rPr>
                        <a:t>3</a:t>
                      </a:r>
                      <a:endParaRPr kumimoji="0" lang="en-GB" sz="1552"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3</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2"/>
                  </a:ext>
                </a:extLst>
              </a:tr>
            </a:tbl>
          </a:graphicData>
        </a:graphic>
      </p:graphicFrame>
      <p:graphicFrame>
        <p:nvGraphicFramePr>
          <p:cNvPr id="788" name="Google Shape;788;p41"/>
          <p:cNvGraphicFramePr/>
          <p:nvPr>
            <p:extLst>
              <p:ext uri="{D42A27DB-BD31-4B8C-83A1-F6EECF244321}">
                <p14:modId xmlns:p14="http://schemas.microsoft.com/office/powerpoint/2010/main" val="784560137"/>
              </p:ext>
            </p:extLst>
          </p:nvPr>
        </p:nvGraphicFramePr>
        <p:xfrm>
          <a:off x="2030667" y="1916909"/>
          <a:ext cx="3754764" cy="3887558"/>
        </p:xfrm>
        <a:graphic>
          <a:graphicData uri="http://schemas.openxmlformats.org/drawingml/2006/chart">
            <c:chart xmlns:c="http://schemas.openxmlformats.org/drawingml/2006/chart" xmlns:r="http://schemas.openxmlformats.org/officeDocument/2006/relationships" r:id="rId6"/>
          </a:graphicData>
        </a:graphic>
      </p:graphicFrame>
      <p:sp>
        <p:nvSpPr>
          <p:cNvPr id="12" name="Google Shape;148;p3">
            <a:extLst>
              <a:ext uri="{FF2B5EF4-FFF2-40B4-BE49-F238E27FC236}">
                <a16:creationId xmlns:a16="http://schemas.microsoft.com/office/drawing/2014/main" id="{EC1C4417-369A-4D64-A9EE-FB41ADECACC7}"/>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795" name="Google Shape;795;p42"/>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96" name="Google Shape;796;p4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41</a:t>
            </a:fld>
            <a:endParaRPr/>
          </a:p>
        </p:txBody>
      </p:sp>
      <p:pic>
        <p:nvPicPr>
          <p:cNvPr id="797" name="Google Shape;797;p42"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98" name="Google Shape;798;p42"/>
          <p:cNvSpPr/>
          <p:nvPr/>
        </p:nvSpPr>
        <p:spPr>
          <a:xfrm>
            <a:off x="201478" y="1094242"/>
            <a:ext cx="10161775" cy="5294173"/>
          </a:xfrm>
          <a:prstGeom prst="rect">
            <a:avLst/>
          </a:prstGeom>
          <a:gradFill>
            <a:gsLst>
              <a:gs pos="0">
                <a:srgbClr val="C5D7B9"/>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9" name="Google Shape;799;p42"/>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800" name="Google Shape;800;p42" descr="A picture containing text, sign&#10;&#10;Description automatically generated"/>
          <p:cNvPicPr preferRelativeResize="0"/>
          <p:nvPr/>
        </p:nvPicPr>
        <p:blipFill rotWithShape="1">
          <a:blip r:embed="rId5">
            <a:alphaModFix/>
          </a:blip>
          <a:srcRect l="336" t="906" r="988" b="509"/>
          <a:stretch/>
        </p:blipFill>
        <p:spPr>
          <a:xfrm>
            <a:off x="237630" y="5763756"/>
            <a:ext cx="969979" cy="592595"/>
          </a:xfrm>
          <a:prstGeom prst="rect">
            <a:avLst/>
          </a:prstGeom>
          <a:noFill/>
          <a:ln>
            <a:noFill/>
          </a:ln>
        </p:spPr>
      </p:pic>
      <p:sp>
        <p:nvSpPr>
          <p:cNvPr id="801" name="Google Shape;801;p42"/>
          <p:cNvSpPr txBox="1"/>
          <p:nvPr/>
        </p:nvSpPr>
        <p:spPr>
          <a:xfrm>
            <a:off x="2313322" y="6160313"/>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802" name="Google Shape;802;p42"/>
          <p:cNvGraphicFramePr/>
          <p:nvPr>
            <p:extLst>
              <p:ext uri="{D42A27DB-BD31-4B8C-83A1-F6EECF244321}">
                <p14:modId xmlns:p14="http://schemas.microsoft.com/office/powerpoint/2010/main" val="1790997480"/>
              </p:ext>
            </p:extLst>
          </p:nvPr>
        </p:nvGraphicFramePr>
        <p:xfrm>
          <a:off x="201475" y="1094243"/>
          <a:ext cx="10161825" cy="4422765"/>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44175">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2400" u="none" strike="noStrike" cap="none" dirty="0">
                          <a:solidFill>
                            <a:schemeClr val="lt1"/>
                          </a:solidFill>
                          <a:latin typeface="Trebuchet MS"/>
                          <a:ea typeface="Trebuchet MS"/>
                          <a:cs typeface="Trebuchet MS"/>
                          <a:sym typeface="Trebuchet MS"/>
                        </a:rPr>
                        <a:t>South Fulham PCN</a:t>
                      </a:r>
                      <a:endParaRPr sz="24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8825">
                <a:tc>
                  <a:txBody>
                    <a:bodyPr/>
                    <a:lstStyle/>
                    <a:p>
                      <a:pPr marL="0" marR="0" lvl="0" indent="0" algn="l" rtl="0">
                        <a:lnSpc>
                          <a:spcPct val="100000"/>
                        </a:lnSpc>
                        <a:spcBef>
                          <a:spcPts val="0"/>
                        </a:spcBef>
                        <a:spcAft>
                          <a:spcPts val="0"/>
                        </a:spcAft>
                        <a:buClr>
                          <a:schemeClr val="dk1"/>
                        </a:buClr>
                        <a:buSzPts val="1000"/>
                        <a:buFont typeface="Trebuchet MS"/>
                        <a:buNone/>
                      </a:pPr>
                      <a:r>
                        <a:rPr lang="en-GB" sz="1000" u="none" strike="noStrike" cap="none">
                          <a:solidFill>
                            <a:schemeClr val="dk1"/>
                          </a:solidFill>
                          <a:latin typeface="Trebuchet MS"/>
                          <a:ea typeface="Trebuchet MS"/>
                          <a:cs typeface="Trebuchet MS"/>
                          <a:sym typeface="Trebuchet MS"/>
                        </a:rPr>
                        <a:t>Fulham Cross Medical Centre </a:t>
                      </a:r>
                      <a:endParaRPr sz="10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2</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2</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2</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3.5</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2</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extLst>
                  <a:ext uri="{0D108BD9-81ED-4DB2-BD59-A6C34878D82A}">
                    <a16:rowId xmlns:a16="http://schemas.microsoft.com/office/drawing/2014/main" val="10001"/>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The Salisbury Surgery, Dr Ravindrasena </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The Palace Surgery, Dr Mangwana and Partners</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4</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4</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5</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3</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3"/>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Trebuchet MS"/>
                          <a:ea typeface="Trebuchet MS"/>
                          <a:cs typeface="Trebuchet MS"/>
                          <a:sym typeface="Trebuchet MS"/>
                        </a:rPr>
                        <a:t>Cassidy Medical Centre (West London Group Practices)</a:t>
                      </a:r>
                      <a:endParaRPr sz="1000" u="none" strike="noStrike" cap="none" dirty="0">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2</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2</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3</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2</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Trebuchet MS"/>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2.5</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Trebuchet MS"/>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2</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Trebuchet MS"/>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2</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2</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extLst>
                  <a:ext uri="{0D108BD9-81ED-4DB2-BD59-A6C34878D82A}">
                    <a16:rowId xmlns:a16="http://schemas.microsoft.com/office/drawing/2014/main" val="10004"/>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Lilyville Surgery @ Parsons Green</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3</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3.5</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3</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3</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3.5</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3</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dirty="0">
                          <a:solidFill>
                            <a:srgbClr val="000000"/>
                          </a:solidFill>
                          <a:latin typeface="Trebuchet MS"/>
                          <a:ea typeface="Trebuchet MS"/>
                          <a:cs typeface="Trebuchet MS"/>
                          <a:sym typeface="Trebuchet MS"/>
                        </a:rPr>
                        <a:t>3</a:t>
                      </a:r>
                      <a:endParaRPr sz="1552" b="1" i="0" u="none" strike="noStrike" cap="none" dirty="0">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5"/>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Ashville Surgery</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6"/>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Fulham Medical Centre</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3.5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extLst>
                  <a:ext uri="{0D108BD9-81ED-4DB2-BD59-A6C34878D82A}">
                    <a16:rowId xmlns:a16="http://schemas.microsoft.com/office/drawing/2014/main" val="10007"/>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Sands End Health Clinic </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extLst>
                  <a:ext uri="{0D108BD9-81ED-4DB2-BD59-A6C34878D82A}">
                    <a16:rowId xmlns:a16="http://schemas.microsoft.com/office/drawing/2014/main" val="10008"/>
                  </a:ext>
                </a:extLst>
              </a:tr>
            </a:tbl>
          </a:graphicData>
        </a:graphic>
      </p:graphicFrame>
      <p:graphicFrame>
        <p:nvGraphicFramePr>
          <p:cNvPr id="803" name="Google Shape;803;p42"/>
          <p:cNvGraphicFramePr/>
          <p:nvPr>
            <p:extLst>
              <p:ext uri="{D42A27DB-BD31-4B8C-83A1-F6EECF244321}">
                <p14:modId xmlns:p14="http://schemas.microsoft.com/office/powerpoint/2010/main" val="1844193526"/>
              </p:ext>
            </p:extLst>
          </p:nvPr>
        </p:nvGraphicFramePr>
        <p:xfrm>
          <a:off x="2045641" y="2011680"/>
          <a:ext cx="2433162" cy="4068958"/>
        </p:xfrm>
        <a:graphic>
          <a:graphicData uri="http://schemas.openxmlformats.org/drawingml/2006/chart">
            <c:chart xmlns:c="http://schemas.openxmlformats.org/drawingml/2006/chart" xmlns:r="http://schemas.openxmlformats.org/officeDocument/2006/relationships" r:id="rId6"/>
          </a:graphicData>
        </a:graphic>
      </p:graphicFrame>
      <p:sp>
        <p:nvSpPr>
          <p:cNvPr id="12" name="Google Shape;148;p3">
            <a:extLst>
              <a:ext uri="{FF2B5EF4-FFF2-40B4-BE49-F238E27FC236}">
                <a16:creationId xmlns:a16="http://schemas.microsoft.com/office/drawing/2014/main" id="{BF56E7A2-C672-4888-BBB0-6D2CD313684B}"/>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pic>
        <p:nvPicPr>
          <p:cNvPr id="810" name="Google Shape;810;p4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811" name="Google Shape;811;p4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812" name="Google Shape;812;p43"/>
          <p:cNvSpPr txBox="1"/>
          <p:nvPr/>
        </p:nvSpPr>
        <p:spPr>
          <a:xfrm>
            <a:off x="1026531" y="325274"/>
            <a:ext cx="8625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primary Network Area</a:t>
            </a:r>
            <a:endParaRPr sz="1400" b="0" i="0" u="none" strike="noStrike" cap="none">
              <a:solidFill>
                <a:srgbClr val="000000"/>
              </a:solidFill>
              <a:latin typeface="Arial"/>
              <a:ea typeface="Arial"/>
              <a:cs typeface="Arial"/>
              <a:sym typeface="Arial"/>
            </a:endParaRPr>
          </a:p>
        </p:txBody>
      </p:sp>
      <p:sp>
        <p:nvSpPr>
          <p:cNvPr id="813" name="Google Shape;813;p43"/>
          <p:cNvSpPr txBox="1"/>
          <p:nvPr/>
        </p:nvSpPr>
        <p:spPr>
          <a:xfrm>
            <a:off x="359900" y="1102324"/>
            <a:ext cx="9791100" cy="2492950"/>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During Q1,</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 we were able to capture reviews across all 5 PCN areas. The following pages show the top themes for each PCN, based on the qualitative analysis of comments received and the application of themes thereafter. For this report, theme counts below 20 were deemed as too low to draw any firm conclusions from. Themes and sentiments will be monitored over the coming quarters to identify any emerging </a:t>
            </a:r>
            <a:r>
              <a:rPr lang="en-GB" sz="1200" b="0" i="0" u="none" strike="noStrike" cap="none">
                <a:solidFill>
                  <a:schemeClr val="dk1"/>
                </a:solidFill>
                <a:latin typeface="Trebuchet MS"/>
                <a:ea typeface="Trebuchet MS"/>
                <a:cs typeface="Trebuchet MS"/>
                <a:sym typeface="Trebuchet MS"/>
              </a:rPr>
              <a:t>trends. We can only show the main themes for each Primary Care Network (PCN) where we received a significant number of reviews.</a:t>
            </a:r>
            <a:endParaRPr lang="en-US" sz="1400" b="0" i="0" u="none" strike="noStrike" cap="none">
              <a:solidFill>
                <a:schemeClr val="dk1"/>
              </a:solidFill>
              <a:latin typeface="Arial"/>
              <a:ea typeface="Arial"/>
              <a:cs typeface="Arial"/>
            </a:endParaRPr>
          </a:p>
          <a:p>
            <a:pPr marL="457200" marR="0" lvl="0" indent="0" algn="l" rtl="0">
              <a:lnSpc>
                <a:spcPct val="100000"/>
              </a:lnSpc>
              <a:spcBef>
                <a:spcPts val="0"/>
              </a:spcBef>
              <a:spcAft>
                <a:spcPts val="0"/>
              </a:spcAft>
              <a:buSzPts val="1200"/>
              <a:buNone/>
            </a:pPr>
            <a:endParaRPr lang="en-GB" sz="1200" b="0" i="0" u="none" strike="noStrike" cap="none" dirty="0">
              <a:solidFill>
                <a:schemeClr val="dk1"/>
              </a:solidFill>
              <a:latin typeface="Trebuchet MS"/>
              <a:ea typeface="Trebuchet MS"/>
              <a:cs typeface="Trebuchet MS"/>
            </a:endParaRPr>
          </a:p>
          <a:p>
            <a:r>
              <a:rPr lang="en-GB" sz="1200" b="0" i="0" u="none" strike="noStrike" cap="none" dirty="0">
                <a:solidFill>
                  <a:schemeClr val="dk1"/>
                </a:solidFill>
                <a:latin typeface="Trebuchet MS"/>
                <a:ea typeface="Trebuchet MS"/>
                <a:cs typeface="Trebuchet MS"/>
                <a:sym typeface="Trebuchet MS"/>
              </a:rPr>
              <a:t>In Q1, the PCNs which received a significant number of reviews and were thereby subject to thematic analysis were: North H&amp;F PCN, H&amp;F Partnership, H&amp;F Central PCN, Babylon GP at Hand and South Fulham PCN. </a:t>
            </a:r>
            <a:endParaRPr lang="en-GB" dirty="0">
              <a:solidFill>
                <a:schemeClr val="dk1"/>
              </a:solidFill>
              <a:ea typeface="Trebuchet MS"/>
              <a:sym typeface="Trebuchet MS"/>
            </a:endParaRPr>
          </a:p>
          <a:p>
            <a:endParaRPr lang="en-GB" sz="1200" dirty="0">
              <a:solidFill>
                <a:schemeClr val="dk1"/>
              </a:solidFill>
              <a:latin typeface="Trebuchet MS"/>
              <a:ea typeface="Trebuchet MS"/>
              <a:cs typeface="Trebuchet MS"/>
              <a:sym typeface="Trebuchet MS"/>
            </a:endParaRPr>
          </a:p>
          <a:p>
            <a:r>
              <a:rPr lang="en-GB" sz="1200" b="0" i="0" u="none" strike="noStrike" cap="none">
                <a:solidFill>
                  <a:schemeClr val="dk1"/>
                </a:solidFill>
                <a:latin typeface="Trebuchet MS"/>
                <a:ea typeface="Trebuchet MS"/>
                <a:cs typeface="Trebuchet MS"/>
                <a:sym typeface="Trebuchet MS"/>
              </a:rPr>
              <a:t>After patients give their overall star rating for the service, there </a:t>
            </a:r>
            <a:r>
              <a:rPr lang="en-GB" sz="1200" b="0" i="0" u="none" strike="noStrike" cap="none" dirty="0">
                <a:solidFill>
                  <a:schemeClr val="dk1"/>
                </a:solidFill>
                <a:latin typeface="Trebuchet MS"/>
                <a:ea typeface="Trebuchet MS"/>
                <a:cs typeface="Trebuchet MS"/>
                <a:sym typeface="Trebuchet MS"/>
              </a:rPr>
              <a:t>is a section that says "tell us more about your experience". Each comment is uploaded to our Online Feedback Centre where up to five themes and sub-themes may be applied to the comment (see appendix 3 p59-</a:t>
            </a:r>
            <a:r>
              <a:rPr lang="en-GB" sz="1200" b="0" i="0" u="none" strike="noStrike" cap="none">
                <a:solidFill>
                  <a:schemeClr val="dk1"/>
                </a:solidFill>
                <a:latin typeface="Trebuchet MS"/>
                <a:ea typeface="Trebuchet MS"/>
                <a:cs typeface="Trebuchet MS"/>
                <a:sym typeface="Trebuchet MS"/>
              </a:rPr>
              <a:t>61; for a full list).</a:t>
            </a:r>
            <a:r>
              <a:rPr lang="en-GB" sz="1200">
                <a:solidFill>
                  <a:schemeClr val="dk1"/>
                </a:solidFill>
                <a:latin typeface="Trebuchet MS"/>
                <a:ea typeface="Trebuchet MS"/>
                <a:cs typeface="Trebuchet MS"/>
                <a:sym typeface="Trebuchet MS"/>
              </a:rPr>
              <a:t> For</a:t>
            </a:r>
            <a:r>
              <a:rPr lang="en-GB" sz="1200" b="0" i="0" u="none" strike="noStrike" cap="none">
                <a:solidFill>
                  <a:schemeClr val="dk1"/>
                </a:solidFill>
                <a:latin typeface="Trebuchet MS"/>
                <a:ea typeface="Trebuchet MS"/>
                <a:cs typeface="Trebuchet MS"/>
                <a:sym typeface="Trebuchet MS"/>
              </a:rPr>
              <a:t> this reason, the total numbers of themes-counts will differ from the total number of reviews for each service area. For each theme </a:t>
            </a:r>
            <a:r>
              <a:rPr lang="en-GB" sz="1200" b="0" i="0" u="none" strike="noStrike" cap="none" dirty="0">
                <a:solidFill>
                  <a:schemeClr val="dk1"/>
                </a:solidFill>
                <a:latin typeface="Trebuchet MS"/>
                <a:ea typeface="Trebuchet MS"/>
                <a:cs typeface="Trebuchet MS"/>
                <a:sym typeface="Trebuchet MS"/>
              </a:rPr>
              <a:t>applied to a review, a positive, negative or neutral 'sentiment' is given. The application of themes, sub-themes and sentiment is a manual process. </a:t>
            </a:r>
            <a:endParaRPr sz="1400" b="0" i="0" u="none" strike="noStrike" cap="none">
              <a:solidFill>
                <a:schemeClr val="dk1"/>
              </a:solidFill>
              <a:latin typeface="Arial"/>
              <a:ea typeface="Arial"/>
              <a:cs typeface="Arial"/>
            </a:endParaRPr>
          </a:p>
        </p:txBody>
      </p:sp>
      <p:sp>
        <p:nvSpPr>
          <p:cNvPr id="814" name="Google Shape;814;p4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42</a:t>
            </a:fld>
            <a:endParaRPr/>
          </a:p>
        </p:txBody>
      </p:sp>
      <p:sp>
        <p:nvSpPr>
          <p:cNvPr id="8" name="Google Shape;148;p3">
            <a:extLst>
              <a:ext uri="{FF2B5EF4-FFF2-40B4-BE49-F238E27FC236}">
                <a16:creationId xmlns:a16="http://schemas.microsoft.com/office/drawing/2014/main" id="{FBA9A6B9-0F44-4B4C-88E3-75C043E78344}"/>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pic>
        <p:nvPicPr>
          <p:cNvPr id="821" name="Google Shape;821;p44"/>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22" name="Google Shape;822;p44"/>
          <p:cNvSpPr txBox="1"/>
          <p:nvPr/>
        </p:nvSpPr>
        <p:spPr>
          <a:xfrm>
            <a:off x="478971" y="1083763"/>
            <a:ext cx="9811500" cy="1384954"/>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This quarter</a:t>
            </a:r>
            <a:r>
              <a:rPr lang="en-GB" sz="1200" dirty="0">
                <a:solidFill>
                  <a:schemeClr val="dk1"/>
                </a:solidFill>
                <a:latin typeface="Trebuchet MS"/>
                <a:ea typeface="Trebuchet MS"/>
                <a:cs typeface="Trebuchet MS"/>
                <a:sym typeface="Trebuchet MS"/>
              </a:rPr>
              <a:t>,</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Healthwatch H&amp;F collected</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86 </a:t>
            </a:r>
            <a:r>
              <a:rPr lang="en-GB" sz="1200" b="0" i="0" u="none" strike="noStrike" cap="none" dirty="0">
                <a:solidFill>
                  <a:schemeClr val="dk1"/>
                </a:solidFill>
                <a:latin typeface="Trebuchet MS"/>
                <a:ea typeface="Trebuchet MS"/>
                <a:cs typeface="Trebuchet MS"/>
                <a:sym typeface="Trebuchet MS"/>
              </a:rPr>
              <a:t>reviews for </a:t>
            </a:r>
            <a:r>
              <a:rPr lang="en-GB" sz="1200" b="1" i="0" u="none" strike="noStrike" cap="none" dirty="0">
                <a:solidFill>
                  <a:schemeClr val="dk1"/>
                </a:solidFill>
                <a:latin typeface="Trebuchet MS"/>
                <a:ea typeface="Trebuchet MS"/>
                <a:cs typeface="Trebuchet MS"/>
                <a:sym typeface="Trebuchet MS"/>
              </a:rPr>
              <a:t>North H&amp;F PCN, </a:t>
            </a:r>
            <a:r>
              <a:rPr lang="en-GB" sz="1200" b="0" i="0" u="none" strike="noStrike" cap="none" dirty="0">
                <a:solidFill>
                  <a:schemeClr val="dk1"/>
                </a:solidFill>
                <a:latin typeface="Trebuchet MS"/>
                <a:ea typeface="Trebuchet MS"/>
                <a:cs typeface="Trebuchet MS"/>
                <a:sym typeface="Trebuchet MS"/>
              </a:rPr>
              <a:t>of which 61% (n.</a:t>
            </a:r>
            <a:r>
              <a:rPr lang="en-GB" sz="1200" dirty="0">
                <a:solidFill>
                  <a:schemeClr val="dk1"/>
                </a:solidFill>
                <a:latin typeface="Trebuchet MS"/>
                <a:ea typeface="Trebuchet MS"/>
                <a:cs typeface="Trebuchet MS"/>
                <a:sym typeface="Trebuchet MS"/>
              </a:rPr>
              <a:t>52</a:t>
            </a:r>
            <a:r>
              <a:rPr lang="en-GB" sz="1200" b="0" i="0" u="none" strike="noStrike" cap="none" dirty="0">
                <a:solidFill>
                  <a:schemeClr val="dk1"/>
                </a:solidFill>
                <a:latin typeface="Trebuchet MS"/>
                <a:ea typeface="Trebuchet MS"/>
                <a:cs typeface="Trebuchet MS"/>
                <a:sym typeface="Trebuchet MS"/>
              </a:rPr>
              <a:t>) were positive, 9% (n.8) were neutral and 30% (n.26) were negative. The chart below shows the top three themes for North H&amp;F PCN. The </a:t>
            </a:r>
            <a:r>
              <a:rPr lang="en-GB" sz="1200" b="1" i="0" u="none" strike="noStrike" cap="none" dirty="0">
                <a:solidFill>
                  <a:schemeClr val="dk1"/>
                </a:solidFill>
                <a:latin typeface="Trebuchet MS"/>
                <a:ea typeface="Trebuchet MS"/>
                <a:cs typeface="Trebuchet MS"/>
                <a:sym typeface="Trebuchet MS"/>
              </a:rPr>
              <a:t>Administration, Staff </a:t>
            </a:r>
            <a:r>
              <a:rPr lang="en-GB" sz="1200" b="0" i="0" u="none" strike="noStrike" cap="none" dirty="0">
                <a:solidFill>
                  <a:schemeClr val="dk1"/>
                </a:solidFill>
                <a:latin typeface="Trebuchet MS"/>
                <a:ea typeface="Trebuchet MS"/>
                <a:cs typeface="Trebuchet MS"/>
                <a:sym typeface="Trebuchet MS"/>
              </a:rPr>
              <a:t>and</a:t>
            </a:r>
            <a:r>
              <a:rPr lang="en-GB" sz="1200" b="1" i="0" u="none" strike="noStrike" cap="none" dirty="0">
                <a:solidFill>
                  <a:schemeClr val="dk1"/>
                </a:solidFill>
                <a:latin typeface="Trebuchet MS"/>
                <a:ea typeface="Trebuchet MS"/>
                <a:cs typeface="Trebuchet MS"/>
                <a:sym typeface="Trebuchet MS"/>
              </a:rPr>
              <a:t> Treatment and Care </a:t>
            </a:r>
            <a:r>
              <a:rPr lang="en-GB" sz="1200" b="0" i="0" u="none" strike="noStrike" cap="none" dirty="0">
                <a:solidFill>
                  <a:schemeClr val="dk1"/>
                </a:solidFill>
                <a:latin typeface="Trebuchet MS"/>
                <a:ea typeface="Trebuchet MS"/>
                <a:cs typeface="Trebuchet MS"/>
                <a:sym typeface="Trebuchet MS"/>
              </a:rPr>
              <a:t>themes have, by far, been the most </a:t>
            </a:r>
            <a:r>
              <a:rPr lang="en-GB" sz="1200" dirty="0">
                <a:solidFill>
                  <a:schemeClr val="dk1"/>
                </a:solidFill>
                <a:latin typeface="Trebuchet MS"/>
                <a:ea typeface="Trebuchet MS"/>
                <a:cs typeface="Trebuchet MS"/>
                <a:sym typeface="Trebuchet MS"/>
              </a:rPr>
              <a:t>regularly identified themes</a:t>
            </a:r>
            <a:r>
              <a:rPr lang="en-GB" sz="1200" b="0" i="0" u="none" strike="noStrike" cap="none" dirty="0">
                <a:solidFill>
                  <a:schemeClr val="dk1"/>
                </a:solidFill>
                <a:latin typeface="Trebuchet MS"/>
                <a:ea typeface="Trebuchet MS"/>
                <a:cs typeface="Trebuchet MS"/>
                <a:sym typeface="Trebuchet MS"/>
              </a:rPr>
              <a:t> in the reviews for </a:t>
            </a:r>
            <a:r>
              <a:rPr lang="en-GB" sz="1200" dirty="0">
                <a:solidFill>
                  <a:schemeClr val="dk1"/>
                </a:solidFill>
                <a:latin typeface="Trebuchet MS"/>
                <a:ea typeface="Trebuchet MS"/>
                <a:cs typeface="Trebuchet MS"/>
                <a:sym typeface="Trebuchet MS"/>
              </a:rPr>
              <a:t>the surgeries within the </a:t>
            </a:r>
            <a:r>
              <a:rPr lang="en-GB" sz="1200" b="1" dirty="0">
                <a:solidFill>
                  <a:schemeClr val="dk1"/>
                </a:solidFill>
                <a:latin typeface="Trebuchet MS"/>
                <a:ea typeface="Trebuchet MS"/>
                <a:cs typeface="Trebuchet MS"/>
                <a:sym typeface="Trebuchet MS"/>
              </a:rPr>
              <a:t>North </a:t>
            </a:r>
            <a:r>
              <a:rPr lang="en-GB" sz="1200" b="1" i="0" u="none" strike="noStrike" cap="none" dirty="0">
                <a:solidFill>
                  <a:schemeClr val="dk1"/>
                </a:solidFill>
                <a:latin typeface="Trebuchet MS"/>
                <a:ea typeface="Trebuchet MS"/>
                <a:cs typeface="Trebuchet MS"/>
                <a:sym typeface="Trebuchet MS"/>
              </a:rPr>
              <a:t>H&amp;F PCN</a:t>
            </a:r>
            <a:r>
              <a:rPr lang="en-GB" sz="1200" b="0" i="0" u="none" strike="noStrike" cap="none" dirty="0">
                <a:solidFill>
                  <a:schemeClr val="dk1"/>
                </a:solidFill>
                <a:latin typeface="Trebuchet MS"/>
                <a:ea typeface="Trebuchet MS"/>
                <a:cs typeface="Trebuchet MS"/>
                <a:sym typeface="Trebuchet MS"/>
              </a:rPr>
              <a:t>.</a:t>
            </a:r>
            <a:endParaRPr lang="en-GB" dirty="0">
              <a:solidFill>
                <a:schemeClr val="dk1"/>
              </a:solidFill>
              <a:ea typeface="Trebuchet MS"/>
            </a:endParaRPr>
          </a:p>
          <a:p>
            <a:br>
              <a:rPr lang="en-GB" sz="1200" b="1" i="0" u="none" strike="noStrike" cap="none" dirty="0">
                <a:solidFill>
                  <a:srgbClr val="000000"/>
                </a:solidFill>
                <a:latin typeface="Trebuchet MS"/>
                <a:ea typeface="Trebuchet MS"/>
                <a:cs typeface="Trebuchet MS"/>
                <a:sym typeface="Trebuchet MS"/>
              </a:rPr>
            </a:br>
            <a:r>
              <a:rPr lang="en-GB" sz="1200" dirty="0">
                <a:solidFill>
                  <a:schemeClr val="dk1"/>
                </a:solidFill>
                <a:latin typeface="Trebuchet MS"/>
                <a:ea typeface="Trebuchet MS"/>
                <a:cs typeface="Trebuchet MS"/>
                <a:sym typeface="Trebuchet MS"/>
              </a:rPr>
              <a:t>Patient </a:t>
            </a:r>
            <a:r>
              <a:rPr lang="en-GB" sz="1200" b="0" i="0" u="none" strike="noStrike" cap="none" dirty="0">
                <a:solidFill>
                  <a:schemeClr val="dk1"/>
                </a:solidFill>
                <a:latin typeface="Trebuchet MS"/>
                <a:ea typeface="Trebuchet MS"/>
                <a:cs typeface="Trebuchet MS"/>
                <a:sym typeface="Trebuchet MS"/>
              </a:rPr>
              <a:t>feedback </a:t>
            </a:r>
            <a:r>
              <a:rPr lang="en-GB" sz="1200" dirty="0">
                <a:solidFill>
                  <a:schemeClr val="dk1"/>
                </a:solidFill>
                <a:latin typeface="Trebuchet MS"/>
                <a:ea typeface="Trebuchet MS"/>
                <a:cs typeface="Trebuchet MS"/>
                <a:sym typeface="Trebuchet MS"/>
              </a:rPr>
              <a:t>relating</a:t>
            </a:r>
            <a:r>
              <a:rPr lang="en-GB" sz="1200" b="0" i="0" u="none" strike="noStrike" cap="none" dirty="0">
                <a:solidFill>
                  <a:schemeClr val="dk1"/>
                </a:solidFill>
                <a:latin typeface="Trebuchet MS"/>
                <a:ea typeface="Trebuchet MS"/>
                <a:cs typeface="Trebuchet MS"/>
                <a:sym typeface="Trebuchet MS"/>
              </a:rPr>
              <a:t> to the </a:t>
            </a:r>
            <a:r>
              <a:rPr lang="en-GB" sz="1200" b="1" i="0" u="none" strike="noStrike" cap="none" dirty="0">
                <a:solidFill>
                  <a:schemeClr val="dk1"/>
                </a:solidFill>
                <a:latin typeface="Trebuchet MS"/>
                <a:ea typeface="Trebuchet MS"/>
                <a:cs typeface="Trebuchet MS"/>
                <a:sym typeface="Trebuchet MS"/>
              </a:rPr>
              <a:t>Administration </a:t>
            </a:r>
            <a:r>
              <a:rPr lang="en-GB" sz="1200" b="0" i="0" u="none" strike="noStrike" cap="none" dirty="0">
                <a:solidFill>
                  <a:schemeClr val="dk1"/>
                </a:solidFill>
                <a:latin typeface="Trebuchet MS"/>
                <a:ea typeface="Trebuchet MS"/>
                <a:cs typeface="Trebuchet MS"/>
                <a:sym typeface="Trebuchet MS"/>
              </a:rPr>
              <a:t>theme was mostly positive </a:t>
            </a:r>
            <a:r>
              <a:rPr lang="en-GB" sz="1200" dirty="0">
                <a:solidFill>
                  <a:schemeClr val="dk1"/>
                </a:solidFill>
                <a:latin typeface="Trebuchet MS"/>
                <a:ea typeface="Trebuchet MS"/>
                <a:cs typeface="Trebuchet MS"/>
                <a:sym typeface="Trebuchet MS"/>
              </a:rPr>
              <a:t>in sentiment (55%).</a:t>
            </a:r>
            <a:r>
              <a:rPr lang="en-GB" sz="1200" b="0" i="0" u="none" strike="noStrike" cap="none" dirty="0">
                <a:solidFill>
                  <a:schemeClr val="dk1"/>
                </a:solidFill>
                <a:latin typeface="Trebuchet MS"/>
                <a:ea typeface="Trebuchet MS"/>
                <a:cs typeface="Trebuchet MS"/>
                <a:sym typeface="Trebuchet MS"/>
              </a:rPr>
              <a:t> However, </a:t>
            </a:r>
            <a:r>
              <a:rPr lang="en-GB" sz="1200" dirty="0">
                <a:solidFill>
                  <a:schemeClr val="dk1"/>
                </a:solidFill>
                <a:latin typeface="Trebuchet MS"/>
                <a:ea typeface="Trebuchet MS"/>
                <a:cs typeface="Trebuchet MS"/>
                <a:sym typeface="Trebuchet MS"/>
              </a:rPr>
              <a:t>42</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22</a:t>
            </a:r>
            <a:r>
              <a:rPr lang="en-GB" sz="1200" b="0" i="0" u="none" strike="noStrike" cap="none" dirty="0">
                <a:solidFill>
                  <a:schemeClr val="dk1"/>
                </a:solidFill>
                <a:latin typeface="Trebuchet MS"/>
                <a:ea typeface="Trebuchet MS"/>
                <a:cs typeface="Trebuchet MS"/>
                <a:sym typeface="Trebuchet MS"/>
              </a:rPr>
              <a:t>) of the comments </a:t>
            </a:r>
            <a:r>
              <a:rPr lang="en-GB" sz="1200" dirty="0">
                <a:solidFill>
                  <a:schemeClr val="dk1"/>
                </a:solidFill>
                <a:latin typeface="Trebuchet MS"/>
                <a:ea typeface="Trebuchet MS"/>
                <a:cs typeface="Trebuchet MS"/>
                <a:sym typeface="Trebuchet MS"/>
              </a:rPr>
              <a:t>relating</a:t>
            </a:r>
            <a:r>
              <a:rPr lang="en-GB" sz="1200" b="0" i="0" u="none" strike="noStrike" cap="none" dirty="0">
                <a:solidFill>
                  <a:schemeClr val="dk1"/>
                </a:solidFill>
                <a:latin typeface="Trebuchet MS"/>
                <a:ea typeface="Trebuchet MS"/>
                <a:cs typeface="Trebuchet MS"/>
                <a:sym typeface="Trebuchet MS"/>
              </a:rPr>
              <a:t> to</a:t>
            </a:r>
            <a:r>
              <a:rPr lang="en-GB" sz="1200" dirty="0">
                <a:solidFill>
                  <a:schemeClr val="dk1"/>
                </a:solidFill>
                <a:latin typeface="Trebuchet MS"/>
                <a:ea typeface="Trebuchet MS"/>
                <a:cs typeface="Trebuchet MS"/>
                <a:sym typeface="Trebuchet MS"/>
              </a:rPr>
              <a:t> the </a:t>
            </a:r>
            <a:r>
              <a:rPr lang="en-GB" sz="1200" b="1" i="0" u="none" strike="noStrike" cap="none" dirty="0">
                <a:solidFill>
                  <a:schemeClr val="dk1"/>
                </a:solidFill>
                <a:latin typeface="Trebuchet MS"/>
                <a:ea typeface="Trebuchet MS"/>
                <a:cs typeface="Trebuchet MS"/>
                <a:sym typeface="Trebuchet MS"/>
              </a:rPr>
              <a:t>Administration </a:t>
            </a:r>
            <a:r>
              <a:rPr lang="en-GB" sz="1200" b="0" i="0" u="none" strike="noStrike" cap="none" dirty="0">
                <a:solidFill>
                  <a:schemeClr val="dk1"/>
                </a:solidFill>
                <a:latin typeface="Trebuchet MS"/>
                <a:ea typeface="Trebuchet MS"/>
                <a:cs typeface="Trebuchet MS"/>
                <a:sym typeface="Trebuchet MS"/>
              </a:rPr>
              <a:t>theme had a negative sentiment. The main issues</a:t>
            </a:r>
            <a:r>
              <a:rPr lang="en-GB" sz="1200" dirty="0">
                <a:solidFill>
                  <a:schemeClr val="dk1"/>
                </a:solidFill>
                <a:latin typeface="Trebuchet MS"/>
                <a:ea typeface="Trebuchet MS"/>
                <a:cs typeface="Trebuchet MS"/>
                <a:sym typeface="Trebuchet MS"/>
              </a:rPr>
              <a:t> identified</a:t>
            </a:r>
            <a:r>
              <a:rPr lang="en-GB" sz="1200" b="0" i="0" u="none" strike="noStrike" cap="none" dirty="0">
                <a:solidFill>
                  <a:schemeClr val="dk1"/>
                </a:solidFill>
                <a:latin typeface="Trebuchet MS"/>
                <a:ea typeface="Trebuchet MS"/>
                <a:cs typeface="Trebuchet MS"/>
                <a:sym typeface="Trebuchet MS"/>
              </a:rPr>
              <a:t> were around appointment availability and booking an appointment. The </a:t>
            </a:r>
            <a:r>
              <a:rPr lang="en-GB" sz="1200" b="1" i="0" u="none" strike="noStrike" cap="none" dirty="0">
                <a:solidFill>
                  <a:schemeClr val="dk1"/>
                </a:solidFill>
                <a:latin typeface="Trebuchet MS"/>
                <a:ea typeface="Trebuchet MS"/>
                <a:cs typeface="Trebuchet MS"/>
                <a:sym typeface="Trebuchet MS"/>
              </a:rPr>
              <a:t>Treatment and Care</a:t>
            </a:r>
            <a:r>
              <a:rPr lang="en-GB" sz="1200" b="1"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(70%)</a:t>
            </a:r>
            <a:r>
              <a:rPr lang="en-GB" sz="1200" b="1"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and</a:t>
            </a:r>
            <a:r>
              <a:rPr lang="en-GB" sz="1200" b="1" i="0" u="none" strike="noStrike" cap="none" dirty="0">
                <a:solidFill>
                  <a:schemeClr val="dk1"/>
                </a:solidFill>
                <a:latin typeface="Trebuchet MS"/>
                <a:ea typeface="Trebuchet MS"/>
                <a:cs typeface="Trebuchet MS"/>
                <a:sym typeface="Trebuchet MS"/>
              </a:rPr>
              <a:t> Staff</a:t>
            </a:r>
            <a:r>
              <a:rPr lang="en-GB" sz="1200" b="1"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(70%)</a:t>
            </a:r>
            <a:r>
              <a:rPr lang="en-GB" sz="1200" b="1"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theme both received mostly positive reviews. </a:t>
            </a:r>
            <a:endParaRPr sz="1400" b="0" i="0" u="none" strike="noStrike" cap="none" dirty="0">
              <a:solidFill>
                <a:schemeClr val="dk1"/>
              </a:solidFill>
              <a:latin typeface="Arial"/>
              <a:ea typeface="Arial"/>
              <a:cs typeface="Arial"/>
            </a:endParaRPr>
          </a:p>
        </p:txBody>
      </p:sp>
      <p:graphicFrame>
        <p:nvGraphicFramePr>
          <p:cNvPr id="823" name="Google Shape;823;p44"/>
          <p:cNvGraphicFramePr/>
          <p:nvPr>
            <p:extLst>
              <p:ext uri="{D42A27DB-BD31-4B8C-83A1-F6EECF244321}">
                <p14:modId xmlns:p14="http://schemas.microsoft.com/office/powerpoint/2010/main" val="3164948231"/>
              </p:ext>
            </p:extLst>
          </p:nvPr>
        </p:nvGraphicFramePr>
        <p:xfrm>
          <a:off x="552541" y="2722619"/>
          <a:ext cx="4875600" cy="3559034"/>
        </p:xfrm>
        <a:graphic>
          <a:graphicData uri="http://schemas.openxmlformats.org/drawingml/2006/chart">
            <c:chart xmlns:c="http://schemas.openxmlformats.org/drawingml/2006/chart" xmlns:r="http://schemas.openxmlformats.org/officeDocument/2006/relationships" r:id="rId4"/>
          </a:graphicData>
        </a:graphic>
      </p:graphicFrame>
      <p:sp>
        <p:nvSpPr>
          <p:cNvPr id="824" name="Google Shape;824;p44"/>
          <p:cNvSpPr txBox="1"/>
          <p:nvPr/>
        </p:nvSpPr>
        <p:spPr>
          <a:xfrm rot="-5400000">
            <a:off x="-55464" y="4189056"/>
            <a:ext cx="90823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25" name="Google Shape;825;p44"/>
          <p:cNvSpPr txBox="1"/>
          <p:nvPr/>
        </p:nvSpPr>
        <p:spPr>
          <a:xfrm>
            <a:off x="2140897" y="6281674"/>
            <a:ext cx="18635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26" name="Google Shape;826;p44"/>
          <p:cNvSpPr txBox="1"/>
          <p:nvPr/>
        </p:nvSpPr>
        <p:spPr>
          <a:xfrm>
            <a:off x="5577860" y="2788662"/>
            <a:ext cx="4488462" cy="20005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 service here is excellent, they are efficient, professional, they listen to you and it's very easy to book an appointment.</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am fine, am always able to get appointments and I don't have a problem with my doctor. He help me a lot. Compare to my country the service here is very good.</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827" name="Google Shape;827;p44"/>
          <p:cNvSpPr txBox="1"/>
          <p:nvPr/>
        </p:nvSpPr>
        <p:spPr>
          <a:xfrm>
            <a:off x="5569938" y="4701025"/>
            <a:ext cx="4488462"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“Some of the reception staff are extremely rude and cold hearted. It's hard to get an appointment or help these days when we most need it.”  </a:t>
            </a:r>
            <a:r>
              <a:rPr lang="en-GB" sz="1200" dirty="0">
                <a:solidFill>
                  <a:schemeClr val="dk1"/>
                </a:solidFill>
                <a:highlight>
                  <a:srgbClr val="BDD1D1"/>
                </a:highlight>
                <a:latin typeface="Trebuchet MS"/>
                <a:ea typeface="Trebuchet MS"/>
                <a:cs typeface="Trebuchet MS"/>
                <a:sym typeface="Trebuchet MS"/>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 had a few good experiences, but I also had a really bad experience as well and when it's good it's</a:t>
            </a:r>
            <a:r>
              <a:rPr lang="en-GB" sz="1200">
                <a:solidFill>
                  <a:schemeClr val="dk1"/>
                </a:solidFill>
                <a:highlight>
                  <a:srgbClr val="BDD1D1"/>
                </a:highlight>
                <a:latin typeface="Trebuchet MS"/>
              </a:rPr>
              <a:t> good, but when </a:t>
            </a:r>
            <a:r>
              <a:rPr lang="en-GB" sz="1200" dirty="0">
                <a:solidFill>
                  <a:schemeClr val="dk1"/>
                </a:solidFill>
                <a:highlight>
                  <a:srgbClr val="BDD1D1"/>
                </a:highlight>
                <a:latin typeface="Trebuchet MS"/>
              </a:rPr>
              <a:t>it's bad it's</a:t>
            </a:r>
            <a:r>
              <a:rPr lang="en-GB" sz="1200">
                <a:solidFill>
                  <a:schemeClr val="dk1"/>
                </a:solidFill>
                <a:highlight>
                  <a:srgbClr val="BDD1D1"/>
                </a:highlight>
                <a:latin typeface="Trebuchet MS"/>
              </a:rPr>
              <a:t> very bad. One of the receptionist, </a:t>
            </a:r>
            <a:r>
              <a:rPr lang="en-GB" sz="1200" dirty="0">
                <a:solidFill>
                  <a:schemeClr val="dk1"/>
                </a:solidFill>
                <a:highlight>
                  <a:srgbClr val="BDD1D1"/>
                </a:highlight>
                <a:latin typeface="Trebuchet MS"/>
              </a:rPr>
              <a:t>she is nice.</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cxnSp>
        <p:nvCxnSpPr>
          <p:cNvPr id="828" name="Google Shape;828;p44"/>
          <p:cNvCxnSpPr/>
          <p:nvPr/>
        </p:nvCxnSpPr>
        <p:spPr>
          <a:xfrm>
            <a:off x="5569938" y="2648199"/>
            <a:ext cx="4305582" cy="0"/>
          </a:xfrm>
          <a:prstGeom prst="straightConnector1">
            <a:avLst/>
          </a:prstGeom>
          <a:noFill/>
          <a:ln w="12700" cap="flat" cmpd="sng">
            <a:solidFill>
              <a:schemeClr val="dk1"/>
            </a:solidFill>
            <a:prstDash val="solid"/>
            <a:miter lim="800000"/>
            <a:headEnd type="none" w="sm" len="sm"/>
            <a:tailEnd type="none" w="sm" len="sm"/>
          </a:ln>
        </p:spPr>
      </p:cxnSp>
      <p:pic>
        <p:nvPicPr>
          <p:cNvPr id="829" name="Google Shape;829;p44"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30" name="Google Shape;830;p44"/>
          <p:cNvSpPr txBox="1"/>
          <p:nvPr/>
        </p:nvSpPr>
        <p:spPr>
          <a:xfrm>
            <a:off x="83079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Themes for North H&amp;F PCN Network</a:t>
            </a:r>
            <a:endParaRPr sz="1400" b="0" i="0" u="none" strike="noStrike" cap="none" dirty="0">
              <a:solidFill>
                <a:srgbClr val="000000"/>
              </a:solidFill>
              <a:latin typeface="Arial"/>
              <a:ea typeface="Arial"/>
              <a:cs typeface="Arial"/>
              <a:sym typeface="Arial"/>
            </a:endParaRPr>
          </a:p>
        </p:txBody>
      </p:sp>
      <p:cxnSp>
        <p:nvCxnSpPr>
          <p:cNvPr id="831" name="Google Shape;831;p44"/>
          <p:cNvCxnSpPr/>
          <p:nvPr/>
        </p:nvCxnSpPr>
        <p:spPr>
          <a:xfrm>
            <a:off x="5661378" y="4701025"/>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32" name="Google Shape;832;p44"/>
          <p:cNvCxnSpPr/>
          <p:nvPr/>
        </p:nvCxnSpPr>
        <p:spPr>
          <a:xfrm>
            <a:off x="5661378" y="6639977"/>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5" name="Google Shape;148;p3">
            <a:extLst>
              <a:ext uri="{FF2B5EF4-FFF2-40B4-BE49-F238E27FC236}">
                <a16:creationId xmlns:a16="http://schemas.microsoft.com/office/drawing/2014/main" id="{6B20DCD1-0D8E-436C-A0BE-8DE4C3494AC1}"/>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5"/>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40" name="Google Shape;840;p45"/>
          <p:cNvSpPr txBox="1"/>
          <p:nvPr/>
        </p:nvSpPr>
        <p:spPr>
          <a:xfrm>
            <a:off x="268375" y="1083775"/>
            <a:ext cx="10022100" cy="2348295"/>
          </a:xfrm>
          <a:prstGeom prst="rect">
            <a:avLst/>
          </a:prstGeom>
          <a:noFill/>
          <a:ln>
            <a:noFill/>
          </a:ln>
        </p:spPr>
        <p:txBody>
          <a:bodyPr spcFirstLastPara="1" wrap="square" lIns="91425" tIns="45700" rIns="91425" bIns="45700" anchor="t" anchorCtr="0">
            <a:spAutoFit/>
          </a:bodyPr>
          <a:lstStyle/>
          <a:p>
            <a:r>
              <a:rPr lang="en-GB" sz="1200" b="0" i="0" u="none" strike="noStrike" cap="none">
                <a:solidFill>
                  <a:schemeClr val="dk1"/>
                </a:solidFill>
                <a:latin typeface="Trebuchet MS"/>
                <a:ea typeface="Trebuchet MS"/>
                <a:cs typeface="Trebuchet MS"/>
                <a:sym typeface="Trebuchet MS"/>
              </a:rPr>
              <a:t>This </a:t>
            </a:r>
            <a:r>
              <a:rPr lang="en-GB" sz="1200">
                <a:solidFill>
                  <a:schemeClr val="dk1"/>
                </a:solidFill>
                <a:latin typeface="Trebuchet MS"/>
                <a:ea typeface="Trebuchet MS"/>
                <a:cs typeface="Trebuchet MS"/>
                <a:sym typeface="Trebuchet MS"/>
              </a:rPr>
              <a:t>quarter, Healthwatch H&amp;F collected</a:t>
            </a:r>
            <a:r>
              <a:rPr lang="en-GB" sz="1200" b="0" i="0" u="none" strike="noStrike" cap="none">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79</a:t>
            </a:r>
            <a:r>
              <a:rPr lang="en-GB" sz="1200" b="0" i="0" u="none" strike="noStrike" cap="none">
                <a:solidFill>
                  <a:schemeClr val="dk1"/>
                </a:solidFill>
                <a:latin typeface="Trebuchet MS"/>
                <a:ea typeface="Trebuchet MS"/>
                <a:cs typeface="Trebuchet MS"/>
                <a:sym typeface="Trebuchet MS"/>
              </a:rPr>
              <a:t> reviews for </a:t>
            </a:r>
            <a:r>
              <a:rPr lang="en-GB" sz="1200" b="1" i="0" u="none" strike="noStrike" cap="none" dirty="0">
                <a:solidFill>
                  <a:schemeClr val="dk1"/>
                </a:solidFill>
                <a:latin typeface="Trebuchet MS"/>
                <a:ea typeface="Trebuchet MS"/>
                <a:cs typeface="Trebuchet MS"/>
                <a:sym typeface="Trebuchet MS"/>
              </a:rPr>
              <a:t>H&amp;F Partnership </a:t>
            </a:r>
            <a:r>
              <a:rPr lang="en-GB" sz="1200" b="0" i="0" u="none" strike="noStrike" cap="none" dirty="0">
                <a:solidFill>
                  <a:schemeClr val="dk1"/>
                </a:solidFill>
                <a:latin typeface="Trebuchet MS"/>
                <a:ea typeface="Trebuchet MS"/>
                <a:cs typeface="Trebuchet MS"/>
                <a:sym typeface="Trebuchet MS"/>
              </a:rPr>
              <a:t>of which 51% (n.40) were positive, 17% (n.</a:t>
            </a:r>
            <a:r>
              <a:rPr lang="en-GB" sz="1200" dirty="0">
                <a:solidFill>
                  <a:schemeClr val="dk1"/>
                </a:solidFill>
                <a:latin typeface="Trebuchet MS"/>
                <a:ea typeface="Trebuchet MS"/>
                <a:cs typeface="Trebuchet MS"/>
                <a:sym typeface="Trebuchet MS"/>
              </a:rPr>
              <a:t>13</a:t>
            </a:r>
            <a:r>
              <a:rPr lang="en-GB" sz="1200" b="0" i="0" u="none" strike="noStrike" cap="none" dirty="0">
                <a:solidFill>
                  <a:schemeClr val="dk1"/>
                </a:solidFill>
                <a:latin typeface="Trebuchet MS"/>
                <a:ea typeface="Trebuchet MS"/>
                <a:cs typeface="Trebuchet MS"/>
                <a:sym typeface="Trebuchet MS"/>
              </a:rPr>
              <a:t>) were neutral and 32% (n.</a:t>
            </a:r>
            <a:r>
              <a:rPr lang="en-GB" sz="1200" dirty="0">
                <a:solidFill>
                  <a:schemeClr val="dk1"/>
                </a:solidFill>
                <a:latin typeface="Trebuchet MS"/>
                <a:ea typeface="Trebuchet MS"/>
                <a:cs typeface="Trebuchet MS"/>
                <a:sym typeface="Trebuchet MS"/>
              </a:rPr>
              <a:t>25</a:t>
            </a:r>
            <a:r>
              <a:rPr lang="en-GB" sz="1200" b="0" i="0" u="none" strike="noStrike" cap="none" dirty="0">
                <a:solidFill>
                  <a:schemeClr val="dk1"/>
                </a:solidFill>
                <a:latin typeface="Trebuchet MS"/>
                <a:ea typeface="Trebuchet MS"/>
                <a:cs typeface="Trebuchet MS"/>
                <a:sym typeface="Trebuchet MS"/>
              </a:rPr>
              <a:t>) were negative. </a:t>
            </a:r>
            <a:r>
              <a:rPr lang="en-GB" sz="1200" dirty="0">
                <a:solidFill>
                  <a:schemeClr val="dk1"/>
                </a:solidFill>
                <a:latin typeface="Trebuchet MS"/>
                <a:ea typeface="Trebuchet MS"/>
                <a:cs typeface="Trebuchet MS"/>
                <a:sym typeface="Trebuchet MS"/>
              </a:rPr>
              <a:t>The</a:t>
            </a:r>
            <a:r>
              <a:rPr lang="en-GB" sz="1200" b="0" i="0" u="none" strike="noStrike" cap="none" dirty="0">
                <a:solidFill>
                  <a:schemeClr val="dk1"/>
                </a:solidFill>
                <a:latin typeface="Trebuchet MS"/>
                <a:ea typeface="Trebuchet MS"/>
                <a:cs typeface="Trebuchet MS"/>
                <a:sym typeface="Trebuchet MS"/>
              </a:rPr>
              <a:t> chart </a:t>
            </a:r>
            <a:r>
              <a:rPr lang="en-GB" sz="1200" dirty="0">
                <a:solidFill>
                  <a:schemeClr val="dk1"/>
                </a:solidFill>
                <a:latin typeface="Trebuchet MS"/>
                <a:ea typeface="Trebuchet MS"/>
                <a:cs typeface="Trebuchet MS"/>
                <a:sym typeface="Trebuchet MS"/>
              </a:rPr>
              <a:t>below shows</a:t>
            </a:r>
            <a:r>
              <a:rPr lang="en-GB" sz="1200" b="0" i="0" u="none" strike="noStrike" cap="none" dirty="0">
                <a:solidFill>
                  <a:schemeClr val="dk1"/>
                </a:solidFill>
                <a:latin typeface="Trebuchet MS"/>
                <a:ea typeface="Trebuchet MS"/>
                <a:cs typeface="Trebuchet MS"/>
                <a:sym typeface="Trebuchet MS"/>
              </a:rPr>
              <a:t> the top four themes for</a:t>
            </a:r>
            <a:r>
              <a:rPr lang="en-GB" sz="1200" dirty="0">
                <a:solidFill>
                  <a:schemeClr val="dk1"/>
                </a:solidFill>
                <a:latin typeface="Trebuchet MS"/>
                <a:ea typeface="Trebuchet MS"/>
                <a:cs typeface="Trebuchet MS"/>
                <a:sym typeface="Trebuchet MS"/>
              </a:rPr>
              <a:t> the </a:t>
            </a:r>
            <a:r>
              <a:rPr lang="en-GB" sz="1200" b="1" i="0" u="none" strike="noStrike" cap="none" dirty="0">
                <a:solidFill>
                  <a:schemeClr val="dk1"/>
                </a:solidFill>
                <a:latin typeface="Trebuchet MS"/>
                <a:ea typeface="Trebuchet MS"/>
                <a:cs typeface="Trebuchet MS"/>
                <a:sym typeface="Trebuchet MS"/>
              </a:rPr>
              <a:t>H&amp;F Partnership</a:t>
            </a:r>
            <a:r>
              <a:rPr lang="en-GB" sz="1200" b="1" dirty="0">
                <a:solidFill>
                  <a:schemeClr val="dk1"/>
                </a:solidFill>
                <a:latin typeface="Trebuchet MS"/>
                <a:ea typeface="Trebuchet MS"/>
                <a:cs typeface="Trebuchet MS"/>
                <a:sym typeface="Trebuchet MS"/>
              </a:rPr>
              <a:t> Network</a:t>
            </a:r>
            <a:r>
              <a:rPr lang="en-GB" sz="1200" b="1"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D</a:t>
            </a:r>
            <a:r>
              <a:rPr lang="en-GB" sz="1200" b="0" i="0" u="none" strike="noStrike" cap="none" dirty="0">
                <a:solidFill>
                  <a:schemeClr val="dk1"/>
                </a:solidFill>
                <a:latin typeface="Trebuchet MS"/>
                <a:ea typeface="Trebuchet MS"/>
                <a:cs typeface="Trebuchet MS"/>
                <a:sym typeface="Trebuchet MS"/>
              </a:rPr>
              <a:t>uring this quarter, the number of </a:t>
            </a:r>
            <a:r>
              <a:rPr lang="en-GB" sz="1200" dirty="0">
                <a:solidFill>
                  <a:schemeClr val="dk1"/>
                </a:solidFill>
                <a:latin typeface="Trebuchet MS"/>
                <a:ea typeface="Trebuchet MS"/>
                <a:cs typeface="Trebuchet MS"/>
                <a:sym typeface="Trebuchet MS"/>
              </a:rPr>
              <a:t>positive</a:t>
            </a:r>
            <a:r>
              <a:rPr lang="en-GB" sz="1200" b="0" i="0" u="none" strike="noStrike" cap="none" dirty="0">
                <a:solidFill>
                  <a:schemeClr val="dk1"/>
                </a:solidFill>
                <a:latin typeface="Trebuchet MS"/>
                <a:ea typeface="Trebuchet MS"/>
                <a:cs typeface="Trebuchet MS"/>
                <a:sym typeface="Trebuchet MS"/>
              </a:rPr>
              <a:t> reviews for GP surgeries in the </a:t>
            </a:r>
            <a:r>
              <a:rPr lang="en-GB" sz="1200" b="1" i="0" u="none" strike="noStrike" cap="none" dirty="0">
                <a:solidFill>
                  <a:schemeClr val="dk1"/>
                </a:solidFill>
                <a:latin typeface="Trebuchet MS"/>
                <a:ea typeface="Trebuchet MS"/>
                <a:cs typeface="Trebuchet MS"/>
                <a:sym typeface="Trebuchet MS"/>
              </a:rPr>
              <a:t>H&amp;F Partnership</a:t>
            </a:r>
            <a:r>
              <a:rPr lang="en-GB" sz="1200" b="0" i="0" u="none" strike="noStrike" cap="none" dirty="0">
                <a:solidFill>
                  <a:schemeClr val="dk1"/>
                </a:solidFill>
                <a:latin typeface="Trebuchet MS"/>
                <a:ea typeface="Trebuchet MS"/>
                <a:cs typeface="Trebuchet MS"/>
                <a:sym typeface="Trebuchet MS"/>
              </a:rPr>
              <a:t> have </a:t>
            </a:r>
            <a:r>
              <a:rPr lang="en-GB" sz="1200" dirty="0">
                <a:solidFill>
                  <a:schemeClr val="dk1"/>
                </a:solidFill>
                <a:latin typeface="Trebuchet MS"/>
                <a:ea typeface="Trebuchet MS"/>
                <a:cs typeface="Trebuchet MS"/>
                <a:sym typeface="Trebuchet MS"/>
              </a:rPr>
              <a:t>increased,</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compared</a:t>
            </a:r>
            <a:r>
              <a:rPr lang="en-GB" sz="1200" b="0" i="0" u="none" strike="noStrike" cap="none" dirty="0">
                <a:solidFill>
                  <a:schemeClr val="dk1"/>
                </a:solidFill>
                <a:latin typeface="Trebuchet MS"/>
                <a:ea typeface="Trebuchet MS"/>
                <a:cs typeface="Trebuchet MS"/>
                <a:sym typeface="Trebuchet MS"/>
              </a:rPr>
              <a:t> last quarter. </a:t>
            </a:r>
          </a:p>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r>
              <a:rPr lang="en-GB" sz="1200" b="1" i="0" u="none" strike="noStrike" cap="none" dirty="0">
                <a:solidFill>
                  <a:schemeClr val="dk1"/>
                </a:solidFill>
                <a:latin typeface="Trebuchet MS"/>
                <a:ea typeface="Trebuchet MS"/>
                <a:cs typeface="Trebuchet MS"/>
                <a:sym typeface="Trebuchet MS"/>
              </a:rPr>
              <a:t>Administration, Treatment and Care, Access to Service </a:t>
            </a:r>
            <a:r>
              <a:rPr lang="en-GB" sz="1200" b="0" i="0" u="none" strike="noStrike" cap="none" dirty="0">
                <a:solidFill>
                  <a:schemeClr val="dk1"/>
                </a:solidFill>
                <a:latin typeface="Trebuchet MS"/>
                <a:ea typeface="Trebuchet MS"/>
                <a:cs typeface="Trebuchet MS"/>
                <a:sym typeface="Trebuchet MS"/>
              </a:rPr>
              <a:t>and </a:t>
            </a: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were the most common themes identified this quarter.</a:t>
            </a:r>
            <a:br>
              <a:rPr lang="en-GB" sz="1200" b="0" i="0" u="none" strike="noStrike" cap="none" dirty="0">
                <a:solidFill>
                  <a:srgbClr val="000000"/>
                </a:solidFill>
                <a:latin typeface="Trebuchet MS"/>
                <a:ea typeface="Trebuchet MS"/>
                <a:cs typeface="Trebuchet MS"/>
                <a:sym typeface="Trebuchet MS"/>
              </a:rPr>
            </a:br>
            <a:r>
              <a:rPr lang="en-GB" sz="1200" b="0" i="0" u="none" strike="noStrike" cap="none" dirty="0">
                <a:solidFill>
                  <a:schemeClr val="dk1"/>
                </a:solidFill>
                <a:latin typeface="Trebuchet MS"/>
                <a:ea typeface="Trebuchet MS"/>
                <a:cs typeface="Trebuchet MS"/>
                <a:sym typeface="Trebuchet MS"/>
              </a:rPr>
              <a:t>The patient feedback related to the </a:t>
            </a: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theme was </a:t>
            </a:r>
            <a:r>
              <a:rPr lang="en-GB" sz="1200" dirty="0">
                <a:solidFill>
                  <a:schemeClr val="dk1"/>
                </a:solidFill>
                <a:latin typeface="Trebuchet MS"/>
                <a:ea typeface="Trebuchet MS"/>
                <a:cs typeface="Trebuchet MS"/>
                <a:sym typeface="Trebuchet MS"/>
              </a:rPr>
              <a:t>mostly positive</a:t>
            </a:r>
            <a:r>
              <a:rPr lang="en-GB" sz="1200" b="0" i="0" u="none" strike="noStrike" cap="none" dirty="0">
                <a:solidFill>
                  <a:schemeClr val="dk1"/>
                </a:solidFill>
                <a:latin typeface="Trebuchet MS"/>
                <a:ea typeface="Trebuchet MS"/>
                <a:cs typeface="Trebuchet MS"/>
                <a:sym typeface="Trebuchet MS"/>
              </a:rPr>
              <a:t> with </a:t>
            </a:r>
            <a:r>
              <a:rPr lang="en-GB" sz="1200" dirty="0">
                <a:solidFill>
                  <a:schemeClr val="dk1"/>
                </a:solidFill>
                <a:latin typeface="Trebuchet MS"/>
                <a:ea typeface="Trebuchet MS"/>
                <a:cs typeface="Trebuchet MS"/>
                <a:sym typeface="Trebuchet MS"/>
              </a:rPr>
              <a:t>57% (n.24)</a:t>
            </a:r>
            <a:r>
              <a:rPr lang="en-GB" sz="1200" b="0" i="0" u="none" strike="noStrike" cap="none" dirty="0">
                <a:solidFill>
                  <a:schemeClr val="dk1"/>
                </a:solidFill>
                <a:latin typeface="Trebuchet MS"/>
                <a:ea typeface="Trebuchet MS"/>
                <a:cs typeface="Trebuchet MS"/>
                <a:sym typeface="Trebuchet MS"/>
              </a:rPr>
              <a:t> being positive</a:t>
            </a:r>
            <a:r>
              <a:rPr lang="en-GB" sz="1200" dirty="0">
                <a:solidFill>
                  <a:schemeClr val="dk1"/>
                </a:solidFill>
                <a:latin typeface="Trebuchet MS"/>
                <a:ea typeface="Trebuchet MS"/>
                <a:cs typeface="Trebuchet MS"/>
                <a:sym typeface="Trebuchet MS"/>
              </a:rPr>
              <a:t> in sentiment</a:t>
            </a:r>
            <a:r>
              <a:rPr lang="en-GB" sz="1200" b="0" i="0" u="none" strike="noStrike" cap="none" dirty="0">
                <a:solidFill>
                  <a:schemeClr val="dk1"/>
                </a:solidFill>
                <a:latin typeface="Trebuchet MS"/>
                <a:ea typeface="Trebuchet MS"/>
                <a:cs typeface="Trebuchet MS"/>
                <a:sym typeface="Trebuchet MS"/>
              </a:rPr>
              <a:t>, whereas the majority of reviews belonging to the</a:t>
            </a:r>
            <a:r>
              <a:rPr lang="en-GB" sz="1200" b="0" i="0" u="none" strike="noStrike" cap="none" dirty="0">
                <a:solidFill>
                  <a:srgbClr val="FF0000"/>
                </a:solidFill>
                <a:latin typeface="Trebuchet MS"/>
                <a:ea typeface="Trebuchet MS"/>
                <a:cs typeface="Trebuchet MS"/>
                <a:sym typeface="Trebuchet MS"/>
              </a:rPr>
              <a:t> </a:t>
            </a:r>
            <a:r>
              <a:rPr lang="en-GB" sz="1200" b="1" i="0" u="none" strike="noStrike" cap="none" dirty="0">
                <a:solidFill>
                  <a:schemeClr val="dk1"/>
                </a:solidFill>
                <a:latin typeface="Trebuchet MS"/>
                <a:ea typeface="Trebuchet MS"/>
                <a:cs typeface="Trebuchet MS"/>
                <a:sym typeface="Trebuchet MS"/>
              </a:rPr>
              <a:t>Administration </a:t>
            </a:r>
            <a:r>
              <a:rPr lang="en-GB" sz="1200" b="0" i="0" u="none" strike="noStrike" cap="none">
                <a:solidFill>
                  <a:schemeClr val="dk1"/>
                </a:solidFill>
                <a:latin typeface="Trebuchet MS"/>
                <a:ea typeface="Trebuchet MS"/>
                <a:cs typeface="Trebuchet MS"/>
                <a:sym typeface="Trebuchet MS"/>
              </a:rPr>
              <a:t>theme received a negative sentiment</a:t>
            </a:r>
            <a:r>
              <a:rPr lang="en-GB" sz="1200">
                <a:solidFill>
                  <a:schemeClr val="dk1"/>
                </a:solidFill>
                <a:latin typeface="Trebuchet MS"/>
                <a:ea typeface="Trebuchet MS"/>
                <a:cs typeface="Trebuchet MS"/>
                <a:sym typeface="Trebuchet MS"/>
              </a:rPr>
              <a:t> – 55%, n</a:t>
            </a:r>
            <a:r>
              <a:rPr lang="en-GB" sz="1200" b="0" i="0" u="none" strike="noStrike" cap="none">
                <a:solidFill>
                  <a:schemeClr val="dk1"/>
                </a:solidFill>
                <a:latin typeface="Trebuchet MS"/>
                <a:ea typeface="Trebuchet MS"/>
                <a:cs typeface="Trebuchet MS"/>
                <a:sym typeface="Trebuchet MS"/>
              </a:rPr>
              <a:t>.</a:t>
            </a:r>
            <a:r>
              <a:rPr lang="en-GB" sz="1200">
                <a:solidFill>
                  <a:schemeClr val="dk1"/>
                </a:solidFill>
                <a:latin typeface="Trebuchet MS"/>
                <a:ea typeface="Trebuchet MS"/>
                <a:cs typeface="Trebuchet MS"/>
                <a:sym typeface="Trebuchet MS"/>
              </a:rPr>
              <a:t>28.</a:t>
            </a:r>
            <a:endParaRPr lang="en-GB" sz="1200" b="0" i="0" u="none" strike="noStrike" cap="none">
              <a:solidFill>
                <a:schemeClr val="dk1"/>
              </a:solidFill>
              <a:latin typeface="Trebuchet MS"/>
              <a:ea typeface="Trebuchet MS"/>
              <a:cs typeface="Trebuchet MS"/>
            </a:endParaRPr>
          </a:p>
          <a:p>
            <a:endParaRPr lang="en-GB" sz="1200" dirty="0">
              <a:solidFill>
                <a:schemeClr val="dk1"/>
              </a:solidFill>
              <a:latin typeface="Trebuchet MS"/>
              <a:ea typeface="Trebuchet MS"/>
              <a:cs typeface="Trebuchet MS"/>
              <a:sym typeface="Trebuchet MS"/>
            </a:endParaRPr>
          </a:p>
          <a:p>
            <a:r>
              <a:rPr lang="en-GB" sz="1200" dirty="0">
                <a:solidFill>
                  <a:schemeClr val="dk1"/>
                </a:solidFill>
                <a:latin typeface="Trebuchet MS"/>
                <a:ea typeface="Trebuchet MS"/>
                <a:cs typeface="Trebuchet MS"/>
                <a:sym typeface="Trebuchet MS"/>
              </a:rPr>
              <a:t>One factor which may contribute  to the negative sentiment fed back by some services users is the inability to book an appointment with their GP due to being unable to get through to an administrator on the phone and subsequently having to wait a long time for their next GP appointment. Lastly, the</a:t>
            </a:r>
            <a:r>
              <a:rPr lang="en-GB" sz="1200" b="1" i="0" u="none" strike="noStrike" cap="none" dirty="0">
                <a:solidFill>
                  <a:schemeClr val="dk1"/>
                </a:solidFill>
                <a:latin typeface="Trebuchet MS"/>
                <a:ea typeface="Trebuchet MS"/>
                <a:cs typeface="Trebuchet MS"/>
                <a:sym typeface="Trebuchet MS"/>
              </a:rPr>
              <a:t> Access to Service</a:t>
            </a:r>
            <a:r>
              <a:rPr lang="en-GB" sz="1200">
                <a:solidFill>
                  <a:schemeClr val="dk1"/>
                </a:solidFill>
                <a:latin typeface="Trebuchet MS"/>
                <a:ea typeface="Trebuchet MS"/>
                <a:cs typeface="Trebuchet MS"/>
                <a:sym typeface="Trebuchet MS"/>
              </a:rPr>
              <a:t> theme received primarily negative sentiment reviews with </a:t>
            </a:r>
            <a:r>
              <a:rPr lang="en-GB" sz="1200" b="0" i="0" u="none" strike="noStrike" cap="none">
                <a:solidFill>
                  <a:schemeClr val="dk1"/>
                </a:solidFill>
                <a:latin typeface="Trebuchet MS"/>
                <a:ea typeface="Trebuchet MS"/>
                <a:cs typeface="Trebuchet MS"/>
                <a:sym typeface="Trebuchet MS"/>
              </a:rPr>
              <a:t>12 out 18 (</a:t>
            </a:r>
            <a:r>
              <a:rPr lang="en-GB" sz="1200">
                <a:solidFill>
                  <a:schemeClr val="dk1"/>
                </a:solidFill>
                <a:latin typeface="Trebuchet MS"/>
                <a:ea typeface="Trebuchet MS"/>
                <a:cs typeface="Trebuchet MS"/>
                <a:sym typeface="Trebuchet MS"/>
              </a:rPr>
              <a:t>67%).</a:t>
            </a:r>
            <a:r>
              <a:rPr lang="en-GB" sz="1200" b="0" i="0" u="none" strike="noStrike" cap="none">
                <a:solidFill>
                  <a:schemeClr val="dk1"/>
                </a:solidFill>
                <a:latin typeface="Trebuchet MS"/>
                <a:ea typeface="Trebuchet MS"/>
                <a:cs typeface="Trebuchet MS"/>
                <a:sym typeface="Trebuchet MS"/>
              </a:rPr>
              <a:t> </a:t>
            </a:r>
            <a:endParaRPr sz="1400" b="0" i="0" u="none" strike="noStrike" cap="none">
              <a:solidFill>
                <a:schemeClr val="dk1"/>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graphicFrame>
        <p:nvGraphicFramePr>
          <p:cNvPr id="841" name="Google Shape;841;p45"/>
          <p:cNvGraphicFramePr/>
          <p:nvPr>
            <p:extLst>
              <p:ext uri="{D42A27DB-BD31-4B8C-83A1-F6EECF244321}">
                <p14:modId xmlns:p14="http://schemas.microsoft.com/office/powerpoint/2010/main" val="2434435076"/>
              </p:ext>
            </p:extLst>
          </p:nvPr>
        </p:nvGraphicFramePr>
        <p:xfrm>
          <a:off x="576145" y="3210911"/>
          <a:ext cx="4875600" cy="3090834"/>
        </p:xfrm>
        <a:graphic>
          <a:graphicData uri="http://schemas.openxmlformats.org/drawingml/2006/chart">
            <c:chart xmlns:c="http://schemas.openxmlformats.org/drawingml/2006/chart" xmlns:r="http://schemas.openxmlformats.org/officeDocument/2006/relationships" r:id="rId4"/>
          </a:graphicData>
        </a:graphic>
      </p:graphicFrame>
      <p:sp>
        <p:nvSpPr>
          <p:cNvPr id="842" name="Google Shape;842;p45"/>
          <p:cNvSpPr txBox="1"/>
          <p:nvPr/>
        </p:nvSpPr>
        <p:spPr>
          <a:xfrm rot="-5400000">
            <a:off x="-15844" y="3931301"/>
            <a:ext cx="87620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43" name="Google Shape;843;p45"/>
          <p:cNvSpPr txBox="1"/>
          <p:nvPr/>
        </p:nvSpPr>
        <p:spPr>
          <a:xfrm>
            <a:off x="2205279" y="6298623"/>
            <a:ext cx="17781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44" name="Google Shape;844;p45"/>
          <p:cNvSpPr txBox="1"/>
          <p:nvPr/>
        </p:nvSpPr>
        <p:spPr>
          <a:xfrm>
            <a:off x="5644476" y="3210911"/>
            <a:ext cx="4718777"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am very happy with my doctor because when I am sick and I need an appointment, I get it.</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A good surgery that is easy to contact. Doctor P. is excellent and explains everything well.</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845" name="Google Shape;845;p45"/>
          <p:cNvSpPr txBox="1"/>
          <p:nvPr/>
        </p:nvSpPr>
        <p:spPr>
          <a:xfrm>
            <a:off x="5571589" y="4872904"/>
            <a:ext cx="4718776"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 I ask for a GP call back but was refused an appointment by the surgery and kept being told to call back..</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I rang for an appointment and the receptionist was abrupt came across as not interested.</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846" name="Google Shape;846;p45"/>
          <p:cNvCxnSpPr/>
          <p:nvPr/>
        </p:nvCxnSpPr>
        <p:spPr>
          <a:xfrm>
            <a:off x="5661378" y="3197850"/>
            <a:ext cx="4305582" cy="0"/>
          </a:xfrm>
          <a:prstGeom prst="straightConnector1">
            <a:avLst/>
          </a:prstGeom>
          <a:noFill/>
          <a:ln w="12700" cap="flat" cmpd="sng">
            <a:solidFill>
              <a:schemeClr val="dk1"/>
            </a:solidFill>
            <a:prstDash val="solid"/>
            <a:miter lim="800000"/>
            <a:headEnd type="none" w="sm" len="sm"/>
            <a:tailEnd type="none" w="sm" len="sm"/>
          </a:ln>
        </p:spPr>
      </p:cxnSp>
      <p:pic>
        <p:nvPicPr>
          <p:cNvPr id="848" name="Google Shape;848;p45"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49" name="Google Shape;849;p45"/>
          <p:cNvSpPr txBox="1"/>
          <p:nvPr/>
        </p:nvSpPr>
        <p:spPr>
          <a:xfrm>
            <a:off x="952712" y="340886"/>
            <a:ext cx="849333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Trebuchet MS"/>
                <a:ea typeface="Trebuchet MS"/>
                <a:cs typeface="Trebuchet MS"/>
                <a:sym typeface="Trebuchet MS"/>
              </a:rPr>
              <a:t>Themes for H&amp;F Partnership Network</a:t>
            </a:r>
            <a:endParaRPr sz="1400" b="0" i="0" u="none" strike="noStrike" cap="none">
              <a:solidFill>
                <a:srgbClr val="000000"/>
              </a:solidFill>
              <a:latin typeface="Arial"/>
              <a:ea typeface="Arial"/>
              <a:cs typeface="Arial"/>
              <a:sym typeface="Arial"/>
            </a:endParaRPr>
          </a:p>
        </p:txBody>
      </p:sp>
      <p:cxnSp>
        <p:nvCxnSpPr>
          <p:cNvPr id="850" name="Google Shape;850;p45"/>
          <p:cNvCxnSpPr/>
          <p:nvPr/>
        </p:nvCxnSpPr>
        <p:spPr>
          <a:xfrm>
            <a:off x="5661378" y="4872904"/>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51" name="Google Shape;851;p45"/>
          <p:cNvCxnSpPr/>
          <p:nvPr/>
        </p:nvCxnSpPr>
        <p:spPr>
          <a:xfrm>
            <a:off x="5661378" y="6472350"/>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48;p3">
            <a:extLst>
              <a:ext uri="{FF2B5EF4-FFF2-40B4-BE49-F238E27FC236}">
                <a16:creationId xmlns:a16="http://schemas.microsoft.com/office/drawing/2014/main" id="{4748F59F-0160-4F8A-AB00-C68B2E396DAD}"/>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858" name="Google Shape;858;p46"/>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59" name="Google Shape;859;p46"/>
          <p:cNvSpPr txBox="1"/>
          <p:nvPr/>
        </p:nvSpPr>
        <p:spPr>
          <a:xfrm>
            <a:off x="542031" y="1061681"/>
            <a:ext cx="9884400" cy="2123618"/>
          </a:xfrm>
          <a:prstGeom prst="rect">
            <a:avLst/>
          </a:prstGeom>
          <a:noFill/>
          <a:ln>
            <a:noFill/>
          </a:ln>
        </p:spPr>
        <p:txBody>
          <a:bodyPr spcFirstLastPara="1" wrap="square" lIns="91425" tIns="45700" rIns="91425" bIns="45700" anchor="t" anchorCtr="0">
            <a:spAutoFit/>
          </a:bodyPr>
          <a:lstStyle/>
          <a:p>
            <a:r>
              <a:rPr lang="en-GB" sz="1200" b="0" i="0" u="none" strike="noStrike" cap="none">
                <a:solidFill>
                  <a:schemeClr val="dk1"/>
                </a:solidFill>
                <a:latin typeface="Trebuchet MS"/>
                <a:ea typeface="Trebuchet MS"/>
                <a:cs typeface="Trebuchet MS"/>
                <a:sym typeface="Trebuchet MS"/>
              </a:rPr>
              <a:t>This quarter</a:t>
            </a:r>
            <a:r>
              <a:rPr lang="en-GB" sz="1200">
                <a:solidFill>
                  <a:schemeClr val="dk1"/>
                </a:solidFill>
                <a:latin typeface="Trebuchet MS"/>
                <a:ea typeface="Trebuchet MS"/>
                <a:cs typeface="Trebuchet MS"/>
                <a:sym typeface="Trebuchet MS"/>
              </a:rPr>
              <a:t>,</a:t>
            </a:r>
            <a:r>
              <a:rPr lang="en-GB" sz="1200" b="0" i="0" u="none" strike="noStrike" cap="none">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Healthwatch H&amp;F collected</a:t>
            </a:r>
            <a:r>
              <a:rPr lang="en-GB" sz="1200" b="0" i="0" u="none" strike="noStrike" cap="none">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94</a:t>
            </a:r>
            <a:r>
              <a:rPr lang="en-GB" sz="1200" b="0" i="0" u="none" strike="noStrike" cap="none">
                <a:solidFill>
                  <a:schemeClr val="dk1"/>
                </a:solidFill>
                <a:latin typeface="Trebuchet MS"/>
                <a:ea typeface="Trebuchet MS"/>
                <a:cs typeface="Trebuchet MS"/>
                <a:sym typeface="Trebuchet MS"/>
              </a:rPr>
              <a:t> reviews for </a:t>
            </a:r>
            <a:r>
              <a:rPr lang="en-GB" sz="1200" b="1" i="0" u="none" strike="noStrike" cap="none" dirty="0">
                <a:solidFill>
                  <a:schemeClr val="dk1"/>
                </a:solidFill>
                <a:latin typeface="Trebuchet MS"/>
                <a:ea typeface="Trebuchet MS"/>
                <a:cs typeface="Trebuchet MS"/>
                <a:sym typeface="Trebuchet MS"/>
              </a:rPr>
              <a:t>H&amp;F Central PCN </a:t>
            </a:r>
            <a:r>
              <a:rPr lang="en-GB" sz="1200" b="0" i="0" u="none" strike="noStrike" cap="none" dirty="0">
                <a:solidFill>
                  <a:schemeClr val="dk1"/>
                </a:solidFill>
                <a:latin typeface="Trebuchet MS"/>
                <a:ea typeface="Trebuchet MS"/>
                <a:cs typeface="Trebuchet MS"/>
                <a:sym typeface="Trebuchet MS"/>
              </a:rPr>
              <a:t>of which 52% (n.</a:t>
            </a:r>
            <a:r>
              <a:rPr lang="en-GB" sz="1200" dirty="0">
                <a:solidFill>
                  <a:schemeClr val="dk1"/>
                </a:solidFill>
                <a:latin typeface="Trebuchet MS"/>
                <a:ea typeface="Trebuchet MS"/>
                <a:cs typeface="Trebuchet MS"/>
                <a:sym typeface="Trebuchet MS"/>
              </a:rPr>
              <a:t>49</a:t>
            </a:r>
            <a:r>
              <a:rPr lang="en-GB" sz="1200" b="0" i="0" u="none" strike="noStrike" cap="none" dirty="0">
                <a:solidFill>
                  <a:schemeClr val="dk1"/>
                </a:solidFill>
                <a:latin typeface="Trebuchet MS"/>
                <a:ea typeface="Trebuchet MS"/>
                <a:cs typeface="Trebuchet MS"/>
                <a:sym typeface="Trebuchet MS"/>
              </a:rPr>
              <a:t>) were positive, </a:t>
            </a:r>
            <a:r>
              <a:rPr lang="en-GB" sz="1200" dirty="0">
                <a:solidFill>
                  <a:schemeClr val="dk1"/>
                </a:solidFill>
                <a:latin typeface="Trebuchet MS"/>
                <a:ea typeface="Trebuchet MS"/>
                <a:cs typeface="Trebuchet MS"/>
                <a:sym typeface="Trebuchet MS"/>
              </a:rPr>
              <a:t>10</a:t>
            </a:r>
            <a:r>
              <a:rPr lang="en-GB" sz="1200" b="0" i="0" u="none" strike="noStrike" cap="none" dirty="0">
                <a:solidFill>
                  <a:schemeClr val="dk1"/>
                </a:solidFill>
                <a:latin typeface="Trebuchet MS"/>
                <a:ea typeface="Trebuchet MS"/>
                <a:cs typeface="Trebuchet MS"/>
                <a:sym typeface="Trebuchet MS"/>
              </a:rPr>
              <a:t>% (n.9) were neutral and </a:t>
            </a:r>
            <a:r>
              <a:rPr lang="en-GB" sz="1200" dirty="0">
                <a:solidFill>
                  <a:schemeClr val="dk1"/>
                </a:solidFill>
                <a:latin typeface="Trebuchet MS"/>
                <a:ea typeface="Trebuchet MS"/>
                <a:cs typeface="Trebuchet MS"/>
                <a:sym typeface="Trebuchet MS"/>
              </a:rPr>
              <a:t>38</a:t>
            </a:r>
            <a:r>
              <a:rPr lang="en-GB" sz="1200" b="0" i="0" u="none" strike="noStrike" cap="none" dirty="0">
                <a:solidFill>
                  <a:schemeClr val="dk1"/>
                </a:solidFill>
                <a:latin typeface="Trebuchet MS"/>
                <a:ea typeface="Trebuchet MS"/>
                <a:cs typeface="Trebuchet MS"/>
                <a:sym typeface="Trebuchet MS"/>
              </a:rPr>
              <a:t>% (n.36) were negative. </a:t>
            </a:r>
            <a:endParaRPr sz="1400" b="0" i="0" u="none" strike="noStrike" cap="none" dirty="0">
              <a:solidFill>
                <a:schemeClr val="dk1"/>
              </a:solidFill>
              <a:latin typeface="Arial"/>
              <a:ea typeface="Arial"/>
              <a:cs typeface="Arial"/>
              <a:sym typeface="Arial"/>
            </a:endParaRPr>
          </a:p>
          <a:p>
            <a:endParaRPr lang="en-GB" sz="1200"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The chart below shows the top </a:t>
            </a:r>
            <a:r>
              <a:rPr lang="en-GB" sz="1200" dirty="0">
                <a:solidFill>
                  <a:schemeClr val="dk1"/>
                </a:solidFill>
                <a:latin typeface="Trebuchet MS"/>
                <a:ea typeface="Trebuchet MS"/>
                <a:cs typeface="Trebuchet MS"/>
                <a:sym typeface="Trebuchet MS"/>
              </a:rPr>
              <a:t>four</a:t>
            </a:r>
            <a:r>
              <a:rPr lang="en-GB" sz="1200" b="0" i="0" u="none" strike="noStrike" cap="none" dirty="0">
                <a:solidFill>
                  <a:schemeClr val="dk1"/>
                </a:solidFill>
                <a:latin typeface="Trebuchet MS"/>
                <a:ea typeface="Trebuchet MS"/>
                <a:cs typeface="Trebuchet MS"/>
                <a:sym typeface="Trebuchet MS"/>
              </a:rPr>
              <a:t> themes for </a:t>
            </a:r>
            <a:r>
              <a:rPr lang="en-GB" sz="1200" b="1" i="0" u="none" strike="noStrike" cap="none" dirty="0">
                <a:solidFill>
                  <a:schemeClr val="dk1"/>
                </a:solidFill>
                <a:latin typeface="Trebuchet MS"/>
                <a:ea typeface="Trebuchet MS"/>
                <a:cs typeface="Trebuchet MS"/>
                <a:sym typeface="Trebuchet MS"/>
              </a:rPr>
              <a:t>H&amp;F Central PCN.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The </a:t>
            </a:r>
            <a:r>
              <a:rPr lang="en-GB" sz="1200" b="1" i="0" u="none" strike="noStrike" cap="none" dirty="0">
                <a:solidFill>
                  <a:schemeClr val="dk1"/>
                </a:solidFill>
                <a:latin typeface="Trebuchet MS"/>
                <a:ea typeface="Trebuchet MS"/>
                <a:cs typeface="Trebuchet MS"/>
                <a:sym typeface="Trebuchet MS"/>
              </a:rPr>
              <a:t>Administration </a:t>
            </a:r>
            <a:r>
              <a:rPr lang="en-GB" sz="1200" b="0" i="0" u="none" strike="noStrike" cap="none" dirty="0">
                <a:solidFill>
                  <a:schemeClr val="dk1"/>
                </a:solidFill>
                <a:latin typeface="Trebuchet MS"/>
                <a:ea typeface="Trebuchet MS"/>
                <a:cs typeface="Trebuchet MS"/>
                <a:sym typeface="Trebuchet MS"/>
              </a:rPr>
              <a:t>theme</a:t>
            </a:r>
            <a:r>
              <a:rPr lang="en-GB" sz="1200" b="1" i="0" u="none" strike="noStrike" cap="none" dirty="0">
                <a:solidFill>
                  <a:schemeClr val="dk1"/>
                </a:solidFill>
                <a:latin typeface="Trebuchet MS"/>
                <a:ea typeface="Trebuchet MS"/>
                <a:cs typeface="Trebuchet MS"/>
                <a:sym typeface="Trebuchet MS"/>
              </a:rPr>
              <a:t> </a:t>
            </a:r>
            <a:r>
              <a:rPr lang="en-GB" sz="1200" i="0" u="none" strike="noStrike" cap="none" dirty="0">
                <a:solidFill>
                  <a:schemeClr val="dk1"/>
                </a:solidFill>
                <a:latin typeface="Trebuchet MS"/>
                <a:ea typeface="Trebuchet MS"/>
                <a:cs typeface="Trebuchet MS"/>
                <a:sym typeface="Trebuchet MS"/>
              </a:rPr>
              <a:t>and the</a:t>
            </a:r>
            <a:r>
              <a:rPr lang="en-GB" sz="1200" b="1" i="0" u="none" strike="noStrike" cap="none">
                <a:solidFill>
                  <a:schemeClr val="dk1"/>
                </a:solidFill>
                <a:latin typeface="Trebuchet MS"/>
                <a:ea typeface="Trebuchet MS"/>
                <a:cs typeface="Trebuchet MS"/>
                <a:sym typeface="Trebuchet MS"/>
              </a:rPr>
              <a:t> Staff </a:t>
            </a:r>
            <a:r>
              <a:rPr lang="en-GB" sz="1200">
                <a:solidFill>
                  <a:schemeClr val="dk1"/>
                </a:solidFill>
                <a:latin typeface="Trebuchet MS"/>
                <a:ea typeface="Trebuchet MS"/>
                <a:cs typeface="Trebuchet MS"/>
                <a:sym typeface="Trebuchet MS"/>
              </a:rPr>
              <a:t>theme have</a:t>
            </a:r>
            <a:r>
              <a:rPr lang="en-GB" sz="1200" i="0" u="none" strike="noStrike" cap="none">
                <a:solidFill>
                  <a:schemeClr val="dk1"/>
                </a:solidFill>
                <a:latin typeface="Trebuchet MS"/>
                <a:ea typeface="Trebuchet MS"/>
                <a:cs typeface="Trebuchet MS"/>
                <a:sym typeface="Trebuchet MS"/>
              </a:rPr>
              <a:t> been</a:t>
            </a:r>
            <a:r>
              <a:rPr lang="en-GB" sz="1200" b="0" i="0" u="none" strike="noStrike" cap="none">
                <a:solidFill>
                  <a:schemeClr val="dk1"/>
                </a:solidFill>
                <a:latin typeface="Trebuchet MS"/>
                <a:ea typeface="Trebuchet MS"/>
                <a:cs typeface="Trebuchet MS"/>
                <a:sym typeface="Trebuchet MS"/>
              </a:rPr>
              <a:t>, the most common </a:t>
            </a:r>
            <a:r>
              <a:rPr lang="en-GB" sz="1200">
                <a:solidFill>
                  <a:schemeClr val="dk1"/>
                </a:solidFill>
                <a:latin typeface="Trebuchet MS"/>
                <a:ea typeface="Trebuchet MS"/>
                <a:cs typeface="Trebuchet MS"/>
                <a:sym typeface="Trebuchet MS"/>
              </a:rPr>
              <a:t>themes</a:t>
            </a:r>
            <a:r>
              <a:rPr lang="en-GB" sz="1200" b="0" i="0" u="none" strike="noStrike" cap="none">
                <a:solidFill>
                  <a:schemeClr val="dk1"/>
                </a:solidFill>
                <a:latin typeface="Trebuchet MS"/>
                <a:ea typeface="Trebuchet MS"/>
                <a:cs typeface="Trebuchet MS"/>
                <a:sym typeface="Trebuchet MS"/>
              </a:rPr>
              <a:t> identified in the reviews for </a:t>
            </a:r>
            <a:r>
              <a:rPr lang="en-GB" sz="1200" b="1" i="0" u="none" strike="noStrike" cap="none" dirty="0">
                <a:solidFill>
                  <a:schemeClr val="dk1"/>
                </a:solidFill>
                <a:latin typeface="Trebuchet MS"/>
                <a:ea typeface="Trebuchet MS"/>
                <a:cs typeface="Trebuchet MS"/>
                <a:sym typeface="Trebuchet MS"/>
              </a:rPr>
              <a:t>H&amp;F Central PCN.</a:t>
            </a:r>
            <a:endParaRPr sz="1400" b="0" i="0" u="none" strike="noStrike" cap="none" dirty="0">
              <a:solidFill>
                <a:schemeClr val="dk1"/>
              </a:solidFill>
              <a:latin typeface="Arial"/>
              <a:ea typeface="Arial"/>
              <a:cs typeface="Arial"/>
              <a:sym typeface="Arial"/>
            </a:endParaRPr>
          </a:p>
          <a:p>
            <a:r>
              <a:rPr lang="en-GB" sz="1200" b="0" i="0" u="none" strike="noStrike" cap="none" dirty="0">
                <a:solidFill>
                  <a:schemeClr val="dk1"/>
                </a:solidFill>
                <a:latin typeface="Trebuchet MS"/>
                <a:ea typeface="Trebuchet MS"/>
                <a:cs typeface="Trebuchet MS"/>
                <a:sym typeface="Trebuchet MS"/>
              </a:rPr>
              <a:t>The patient feedback relating to </a:t>
            </a: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and</a:t>
            </a:r>
            <a:r>
              <a:rPr lang="en-GB" sz="1200" b="1" i="0" u="none" strike="noStrike" cap="none" dirty="0">
                <a:solidFill>
                  <a:schemeClr val="dk1"/>
                </a:solidFill>
                <a:latin typeface="Trebuchet MS"/>
                <a:ea typeface="Trebuchet MS"/>
                <a:cs typeface="Trebuchet MS"/>
                <a:sym typeface="Trebuchet MS"/>
              </a:rPr>
              <a:t> Treatment and Care </a:t>
            </a:r>
            <a:r>
              <a:rPr lang="en-GB" sz="1200" b="0" i="0" u="none" strike="noStrike" cap="none" dirty="0">
                <a:solidFill>
                  <a:schemeClr val="dk1"/>
                </a:solidFill>
                <a:latin typeface="Trebuchet MS"/>
                <a:ea typeface="Trebuchet MS"/>
                <a:cs typeface="Trebuchet MS"/>
                <a:sym typeface="Trebuchet MS"/>
              </a:rPr>
              <a:t>was positive, with </a:t>
            </a:r>
            <a:r>
              <a:rPr lang="en-GB" sz="1200" dirty="0">
                <a:solidFill>
                  <a:schemeClr val="dk1"/>
                </a:solidFill>
                <a:latin typeface="Trebuchet MS"/>
                <a:ea typeface="Trebuchet MS"/>
                <a:cs typeface="Trebuchet MS"/>
                <a:sym typeface="Trebuchet MS"/>
              </a:rPr>
              <a:t>60%</a:t>
            </a:r>
            <a:r>
              <a:rPr lang="en-GB" sz="1200" b="0" i="0" u="none" strike="noStrike" cap="none" dirty="0">
                <a:solidFill>
                  <a:schemeClr val="dk1"/>
                </a:solidFill>
                <a:latin typeface="Trebuchet MS"/>
                <a:ea typeface="Trebuchet MS"/>
                <a:cs typeface="Trebuchet MS"/>
                <a:sym typeface="Trebuchet MS"/>
              </a:rPr>
              <a:t> and </a:t>
            </a:r>
            <a:r>
              <a:rPr lang="en-GB" sz="1200" dirty="0">
                <a:solidFill>
                  <a:schemeClr val="dk1"/>
                </a:solidFill>
                <a:latin typeface="Trebuchet MS"/>
                <a:ea typeface="Trebuchet MS"/>
                <a:cs typeface="Trebuchet MS"/>
                <a:sym typeface="Trebuchet MS"/>
              </a:rPr>
              <a:t>71%</a:t>
            </a:r>
            <a:r>
              <a:rPr lang="en-GB" sz="1200" b="0" i="0" u="none" strike="noStrike" cap="none" dirty="0">
                <a:solidFill>
                  <a:schemeClr val="dk1"/>
                </a:solidFill>
                <a:latin typeface="Trebuchet MS"/>
                <a:ea typeface="Trebuchet MS"/>
                <a:cs typeface="Trebuchet MS"/>
                <a:sym typeface="Trebuchet MS"/>
              </a:rPr>
              <a:t> reviews being positive in sentiment, respectively. However, </a:t>
            </a:r>
            <a:r>
              <a:rPr lang="en-GB" sz="1200" dirty="0">
                <a:solidFill>
                  <a:schemeClr val="dk1"/>
                </a:solidFill>
                <a:latin typeface="Trebuchet MS"/>
                <a:ea typeface="Trebuchet MS"/>
                <a:cs typeface="Trebuchet MS"/>
                <a:sym typeface="Trebuchet MS"/>
              </a:rPr>
              <a:t>36</a:t>
            </a:r>
            <a:r>
              <a:rPr lang="en-GB" sz="1200" b="0" i="0" u="none" strike="noStrike" cap="none" dirty="0">
                <a:solidFill>
                  <a:schemeClr val="dk1"/>
                </a:solidFill>
                <a:latin typeface="Trebuchet MS"/>
                <a:ea typeface="Trebuchet MS"/>
                <a:cs typeface="Trebuchet MS"/>
                <a:sym typeface="Trebuchet MS"/>
              </a:rPr>
              <a:t>% of the reviews that mentioned </a:t>
            </a:r>
            <a:r>
              <a:rPr lang="en-GB" sz="1200" b="1" i="0" u="none" strike="noStrike" cap="none" dirty="0">
                <a:solidFill>
                  <a:schemeClr val="dk1"/>
                </a:solidFill>
                <a:latin typeface="Trebuchet MS"/>
                <a:ea typeface="Trebuchet MS"/>
                <a:cs typeface="Trebuchet MS"/>
                <a:sym typeface="Trebuchet MS"/>
              </a:rPr>
              <a:t>Staff</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theme were negative. </a:t>
            </a:r>
            <a:r>
              <a:rPr lang="en-GB" sz="1200" b="1" i="0" u="none" strike="noStrike" cap="none" dirty="0">
                <a:solidFill>
                  <a:schemeClr val="dk1"/>
                </a:solidFill>
                <a:latin typeface="Trebuchet MS"/>
                <a:ea typeface="Trebuchet MS"/>
                <a:cs typeface="Trebuchet MS"/>
                <a:sym typeface="Trebuchet MS"/>
              </a:rPr>
              <a:t>Administration </a:t>
            </a:r>
            <a:r>
              <a:rPr lang="en-GB" sz="1200" i="0" u="none" strike="noStrike" cap="none" dirty="0">
                <a:solidFill>
                  <a:schemeClr val="dk1"/>
                </a:solidFill>
                <a:latin typeface="Trebuchet MS"/>
                <a:ea typeface="Trebuchet MS"/>
                <a:cs typeface="Trebuchet MS"/>
                <a:sym typeface="Trebuchet MS"/>
              </a:rPr>
              <a:t>also received a negative sentiment as </a:t>
            </a:r>
            <a:r>
              <a:rPr lang="en-GB" sz="1200" dirty="0">
                <a:solidFill>
                  <a:schemeClr val="dk1"/>
                </a:solidFill>
                <a:latin typeface="Trebuchet MS"/>
                <a:ea typeface="Trebuchet MS"/>
                <a:cs typeface="Trebuchet MS"/>
                <a:sym typeface="Trebuchet MS"/>
              </a:rPr>
              <a:t>57%%</a:t>
            </a:r>
            <a:r>
              <a:rPr lang="en-GB" sz="1200" i="0" u="none" strike="noStrike" cap="none" dirty="0">
                <a:solidFill>
                  <a:schemeClr val="dk1"/>
                </a:solidFill>
                <a:latin typeface="Trebuchet MS"/>
                <a:ea typeface="Trebuchet MS"/>
                <a:cs typeface="Trebuchet MS"/>
                <a:sym typeface="Trebuchet MS"/>
              </a:rPr>
              <a:t> of the reviews belonging to this</a:t>
            </a:r>
            <a:r>
              <a:rPr lang="en-GB" sz="1200" dirty="0">
                <a:solidFill>
                  <a:schemeClr val="dk1"/>
                </a:solidFill>
                <a:latin typeface="Trebuchet MS"/>
                <a:ea typeface="Trebuchet MS"/>
                <a:cs typeface="Trebuchet MS"/>
                <a:sym typeface="Trebuchet MS"/>
              </a:rPr>
              <a:t> theme were negative. Once again, this shows that patients/service users are struggling to obtain an </a:t>
            </a:r>
            <a:r>
              <a:rPr lang="en-GB" sz="1200">
                <a:solidFill>
                  <a:schemeClr val="dk1"/>
                </a:solidFill>
                <a:latin typeface="Trebuchet MS"/>
                <a:ea typeface="Trebuchet MS"/>
                <a:cs typeface="Trebuchet MS"/>
                <a:sym typeface="Trebuchet MS"/>
              </a:rPr>
              <a:t>appointment or get through to the administrative team on the telephone at their respective GP surgeries. </a:t>
            </a:r>
            <a:br>
              <a:rPr lang="en-GB" sz="1200" i="0" u="none" strike="noStrike" cap="none" dirty="0">
                <a:solidFill>
                  <a:srgbClr val="000000"/>
                </a:solidFill>
                <a:latin typeface="Trebuchet MS"/>
                <a:ea typeface="Trebuchet MS"/>
                <a:cs typeface="Trebuchet MS"/>
                <a:sym typeface="Trebuchet MS"/>
              </a:rPr>
            </a:br>
            <a:endParaRPr sz="1200" i="0" u="none" strike="noStrike" cap="none" dirty="0">
              <a:solidFill>
                <a:schemeClr val="dk1"/>
              </a:solidFill>
              <a:latin typeface="Trebuchet MS"/>
              <a:ea typeface="Trebuchet MS"/>
              <a:cs typeface="Trebuchet MS"/>
              <a:sym typeface="Trebuchet MS"/>
            </a:endParaRPr>
          </a:p>
        </p:txBody>
      </p:sp>
      <p:graphicFrame>
        <p:nvGraphicFramePr>
          <p:cNvPr id="860" name="Google Shape;860;p46"/>
          <p:cNvGraphicFramePr/>
          <p:nvPr>
            <p:extLst>
              <p:ext uri="{D42A27DB-BD31-4B8C-83A1-F6EECF244321}">
                <p14:modId xmlns:p14="http://schemas.microsoft.com/office/powerpoint/2010/main" val="830469454"/>
              </p:ext>
            </p:extLst>
          </p:nvPr>
        </p:nvGraphicFramePr>
        <p:xfrm>
          <a:off x="542031" y="3000633"/>
          <a:ext cx="4875600" cy="3253014"/>
        </p:xfrm>
        <a:graphic>
          <a:graphicData uri="http://schemas.openxmlformats.org/drawingml/2006/chart">
            <c:chart xmlns:c="http://schemas.openxmlformats.org/drawingml/2006/chart" xmlns:r="http://schemas.openxmlformats.org/officeDocument/2006/relationships" r:id="rId4"/>
          </a:graphicData>
        </a:graphic>
      </p:graphicFrame>
      <p:sp>
        <p:nvSpPr>
          <p:cNvPr id="861" name="Google Shape;861;p46"/>
          <p:cNvSpPr txBox="1"/>
          <p:nvPr/>
        </p:nvSpPr>
        <p:spPr>
          <a:xfrm rot="-5400000">
            <a:off x="-68425" y="3894017"/>
            <a:ext cx="9131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62" name="Google Shape;862;p46"/>
          <p:cNvSpPr txBox="1"/>
          <p:nvPr/>
        </p:nvSpPr>
        <p:spPr>
          <a:xfrm>
            <a:off x="2161043" y="6272416"/>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63" name="Google Shape;863;p46"/>
          <p:cNvSpPr txBox="1"/>
          <p:nvPr/>
        </p:nvSpPr>
        <p:spPr>
          <a:xfrm>
            <a:off x="5620568" y="3080228"/>
            <a:ext cx="4730940"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I have been a patient at this surgery for nearly 15 years and have found the doctors to be thorough and kind.</a:t>
            </a:r>
            <a:r>
              <a:rPr lang="en-GB" sz="1200" b="0" i="0" u="none" strike="noStrike" cap="none" dirty="0">
                <a:solidFill>
                  <a:schemeClr val="dk1"/>
                </a:solidFill>
                <a:highlight>
                  <a:srgbClr val="DDEAC0"/>
                </a:highlight>
                <a:latin typeface="Trebuchet MS"/>
                <a:ea typeface="Trebuchet MS"/>
                <a:cs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Very fast service and the staff were very good. The environment was clean.</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sp>
        <p:nvSpPr>
          <p:cNvPr id="864" name="Google Shape;864;p46"/>
          <p:cNvSpPr txBox="1"/>
          <p:nvPr/>
        </p:nvSpPr>
        <p:spPr>
          <a:xfrm>
            <a:off x="5634308" y="4949670"/>
            <a:ext cx="4717200"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/Neutral reviews</a:t>
            </a:r>
            <a:endParaRPr sz="1400" b="0" i="0" u="none" strike="noStrike" cap="none" dirty="0">
              <a:solidFill>
                <a:srgbClr val="000000"/>
              </a:solidFill>
              <a:latin typeface="Arial"/>
              <a:ea typeface="Arial"/>
              <a:cs typeface="Arial"/>
              <a:sym typeface="Arial"/>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a:solidFill>
                  <a:schemeClr val="dk1"/>
                </a:solidFill>
                <a:highlight>
                  <a:srgbClr val="BDD1D1"/>
                </a:highlight>
                <a:latin typeface="Trebuchet MS"/>
              </a:rPr>
              <a:t>Treatment is quite bad no appointments because of Covid-19 and </a:t>
            </a:r>
            <a:r>
              <a:rPr lang="en-GB" sz="1200" dirty="0">
                <a:solidFill>
                  <a:schemeClr val="dk1"/>
                </a:solidFill>
                <a:highlight>
                  <a:srgbClr val="BDD1D1"/>
                </a:highlight>
                <a:latin typeface="Trebuchet MS"/>
              </a:rPr>
              <a:t>some doctors don't care about patients health.</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 can't seem to get an appointment, whenever I call I am left in </a:t>
            </a:r>
            <a:r>
              <a:rPr lang="en-GB" sz="1200">
                <a:solidFill>
                  <a:schemeClr val="dk1"/>
                </a:solidFill>
                <a:highlight>
                  <a:srgbClr val="BDD1D1"/>
                </a:highlight>
                <a:latin typeface="Trebuchet MS"/>
              </a:rPr>
              <a:t>the call queue and been hanged up on once I became number 1.</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865" name="Google Shape;865;p4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45</a:t>
            </a:fld>
            <a:endParaRPr/>
          </a:p>
        </p:txBody>
      </p:sp>
      <p:pic>
        <p:nvPicPr>
          <p:cNvPr id="866" name="Google Shape;866;p46"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67" name="Google Shape;867;p46"/>
          <p:cNvSpPr txBox="1"/>
          <p:nvPr/>
        </p:nvSpPr>
        <p:spPr>
          <a:xfrm>
            <a:off x="693404" y="163949"/>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H&amp;F Central PCN Network</a:t>
            </a:r>
            <a:endParaRPr sz="1400" b="0" i="0" u="none" strike="noStrike" cap="none">
              <a:solidFill>
                <a:srgbClr val="000000"/>
              </a:solidFill>
              <a:latin typeface="Arial"/>
              <a:ea typeface="Arial"/>
              <a:cs typeface="Arial"/>
              <a:sym typeface="Arial"/>
            </a:endParaRPr>
          </a:p>
        </p:txBody>
      </p:sp>
      <p:cxnSp>
        <p:nvCxnSpPr>
          <p:cNvPr id="868" name="Google Shape;868;p46"/>
          <p:cNvCxnSpPr/>
          <p:nvPr/>
        </p:nvCxnSpPr>
        <p:spPr>
          <a:xfrm>
            <a:off x="5749342" y="4949670"/>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69" name="Google Shape;869;p46"/>
          <p:cNvCxnSpPr/>
          <p:nvPr/>
        </p:nvCxnSpPr>
        <p:spPr>
          <a:xfrm>
            <a:off x="5650868" y="6538913"/>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70" name="Google Shape;870;p46"/>
          <p:cNvCxnSpPr/>
          <p:nvPr/>
        </p:nvCxnSpPr>
        <p:spPr>
          <a:xfrm>
            <a:off x="5620568" y="3003226"/>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48;p3">
            <a:extLst>
              <a:ext uri="{FF2B5EF4-FFF2-40B4-BE49-F238E27FC236}">
                <a16:creationId xmlns:a16="http://schemas.microsoft.com/office/drawing/2014/main" id="{A743959A-E672-402C-9985-99DB47C1F4B5}"/>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pic>
        <p:nvPicPr>
          <p:cNvPr id="877" name="Google Shape;877;p47"/>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78" name="Google Shape;878;p47"/>
          <p:cNvSpPr txBox="1"/>
          <p:nvPr/>
        </p:nvSpPr>
        <p:spPr>
          <a:xfrm>
            <a:off x="478972" y="1083763"/>
            <a:ext cx="9579300" cy="1754286"/>
          </a:xfrm>
          <a:prstGeom prst="rect">
            <a:avLst/>
          </a:prstGeom>
          <a:noFill/>
          <a:ln>
            <a:noFill/>
          </a:ln>
        </p:spPr>
        <p:txBody>
          <a:bodyPr spcFirstLastPara="1" wrap="square" lIns="91425" tIns="45700" rIns="91425" bIns="45700" anchor="t" anchorCtr="0">
            <a:spAutoFit/>
          </a:bodyPr>
          <a:lstStyle/>
          <a:p>
            <a:r>
              <a:rPr lang="en-GB" sz="1200" b="0" i="0" u="none" strike="noStrike" cap="none">
                <a:solidFill>
                  <a:schemeClr val="dk1"/>
                </a:solidFill>
                <a:latin typeface="Trebuchet MS"/>
                <a:ea typeface="Trebuchet MS"/>
                <a:cs typeface="Trebuchet MS"/>
                <a:sym typeface="Trebuchet MS"/>
              </a:rPr>
              <a:t>This </a:t>
            </a:r>
            <a:r>
              <a:rPr lang="en-GB" sz="1200">
                <a:solidFill>
                  <a:schemeClr val="dk1"/>
                </a:solidFill>
                <a:latin typeface="Trebuchet MS"/>
                <a:ea typeface="Trebuchet MS"/>
                <a:cs typeface="Trebuchet MS"/>
                <a:sym typeface="Trebuchet MS"/>
              </a:rPr>
              <a:t>quarter, Healthwatch H&amp;F collected</a:t>
            </a:r>
            <a:r>
              <a:rPr lang="en-GB" sz="1200" b="0" i="0" u="none" strike="noStrike" cap="none">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43</a:t>
            </a:r>
            <a:r>
              <a:rPr lang="en-GB" sz="1200" b="0" i="0" u="none" strike="noStrike" cap="none">
                <a:solidFill>
                  <a:schemeClr val="dk1"/>
                </a:solidFill>
                <a:latin typeface="Trebuchet MS"/>
                <a:ea typeface="Trebuchet MS"/>
                <a:cs typeface="Trebuchet MS"/>
                <a:sym typeface="Trebuchet MS"/>
              </a:rPr>
              <a:t> reviews for </a:t>
            </a:r>
            <a:r>
              <a:rPr lang="en-GB" sz="1200" b="1" i="0" u="none" strike="noStrike" cap="none" dirty="0">
                <a:solidFill>
                  <a:schemeClr val="dk1"/>
                </a:solidFill>
                <a:latin typeface="Trebuchet MS"/>
                <a:ea typeface="Trebuchet MS"/>
                <a:cs typeface="Trebuchet MS"/>
                <a:sym typeface="Trebuchet MS"/>
              </a:rPr>
              <a:t>Babylon GP at Hand</a:t>
            </a:r>
            <a:r>
              <a:rPr lang="en-GB" sz="1200" b="1" dirty="0">
                <a:solidFill>
                  <a:schemeClr val="dk1"/>
                </a:solidFill>
                <a:latin typeface="Trebuchet MS"/>
                <a:ea typeface="Trebuchet MS"/>
                <a:cs typeface="Trebuchet MS"/>
                <a:sym typeface="Trebuchet MS"/>
              </a:rPr>
              <a:t> PCN</a:t>
            </a:r>
            <a:r>
              <a:rPr lang="en-GB" sz="1200" dirty="0">
                <a:solidFill>
                  <a:schemeClr val="dk1"/>
                </a:solidFill>
                <a:latin typeface="Trebuchet MS"/>
                <a:ea typeface="Trebuchet MS"/>
                <a:cs typeface="Trebuchet MS"/>
                <a:sym typeface="Trebuchet MS"/>
              </a:rPr>
              <a:t>.</a:t>
            </a:r>
            <a:r>
              <a:rPr lang="en-GB" sz="1200" b="1"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Of these reviews, 56</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24</a:t>
            </a:r>
            <a:r>
              <a:rPr lang="en-GB" sz="1200" b="0" i="0" u="none" strike="noStrike" cap="none" dirty="0">
                <a:solidFill>
                  <a:schemeClr val="dk1"/>
                </a:solidFill>
                <a:latin typeface="Trebuchet MS"/>
                <a:ea typeface="Trebuchet MS"/>
                <a:cs typeface="Trebuchet MS"/>
                <a:sym typeface="Trebuchet MS"/>
              </a:rPr>
              <a:t>) were positive, 11% (n.5) were neutral and </a:t>
            </a:r>
            <a:r>
              <a:rPr lang="en-GB" sz="1200" dirty="0">
                <a:solidFill>
                  <a:schemeClr val="dk1"/>
                </a:solidFill>
                <a:latin typeface="Trebuchet MS"/>
                <a:ea typeface="Trebuchet MS"/>
                <a:cs typeface="Trebuchet MS"/>
                <a:sym typeface="Trebuchet MS"/>
              </a:rPr>
              <a:t>33</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14</a:t>
            </a:r>
            <a:r>
              <a:rPr lang="en-GB" sz="1200" b="0" i="0" u="none" strike="noStrike" cap="none" dirty="0">
                <a:solidFill>
                  <a:schemeClr val="dk1"/>
                </a:solidFill>
                <a:latin typeface="Trebuchet MS"/>
                <a:ea typeface="Trebuchet MS"/>
                <a:cs typeface="Trebuchet MS"/>
                <a:sym typeface="Trebuchet MS"/>
              </a:rPr>
              <a:t>) were negative. This chart shows the top three themes for Babylon GP at Hand.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r>
              <a:rPr lang="en-GB" sz="1200" b="1" i="0" u="none" strike="noStrike" cap="none" dirty="0">
                <a:solidFill>
                  <a:schemeClr val="dk1"/>
                </a:solidFill>
                <a:latin typeface="Trebuchet MS"/>
                <a:ea typeface="Trebuchet MS"/>
                <a:cs typeface="Trebuchet MS"/>
                <a:sym typeface="Trebuchet MS"/>
              </a:rPr>
              <a:t>Administration </a:t>
            </a:r>
            <a:r>
              <a:rPr lang="en-GB" sz="1200" b="0" i="0" u="none" strike="noStrike" cap="none" dirty="0">
                <a:solidFill>
                  <a:schemeClr val="dk1"/>
                </a:solidFill>
                <a:latin typeface="Trebuchet MS"/>
                <a:ea typeface="Trebuchet MS"/>
                <a:cs typeface="Trebuchet MS"/>
                <a:sym typeface="Trebuchet MS"/>
              </a:rPr>
              <a:t>was, once again, the most </a:t>
            </a:r>
            <a:r>
              <a:rPr lang="en-GB" sz="1200" dirty="0">
                <a:solidFill>
                  <a:schemeClr val="dk1"/>
                </a:solidFill>
                <a:latin typeface="Trebuchet MS"/>
                <a:ea typeface="Trebuchet MS"/>
                <a:cs typeface="Trebuchet MS"/>
                <a:sym typeface="Trebuchet MS"/>
              </a:rPr>
              <a:t>common theme</a:t>
            </a:r>
            <a:r>
              <a:rPr lang="en-GB" sz="1200" b="0" i="0" u="none" strike="noStrike" cap="none" dirty="0">
                <a:solidFill>
                  <a:schemeClr val="dk1"/>
                </a:solidFill>
                <a:latin typeface="Trebuchet MS"/>
                <a:ea typeface="Trebuchet MS"/>
                <a:cs typeface="Trebuchet MS"/>
                <a:sym typeface="Trebuchet MS"/>
              </a:rPr>
              <a:t> identified in the reviews for this PCN, with 43% (n.22) being positive in </a:t>
            </a:r>
            <a:r>
              <a:rPr lang="en-GB" sz="1200" b="0" i="0" u="none" strike="noStrike" cap="none">
                <a:solidFill>
                  <a:schemeClr val="dk1"/>
                </a:solidFill>
                <a:latin typeface="Trebuchet MS"/>
                <a:ea typeface="Trebuchet MS"/>
                <a:cs typeface="Trebuchet MS"/>
                <a:sym typeface="Trebuchet MS"/>
              </a:rPr>
              <a:t>sentiment. However, </a:t>
            </a:r>
            <a:r>
              <a:rPr lang="en-GB" sz="1200">
                <a:solidFill>
                  <a:schemeClr val="dk1"/>
                </a:solidFill>
                <a:latin typeface="Trebuchet MS"/>
                <a:ea typeface="Trebuchet MS"/>
                <a:cs typeface="Trebuchet MS"/>
                <a:sym typeface="Trebuchet MS"/>
              </a:rPr>
              <a:t>57</a:t>
            </a:r>
            <a:r>
              <a:rPr lang="en-GB" sz="1200" b="0" i="0" u="none" strike="noStrike" cap="none">
                <a:solidFill>
                  <a:schemeClr val="dk1"/>
                </a:solidFill>
                <a:latin typeface="Trebuchet MS"/>
                <a:ea typeface="Trebuchet MS"/>
                <a:cs typeface="Trebuchet MS"/>
                <a:sym typeface="Trebuchet MS"/>
              </a:rPr>
              <a:t>% (n.</a:t>
            </a:r>
            <a:r>
              <a:rPr lang="en-GB" sz="1200">
                <a:solidFill>
                  <a:schemeClr val="dk1"/>
                </a:solidFill>
                <a:latin typeface="Trebuchet MS"/>
                <a:ea typeface="Trebuchet MS"/>
                <a:cs typeface="Trebuchet MS"/>
                <a:sym typeface="Trebuchet MS"/>
              </a:rPr>
              <a:t>29</a:t>
            </a:r>
            <a:r>
              <a:rPr lang="en-GB" sz="1200" b="0" i="0" u="none" strike="noStrike" cap="none">
                <a:solidFill>
                  <a:schemeClr val="dk1"/>
                </a:solidFill>
                <a:latin typeface="Trebuchet MS"/>
                <a:ea typeface="Trebuchet MS"/>
                <a:cs typeface="Trebuchet MS"/>
                <a:sym typeface="Trebuchet MS"/>
              </a:rPr>
              <a:t>) of the reviews belonging to this theme </a:t>
            </a:r>
            <a:r>
              <a:rPr lang="en-GB" sz="1200">
                <a:solidFill>
                  <a:schemeClr val="dk1"/>
                </a:solidFill>
                <a:latin typeface="Trebuchet MS"/>
                <a:ea typeface="Trebuchet MS"/>
                <a:cs typeface="Trebuchet MS"/>
                <a:sym typeface="Trebuchet MS"/>
              </a:rPr>
              <a:t>were</a:t>
            </a:r>
            <a:r>
              <a:rPr lang="en-GB" sz="1200" b="0" i="0" u="none" strike="noStrike" cap="none">
                <a:solidFill>
                  <a:schemeClr val="dk1"/>
                </a:solidFill>
                <a:latin typeface="Trebuchet MS"/>
                <a:ea typeface="Trebuchet MS"/>
                <a:cs typeface="Trebuchet MS"/>
                <a:sym typeface="Trebuchet MS"/>
              </a:rPr>
              <a:t> negative </a:t>
            </a:r>
            <a:r>
              <a:rPr lang="en-GB" sz="1200">
                <a:solidFill>
                  <a:schemeClr val="dk1"/>
                </a:solidFill>
                <a:latin typeface="Trebuchet MS"/>
                <a:ea typeface="Trebuchet MS"/>
                <a:cs typeface="Trebuchet MS"/>
                <a:sym typeface="Trebuchet MS"/>
              </a:rPr>
              <a:t>in sentiment</a:t>
            </a:r>
            <a:r>
              <a:rPr lang="en-GB" sz="1200" b="0" i="0" u="none" strike="noStrike" cap="none">
                <a:solidFill>
                  <a:schemeClr val="dk1"/>
                </a:solidFill>
                <a:latin typeface="Trebuchet MS"/>
                <a:ea typeface="Trebuchet MS"/>
                <a:cs typeface="Trebuchet MS"/>
                <a:sym typeface="Trebuchet MS"/>
              </a:rPr>
              <a:t>, which </a:t>
            </a:r>
            <a:r>
              <a:rPr lang="en-GB" sz="1200">
                <a:solidFill>
                  <a:schemeClr val="dk1"/>
                </a:solidFill>
                <a:latin typeface="Trebuchet MS"/>
                <a:ea typeface="Trebuchet MS"/>
                <a:cs typeface="Trebuchet MS"/>
                <a:sym typeface="Trebuchet MS"/>
              </a:rPr>
              <a:t>seemed to be largely</a:t>
            </a:r>
            <a:r>
              <a:rPr lang="en-GB" sz="1200" b="0" i="0" u="none" strike="noStrike" cap="none">
                <a:solidFill>
                  <a:schemeClr val="dk1"/>
                </a:solidFill>
                <a:latin typeface="Trebuchet MS"/>
                <a:ea typeface="Trebuchet MS"/>
                <a:cs typeface="Trebuchet MS"/>
                <a:sym typeface="Trebuchet MS"/>
              </a:rPr>
              <a:t> caused by patients not being able to get through to a receptionist on the telephone to book an appointment. The</a:t>
            </a:r>
            <a:r>
              <a:rPr lang="en-GB" sz="1200" b="1" i="0" u="none" strike="noStrike" cap="none">
                <a:solidFill>
                  <a:schemeClr val="dk1"/>
                </a:solidFill>
                <a:latin typeface="Trebuchet MS"/>
                <a:ea typeface="Trebuchet MS"/>
                <a:cs typeface="Trebuchet MS"/>
                <a:sym typeface="Trebuchet MS"/>
              </a:rPr>
              <a:t> Staff </a:t>
            </a:r>
            <a:r>
              <a:rPr lang="en-GB" sz="1200" b="0" i="0" u="none" strike="noStrike" cap="none" dirty="0">
                <a:solidFill>
                  <a:schemeClr val="dk1"/>
                </a:solidFill>
                <a:latin typeface="Trebuchet MS"/>
                <a:ea typeface="Trebuchet MS"/>
                <a:cs typeface="Trebuchet MS"/>
                <a:sym typeface="Trebuchet MS"/>
              </a:rPr>
              <a:t>theme was </a:t>
            </a:r>
            <a:r>
              <a:rPr lang="en-GB" sz="1200" dirty="0">
                <a:solidFill>
                  <a:schemeClr val="dk1"/>
                </a:solidFill>
                <a:latin typeface="Trebuchet MS"/>
                <a:ea typeface="Trebuchet MS"/>
                <a:cs typeface="Trebuchet MS"/>
                <a:sym typeface="Trebuchet MS"/>
              </a:rPr>
              <a:t>largely positive</a:t>
            </a:r>
            <a:r>
              <a:rPr lang="en-GB" sz="1200" b="0" i="0" u="none" strike="noStrike" cap="none" dirty="0">
                <a:solidFill>
                  <a:schemeClr val="dk1"/>
                </a:solidFill>
                <a:latin typeface="Trebuchet MS"/>
                <a:ea typeface="Trebuchet MS"/>
                <a:cs typeface="Trebuchet MS"/>
                <a:sym typeface="Trebuchet MS"/>
              </a:rPr>
              <a:t> this </a:t>
            </a:r>
            <a:r>
              <a:rPr lang="en-GB" sz="1200" dirty="0">
                <a:solidFill>
                  <a:schemeClr val="dk1"/>
                </a:solidFill>
                <a:latin typeface="Trebuchet MS"/>
                <a:ea typeface="Trebuchet MS"/>
                <a:cs typeface="Trebuchet MS"/>
                <a:sym typeface="Trebuchet MS"/>
              </a:rPr>
              <a:t>quarter (61%),</a:t>
            </a:r>
            <a:r>
              <a:rPr lang="en-GB" sz="1200" b="0" i="0" u="none" strike="noStrike" cap="none" dirty="0">
                <a:solidFill>
                  <a:schemeClr val="dk1"/>
                </a:solidFill>
                <a:latin typeface="Trebuchet MS"/>
                <a:ea typeface="Trebuchet MS"/>
                <a:cs typeface="Trebuchet MS"/>
                <a:sym typeface="Trebuchet MS"/>
              </a:rPr>
              <a:t> with patients praising the staff</a:t>
            </a:r>
            <a:r>
              <a:rPr lang="en-GB" sz="1200" dirty="0">
                <a:solidFill>
                  <a:schemeClr val="dk1"/>
                </a:solidFill>
                <a:latin typeface="Trebuchet MS"/>
                <a:ea typeface="Trebuchet MS"/>
                <a:cs typeface="Trebuchet MS"/>
                <a:sym typeface="Trebuchet MS"/>
              </a:rPr>
              <a:t> members'</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attitudes at their respective surgeries</a:t>
            </a:r>
            <a:r>
              <a:rPr lang="en-GB" sz="1200" b="0" i="0" u="none" strike="noStrike" cap="none" dirty="0">
                <a:solidFill>
                  <a:schemeClr val="dk1"/>
                </a:solidFill>
                <a:latin typeface="Trebuchet MS"/>
                <a:ea typeface="Trebuchet MS"/>
                <a:cs typeface="Trebuchet MS"/>
                <a:sym typeface="Trebuchet MS"/>
              </a:rPr>
              <a:t>. However, this quarter the</a:t>
            </a:r>
            <a:r>
              <a:rPr lang="en-GB" sz="1200" dirty="0">
                <a:solidFill>
                  <a:schemeClr val="dk1"/>
                </a:solidFill>
                <a:latin typeface="Trebuchet MS"/>
                <a:ea typeface="Trebuchet MS"/>
                <a:cs typeface="Trebuchet MS"/>
                <a:sym typeface="Trebuchet MS"/>
              </a:rPr>
              <a:t> feedback that highlighted the </a:t>
            </a:r>
            <a:r>
              <a:rPr lang="en-GB" sz="1200" b="1" i="0" u="none" strike="noStrike" cap="none" dirty="0">
                <a:solidFill>
                  <a:schemeClr val="dk1"/>
                </a:solidFill>
                <a:latin typeface="Trebuchet MS"/>
                <a:ea typeface="Trebuchet MS"/>
                <a:cs typeface="Trebuchet MS"/>
                <a:sym typeface="Trebuchet MS"/>
              </a:rPr>
              <a:t>Access to Service </a:t>
            </a:r>
            <a:r>
              <a:rPr lang="en-GB" sz="1200" b="0" i="0" u="none" strike="noStrike" cap="none">
                <a:solidFill>
                  <a:schemeClr val="dk1"/>
                </a:solidFill>
                <a:latin typeface="Trebuchet MS"/>
                <a:ea typeface="Trebuchet MS"/>
                <a:cs typeface="Trebuchet MS"/>
                <a:sym typeface="Trebuchet MS"/>
              </a:rPr>
              <a:t>theme </a:t>
            </a:r>
            <a:r>
              <a:rPr lang="en-GB" sz="1200">
                <a:solidFill>
                  <a:schemeClr val="dk1"/>
                </a:solidFill>
                <a:latin typeface="Trebuchet MS"/>
                <a:ea typeface="Trebuchet MS"/>
                <a:cs typeface="Trebuchet MS"/>
                <a:sym typeface="Trebuchet MS"/>
              </a:rPr>
              <a:t>were mostly negative</a:t>
            </a:r>
            <a:r>
              <a:rPr lang="en-GB" sz="1200" b="0" i="0" u="none" strike="noStrike" cap="none">
                <a:solidFill>
                  <a:schemeClr val="dk1"/>
                </a:solidFill>
                <a:latin typeface="Trebuchet MS"/>
                <a:ea typeface="Trebuchet MS"/>
                <a:cs typeface="Trebuchet MS"/>
                <a:sym typeface="Trebuchet MS"/>
              </a:rPr>
              <a:t> in sentiment with </a:t>
            </a:r>
            <a:r>
              <a:rPr lang="en-GB" sz="1200">
                <a:solidFill>
                  <a:schemeClr val="dk1"/>
                </a:solidFill>
                <a:latin typeface="Trebuchet MS"/>
                <a:ea typeface="Trebuchet MS"/>
                <a:cs typeface="Trebuchet MS"/>
                <a:sym typeface="Trebuchet MS"/>
              </a:rPr>
              <a:t>52</a:t>
            </a:r>
            <a:r>
              <a:rPr lang="en-GB" sz="1200" b="0" i="0" u="none" strike="noStrike" cap="none">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(n.11) of the reviews being negative.</a:t>
            </a:r>
            <a:r>
              <a:rPr lang="en-GB" sz="1200" dirty="0">
                <a:solidFill>
                  <a:schemeClr val="dk1"/>
                </a:solidFill>
                <a:latin typeface="Trebuchet MS"/>
                <a:ea typeface="Trebuchet MS"/>
                <a:cs typeface="Trebuchet MS"/>
                <a:sym typeface="Trebuchet MS"/>
              </a:rPr>
              <a:t> </a:t>
            </a:r>
            <a:endParaRPr sz="1400" b="0" i="0" u="none" strike="noStrike" cap="none">
              <a:solidFill>
                <a:schemeClr val="dk1"/>
              </a:solidFill>
              <a:latin typeface="Arial"/>
              <a:ea typeface="Arial"/>
              <a:cs typeface="Arial"/>
            </a:endParaRPr>
          </a:p>
        </p:txBody>
      </p:sp>
      <p:graphicFrame>
        <p:nvGraphicFramePr>
          <p:cNvPr id="879" name="Google Shape;879;p47"/>
          <p:cNvGraphicFramePr/>
          <p:nvPr>
            <p:extLst>
              <p:ext uri="{D42A27DB-BD31-4B8C-83A1-F6EECF244321}">
                <p14:modId xmlns:p14="http://schemas.microsoft.com/office/powerpoint/2010/main" val="2235130539"/>
              </p:ext>
            </p:extLst>
          </p:nvPr>
        </p:nvGraphicFramePr>
        <p:xfrm>
          <a:off x="542031" y="2784146"/>
          <a:ext cx="4875600" cy="3469502"/>
        </p:xfrm>
        <a:graphic>
          <a:graphicData uri="http://schemas.openxmlformats.org/drawingml/2006/chart">
            <c:chart xmlns:c="http://schemas.openxmlformats.org/drawingml/2006/chart" xmlns:r="http://schemas.openxmlformats.org/officeDocument/2006/relationships" r:id="rId4"/>
          </a:graphicData>
        </a:graphic>
      </p:graphicFrame>
      <p:sp>
        <p:nvSpPr>
          <p:cNvPr id="880" name="Google Shape;880;p47"/>
          <p:cNvSpPr txBox="1"/>
          <p:nvPr/>
        </p:nvSpPr>
        <p:spPr>
          <a:xfrm rot="-5400000">
            <a:off x="-68425" y="3894017"/>
            <a:ext cx="9131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81" name="Google Shape;881;p47"/>
          <p:cNvSpPr txBox="1"/>
          <p:nvPr/>
        </p:nvSpPr>
        <p:spPr>
          <a:xfrm>
            <a:off x="2161043" y="6272416"/>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82" name="Google Shape;882;p47"/>
          <p:cNvSpPr txBox="1"/>
          <p:nvPr/>
        </p:nvSpPr>
        <p:spPr>
          <a:xfrm>
            <a:off x="5559428" y="2644170"/>
            <a:ext cx="4498972"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I am very happy to use this service. It's so easy and convenient to get an appointment either face to face or by telephone consultation.</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don't know how they do it but referrals were amazingly quick</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sp>
        <p:nvSpPr>
          <p:cNvPr id="883" name="Google Shape;883;p47"/>
          <p:cNvSpPr txBox="1"/>
          <p:nvPr/>
        </p:nvSpPr>
        <p:spPr>
          <a:xfrm>
            <a:off x="5559428" y="4592594"/>
            <a:ext cx="4488462"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 service standard is very poor! Every time I come across with admin dept, there is an issue!</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Worst experience. I have been trying to contact them for months, but the phone is always ignored.</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cxnSp>
        <p:nvCxnSpPr>
          <p:cNvPr id="884" name="Google Shape;884;p47"/>
          <p:cNvCxnSpPr/>
          <p:nvPr/>
        </p:nvCxnSpPr>
        <p:spPr>
          <a:xfrm>
            <a:off x="5650868" y="2644170"/>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885" name="Google Shape;885;p4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46</a:t>
            </a:fld>
            <a:endParaRPr/>
          </a:p>
        </p:txBody>
      </p:sp>
      <p:pic>
        <p:nvPicPr>
          <p:cNvPr id="886" name="Google Shape;886;p47"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87" name="Google Shape;887;p47"/>
          <p:cNvSpPr txBox="1"/>
          <p:nvPr/>
        </p:nvSpPr>
        <p:spPr>
          <a:xfrm>
            <a:off x="693404" y="163949"/>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Babylon GP at Hand</a:t>
            </a:r>
            <a:endParaRPr sz="1400" b="0" i="0" u="none" strike="noStrike" cap="none">
              <a:solidFill>
                <a:srgbClr val="000000"/>
              </a:solidFill>
              <a:latin typeface="Arial"/>
              <a:ea typeface="Arial"/>
              <a:cs typeface="Arial"/>
              <a:sym typeface="Arial"/>
            </a:endParaRPr>
          </a:p>
        </p:txBody>
      </p:sp>
      <p:cxnSp>
        <p:nvCxnSpPr>
          <p:cNvPr id="888" name="Google Shape;888;p47"/>
          <p:cNvCxnSpPr/>
          <p:nvPr/>
        </p:nvCxnSpPr>
        <p:spPr>
          <a:xfrm>
            <a:off x="5650868" y="4529929"/>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89" name="Google Shape;889;p47"/>
          <p:cNvCxnSpPr/>
          <p:nvPr/>
        </p:nvCxnSpPr>
        <p:spPr>
          <a:xfrm>
            <a:off x="5650868" y="6253648"/>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48;p3">
            <a:extLst>
              <a:ext uri="{FF2B5EF4-FFF2-40B4-BE49-F238E27FC236}">
                <a16:creationId xmlns:a16="http://schemas.microsoft.com/office/drawing/2014/main" id="{9DBFC8C3-124F-4A45-9EB1-D3CFD1F926AA}"/>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48"/>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97" name="Google Shape;897;p48"/>
          <p:cNvSpPr txBox="1"/>
          <p:nvPr/>
        </p:nvSpPr>
        <p:spPr>
          <a:xfrm>
            <a:off x="478972" y="1083763"/>
            <a:ext cx="9579300" cy="1569620"/>
          </a:xfrm>
          <a:prstGeom prst="rect">
            <a:avLst/>
          </a:prstGeom>
          <a:noFill/>
          <a:ln>
            <a:noFill/>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Trebuchet MS"/>
                <a:ea typeface="Trebuchet MS"/>
                <a:cs typeface="Trebuchet MS"/>
                <a:sym typeface="Trebuchet MS"/>
              </a:rPr>
              <a:t>This </a:t>
            </a:r>
            <a:r>
              <a:rPr lang="en-GB" sz="1200" dirty="0">
                <a:solidFill>
                  <a:schemeClr val="dk1"/>
                </a:solidFill>
                <a:latin typeface="Trebuchet MS"/>
                <a:ea typeface="Trebuchet MS"/>
                <a:cs typeface="Trebuchet MS"/>
                <a:sym typeface="Trebuchet MS"/>
              </a:rPr>
              <a:t>quarter, Healthwatch H&amp;F collected</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268</a:t>
            </a:r>
            <a:r>
              <a:rPr lang="en-GB" sz="1200" b="0" i="0" u="none" strike="noStrike" cap="none" dirty="0">
                <a:solidFill>
                  <a:schemeClr val="dk1"/>
                </a:solidFill>
                <a:latin typeface="Trebuchet MS"/>
                <a:ea typeface="Trebuchet MS"/>
                <a:cs typeface="Trebuchet MS"/>
                <a:sym typeface="Trebuchet MS"/>
              </a:rPr>
              <a:t> reviews for </a:t>
            </a:r>
            <a:r>
              <a:rPr lang="en-GB" sz="1200" b="1" i="0" u="none" strike="noStrike" cap="none">
                <a:solidFill>
                  <a:schemeClr val="dk1"/>
                </a:solidFill>
                <a:latin typeface="Trebuchet MS"/>
                <a:ea typeface="Trebuchet MS"/>
                <a:cs typeface="Trebuchet MS"/>
                <a:sym typeface="Trebuchet MS"/>
              </a:rPr>
              <a:t>South Fulham </a:t>
            </a:r>
            <a:r>
              <a:rPr lang="en-GB" sz="1200" b="1">
                <a:solidFill>
                  <a:schemeClr val="dk1"/>
                </a:solidFill>
                <a:latin typeface="Trebuchet MS"/>
                <a:ea typeface="Trebuchet MS"/>
                <a:cs typeface="Trebuchet MS"/>
                <a:sym typeface="Trebuchet MS"/>
              </a:rPr>
              <a:t>PCN. </a:t>
            </a:r>
            <a:r>
              <a:rPr lang="en-GB" sz="1200">
                <a:solidFill>
                  <a:schemeClr val="dk1"/>
                </a:solidFill>
                <a:latin typeface="Trebuchet MS"/>
                <a:ea typeface="Trebuchet MS"/>
                <a:cs typeface="Trebuchet MS"/>
                <a:sym typeface="Trebuchet MS"/>
              </a:rPr>
              <a:t>Of these, 59</a:t>
            </a:r>
            <a:r>
              <a:rPr lang="en-GB" sz="1200" b="0" i="0" u="none" strike="noStrike" cap="none" dirty="0">
                <a:solidFill>
                  <a:schemeClr val="dk1"/>
                </a:solidFill>
                <a:latin typeface="Trebuchet MS"/>
                <a:ea typeface="Trebuchet MS"/>
                <a:cs typeface="Trebuchet MS"/>
                <a:sym typeface="Trebuchet MS"/>
              </a:rPr>
              <a:t>% (n.</a:t>
            </a:r>
            <a:r>
              <a:rPr lang="en-GB" sz="1200" dirty="0">
                <a:solidFill>
                  <a:schemeClr val="dk1"/>
                </a:solidFill>
                <a:latin typeface="Trebuchet MS"/>
                <a:ea typeface="Trebuchet MS"/>
                <a:cs typeface="Trebuchet MS"/>
                <a:sym typeface="Trebuchet MS"/>
              </a:rPr>
              <a:t>158</a:t>
            </a:r>
            <a:r>
              <a:rPr lang="en-GB" sz="1200" b="0" i="0" u="none" strike="noStrike" cap="none" dirty="0">
                <a:solidFill>
                  <a:schemeClr val="dk1"/>
                </a:solidFill>
                <a:latin typeface="Trebuchet MS"/>
                <a:ea typeface="Trebuchet MS"/>
                <a:cs typeface="Trebuchet MS"/>
                <a:sym typeface="Trebuchet MS"/>
              </a:rPr>
              <a:t>) were positive, 13% (n.</a:t>
            </a:r>
            <a:r>
              <a:rPr lang="en-GB" sz="1200" dirty="0">
                <a:solidFill>
                  <a:schemeClr val="dk1"/>
                </a:solidFill>
                <a:latin typeface="Trebuchet MS"/>
                <a:ea typeface="Trebuchet MS"/>
                <a:cs typeface="Trebuchet MS"/>
                <a:sym typeface="Trebuchet MS"/>
              </a:rPr>
              <a:t>35</a:t>
            </a:r>
            <a:r>
              <a:rPr lang="en-GB" sz="1200" b="0" i="0" u="none" strike="noStrike" cap="none" dirty="0">
                <a:solidFill>
                  <a:schemeClr val="dk1"/>
                </a:solidFill>
                <a:latin typeface="Trebuchet MS"/>
                <a:ea typeface="Trebuchet MS"/>
                <a:cs typeface="Trebuchet MS"/>
                <a:sym typeface="Trebuchet MS"/>
              </a:rPr>
              <a:t>) were neutral and </a:t>
            </a:r>
            <a:r>
              <a:rPr lang="en-GB" sz="1200" dirty="0">
                <a:solidFill>
                  <a:schemeClr val="dk1"/>
                </a:solidFill>
                <a:latin typeface="Trebuchet MS"/>
                <a:ea typeface="Trebuchet MS"/>
                <a:cs typeface="Trebuchet MS"/>
                <a:sym typeface="Trebuchet MS"/>
              </a:rPr>
              <a:t>28</a:t>
            </a:r>
            <a:r>
              <a:rPr lang="en-GB" sz="1200" b="0" i="0" u="none" strike="noStrike" cap="none" dirty="0">
                <a:solidFill>
                  <a:schemeClr val="dk1"/>
                </a:solidFill>
                <a:latin typeface="Trebuchet MS"/>
                <a:ea typeface="Trebuchet MS"/>
                <a:cs typeface="Trebuchet MS"/>
                <a:sym typeface="Trebuchet MS"/>
              </a:rPr>
              <a:t>% (n.75) were negative. The chart below shows the top </a:t>
            </a:r>
            <a:r>
              <a:rPr lang="en-GB" sz="1200" dirty="0">
                <a:solidFill>
                  <a:schemeClr val="dk1"/>
                </a:solidFill>
                <a:latin typeface="Trebuchet MS"/>
                <a:ea typeface="Trebuchet MS"/>
                <a:cs typeface="Trebuchet MS"/>
                <a:sym typeface="Trebuchet MS"/>
              </a:rPr>
              <a:t>four</a:t>
            </a:r>
            <a:r>
              <a:rPr lang="en-GB" sz="1200" b="0" i="0" u="none" strike="noStrike" cap="none" dirty="0">
                <a:solidFill>
                  <a:schemeClr val="dk1"/>
                </a:solidFill>
                <a:latin typeface="Trebuchet MS"/>
                <a:ea typeface="Trebuchet MS"/>
                <a:cs typeface="Trebuchet MS"/>
                <a:sym typeface="Trebuchet MS"/>
              </a:rPr>
              <a:t> themes for </a:t>
            </a:r>
            <a:r>
              <a:rPr lang="en-GB" sz="1200" b="1" i="0" u="none" strike="noStrike" cap="none" dirty="0">
                <a:solidFill>
                  <a:schemeClr val="dk1"/>
                </a:solidFill>
                <a:latin typeface="Trebuchet MS"/>
                <a:ea typeface="Trebuchet MS"/>
                <a:cs typeface="Trebuchet MS"/>
                <a:sym typeface="Trebuchet MS"/>
              </a:rPr>
              <a:t>South Fulham PCN.</a:t>
            </a:r>
            <a:endParaRPr sz="1400" b="0" i="0" u="none" strike="noStrike" cap="none" dirty="0">
              <a:solidFill>
                <a:schemeClr val="dk1"/>
              </a:solidFill>
              <a:latin typeface="Arial"/>
              <a:ea typeface="Arial"/>
              <a:cs typeface="Arial"/>
              <a:sym typeface="Arial"/>
            </a:endParaRPr>
          </a:p>
          <a:p>
            <a:br>
              <a:rPr lang="en-GB" sz="1200" b="1" i="0" u="none" strike="noStrike" cap="none" dirty="0">
                <a:solidFill>
                  <a:srgbClr val="000000"/>
                </a:solidFill>
                <a:latin typeface="Trebuchet MS"/>
                <a:ea typeface="Trebuchet MS"/>
                <a:cs typeface="Trebuchet MS"/>
                <a:sym typeface="Trebuchet MS"/>
              </a:rPr>
            </a:b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and </a:t>
            </a:r>
            <a:r>
              <a:rPr lang="en-GB" sz="1200" b="1" i="0" u="none" strike="noStrike" cap="none" dirty="0">
                <a:solidFill>
                  <a:schemeClr val="dk1"/>
                </a:solidFill>
                <a:latin typeface="Trebuchet MS"/>
                <a:ea typeface="Trebuchet MS"/>
                <a:cs typeface="Trebuchet MS"/>
                <a:sym typeface="Trebuchet MS"/>
              </a:rPr>
              <a:t>Administration </a:t>
            </a:r>
            <a:r>
              <a:rPr lang="en-GB" sz="1200" b="0" i="0" u="none" strike="noStrike" cap="none" dirty="0">
                <a:solidFill>
                  <a:schemeClr val="dk1"/>
                </a:solidFill>
                <a:latin typeface="Trebuchet MS"/>
                <a:ea typeface="Trebuchet MS"/>
                <a:cs typeface="Trebuchet MS"/>
                <a:sym typeface="Trebuchet MS"/>
              </a:rPr>
              <a:t>were by far most common themes identified.</a:t>
            </a:r>
            <a:r>
              <a:rPr lang="en-GB" sz="1200" dirty="0">
                <a:solidFill>
                  <a:schemeClr val="dk1"/>
                </a:solidFill>
                <a:latin typeface="Trebuchet MS"/>
                <a:ea typeface="Trebuchet MS"/>
                <a:cs typeface="Trebuchet MS"/>
                <a:sym typeface="Trebuchet MS"/>
              </a:rPr>
              <a:t> Patient</a:t>
            </a:r>
            <a:r>
              <a:rPr lang="en-GB" sz="1200" b="0" i="0" u="none" strike="noStrike" cap="none" dirty="0">
                <a:solidFill>
                  <a:schemeClr val="dk1"/>
                </a:solidFill>
                <a:latin typeface="Trebuchet MS"/>
                <a:ea typeface="Trebuchet MS"/>
                <a:cs typeface="Trebuchet MS"/>
                <a:sym typeface="Trebuchet MS"/>
              </a:rPr>
              <a:t> feedback </a:t>
            </a:r>
            <a:r>
              <a:rPr lang="en-GB" sz="1200" dirty="0">
                <a:solidFill>
                  <a:schemeClr val="dk1"/>
                </a:solidFill>
                <a:latin typeface="Trebuchet MS"/>
                <a:ea typeface="Trebuchet MS"/>
                <a:cs typeface="Trebuchet MS"/>
                <a:sym typeface="Trebuchet MS"/>
              </a:rPr>
              <a:t>relating </a:t>
            </a:r>
            <a:r>
              <a:rPr lang="en-GB" sz="1200" b="0" i="0" u="none" strike="noStrike" cap="none" dirty="0">
                <a:solidFill>
                  <a:schemeClr val="dk1"/>
                </a:solidFill>
                <a:latin typeface="Trebuchet MS"/>
                <a:ea typeface="Trebuchet MS"/>
                <a:cs typeface="Trebuchet MS"/>
                <a:sym typeface="Trebuchet MS"/>
              </a:rPr>
              <a:t>to </a:t>
            </a: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was very positive</a:t>
            </a:r>
            <a:r>
              <a:rPr lang="en-GB" sz="1200" dirty="0">
                <a:solidFill>
                  <a:schemeClr val="dk1"/>
                </a:solidFill>
                <a:latin typeface="Trebuchet MS"/>
                <a:ea typeface="Trebuchet MS"/>
                <a:cs typeface="Trebuchet MS"/>
                <a:sym typeface="Trebuchet MS"/>
              </a:rPr>
              <a:t>, making up 75% of the total number of these reviews.</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On the other hand, almost</a:t>
            </a:r>
            <a:r>
              <a:rPr lang="en-GB" sz="1200" b="0" i="0" u="none" strike="noStrike" cap="none" dirty="0">
                <a:solidFill>
                  <a:schemeClr val="dk1"/>
                </a:solidFill>
                <a:latin typeface="Trebuchet MS"/>
                <a:ea typeface="Trebuchet MS"/>
                <a:cs typeface="Trebuchet MS"/>
                <a:sym typeface="Trebuchet MS"/>
              </a:rPr>
              <a:t> two </a:t>
            </a:r>
            <a:r>
              <a:rPr lang="en-GB" sz="1200" dirty="0">
                <a:solidFill>
                  <a:schemeClr val="dk1"/>
                </a:solidFill>
                <a:latin typeface="Trebuchet MS"/>
                <a:ea typeface="Trebuchet MS"/>
                <a:cs typeface="Trebuchet MS"/>
                <a:sym typeface="Trebuchet MS"/>
              </a:rPr>
              <a:t>thirds of</a:t>
            </a:r>
            <a:r>
              <a:rPr lang="en-GB" sz="1200" b="0" i="0" u="none" strike="noStrike" cap="none" dirty="0">
                <a:solidFill>
                  <a:schemeClr val="dk1"/>
                </a:solidFill>
                <a:latin typeface="Trebuchet MS"/>
                <a:ea typeface="Trebuchet MS"/>
                <a:cs typeface="Trebuchet MS"/>
                <a:sym typeface="Trebuchet MS"/>
              </a:rPr>
              <a:t> the </a:t>
            </a:r>
            <a:r>
              <a:rPr lang="en-GB" sz="1200" dirty="0">
                <a:solidFill>
                  <a:schemeClr val="dk1"/>
                </a:solidFill>
                <a:latin typeface="Trebuchet MS"/>
                <a:ea typeface="Trebuchet MS"/>
                <a:cs typeface="Trebuchet MS"/>
                <a:sym typeface="Trebuchet MS"/>
              </a:rPr>
              <a:t>reviews referencing the </a:t>
            </a:r>
            <a:r>
              <a:rPr lang="en-GB" sz="1200" b="1" i="0" u="none" strike="noStrike" cap="none" dirty="0">
                <a:solidFill>
                  <a:schemeClr val="dk1"/>
                </a:solidFill>
                <a:latin typeface="Trebuchet MS"/>
                <a:ea typeface="Trebuchet MS"/>
                <a:cs typeface="Trebuchet MS"/>
                <a:sym typeface="Trebuchet MS"/>
              </a:rPr>
              <a:t>Administration </a:t>
            </a:r>
            <a:r>
              <a:rPr lang="en-GB" sz="1200" i="0" u="none" strike="noStrike" cap="none" dirty="0">
                <a:solidFill>
                  <a:schemeClr val="dk1"/>
                </a:solidFill>
                <a:latin typeface="Trebuchet MS"/>
                <a:ea typeface="Trebuchet MS"/>
                <a:cs typeface="Trebuchet MS"/>
                <a:sym typeface="Trebuchet MS"/>
              </a:rPr>
              <a:t>theme were negative, with 62% (n.135) being negative in sentiment</a:t>
            </a:r>
            <a:r>
              <a:rPr lang="en-GB" sz="1200" b="1"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Reviews that were related to</a:t>
            </a:r>
            <a:r>
              <a:rPr lang="en-GB" sz="120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the </a:t>
            </a:r>
            <a:r>
              <a:rPr lang="en-GB" sz="1200" b="1" i="0" u="none" strike="noStrike" cap="none" dirty="0">
                <a:solidFill>
                  <a:schemeClr val="dk1"/>
                </a:solidFill>
                <a:latin typeface="Trebuchet MS"/>
                <a:ea typeface="Trebuchet MS"/>
                <a:cs typeface="Trebuchet MS"/>
                <a:sym typeface="Trebuchet MS"/>
              </a:rPr>
              <a:t>Access to services </a:t>
            </a:r>
            <a:r>
              <a:rPr lang="en-GB" sz="1200" i="0" u="none" strike="noStrike" cap="none" dirty="0">
                <a:solidFill>
                  <a:schemeClr val="dk1"/>
                </a:solidFill>
                <a:latin typeface="Trebuchet MS"/>
                <a:ea typeface="Trebuchet MS"/>
                <a:cs typeface="Trebuchet MS"/>
                <a:sym typeface="Trebuchet MS"/>
              </a:rPr>
              <a:t>were </a:t>
            </a:r>
            <a:r>
              <a:rPr lang="en-GB" sz="1200" dirty="0">
                <a:solidFill>
                  <a:schemeClr val="dk1"/>
                </a:solidFill>
                <a:latin typeface="Trebuchet MS"/>
                <a:ea typeface="Trebuchet MS"/>
                <a:cs typeface="Trebuchet MS"/>
                <a:sym typeface="Trebuchet MS"/>
              </a:rPr>
              <a:t>largely negative</a:t>
            </a:r>
            <a:r>
              <a:rPr lang="en-GB" sz="1200" i="0" u="none" strike="noStrike" cap="none" dirty="0">
                <a:solidFill>
                  <a:schemeClr val="dk1"/>
                </a:solidFill>
                <a:latin typeface="Trebuchet MS"/>
                <a:ea typeface="Trebuchet MS"/>
                <a:cs typeface="Trebuchet MS"/>
                <a:sym typeface="Trebuchet MS"/>
              </a:rPr>
              <a:t> in sentiment</a:t>
            </a:r>
            <a:r>
              <a:rPr lang="en-GB" sz="1200" dirty="0">
                <a:solidFill>
                  <a:schemeClr val="dk1"/>
                </a:solidFill>
                <a:latin typeface="Trebuchet MS"/>
                <a:ea typeface="Trebuchet MS"/>
                <a:cs typeface="Trebuchet MS"/>
                <a:sym typeface="Trebuchet MS"/>
              </a:rPr>
              <a:t>, making</a:t>
            </a:r>
            <a:r>
              <a:rPr lang="en-GB" sz="120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up </a:t>
            </a:r>
            <a:r>
              <a:rPr lang="en-GB" sz="1200" i="0" u="none" strike="noStrike" cap="none" dirty="0">
                <a:solidFill>
                  <a:schemeClr val="dk1"/>
                </a:solidFill>
                <a:latin typeface="Trebuchet MS"/>
                <a:ea typeface="Trebuchet MS"/>
                <a:cs typeface="Trebuchet MS"/>
                <a:sym typeface="Trebuchet MS"/>
              </a:rPr>
              <a:t>73%</a:t>
            </a:r>
            <a:r>
              <a:rPr lang="en-GB" sz="1200" dirty="0">
                <a:solidFill>
                  <a:schemeClr val="dk1"/>
                </a:solidFill>
                <a:latin typeface="Trebuchet MS"/>
                <a:ea typeface="Trebuchet MS"/>
                <a:cs typeface="Trebuchet MS"/>
                <a:sym typeface="Trebuchet MS"/>
              </a:rPr>
              <a:t> (n.49) of the total numer of reviews</a:t>
            </a:r>
            <a:r>
              <a:rPr lang="en-GB" sz="1200" i="0" u="none" strike="noStrike" cap="none" dirty="0">
                <a:solidFill>
                  <a:schemeClr val="dk1"/>
                </a:solidFill>
                <a:latin typeface="Trebuchet MS"/>
                <a:ea typeface="Trebuchet MS"/>
                <a:cs typeface="Trebuchet MS"/>
                <a:sym typeface="Trebuchet MS"/>
              </a:rPr>
              <a:t>.</a:t>
            </a:r>
            <a:r>
              <a:rPr lang="en-GB" sz="1200" b="1"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Lastly, whilst the </a:t>
            </a:r>
            <a:r>
              <a:rPr lang="en-GB" sz="1200" b="1" dirty="0">
                <a:solidFill>
                  <a:schemeClr val="dk1"/>
                </a:solidFill>
                <a:latin typeface="Trebuchet MS"/>
                <a:ea typeface="Trebuchet MS"/>
                <a:cs typeface="Trebuchet MS"/>
                <a:sym typeface="Trebuchet MS"/>
              </a:rPr>
              <a:t>Treatment</a:t>
            </a:r>
            <a:r>
              <a:rPr lang="en-GB" sz="1200" b="1" i="0" u="none" strike="noStrike" cap="none" dirty="0">
                <a:solidFill>
                  <a:schemeClr val="dk1"/>
                </a:solidFill>
                <a:latin typeface="Trebuchet MS"/>
                <a:ea typeface="Trebuchet MS"/>
                <a:cs typeface="Trebuchet MS"/>
                <a:sym typeface="Trebuchet MS"/>
              </a:rPr>
              <a:t> and Care </a:t>
            </a:r>
            <a:r>
              <a:rPr lang="en-GB" sz="1200">
                <a:solidFill>
                  <a:schemeClr val="dk1"/>
                </a:solidFill>
                <a:latin typeface="Trebuchet MS"/>
                <a:ea typeface="Trebuchet MS"/>
                <a:cs typeface="Trebuchet MS"/>
                <a:sym typeface="Trebuchet MS"/>
              </a:rPr>
              <a:t>theme was identified less frequently </a:t>
            </a:r>
            <a:r>
              <a:rPr lang="en-GB" sz="1200" b="0" i="0" u="none" strike="noStrike" cap="none">
                <a:solidFill>
                  <a:schemeClr val="dk1"/>
                </a:solidFill>
                <a:latin typeface="Trebuchet MS"/>
                <a:ea typeface="Trebuchet MS"/>
                <a:cs typeface="Trebuchet MS"/>
                <a:sym typeface="Trebuchet MS"/>
              </a:rPr>
              <a:t>than the two leading themes, the reviews were mostly positive </a:t>
            </a:r>
            <a:r>
              <a:rPr lang="en-GB" sz="1200">
                <a:solidFill>
                  <a:schemeClr val="dk1"/>
                </a:solidFill>
                <a:latin typeface="Trebuchet MS"/>
                <a:ea typeface="Trebuchet MS"/>
                <a:cs typeface="Trebuchet MS"/>
                <a:sym typeface="Trebuchet MS"/>
              </a:rPr>
              <a:t>(77%).</a:t>
            </a:r>
            <a:r>
              <a:rPr lang="en-GB" sz="1200" b="0" i="0" u="none" strike="noStrike" cap="none">
                <a:solidFill>
                  <a:schemeClr val="dk1"/>
                </a:solidFill>
                <a:latin typeface="Trebuchet MS"/>
                <a:ea typeface="Trebuchet MS"/>
                <a:cs typeface="Trebuchet MS"/>
                <a:sym typeface="Trebuchet MS"/>
              </a:rPr>
              <a:t> </a:t>
            </a:r>
            <a:endParaRPr sz="1400" b="0" i="0" u="none" strike="noStrike" cap="none">
              <a:solidFill>
                <a:schemeClr val="dk1"/>
              </a:solidFill>
              <a:latin typeface="Arial"/>
              <a:ea typeface="Arial"/>
              <a:cs typeface="Arial"/>
            </a:endParaRPr>
          </a:p>
        </p:txBody>
      </p:sp>
      <p:graphicFrame>
        <p:nvGraphicFramePr>
          <p:cNvPr id="898" name="Google Shape;898;p48"/>
          <p:cNvGraphicFramePr/>
          <p:nvPr>
            <p:extLst>
              <p:ext uri="{D42A27DB-BD31-4B8C-83A1-F6EECF244321}">
                <p14:modId xmlns:p14="http://schemas.microsoft.com/office/powerpoint/2010/main" val="59758009"/>
              </p:ext>
            </p:extLst>
          </p:nvPr>
        </p:nvGraphicFramePr>
        <p:xfrm>
          <a:off x="542031" y="2784146"/>
          <a:ext cx="4875600" cy="3469502"/>
        </p:xfrm>
        <a:graphic>
          <a:graphicData uri="http://schemas.openxmlformats.org/drawingml/2006/chart">
            <c:chart xmlns:c="http://schemas.openxmlformats.org/drawingml/2006/chart" xmlns:r="http://schemas.openxmlformats.org/officeDocument/2006/relationships" r:id="rId4"/>
          </a:graphicData>
        </a:graphic>
      </p:graphicFrame>
      <p:sp>
        <p:nvSpPr>
          <p:cNvPr id="899" name="Google Shape;899;p48"/>
          <p:cNvSpPr txBox="1"/>
          <p:nvPr/>
        </p:nvSpPr>
        <p:spPr>
          <a:xfrm rot="-5400000">
            <a:off x="-68425" y="3894017"/>
            <a:ext cx="9131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900" name="Google Shape;900;p48"/>
          <p:cNvSpPr txBox="1"/>
          <p:nvPr/>
        </p:nvSpPr>
        <p:spPr>
          <a:xfrm>
            <a:off x="2161043" y="6272416"/>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901" name="Google Shape;901;p48"/>
          <p:cNvSpPr txBox="1"/>
          <p:nvPr/>
        </p:nvSpPr>
        <p:spPr>
          <a:xfrm>
            <a:off x="5559428" y="2644170"/>
            <a:ext cx="4498972"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 staff has always been professional, friendly, and helpful. I have always been treated nicely and always been able to get an appointment.</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have always had a good experience and whenever I have had issue with them they always try to resolve it. The staff are nice and helpful and the doctor I see is really nice.</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sp>
        <p:nvSpPr>
          <p:cNvPr id="902" name="Google Shape;902;p48"/>
          <p:cNvSpPr txBox="1"/>
          <p:nvPr/>
        </p:nvSpPr>
        <p:spPr>
          <a:xfrm>
            <a:off x="5559428" y="4684927"/>
            <a:ext cx="4488462"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 admin staff believe they are qualified doctors, they are very rude.</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a:solidFill>
                  <a:schemeClr val="dk1"/>
                </a:solidFill>
                <a:highlight>
                  <a:srgbClr val="BDD1D1"/>
                </a:highlight>
                <a:latin typeface="Trebuchet MS"/>
              </a:rPr>
              <a:t>Have been a patient at the practice for years. Usually good. </a:t>
            </a:r>
            <a:r>
              <a:rPr lang="en-GB" sz="1200" dirty="0">
                <a:solidFill>
                  <a:schemeClr val="dk1"/>
                </a:solidFill>
                <a:highlight>
                  <a:srgbClr val="BDD1D1"/>
                </a:highlight>
                <a:latin typeface="Trebuchet MS"/>
              </a:rPr>
              <a:t>This time the doctor was rude, unsympathetic and showed a lack of concern for my issues</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cxnSp>
        <p:nvCxnSpPr>
          <p:cNvPr id="903" name="Google Shape;903;p48"/>
          <p:cNvCxnSpPr/>
          <p:nvPr/>
        </p:nvCxnSpPr>
        <p:spPr>
          <a:xfrm>
            <a:off x="5650868" y="6521464"/>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904" name="Google Shape;904;p4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47</a:t>
            </a:fld>
            <a:endParaRPr/>
          </a:p>
        </p:txBody>
      </p:sp>
      <p:pic>
        <p:nvPicPr>
          <p:cNvPr id="905" name="Google Shape;905;p48"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906" name="Google Shape;906;p48"/>
          <p:cNvSpPr txBox="1"/>
          <p:nvPr/>
        </p:nvSpPr>
        <p:spPr>
          <a:xfrm>
            <a:off x="666109" y="243339"/>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South Fulham PCN</a:t>
            </a:r>
            <a:endParaRPr sz="1400" b="0" i="0" u="none" strike="noStrike" cap="none">
              <a:solidFill>
                <a:srgbClr val="000000"/>
              </a:solidFill>
              <a:latin typeface="Arial"/>
              <a:ea typeface="Arial"/>
              <a:cs typeface="Arial"/>
              <a:sym typeface="Arial"/>
            </a:endParaRPr>
          </a:p>
        </p:txBody>
      </p:sp>
      <p:cxnSp>
        <p:nvCxnSpPr>
          <p:cNvPr id="907" name="Google Shape;907;p48"/>
          <p:cNvCxnSpPr/>
          <p:nvPr/>
        </p:nvCxnSpPr>
        <p:spPr>
          <a:xfrm>
            <a:off x="5650868" y="4518897"/>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908" name="Google Shape;908;p48"/>
          <p:cNvCxnSpPr/>
          <p:nvPr/>
        </p:nvCxnSpPr>
        <p:spPr>
          <a:xfrm>
            <a:off x="5567350" y="2679798"/>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48;p3">
            <a:extLst>
              <a:ext uri="{FF2B5EF4-FFF2-40B4-BE49-F238E27FC236}">
                <a16:creationId xmlns:a16="http://schemas.microsoft.com/office/drawing/2014/main" id="{970D548B-AE6F-4E09-B7D7-29F740B2F573}"/>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pic>
        <p:nvPicPr>
          <p:cNvPr id="915" name="Google Shape;915;p49"/>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16" name="Google Shape;916;p49"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17" name="Google Shape;917;p49"/>
          <p:cNvSpPr txBox="1"/>
          <p:nvPr/>
        </p:nvSpPr>
        <p:spPr>
          <a:xfrm>
            <a:off x="805046" y="152248"/>
            <a:ext cx="862546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Demographic Information</a:t>
            </a:r>
            <a:endParaRPr sz="1400" b="0" i="0" u="none" strike="noStrike" cap="none">
              <a:solidFill>
                <a:srgbClr val="000000"/>
              </a:solidFill>
              <a:latin typeface="Arial"/>
              <a:ea typeface="Arial"/>
              <a:cs typeface="Arial"/>
              <a:sym typeface="Arial"/>
            </a:endParaRPr>
          </a:p>
        </p:txBody>
      </p:sp>
      <p:sp>
        <p:nvSpPr>
          <p:cNvPr id="918" name="Google Shape;918;p49"/>
          <p:cNvSpPr txBox="1"/>
          <p:nvPr/>
        </p:nvSpPr>
        <p:spPr>
          <a:xfrm>
            <a:off x="237081" y="1136852"/>
            <a:ext cx="4880700" cy="1569620"/>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The pie chart below shows the breakdown of participants by religion. A large proportion of people leave this question blank or chose not to identify their religion. </a:t>
            </a:r>
            <a:r>
              <a:rPr lang="en-GB" sz="1200" dirty="0">
                <a:solidFill>
                  <a:schemeClr val="dk1"/>
                </a:solidFill>
                <a:latin typeface="Trebuchet MS"/>
                <a:ea typeface="Trebuchet MS"/>
                <a:cs typeface="Trebuchet MS"/>
                <a:sym typeface="Trebuchet MS"/>
              </a:rPr>
              <a:t>Out of the total number of participants this quarter</a:t>
            </a:r>
            <a:r>
              <a:rPr lang="en-GB" sz="1200" b="0" i="0" u="none" strike="noStrike" cap="none" dirty="0">
                <a:solidFill>
                  <a:schemeClr val="dk1"/>
                </a:solidFill>
                <a:latin typeface="Trebuchet MS"/>
                <a:ea typeface="Trebuchet MS"/>
                <a:cs typeface="Trebuchet MS"/>
                <a:sym typeface="Trebuchet MS"/>
              </a:rPr>
              <a:t>, 23% </a:t>
            </a:r>
            <a:r>
              <a:rPr lang="en-GB" sz="1200" dirty="0">
                <a:solidFill>
                  <a:schemeClr val="dk1"/>
                </a:solidFill>
                <a:latin typeface="Trebuchet MS"/>
                <a:ea typeface="Trebuchet MS"/>
                <a:cs typeface="Trebuchet MS"/>
                <a:sym typeface="Trebuchet MS"/>
              </a:rPr>
              <a:t>(n.274) </a:t>
            </a:r>
            <a:r>
              <a:rPr lang="en-GB" sz="1200" b="0" i="0" u="none" strike="noStrike" cap="none" dirty="0">
                <a:solidFill>
                  <a:schemeClr val="dk1"/>
                </a:solidFill>
                <a:latin typeface="Trebuchet MS"/>
                <a:ea typeface="Trebuchet MS"/>
                <a:cs typeface="Trebuchet MS"/>
                <a:sym typeface="Trebuchet MS"/>
              </a:rPr>
              <a:t>identified as being Christian, 7%</a:t>
            </a:r>
            <a:r>
              <a:rPr lang="en-GB" sz="1200" dirty="0">
                <a:solidFill>
                  <a:schemeClr val="dk1"/>
                </a:solidFill>
                <a:latin typeface="Trebuchet MS"/>
                <a:ea typeface="Trebuchet MS"/>
                <a:cs typeface="Trebuchet MS"/>
                <a:sym typeface="Trebuchet MS"/>
              </a:rPr>
              <a:t> (n.88)</a:t>
            </a:r>
            <a:r>
              <a:rPr lang="en-GB" sz="1200" b="0" i="0" u="none" strike="noStrike" cap="none" dirty="0">
                <a:solidFill>
                  <a:schemeClr val="dk1"/>
                </a:solidFill>
                <a:latin typeface="Trebuchet MS"/>
                <a:ea typeface="Trebuchet MS"/>
                <a:cs typeface="Trebuchet MS"/>
                <a:sym typeface="Trebuchet MS"/>
              </a:rPr>
              <a:t> practice Islam</a:t>
            </a:r>
            <a:r>
              <a:rPr lang="en-GB" sz="1200" dirty="0">
                <a:solidFill>
                  <a:schemeClr val="dk1"/>
                </a:solidFill>
                <a:latin typeface="Trebuchet MS"/>
                <a:ea typeface="Trebuchet MS"/>
                <a:cs typeface="Trebuchet MS"/>
                <a:sym typeface="Trebuchet MS"/>
              </a:rPr>
              <a:t> and 3% (n.36) practice </a:t>
            </a:r>
            <a:r>
              <a:rPr lang="en-GB" sz="1200" b="0" i="0" u="none" strike="noStrike" cap="none" dirty="0">
                <a:solidFill>
                  <a:schemeClr val="dk1"/>
                </a:solidFill>
                <a:latin typeface="Trebuchet MS"/>
                <a:ea typeface="Trebuchet MS"/>
                <a:cs typeface="Trebuchet MS"/>
                <a:sym typeface="Trebuchet MS"/>
              </a:rPr>
              <a:t>Other religions. 14%</a:t>
            </a:r>
            <a:r>
              <a:rPr lang="en-GB" sz="1200" dirty="0">
                <a:solidFill>
                  <a:schemeClr val="dk1"/>
                </a:solidFill>
                <a:latin typeface="Trebuchet MS"/>
                <a:ea typeface="Trebuchet MS"/>
                <a:cs typeface="Trebuchet MS"/>
                <a:sym typeface="Trebuchet MS"/>
              </a:rPr>
              <a:t> (n.166) identified </a:t>
            </a:r>
            <a:r>
              <a:rPr lang="en-GB" sz="1200" b="0" i="0" u="none" strike="noStrike" cap="none" dirty="0">
                <a:solidFill>
                  <a:schemeClr val="dk1"/>
                </a:solidFill>
                <a:latin typeface="Trebuchet MS"/>
                <a:ea typeface="Trebuchet MS"/>
                <a:cs typeface="Trebuchet MS"/>
                <a:sym typeface="Trebuchet MS"/>
              </a:rPr>
              <a:t>as having no religion. We will seek to improve the </a:t>
            </a:r>
            <a:r>
              <a:rPr lang="en-GB" sz="1200" b="0" i="0" u="none" strike="noStrike" cap="none">
                <a:solidFill>
                  <a:schemeClr val="dk1"/>
                </a:solidFill>
                <a:latin typeface="Trebuchet MS"/>
                <a:ea typeface="Trebuchet MS"/>
                <a:cs typeface="Trebuchet MS"/>
                <a:sym typeface="Trebuchet MS"/>
              </a:rPr>
              <a:t>completion of monitoring data </a:t>
            </a:r>
            <a:r>
              <a:rPr lang="en-GB" sz="1200">
                <a:solidFill>
                  <a:schemeClr val="dk1"/>
                </a:solidFill>
                <a:latin typeface="Trebuchet MS"/>
                <a:ea typeface="Trebuchet MS"/>
                <a:cs typeface="Trebuchet MS"/>
                <a:sym typeface="Trebuchet MS"/>
              </a:rPr>
              <a:t>through</a:t>
            </a:r>
            <a:r>
              <a:rPr lang="en-GB" sz="1200" b="0" i="0" u="none" strike="noStrike" cap="none">
                <a:solidFill>
                  <a:schemeClr val="dk1"/>
                </a:solidFill>
                <a:latin typeface="Trebuchet MS"/>
                <a:ea typeface="Trebuchet MS"/>
                <a:cs typeface="Trebuchet MS"/>
                <a:sym typeface="Trebuchet MS"/>
              </a:rPr>
              <a:t> our face to </a:t>
            </a:r>
            <a:r>
              <a:rPr lang="en-GB" sz="1200" b="0" i="0" u="none" strike="noStrike" cap="none" dirty="0">
                <a:solidFill>
                  <a:schemeClr val="dk1"/>
                </a:solidFill>
                <a:latin typeface="Trebuchet MS"/>
                <a:ea typeface="Trebuchet MS"/>
                <a:cs typeface="Trebuchet MS"/>
                <a:sym typeface="Trebuchet MS"/>
              </a:rPr>
              <a:t>face </a:t>
            </a:r>
            <a:r>
              <a:rPr lang="en-GB" sz="1200" b="0" i="0" u="none" strike="noStrike" cap="none">
                <a:solidFill>
                  <a:schemeClr val="dk1"/>
                </a:solidFill>
                <a:latin typeface="Trebuchet MS"/>
                <a:ea typeface="Trebuchet MS"/>
                <a:cs typeface="Trebuchet MS"/>
                <a:sym typeface="Trebuchet MS"/>
              </a:rPr>
              <a:t>engagement. </a:t>
            </a:r>
            <a:endParaRPr lang="en-GB" sz="1200" b="0" i="0" u="none" strike="noStrike" cap="none">
              <a:solidFill>
                <a:schemeClr val="dk1"/>
              </a:solidFill>
              <a:latin typeface="Trebuchet MS"/>
            </a:endParaRPr>
          </a:p>
        </p:txBody>
      </p:sp>
      <p:sp>
        <p:nvSpPr>
          <p:cNvPr id="919" name="Google Shape;919;p4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48</a:t>
            </a:fld>
            <a:endParaRPr/>
          </a:p>
        </p:txBody>
      </p:sp>
      <p:sp>
        <p:nvSpPr>
          <p:cNvPr id="920" name="Google Shape;920;p49"/>
          <p:cNvSpPr txBox="1"/>
          <p:nvPr/>
        </p:nvSpPr>
        <p:spPr>
          <a:xfrm>
            <a:off x="5392930" y="1014567"/>
            <a:ext cx="5118000" cy="1754286"/>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The pie chart below shows the </a:t>
            </a:r>
            <a:r>
              <a:rPr lang="en-GB" sz="1200" dirty="0">
                <a:solidFill>
                  <a:schemeClr val="dk1"/>
                </a:solidFill>
                <a:latin typeface="Trebuchet MS"/>
                <a:ea typeface="Trebuchet MS"/>
                <a:cs typeface="Trebuchet MS"/>
                <a:sym typeface="Trebuchet MS"/>
              </a:rPr>
              <a:t>breakdown of participants by age group. Aside from the majority of participants who left this question blank (n.625), the age group to provide the most feedback was the</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55</a:t>
            </a:r>
            <a:r>
              <a:rPr lang="en-GB" sz="1200" b="0" i="0" u="none" strike="noStrike" cap="none" dirty="0">
                <a:solidFill>
                  <a:schemeClr val="dk1"/>
                </a:solidFill>
                <a:latin typeface="Trebuchet MS"/>
                <a:ea typeface="Trebuchet MS"/>
                <a:cs typeface="Trebuchet MS"/>
                <a:sym typeface="Trebuchet MS"/>
              </a:rPr>
              <a:t>-64 </a:t>
            </a:r>
            <a:r>
              <a:rPr lang="en-GB" sz="1200" dirty="0">
                <a:solidFill>
                  <a:schemeClr val="dk1"/>
                </a:solidFill>
                <a:latin typeface="Trebuchet MS"/>
                <a:ea typeface="Trebuchet MS"/>
                <a:cs typeface="Trebuchet MS"/>
                <a:sym typeface="Trebuchet MS"/>
              </a:rPr>
              <a:t>at approixamtely 11</a:t>
            </a:r>
            <a:r>
              <a:rPr lang="en-GB" sz="1200" b="0" i="0" u="none" strike="noStrike" cap="none" dirty="0">
                <a:solidFill>
                  <a:schemeClr val="dk1"/>
                </a:solidFill>
                <a:latin typeface="Trebuchet MS"/>
                <a:ea typeface="Trebuchet MS"/>
                <a:cs typeface="Trebuchet MS"/>
                <a:sym typeface="Trebuchet MS"/>
              </a:rPr>
              <a:t>% (n.136</a:t>
            </a:r>
            <a:r>
              <a:rPr lang="en-GB" sz="1200" dirty="0">
                <a:solidFill>
                  <a:schemeClr val="dk1"/>
                </a:solidFill>
                <a:latin typeface="Trebuchet MS"/>
                <a:ea typeface="Trebuchet MS"/>
                <a:cs typeface="Trebuchet MS"/>
                <a:sym typeface="Trebuchet MS"/>
              </a:rPr>
              <a:t>). This was followed</a:t>
            </a:r>
            <a:r>
              <a:rPr lang="en-GB" sz="1200" b="0" i="0" u="none" strike="noStrike" cap="none" dirty="0">
                <a:solidFill>
                  <a:schemeClr val="dk1"/>
                </a:solidFill>
                <a:latin typeface="Trebuchet MS"/>
                <a:ea typeface="Trebuchet MS"/>
                <a:cs typeface="Trebuchet MS"/>
                <a:sym typeface="Trebuchet MS"/>
              </a:rPr>
              <a:t> by the 65-74 age group </a:t>
            </a:r>
            <a:r>
              <a:rPr lang="en-GB" sz="1200" dirty="0">
                <a:solidFill>
                  <a:schemeClr val="dk1"/>
                </a:solidFill>
                <a:latin typeface="Trebuchet MS"/>
                <a:ea typeface="Trebuchet MS"/>
                <a:cs typeface="Trebuchet MS"/>
                <a:sym typeface="Trebuchet MS"/>
              </a:rPr>
              <a:t>at approximately 11</a:t>
            </a:r>
            <a:r>
              <a:rPr lang="en-GB" sz="1200" b="0" i="0" u="none" strike="noStrike" cap="none" dirty="0">
                <a:solidFill>
                  <a:schemeClr val="dk1"/>
                </a:solidFill>
                <a:latin typeface="Trebuchet MS"/>
                <a:ea typeface="Trebuchet MS"/>
                <a:cs typeface="Trebuchet MS"/>
                <a:sym typeface="Trebuchet MS"/>
              </a:rPr>
              <a:t>% (n.132), and the 45-54 age group </a:t>
            </a:r>
            <a:r>
              <a:rPr lang="en-GB" sz="1200" dirty="0">
                <a:solidFill>
                  <a:schemeClr val="dk1"/>
                </a:solidFill>
                <a:latin typeface="Trebuchet MS"/>
                <a:ea typeface="Trebuchet MS"/>
                <a:cs typeface="Trebuchet MS"/>
                <a:sym typeface="Trebuchet MS"/>
              </a:rPr>
              <a:t>accounting for 9</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n.104) of the population sample.</a:t>
            </a:r>
            <a:r>
              <a:rPr lang="en-GB" sz="1200" b="0" i="0" u="none" strike="noStrike" cap="none" dirty="0">
                <a:solidFill>
                  <a:schemeClr val="dk1"/>
                </a:solidFill>
                <a:latin typeface="Trebuchet MS"/>
                <a:ea typeface="Trebuchet MS"/>
                <a:cs typeface="Trebuchet MS"/>
                <a:sym typeface="Trebuchet MS"/>
              </a:rPr>
              <a:t> Although there is representation in the lower age groups, given the boroughs profile, further work will be done to increase feedback from these groups </a:t>
            </a:r>
            <a:r>
              <a:rPr lang="en-GB" sz="1200" dirty="0">
                <a:solidFill>
                  <a:schemeClr val="dk1"/>
                </a:solidFill>
                <a:latin typeface="Trebuchet MS"/>
                <a:ea typeface="Trebuchet MS"/>
                <a:cs typeface="Trebuchet MS"/>
                <a:sym typeface="Trebuchet MS"/>
              </a:rPr>
              <a:t>and subsequently produce more robust conclusions about their interactions with services.</a:t>
            </a:r>
            <a:endParaRPr sz="1400" b="0" i="0" u="none" strike="noStrike" cap="none" dirty="0">
              <a:solidFill>
                <a:schemeClr val="dk1"/>
              </a:solidFill>
              <a:latin typeface="Arial"/>
              <a:ea typeface="Arial"/>
              <a:cs typeface="Arial"/>
              <a:sym typeface="Arial"/>
            </a:endParaRPr>
          </a:p>
        </p:txBody>
      </p:sp>
      <p:sp>
        <p:nvSpPr>
          <p:cNvPr id="923" name="Google Shape;923;p49"/>
          <p:cNvSpPr txBox="1"/>
          <p:nvPr/>
        </p:nvSpPr>
        <p:spPr>
          <a:xfrm>
            <a:off x="1740304" y="6413700"/>
            <a:ext cx="23649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Trebuchet MS"/>
                <a:ea typeface="Trebuchet MS"/>
                <a:cs typeface="Trebuchet MS"/>
                <a:sym typeface="Trebuchet MS"/>
              </a:rPr>
              <a:t>Religion of Patients </a:t>
            </a:r>
            <a:endParaRPr sz="1400" b="0" i="0" u="none" strike="noStrike" cap="none">
              <a:solidFill>
                <a:schemeClr val="dk1"/>
              </a:solidFill>
              <a:latin typeface="Trebuchet MS"/>
              <a:ea typeface="Trebuchet MS"/>
              <a:cs typeface="Trebuchet MS"/>
              <a:sym typeface="Trebuchet MS"/>
            </a:endParaRPr>
          </a:p>
        </p:txBody>
      </p:sp>
      <p:sp>
        <p:nvSpPr>
          <p:cNvPr id="924" name="Google Shape;924;p49"/>
          <p:cNvSpPr txBox="1"/>
          <p:nvPr/>
        </p:nvSpPr>
        <p:spPr>
          <a:xfrm>
            <a:off x="6358701" y="6413695"/>
            <a:ext cx="2364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Age of Patients </a:t>
            </a:r>
            <a:endParaRPr sz="1800" b="0" i="0" u="none" strike="noStrike" cap="none">
              <a:solidFill>
                <a:schemeClr val="dk1"/>
              </a:solidFill>
              <a:latin typeface="Calibri"/>
              <a:ea typeface="Calibri"/>
              <a:cs typeface="Calibri"/>
              <a:sym typeface="Calibri"/>
            </a:endParaRPr>
          </a:p>
        </p:txBody>
      </p:sp>
      <p:sp>
        <p:nvSpPr>
          <p:cNvPr id="13" name="Google Shape;148;p3">
            <a:extLst>
              <a:ext uri="{FF2B5EF4-FFF2-40B4-BE49-F238E27FC236}">
                <a16:creationId xmlns:a16="http://schemas.microsoft.com/office/drawing/2014/main" id="{9C492CE3-26C0-4718-9243-8310985E89C5}"/>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graphicFrame>
        <p:nvGraphicFramePr>
          <p:cNvPr id="14" name="Chart 13">
            <a:extLst>
              <a:ext uri="{FF2B5EF4-FFF2-40B4-BE49-F238E27FC236}">
                <a16:creationId xmlns:a16="http://schemas.microsoft.com/office/drawing/2014/main" id="{B7FA2932-AD9E-4E40-987C-47C16DC8A0DB}"/>
              </a:ext>
            </a:extLst>
          </p:cNvPr>
          <p:cNvGraphicFramePr>
            <a:graphicFrameLocks/>
          </p:cNvGraphicFramePr>
          <p:nvPr>
            <p:extLst>
              <p:ext uri="{D42A27DB-BD31-4B8C-83A1-F6EECF244321}">
                <p14:modId xmlns:p14="http://schemas.microsoft.com/office/powerpoint/2010/main" val="439072583"/>
              </p:ext>
            </p:extLst>
          </p:nvPr>
        </p:nvGraphicFramePr>
        <p:xfrm>
          <a:off x="5454953" y="2740162"/>
          <a:ext cx="4723361" cy="36452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452F474F-0F63-4B8E-B98C-14F473CC0866}"/>
              </a:ext>
            </a:extLst>
          </p:cNvPr>
          <p:cNvGraphicFramePr>
            <a:graphicFrameLocks/>
          </p:cNvGraphicFramePr>
          <p:nvPr>
            <p:extLst>
              <p:ext uri="{D42A27DB-BD31-4B8C-83A1-F6EECF244321}">
                <p14:modId xmlns:p14="http://schemas.microsoft.com/office/powerpoint/2010/main" val="1426602870"/>
              </p:ext>
            </p:extLst>
          </p:nvPr>
        </p:nvGraphicFramePr>
        <p:xfrm>
          <a:off x="383873" y="2740162"/>
          <a:ext cx="4672013" cy="364529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5"/>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166" name="Google Shape;166;p5"/>
          <p:cNvSpPr txBox="1"/>
          <p:nvPr/>
        </p:nvSpPr>
        <p:spPr>
          <a:xfrm>
            <a:off x="393717" y="1256383"/>
            <a:ext cx="9640932" cy="4524275"/>
          </a:xfrm>
          <a:prstGeom prst="rect">
            <a:avLst/>
          </a:prstGeom>
          <a:noFill/>
          <a:ln>
            <a:noFill/>
          </a:ln>
        </p:spPr>
        <p:txBody>
          <a:bodyPr spcFirstLastPara="1" wrap="square" lIns="91425" tIns="45700" rIns="91425" bIns="45700" anchor="t" anchorCtr="0">
            <a:spAutoFit/>
          </a:bodyPr>
          <a:lstStyle/>
          <a:p>
            <a:pPr>
              <a:buSzPts val="1200"/>
            </a:pPr>
            <a:r>
              <a:rPr lang="en-GB" sz="1200" b="0" i="0" u="none" strike="noStrike" cap="none">
                <a:solidFill>
                  <a:schemeClr val="dk1"/>
                </a:solidFill>
                <a:latin typeface="Trebuchet MS"/>
                <a:ea typeface="Trebuchet MS"/>
                <a:cs typeface="Trebuchet MS"/>
                <a:sym typeface="Trebuchet MS"/>
              </a:rPr>
              <a:t>Healthwatch</a:t>
            </a:r>
            <a:r>
              <a:rPr lang="en-GB" sz="1200">
                <a:solidFill>
                  <a:schemeClr val="dk1"/>
                </a:solidFill>
                <a:latin typeface="Trebuchet MS"/>
                <a:ea typeface="Trebuchet MS"/>
                <a:cs typeface="Trebuchet MS"/>
                <a:sym typeface="Trebuchet MS"/>
              </a:rPr>
              <a:t> H&amp;F</a:t>
            </a:r>
            <a:r>
              <a:rPr lang="en-GB" sz="1200" b="0" i="0" u="none" strike="noStrike" cap="none">
                <a:solidFill>
                  <a:schemeClr val="dk1"/>
                </a:solidFill>
                <a:latin typeface="Trebuchet MS"/>
                <a:ea typeface="Trebuchet MS"/>
                <a:cs typeface="Trebuchet MS"/>
                <a:sym typeface="Trebuchet MS"/>
              </a:rPr>
              <a:t> uses a Digital Feedback Centre (on our website) and Informatics system (software </a:t>
            </a:r>
            <a:r>
              <a:rPr lang="en-GB" sz="1200">
                <a:solidFill>
                  <a:schemeClr val="dk1"/>
                </a:solidFill>
                <a:latin typeface="Trebuchet MS"/>
                <a:ea typeface="Trebuchet MS"/>
                <a:cs typeface="Trebuchet MS"/>
                <a:sym typeface="Trebuchet MS"/>
              </a:rPr>
              <a:t>behind </a:t>
            </a:r>
            <a:r>
              <a:rPr lang="en-GB" sz="1200" b="0" i="0" u="none" strike="noStrike" cap="none">
                <a:solidFill>
                  <a:schemeClr val="dk1"/>
                </a:solidFill>
                <a:latin typeface="Trebuchet MS"/>
                <a:ea typeface="Trebuchet MS"/>
                <a:cs typeface="Trebuchet MS"/>
                <a:sym typeface="Trebuchet MS"/>
              </a:rPr>
              <a:t>the Digital </a:t>
            </a:r>
            <a:r>
              <a:rPr lang="en-GB" sz="1200" b="0" i="0" u="none" strike="noStrike" cap="none" dirty="0">
                <a:solidFill>
                  <a:schemeClr val="dk1"/>
                </a:solidFill>
                <a:latin typeface="Trebuchet MS"/>
                <a:ea typeface="Trebuchet MS"/>
                <a:cs typeface="Trebuchet MS"/>
                <a:sym typeface="Trebuchet MS"/>
              </a:rPr>
              <a:t>Feedback Centre) to capture and analyse patient experience feedback.</a:t>
            </a:r>
            <a:r>
              <a:rPr lang="en-GB" sz="1200" dirty="0">
                <a:solidFill>
                  <a:schemeClr val="dk1"/>
                </a:solidFill>
                <a:latin typeface="Trebuchet MS"/>
                <a:ea typeface="Trebuchet MS"/>
                <a:cs typeface="Trebuchet MS"/>
                <a:sym typeface="Trebuchet MS"/>
              </a:rPr>
              <a:t> </a:t>
            </a: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Trebuchet MS"/>
                <a:ea typeface="Trebuchet MS"/>
                <a:cs typeface="Trebuchet MS"/>
                <a:sym typeface="Trebuchet MS"/>
              </a:rPr>
              <a:t>The Informatics system is currently used by approximately 1/3 of the Healthwatch Network across England and it captures feedback in a number of ways:</a:t>
            </a:r>
            <a:endParaRPr sz="1200" b="0" i="0" u="none" strike="noStrike" cap="none" dirty="0">
              <a:solidFill>
                <a:schemeClr val="dk1"/>
              </a:solidFill>
              <a:latin typeface="Trebuchet MS"/>
              <a:ea typeface="Trebuchet MS"/>
              <a:cs typeface="Trebuchet MS"/>
              <a:sym typeface="Trebuchet MS"/>
            </a:endParaRPr>
          </a:p>
          <a:p>
            <a:pPr>
              <a:buSzPts val="1200"/>
            </a:pPr>
            <a:endParaRPr lang="en-GB" sz="1200" dirty="0">
              <a:solidFill>
                <a:schemeClr val="dk1"/>
              </a:solidFill>
              <a:latin typeface="Trebuchet MS"/>
              <a:ea typeface="Trebuchet MS"/>
              <a:cs typeface="Trebuchet MS"/>
            </a:endParaRPr>
          </a:p>
          <a:p>
            <a:pPr marL="171450" indent="-171450">
              <a:buSzPts val="1200"/>
              <a:buChar char="•"/>
            </a:pPr>
            <a:r>
              <a:rPr lang="en-GB" sz="1200" b="0" i="0" u="none" strike="noStrike" cap="none" dirty="0">
                <a:solidFill>
                  <a:schemeClr val="dk1"/>
                </a:solidFill>
                <a:latin typeface="Trebuchet MS"/>
                <a:ea typeface="Trebuchet MS"/>
                <a:cs typeface="Trebuchet MS"/>
                <a:sym typeface="Trebuchet MS"/>
              </a:rPr>
              <a:t>It asks for an </a:t>
            </a:r>
            <a:r>
              <a:rPr lang="en-GB" sz="1200" dirty="0">
                <a:solidFill>
                  <a:schemeClr val="dk1"/>
                </a:solidFill>
                <a:latin typeface="Trebuchet MS"/>
                <a:ea typeface="Trebuchet MS"/>
                <a:cs typeface="Trebuchet MS"/>
                <a:sym typeface="Trebuchet MS"/>
              </a:rPr>
              <a:t>overall</a:t>
            </a:r>
            <a:r>
              <a:rPr lang="en-GB" sz="1200" b="0" i="0" u="none" strike="noStrike" cap="none" dirty="0">
                <a:solidFill>
                  <a:schemeClr val="dk1"/>
                </a:solidFill>
                <a:latin typeface="Trebuchet MS"/>
                <a:ea typeface="Trebuchet MS"/>
                <a:cs typeface="Trebuchet MS"/>
                <a:sym typeface="Trebuchet MS"/>
              </a:rPr>
              <a:t> star rating of the service, (between 1-5).</a:t>
            </a:r>
            <a:endParaRPr sz="1200" b="0" i="0" u="none" strike="noStrike" cap="none">
              <a:solidFill>
                <a:schemeClr val="dk1"/>
              </a:solidFill>
              <a:latin typeface="Trebuchet MS"/>
              <a:ea typeface="Trebuchet MS"/>
              <a:cs typeface="Trebuchet MS"/>
            </a:endParaRPr>
          </a:p>
          <a:p>
            <a:pPr marL="171450" indent="-171450">
              <a:buSzPts val="1200"/>
              <a:buChar char="•"/>
            </a:pPr>
            <a:r>
              <a:rPr lang="en-GB" sz="1200" b="0" i="0" u="none" strike="noStrike" cap="none" dirty="0">
                <a:solidFill>
                  <a:schemeClr val="dk1"/>
                </a:solidFill>
                <a:latin typeface="Trebuchet MS"/>
                <a:ea typeface="Trebuchet MS"/>
                <a:cs typeface="Trebuchet MS"/>
                <a:sym typeface="Trebuchet MS"/>
              </a:rPr>
              <a:t>It provides a free text box for </a:t>
            </a:r>
            <a:r>
              <a:rPr lang="en-GB" sz="1200" dirty="0">
                <a:solidFill>
                  <a:schemeClr val="dk1"/>
                </a:solidFill>
                <a:latin typeface="Trebuchet MS"/>
                <a:ea typeface="Trebuchet MS"/>
                <a:cs typeface="Trebuchet MS"/>
                <a:sym typeface="Trebuchet MS"/>
              </a:rPr>
              <a:t>comments </a:t>
            </a:r>
            <a:endParaRPr sz="1200" b="0" i="0" u="none" strike="noStrike" cap="none" dirty="0">
              <a:solidFill>
                <a:schemeClr val="dk1"/>
              </a:solidFill>
              <a:latin typeface="Trebuchet MS"/>
              <a:ea typeface="Trebuchet MS"/>
              <a:cs typeface="Trebuchet MS"/>
            </a:endParaRPr>
          </a:p>
          <a:p>
            <a:pPr marL="171450" marR="0" lvl="0" indent="-171450" algn="l" rtl="0">
              <a:lnSpc>
                <a:spcPct val="100000"/>
              </a:lnSpc>
              <a:spcBef>
                <a:spcPts val="0"/>
              </a:spcBef>
              <a:spcAft>
                <a:spcPts val="0"/>
              </a:spcAft>
              <a:buClr>
                <a:srgbClr val="000000"/>
              </a:buClr>
              <a:buSzPts val="1200"/>
              <a:buFont typeface="Arial"/>
              <a:buChar char="•"/>
            </a:pPr>
            <a:r>
              <a:rPr lang="en-GB" sz="1200" b="0" i="0" u="none" strike="noStrike" cap="none" dirty="0">
                <a:solidFill>
                  <a:schemeClr val="dk1"/>
                </a:solidFill>
                <a:latin typeface="Trebuchet MS"/>
                <a:ea typeface="Trebuchet MS"/>
                <a:cs typeface="Trebuchet MS"/>
                <a:sym typeface="Trebuchet MS"/>
              </a:rPr>
              <a:t>It asks for a star rating against specific domain areas, (between 1-5). </a:t>
            </a:r>
            <a:endParaRPr sz="1200" b="0" i="0" u="none" strike="noStrike" cap="none" dirty="0">
              <a:solidFill>
                <a:srgbClr val="000000"/>
              </a:solidFill>
              <a:latin typeface="Trebuchet MS"/>
              <a:ea typeface="Trebuchet MS"/>
              <a:cs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buSzPts val="1200"/>
            </a:pPr>
            <a:r>
              <a:rPr lang="en-GB" sz="1200" dirty="0">
                <a:solidFill>
                  <a:schemeClr val="dk1"/>
                </a:solidFill>
                <a:latin typeface="Trebuchet MS"/>
                <a:ea typeface="Trebuchet MS"/>
                <a:cs typeface="Trebuchet MS"/>
                <a:sym typeface="Trebuchet MS"/>
              </a:rPr>
              <a:t>The</a:t>
            </a:r>
            <a:r>
              <a:rPr lang="en-GB" sz="1200" b="0" i="0" u="none" strike="noStrike" cap="none" dirty="0">
                <a:solidFill>
                  <a:schemeClr val="dk1"/>
                </a:solidFill>
                <a:latin typeface="Trebuchet MS"/>
                <a:ea typeface="Trebuchet MS"/>
                <a:cs typeface="Trebuchet MS"/>
                <a:sym typeface="Trebuchet MS"/>
              </a:rPr>
              <a:t> above provides Healthwatch with several data sets.</a:t>
            </a:r>
            <a:endParaRPr lang="en-GB" sz="1200" dirty="0">
              <a:solidFill>
                <a:schemeClr val="dk1"/>
              </a:solidFill>
              <a:latin typeface="Trebuchet MS"/>
              <a:ea typeface="Trebuchet MS"/>
              <a:cs typeface="Trebuchet MS"/>
              <a:sym typeface="Trebuchet MS"/>
            </a:endParaRPr>
          </a:p>
          <a:p>
            <a:pPr>
              <a:buSzPts val="1200"/>
            </a:pPr>
            <a:r>
              <a:rPr lang="en-GB" sz="1200" dirty="0">
                <a:solidFill>
                  <a:schemeClr val="dk1"/>
                </a:solidFill>
                <a:latin typeface="Trebuchet MS"/>
                <a:ea typeface="Trebuchet MS"/>
                <a:cs typeface="Trebuchet MS"/>
                <a:sym typeface="Trebuchet MS"/>
              </a:rPr>
              <a:t>Star</a:t>
            </a:r>
            <a:r>
              <a:rPr lang="en-GB" sz="1200" b="0" i="0" u="none" strike="noStrike" cap="none" dirty="0">
                <a:solidFill>
                  <a:schemeClr val="dk1"/>
                </a:solidFill>
                <a:latin typeface="Trebuchet MS"/>
                <a:ea typeface="Trebuchet MS"/>
                <a:cs typeface="Trebuchet MS"/>
                <a:sym typeface="Trebuchet MS"/>
              </a:rPr>
              <a:t> ratings provide a simple snapshot average, both overall and against specific domain areas.</a:t>
            </a:r>
            <a:br>
              <a:rPr lang="en-GB" sz="1200" b="0" i="0" u="none" strike="noStrike" cap="none" dirty="0">
                <a:solidFill>
                  <a:schemeClr val="dk1"/>
                </a:solidFill>
                <a:latin typeface="Trebuchet MS"/>
                <a:ea typeface="Trebuchet MS"/>
                <a:cs typeface="Trebuchet MS"/>
                <a:sym typeface="Trebuchet MS"/>
              </a:rPr>
            </a:br>
            <a:r>
              <a:rPr lang="en-GB" sz="1200" dirty="0">
                <a:solidFill>
                  <a:schemeClr val="dk1"/>
                </a:solidFill>
                <a:latin typeface="Trebuchet MS"/>
                <a:ea typeface="Trebuchet MS"/>
                <a:cs typeface="Trebuchet MS"/>
                <a:sym typeface="Trebuchet MS"/>
              </a:rPr>
              <a:t>The</a:t>
            </a:r>
            <a:r>
              <a:rPr lang="en-GB" sz="1200" b="0" i="0" u="none" strike="noStrike" cap="none" dirty="0">
                <a:solidFill>
                  <a:schemeClr val="dk1"/>
                </a:solidFill>
                <a:latin typeface="Trebuchet MS"/>
                <a:ea typeface="Trebuchet MS"/>
                <a:cs typeface="Trebuchet MS"/>
                <a:sym typeface="Trebuchet MS"/>
              </a:rPr>
              <a:t> free text comment box is analysed in two different ways</a:t>
            </a:r>
            <a:r>
              <a:rPr lang="en-GB" sz="1200" dirty="0">
                <a:solidFill>
                  <a:schemeClr val="dk1"/>
                </a:solidFill>
                <a:latin typeface="Trebuchet MS"/>
                <a:ea typeface="Trebuchet MS"/>
                <a:cs typeface="Trebuchet MS"/>
                <a:sym typeface="Trebuchet MS"/>
              </a:rPr>
              <a:t>,</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with </a:t>
            </a:r>
            <a:r>
              <a:rPr lang="en-GB" sz="1200" b="0" i="0" u="none" strike="noStrike" cap="none" dirty="0">
                <a:solidFill>
                  <a:schemeClr val="dk1"/>
                </a:solidFill>
                <a:latin typeface="Trebuchet MS"/>
                <a:ea typeface="Trebuchet MS"/>
                <a:cs typeface="Trebuchet MS"/>
                <a:sym typeface="Trebuchet MS"/>
              </a:rPr>
              <a:t>two different data </a:t>
            </a:r>
            <a:r>
              <a:rPr lang="en-GB" sz="1200" dirty="0">
                <a:solidFill>
                  <a:schemeClr val="dk1"/>
                </a:solidFill>
                <a:latin typeface="Trebuchet MS"/>
                <a:ea typeface="Trebuchet MS"/>
                <a:cs typeface="Trebuchet MS"/>
                <a:sym typeface="Trebuchet MS"/>
              </a:rPr>
              <a:t>set results</a:t>
            </a:r>
            <a:r>
              <a:rPr lang="en-GB" sz="1200" b="0" i="0" u="none" strike="noStrike" cap="none" dirty="0">
                <a:solidFill>
                  <a:schemeClr val="dk1"/>
                </a:solidFill>
                <a:latin typeface="Trebuchet MS"/>
                <a:ea typeface="Trebuchet MS"/>
                <a:cs typeface="Trebuchet MS"/>
                <a:sym typeface="Trebuchet MS"/>
              </a:rPr>
              <a:t>:</a:t>
            </a:r>
            <a:r>
              <a:rPr lang="en-GB" sz="1200" dirty="0">
                <a:solidFill>
                  <a:schemeClr val="dk1"/>
                </a:solidFill>
                <a:latin typeface="Trebuchet MS"/>
                <a:ea typeface="Trebuchet MS"/>
                <a:cs typeface="Trebuchet MS"/>
                <a:sym typeface="Trebuchet MS"/>
              </a:rPr>
              <a:t> </a:t>
            </a:r>
            <a:endParaRPr sz="1200" b="0" i="0" u="none" strike="noStrike" cap="none" dirty="0">
              <a:solidFill>
                <a:schemeClr val="dk1"/>
              </a:solidFill>
              <a:latin typeface="Trebuchet MS"/>
              <a:ea typeface="Trebuchet MS"/>
              <a:cs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171450" indent="-171450">
              <a:buClr>
                <a:schemeClr val="dk1"/>
              </a:buClr>
              <a:buSzPts val="1200"/>
              <a:buFont typeface="Noto Sans Symbols"/>
              <a:buChar char="❑"/>
            </a:pPr>
            <a:r>
              <a:rPr lang="en-GB" sz="1200" b="0" i="0" u="none" strike="noStrike" cap="none" dirty="0">
                <a:solidFill>
                  <a:schemeClr val="dk1"/>
                </a:solidFill>
                <a:latin typeface="Trebuchet MS"/>
                <a:ea typeface="Trebuchet MS"/>
                <a:cs typeface="Trebuchet MS"/>
                <a:sym typeface="Trebuchet MS"/>
              </a:rPr>
              <a:t>In the first instance, free text comments are broken down and analysed for themes and sub themes. Where relevant, up to 5 themes and sub themes can be applied to any one patient experience comment. Upon each application of a theme or sub theme, a positive, negative or neutral sentiment is also applied. This is a manual process undertaken by trained staff and specially trained volunteers. The process is overseen by the Patient Experience Officer and regularly audited in order to ensure consistency. Where themes and related sentiments are discussed in the report, it relates to this aspect of the process.</a:t>
            </a:r>
            <a:r>
              <a:rPr lang="en-GB" sz="1200" dirty="0">
                <a:solidFill>
                  <a:schemeClr val="dk1"/>
                </a:solidFill>
                <a:latin typeface="Trebuchet MS"/>
                <a:ea typeface="Trebuchet MS"/>
                <a:cs typeface="Trebuchet MS"/>
                <a:sym typeface="Trebuchet MS"/>
              </a:rPr>
              <a:t> </a:t>
            </a: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Trebuchet MS"/>
                <a:ea typeface="Trebuchet MS"/>
                <a:cs typeface="Trebuchet MS"/>
                <a:sym typeface="Trebuchet MS"/>
              </a:rPr>
              <a:t>Each of the areas described above provides an independent set of results which can be viewed separately or in conjunction with one another in order to gain an insight into a service or service area. It is important to note that correlation between different data sets may not be apparent, for example, a service may have an overall star rating of 4/5 but much lower ratings against individual domain areas. </a:t>
            </a:r>
            <a:endParaRPr sz="1200" b="0" i="0" u="none" strike="noStrike" cap="none" dirty="0">
              <a:solidFill>
                <a:srgbClr val="000000"/>
              </a:solidFill>
              <a:latin typeface="Trebuchet MS"/>
              <a:ea typeface="Trebuchet MS"/>
              <a:cs typeface="Trebuchet MS"/>
              <a:sym typeface="Trebuchet MS"/>
            </a:endParaRPr>
          </a:p>
        </p:txBody>
      </p:sp>
      <p:sp>
        <p:nvSpPr>
          <p:cNvPr id="167" name="Google Shape;167;p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a:t>
            </a:fld>
            <a:endParaRPr/>
          </a:p>
        </p:txBody>
      </p:sp>
      <p:pic>
        <p:nvPicPr>
          <p:cNvPr id="168" name="Google Shape;168;p5"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169" name="Google Shape;169;p5"/>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Our data explained</a:t>
            </a:r>
            <a:endParaRPr sz="1400" b="0" i="0" u="none" strike="noStrike" cap="none">
              <a:solidFill>
                <a:srgbClr val="000000"/>
              </a:solidFill>
              <a:latin typeface="Arial"/>
              <a:ea typeface="Arial"/>
              <a:cs typeface="Arial"/>
              <a:sym typeface="Arial"/>
            </a:endParaRPr>
          </a:p>
        </p:txBody>
      </p:sp>
      <p:sp>
        <p:nvSpPr>
          <p:cNvPr id="8" name="Google Shape;148;p3">
            <a:extLst>
              <a:ext uri="{FF2B5EF4-FFF2-40B4-BE49-F238E27FC236}">
                <a16:creationId xmlns:a16="http://schemas.microsoft.com/office/drawing/2014/main" id="{D40D5F83-1A5B-42C7-A02A-36F63B6F181D}"/>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pic>
        <p:nvPicPr>
          <p:cNvPr id="931" name="Google Shape;931;p50"/>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32" name="Google Shape;932;p50"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33" name="Google Shape;933;p50"/>
          <p:cNvSpPr txBox="1"/>
          <p:nvPr/>
        </p:nvSpPr>
        <p:spPr>
          <a:xfrm>
            <a:off x="917977" y="132421"/>
            <a:ext cx="862546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Demographic Information</a:t>
            </a:r>
            <a:endParaRPr sz="1400" b="0" i="0" u="none" strike="noStrike" cap="none">
              <a:solidFill>
                <a:srgbClr val="000000"/>
              </a:solidFill>
              <a:latin typeface="Arial"/>
              <a:ea typeface="Arial"/>
              <a:cs typeface="Arial"/>
              <a:sym typeface="Arial"/>
            </a:endParaRPr>
          </a:p>
        </p:txBody>
      </p:sp>
      <p:sp>
        <p:nvSpPr>
          <p:cNvPr id="934" name="Google Shape;934;p50"/>
          <p:cNvSpPr txBox="1"/>
          <p:nvPr/>
        </p:nvSpPr>
        <p:spPr>
          <a:xfrm>
            <a:off x="237081" y="1136852"/>
            <a:ext cx="4880830" cy="1569660"/>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In terms of ethnicity, </a:t>
            </a:r>
            <a:r>
              <a:rPr lang="en-GB" sz="1200" dirty="0">
                <a:solidFill>
                  <a:schemeClr val="dk1"/>
                </a:solidFill>
                <a:latin typeface="Trebuchet MS"/>
                <a:ea typeface="Trebuchet MS"/>
                <a:cs typeface="Trebuchet MS"/>
                <a:sym typeface="Trebuchet MS"/>
              </a:rPr>
              <a:t>aside from</a:t>
            </a:r>
            <a:r>
              <a:rPr lang="en-GB" sz="1200" b="0" i="0" u="none" strike="noStrike" cap="none" dirty="0">
                <a:solidFill>
                  <a:schemeClr val="dk1"/>
                </a:solidFill>
                <a:latin typeface="Trebuchet MS"/>
                <a:ea typeface="Trebuchet MS"/>
                <a:cs typeface="Trebuchet MS"/>
                <a:sym typeface="Trebuchet MS"/>
              </a:rPr>
              <a:t> the 49% (n.601) who did not complete this section, the largest proportion of feedback received this quarter was from people who identified as ‘White British’</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(30%, n.360), an increase of 11% from last quarter. The next highest </a:t>
            </a:r>
            <a:r>
              <a:rPr lang="en-GB" sz="1200" b="0" i="0" u="none" strike="noStrike" cap="none">
                <a:solidFill>
                  <a:schemeClr val="dk1"/>
                </a:solidFill>
                <a:latin typeface="Trebuchet MS"/>
                <a:ea typeface="Trebuchet MS"/>
                <a:cs typeface="Trebuchet MS"/>
                <a:sym typeface="Trebuchet MS"/>
              </a:rPr>
              <a:t>category was from people who </a:t>
            </a:r>
            <a:r>
              <a:rPr lang="en-GB" sz="1200">
                <a:solidFill>
                  <a:schemeClr val="dk1"/>
                </a:solidFill>
                <a:latin typeface="Trebuchet MS"/>
                <a:ea typeface="Trebuchet MS"/>
                <a:cs typeface="Trebuchet MS"/>
                <a:sym typeface="Trebuchet MS"/>
              </a:rPr>
              <a:t>identify</a:t>
            </a:r>
            <a:r>
              <a:rPr lang="en-GB" sz="1200" b="0" i="0" u="none" strike="noStrike" cap="none">
                <a:solidFill>
                  <a:schemeClr val="dk1"/>
                </a:solidFill>
                <a:latin typeface="Trebuchet MS"/>
                <a:ea typeface="Trebuchet MS"/>
                <a:cs typeface="Trebuchet MS"/>
                <a:sym typeface="Trebuchet MS"/>
              </a:rPr>
              <a:t> as ‘Black British - </a:t>
            </a:r>
            <a:r>
              <a:rPr lang="en-GB" sz="1200" b="0" i="0" u="none" strike="noStrike" cap="none" dirty="0">
                <a:solidFill>
                  <a:schemeClr val="dk1"/>
                </a:solidFill>
                <a:latin typeface="Trebuchet MS"/>
                <a:ea typeface="Trebuchet MS"/>
                <a:cs typeface="Trebuchet MS"/>
                <a:sym typeface="Trebuchet MS"/>
              </a:rPr>
              <a:t>African’ at 6% (n.77), followed by ‘White - Any other White background’ at 5% (n.65). Further monitoring of ethnicity data will take place to help direct targeted engagement work in the future. </a:t>
            </a:r>
            <a:endParaRPr sz="1400" b="0" i="0" u="none" strike="noStrike" cap="none" dirty="0">
              <a:solidFill>
                <a:schemeClr val="dk1"/>
              </a:solidFill>
              <a:latin typeface="Arial"/>
              <a:ea typeface="Arial"/>
              <a:cs typeface="Arial"/>
              <a:sym typeface="Arial"/>
            </a:endParaRPr>
          </a:p>
        </p:txBody>
      </p:sp>
      <p:sp>
        <p:nvSpPr>
          <p:cNvPr id="935" name="Google Shape;935;p5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49</a:t>
            </a:fld>
            <a:endParaRPr/>
          </a:p>
        </p:txBody>
      </p:sp>
      <p:sp>
        <p:nvSpPr>
          <p:cNvPr id="936" name="Google Shape;936;p50"/>
          <p:cNvSpPr txBox="1"/>
          <p:nvPr/>
        </p:nvSpPr>
        <p:spPr>
          <a:xfrm>
            <a:off x="5392930" y="1014567"/>
            <a:ext cx="4970400" cy="1754286"/>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The pie chart below shows the number of reviews received by gender. </a:t>
            </a:r>
            <a:r>
              <a:rPr lang="en-GB" sz="1200" dirty="0">
                <a:solidFill>
                  <a:schemeClr val="dk1"/>
                </a:solidFill>
                <a:latin typeface="Trebuchet MS"/>
                <a:ea typeface="Trebuchet MS"/>
                <a:cs typeface="Trebuchet MS"/>
                <a:sym typeface="Trebuchet MS"/>
              </a:rPr>
              <a:t>When comparing the number of individuals who identified as either Male or Female, the</a:t>
            </a:r>
            <a:r>
              <a:rPr lang="en-GB" sz="1200" b="0" i="0" u="none" strike="noStrike" cap="none" dirty="0">
                <a:solidFill>
                  <a:schemeClr val="dk1"/>
                </a:solidFill>
                <a:latin typeface="Trebuchet MS"/>
                <a:ea typeface="Trebuchet MS"/>
                <a:cs typeface="Trebuchet MS"/>
                <a:sym typeface="Trebuchet MS"/>
              </a:rPr>
              <a:t> majority of the reviews received this quarter are from females with 33% (n.</a:t>
            </a:r>
            <a:r>
              <a:rPr lang="en-GB" sz="1200" dirty="0">
                <a:solidFill>
                  <a:schemeClr val="dk1"/>
                </a:solidFill>
                <a:latin typeface="Trebuchet MS"/>
                <a:ea typeface="Trebuchet MS"/>
                <a:cs typeface="Trebuchet MS"/>
                <a:sym typeface="Trebuchet MS"/>
              </a:rPr>
              <a:t>396) of the total population sample - </a:t>
            </a:r>
            <a:r>
              <a:rPr lang="en-GB" sz="1200" b="0" i="0" u="none" strike="noStrike" cap="none" dirty="0">
                <a:solidFill>
                  <a:schemeClr val="dk1"/>
                </a:solidFill>
                <a:latin typeface="Trebuchet MS"/>
                <a:ea typeface="Trebuchet MS"/>
                <a:cs typeface="Trebuchet MS"/>
                <a:sym typeface="Trebuchet MS"/>
              </a:rPr>
              <a:t>a decrease of 2% </a:t>
            </a:r>
            <a:r>
              <a:rPr lang="en-GB" sz="1200" dirty="0">
                <a:solidFill>
                  <a:schemeClr val="dk1"/>
                </a:solidFill>
                <a:latin typeface="Trebuchet MS"/>
                <a:ea typeface="Trebuchet MS"/>
                <a:cs typeface="Trebuchet MS"/>
                <a:sym typeface="Trebuchet MS"/>
              </a:rPr>
              <a:t>compared</a:t>
            </a:r>
            <a:r>
              <a:rPr lang="en-GB" sz="1200" b="0" i="0" u="none" strike="noStrike" cap="none" dirty="0">
                <a:solidFill>
                  <a:schemeClr val="dk1"/>
                </a:solidFill>
                <a:latin typeface="Trebuchet MS"/>
                <a:ea typeface="Trebuchet MS"/>
                <a:cs typeface="Trebuchet MS"/>
                <a:sym typeface="Trebuchet MS"/>
              </a:rPr>
              <a:t> to last quarter. Males made up 16% (n.</a:t>
            </a:r>
            <a:r>
              <a:rPr lang="en-GB" sz="1200" dirty="0">
                <a:solidFill>
                  <a:schemeClr val="dk1"/>
                </a:solidFill>
                <a:latin typeface="Trebuchet MS"/>
                <a:ea typeface="Trebuchet MS"/>
                <a:cs typeface="Trebuchet MS"/>
                <a:sym typeface="Trebuchet MS"/>
              </a:rPr>
              <a:t>194</a:t>
            </a:r>
            <a:r>
              <a:rPr lang="en-GB" sz="1200" b="0" i="0" u="none" strike="noStrike" cap="none" dirty="0">
                <a:solidFill>
                  <a:schemeClr val="dk1"/>
                </a:solidFill>
                <a:latin typeface="Trebuchet MS"/>
                <a:ea typeface="Trebuchet MS"/>
                <a:cs typeface="Trebuchet MS"/>
                <a:sym typeface="Trebuchet MS"/>
              </a:rPr>
              <a:t>) of the sample population</a:t>
            </a:r>
            <a:r>
              <a:rPr lang="en-GB" sz="1200" dirty="0">
                <a:solidFill>
                  <a:schemeClr val="dk1"/>
                </a:solidFill>
                <a:latin typeface="Trebuchet MS"/>
                <a:ea typeface="Trebuchet MS"/>
                <a:cs typeface="Trebuchet MS"/>
                <a:sym typeface="Trebuchet MS"/>
              </a:rPr>
              <a:t> this quarter, representing</a:t>
            </a:r>
            <a:r>
              <a:rPr lang="en-GB" sz="1200" b="0" i="0" u="none" strike="noStrike" cap="none" dirty="0">
                <a:solidFill>
                  <a:schemeClr val="dk1"/>
                </a:solidFill>
                <a:latin typeface="Trebuchet MS"/>
                <a:ea typeface="Trebuchet MS"/>
                <a:cs typeface="Trebuchet MS"/>
                <a:sym typeface="Trebuchet MS"/>
              </a:rPr>
              <a:t> an increase of 5</a:t>
            </a:r>
            <a:r>
              <a:rPr lang="en-GB" sz="1200" dirty="0">
                <a:solidFill>
                  <a:schemeClr val="dk1"/>
                </a:solidFill>
                <a:latin typeface="Trebuchet MS"/>
                <a:ea typeface="Trebuchet MS"/>
                <a:cs typeface="Trebuchet MS"/>
                <a:sym typeface="Trebuchet MS"/>
              </a:rPr>
              <a:t>% compared to last quarter.</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As we</a:t>
            </a:r>
            <a:r>
              <a:rPr lang="en-GB" sz="1200" b="0" i="0" u="none" strike="noStrike" cap="none" dirty="0">
                <a:solidFill>
                  <a:schemeClr val="dk1"/>
                </a:solidFill>
                <a:latin typeface="Trebuchet MS"/>
                <a:ea typeface="Trebuchet MS"/>
                <a:cs typeface="Trebuchet MS"/>
                <a:sym typeface="Trebuchet MS"/>
              </a:rPr>
              <a:t> have noticed that women are more willing to share their </a:t>
            </a:r>
            <a:r>
              <a:rPr lang="en-GB" sz="1200" dirty="0">
                <a:solidFill>
                  <a:schemeClr val="dk1"/>
                </a:solidFill>
                <a:latin typeface="Trebuchet MS"/>
                <a:ea typeface="Trebuchet MS"/>
                <a:cs typeface="Trebuchet MS"/>
                <a:sym typeface="Trebuchet MS"/>
              </a:rPr>
              <a:t>experiences, further</a:t>
            </a:r>
            <a:r>
              <a:rPr lang="en-GB" sz="1200" b="0" i="0" u="none" strike="noStrike" cap="none" dirty="0">
                <a:solidFill>
                  <a:schemeClr val="dk1"/>
                </a:solidFill>
                <a:latin typeface="Trebuchet MS"/>
                <a:ea typeface="Trebuchet MS"/>
                <a:cs typeface="Trebuchet MS"/>
                <a:sym typeface="Trebuchet MS"/>
              </a:rPr>
              <a:t> work will be undertaken to </a:t>
            </a:r>
            <a:r>
              <a:rPr lang="en-GB" sz="1200" dirty="0">
                <a:solidFill>
                  <a:schemeClr val="dk1"/>
                </a:solidFill>
                <a:latin typeface="Trebuchet MS"/>
                <a:ea typeface="Trebuchet MS"/>
                <a:cs typeface="Trebuchet MS"/>
                <a:sym typeface="Trebuchet MS"/>
              </a:rPr>
              <a:t>gather feedback from </a:t>
            </a:r>
            <a:r>
              <a:rPr lang="en-GB" sz="1200" b="0" i="0" u="none" strike="noStrike" cap="none" dirty="0">
                <a:solidFill>
                  <a:schemeClr val="dk1"/>
                </a:solidFill>
                <a:latin typeface="Trebuchet MS"/>
                <a:ea typeface="Trebuchet MS"/>
                <a:cs typeface="Trebuchet MS"/>
                <a:sym typeface="Trebuchet MS"/>
              </a:rPr>
              <a:t>men</a:t>
            </a:r>
            <a:r>
              <a:rPr lang="en-GB" sz="1200" dirty="0">
                <a:solidFill>
                  <a:schemeClr val="dk1"/>
                </a:solidFill>
                <a:latin typeface="Trebuchet MS"/>
                <a:ea typeface="Trebuchet MS"/>
                <a:cs typeface="Trebuchet MS"/>
                <a:sym typeface="Trebuchet MS"/>
              </a:rPr>
              <a:t>.</a:t>
            </a:r>
            <a:r>
              <a:rPr lang="en-GB" sz="1200" b="0" i="0" u="none" strike="noStrike" cap="none" dirty="0">
                <a:solidFill>
                  <a:schemeClr val="dk1"/>
                </a:solidFill>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p:txBody>
      </p:sp>
      <p:sp>
        <p:nvSpPr>
          <p:cNvPr id="937" name="Google Shape;937;p50"/>
          <p:cNvSpPr txBox="1"/>
          <p:nvPr/>
        </p:nvSpPr>
        <p:spPr>
          <a:xfrm>
            <a:off x="1740304" y="6413700"/>
            <a:ext cx="23649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Ethnicity of Patients </a:t>
            </a:r>
            <a:endParaRPr sz="1800" b="0" i="0" u="none" strike="noStrike" cap="none">
              <a:solidFill>
                <a:schemeClr val="dk1"/>
              </a:solidFill>
              <a:latin typeface="Calibri"/>
              <a:ea typeface="Calibri"/>
              <a:cs typeface="Calibri"/>
              <a:sym typeface="Calibri"/>
            </a:endParaRPr>
          </a:p>
        </p:txBody>
      </p:sp>
      <p:sp>
        <p:nvSpPr>
          <p:cNvPr id="938" name="Google Shape;938;p50"/>
          <p:cNvSpPr txBox="1"/>
          <p:nvPr/>
        </p:nvSpPr>
        <p:spPr>
          <a:xfrm>
            <a:off x="6744499" y="6352145"/>
            <a:ext cx="279894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Gender of Patients </a:t>
            </a:r>
            <a:endParaRPr sz="1800" b="0" i="0" u="none" strike="noStrike" cap="none">
              <a:solidFill>
                <a:schemeClr val="dk1"/>
              </a:solidFill>
              <a:latin typeface="Calibri"/>
              <a:ea typeface="Calibri"/>
              <a:cs typeface="Calibri"/>
              <a:sym typeface="Calibri"/>
            </a:endParaRPr>
          </a:p>
        </p:txBody>
      </p:sp>
      <p:graphicFrame>
        <p:nvGraphicFramePr>
          <p:cNvPr id="940" name="Google Shape;940;p50"/>
          <p:cNvGraphicFramePr/>
          <p:nvPr/>
        </p:nvGraphicFramePr>
        <p:xfrm>
          <a:off x="205171" y="2770151"/>
          <a:ext cx="5050248" cy="3643550"/>
        </p:xfrm>
        <a:graphic>
          <a:graphicData uri="http://schemas.openxmlformats.org/drawingml/2006/chart">
            <c:chart xmlns:c="http://schemas.openxmlformats.org/drawingml/2006/chart" xmlns:r="http://schemas.openxmlformats.org/officeDocument/2006/relationships" r:id="rId5"/>
          </a:graphicData>
        </a:graphic>
      </p:graphicFrame>
      <p:sp>
        <p:nvSpPr>
          <p:cNvPr id="13" name="Google Shape;148;p3">
            <a:extLst>
              <a:ext uri="{FF2B5EF4-FFF2-40B4-BE49-F238E27FC236}">
                <a16:creationId xmlns:a16="http://schemas.microsoft.com/office/drawing/2014/main" id="{0A914769-FACA-451A-9CF6-6C06B537C149}"/>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graphicFrame>
        <p:nvGraphicFramePr>
          <p:cNvPr id="14" name="Chart 13">
            <a:extLst>
              <a:ext uri="{FF2B5EF4-FFF2-40B4-BE49-F238E27FC236}">
                <a16:creationId xmlns:a16="http://schemas.microsoft.com/office/drawing/2014/main" id="{046E708E-520A-4177-84B4-E177174CDDEA}"/>
              </a:ext>
            </a:extLst>
          </p:cNvPr>
          <p:cNvGraphicFramePr>
            <a:graphicFrameLocks/>
          </p:cNvGraphicFramePr>
          <p:nvPr>
            <p:extLst>
              <p:ext uri="{D42A27DB-BD31-4B8C-83A1-F6EECF244321}">
                <p14:modId xmlns:p14="http://schemas.microsoft.com/office/powerpoint/2010/main" val="3014053338"/>
              </p:ext>
            </p:extLst>
          </p:nvPr>
        </p:nvGraphicFramePr>
        <p:xfrm>
          <a:off x="5610602" y="2706512"/>
          <a:ext cx="4395788" cy="3690937"/>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pic>
        <p:nvPicPr>
          <p:cNvPr id="947" name="Google Shape;947;p51"/>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48" name="Google Shape;948;p51"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49" name="Google Shape;949;p51"/>
          <p:cNvSpPr txBox="1"/>
          <p:nvPr/>
        </p:nvSpPr>
        <p:spPr>
          <a:xfrm>
            <a:off x="849814" y="132316"/>
            <a:ext cx="862546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Demographic Information</a:t>
            </a:r>
            <a:endParaRPr sz="1400" b="0" i="0" u="none" strike="noStrike" cap="none">
              <a:solidFill>
                <a:srgbClr val="000000"/>
              </a:solidFill>
              <a:latin typeface="Arial"/>
              <a:ea typeface="Arial"/>
              <a:cs typeface="Arial"/>
              <a:sym typeface="Arial"/>
            </a:endParaRPr>
          </a:p>
        </p:txBody>
      </p:sp>
      <p:sp>
        <p:nvSpPr>
          <p:cNvPr id="950" name="Google Shape;950;p51"/>
          <p:cNvSpPr txBox="1"/>
          <p:nvPr/>
        </p:nvSpPr>
        <p:spPr>
          <a:xfrm>
            <a:off x="237081" y="1136852"/>
            <a:ext cx="10053300" cy="1015622"/>
          </a:xfrm>
          <a:prstGeom prst="rect">
            <a:avLst/>
          </a:prstGeom>
          <a:noFill/>
          <a:ln>
            <a:noFill/>
          </a:ln>
        </p:spPr>
        <p:txBody>
          <a:bodyPr spcFirstLastPara="1" wrap="square" lIns="91425" tIns="45700" rIns="91425" bIns="45700" anchor="t" anchorCtr="0">
            <a:spAutoFit/>
          </a:bodyPr>
          <a:lstStyle/>
          <a:p>
            <a:r>
              <a:rPr lang="en-GB" sz="1200" b="0" i="0" u="none" strike="noStrike" cap="none">
                <a:solidFill>
                  <a:schemeClr val="dk1"/>
                </a:solidFill>
                <a:latin typeface="Trebuchet MS"/>
                <a:ea typeface="Trebuchet MS"/>
                <a:cs typeface="Trebuchet MS"/>
                <a:sym typeface="Trebuchet MS"/>
              </a:rPr>
              <a:t>During our direct telephone and face to face engagement, we have </a:t>
            </a:r>
            <a:r>
              <a:rPr lang="en-GB" sz="1200">
                <a:solidFill>
                  <a:schemeClr val="dk1"/>
                </a:solidFill>
                <a:latin typeface="Trebuchet MS"/>
                <a:ea typeface="Trebuchet MS"/>
                <a:cs typeface="Trebuchet MS"/>
                <a:sym typeface="Trebuchet MS"/>
              </a:rPr>
              <a:t>spoken to residents </a:t>
            </a:r>
            <a:r>
              <a:rPr lang="en-GB" sz="1200" b="0" i="0" u="none" strike="noStrike" cap="none">
                <a:solidFill>
                  <a:schemeClr val="dk1"/>
                </a:solidFill>
                <a:latin typeface="Trebuchet MS"/>
                <a:ea typeface="Trebuchet MS"/>
                <a:cs typeface="Trebuchet MS"/>
                <a:sym typeface="Trebuchet MS"/>
              </a:rPr>
              <a:t>living in 15 different areas across the borough of </a:t>
            </a:r>
            <a:r>
              <a:rPr lang="en-GB" sz="1200">
                <a:solidFill>
                  <a:schemeClr val="dk1"/>
                </a:solidFill>
                <a:latin typeface="Trebuchet MS"/>
                <a:ea typeface="Trebuchet MS"/>
                <a:cs typeface="Trebuchet MS"/>
                <a:sym typeface="Trebuchet MS"/>
              </a:rPr>
              <a:t>H&amp;F.</a:t>
            </a:r>
            <a:r>
              <a:rPr lang="en-GB" sz="1200" b="0" i="0" u="none" strike="noStrike" cap="none">
                <a:solidFill>
                  <a:schemeClr val="dk1"/>
                </a:solidFill>
                <a:latin typeface="Trebuchet MS"/>
                <a:ea typeface="Trebuchet MS"/>
                <a:cs typeface="Trebuchet MS"/>
                <a:sym typeface="Trebuchet MS"/>
              </a:rPr>
              <a:t> The highest number of the reviews received </a:t>
            </a:r>
            <a:r>
              <a:rPr lang="en-GB" sz="1200">
                <a:solidFill>
                  <a:schemeClr val="dk1"/>
                </a:solidFill>
                <a:latin typeface="Trebuchet MS"/>
                <a:ea typeface="Trebuchet MS"/>
                <a:cs typeface="Trebuchet MS"/>
                <a:sym typeface="Trebuchet MS"/>
              </a:rPr>
              <a:t>was </a:t>
            </a:r>
            <a:r>
              <a:rPr lang="en-GB" sz="1200" b="0" i="0" u="none" strike="noStrike" cap="none">
                <a:solidFill>
                  <a:schemeClr val="dk1"/>
                </a:solidFill>
                <a:latin typeface="Trebuchet MS"/>
                <a:ea typeface="Trebuchet MS"/>
                <a:cs typeface="Trebuchet MS"/>
                <a:sym typeface="Trebuchet MS"/>
              </a:rPr>
              <a:t>from residents in the </a:t>
            </a:r>
            <a:r>
              <a:rPr lang="en-GB" sz="1200">
                <a:solidFill>
                  <a:schemeClr val="dk1"/>
                </a:solidFill>
                <a:latin typeface="Trebuchet MS"/>
              </a:rPr>
              <a:t>Parsons Green and </a:t>
            </a:r>
            <a:r>
              <a:rPr lang="en-GB" sz="1200" err="1">
                <a:solidFill>
                  <a:schemeClr val="dk1"/>
                </a:solidFill>
                <a:latin typeface="Trebuchet MS"/>
              </a:rPr>
              <a:t>Walham</a:t>
            </a:r>
            <a:r>
              <a:rPr lang="en-GB" sz="1200" dirty="0">
                <a:solidFill>
                  <a:schemeClr val="dk1"/>
                </a:solidFill>
                <a:latin typeface="Trebuchet MS"/>
              </a:rPr>
              <a:t> Ward</a:t>
            </a:r>
          </a:p>
          <a:p>
            <a:r>
              <a:rPr lang="en-GB" sz="1200" b="0" i="0" u="none" strike="noStrike" cap="none" dirty="0">
                <a:solidFill>
                  <a:schemeClr val="dk1"/>
                </a:solidFill>
                <a:latin typeface="Trebuchet MS"/>
                <a:ea typeface="Trebuchet MS"/>
                <a:cs typeface="Trebuchet MS"/>
                <a:sym typeface="Trebuchet MS"/>
              </a:rPr>
              <a:t>(</a:t>
            </a:r>
            <a:r>
              <a:rPr lang="en-GB" sz="1200" dirty="0">
                <a:solidFill>
                  <a:schemeClr val="dk1"/>
                </a:solidFill>
                <a:latin typeface="Trebuchet MS"/>
                <a:ea typeface="Trebuchet MS"/>
                <a:cs typeface="Trebuchet MS"/>
                <a:sym typeface="Trebuchet MS"/>
              </a:rPr>
              <a:t>10</a:t>
            </a:r>
            <a:r>
              <a:rPr lang="en-GB" sz="1200" b="0" i="0" u="none" strike="noStrike" cap="none" dirty="0">
                <a:solidFill>
                  <a:schemeClr val="dk1"/>
                </a:solidFill>
                <a:latin typeface="Trebuchet MS"/>
                <a:ea typeface="Trebuchet MS"/>
                <a:cs typeface="Trebuchet MS"/>
                <a:sym typeface="Trebuchet MS"/>
              </a:rPr>
              <a:t>%,</a:t>
            </a:r>
            <a:r>
              <a:rPr lang="en-GB" sz="1200" dirty="0">
                <a:solidFill>
                  <a:schemeClr val="dk1"/>
                </a:solidFill>
                <a:latin typeface="Trebuchet MS"/>
                <a:sym typeface="Trebuchet MS"/>
              </a:rPr>
              <a:t> n.124), the Town Ward (6%, n.76) and the North End Ward (6%, n.69). The least number of reviews received was from the </a:t>
            </a:r>
            <a:r>
              <a:rPr lang="en-GB" sz="1200" dirty="0">
                <a:solidFill>
                  <a:schemeClr val="dk1"/>
                </a:solidFill>
                <a:latin typeface="Trebuchet MS"/>
              </a:rPr>
              <a:t>Ravenscourt Park Ward </a:t>
            </a:r>
            <a:r>
              <a:rPr lang="en-GB" sz="1200" b="0" i="0" u="none" strike="noStrike" cap="none">
                <a:solidFill>
                  <a:schemeClr val="dk1"/>
                </a:solidFill>
                <a:latin typeface="Trebuchet MS"/>
                <a:ea typeface="Trebuchet MS"/>
                <a:cs typeface="Trebuchet MS"/>
                <a:sym typeface="Trebuchet MS"/>
              </a:rPr>
              <a:t>(1%, n.4). Compared to last quarter, we have seen an increase in reviews for some areas whilst others have decreased. In Quarter 2</a:t>
            </a:r>
            <a:r>
              <a:rPr lang="en-GB" sz="1200">
                <a:solidFill>
                  <a:schemeClr val="dk1"/>
                </a:solidFill>
                <a:latin typeface="Trebuchet MS"/>
                <a:ea typeface="Trebuchet MS"/>
                <a:cs typeface="Trebuchet MS"/>
                <a:sym typeface="Trebuchet MS"/>
              </a:rPr>
              <a:t>,</a:t>
            </a:r>
            <a:r>
              <a:rPr lang="en-GB" sz="1200" b="0" i="0" u="none" strike="noStrike" cap="none">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we will continue to try and reach more people in the areas where we have received the fewest reviews</a:t>
            </a:r>
            <a:r>
              <a:rPr lang="en-GB" sz="1200" dirty="0">
                <a:solidFill>
                  <a:schemeClr val="dk1"/>
                </a:solidFill>
                <a:latin typeface="Trebuchet MS"/>
                <a:ea typeface="Trebuchet MS"/>
                <a:cs typeface="Trebuchet MS"/>
                <a:sym typeface="Trebuchet MS"/>
              </a:rPr>
              <a:t>, through face to face engagement.</a:t>
            </a:r>
            <a:r>
              <a:rPr lang="en-GB" sz="1200" b="0" i="0" u="none" strike="noStrike" cap="none" dirty="0">
                <a:solidFill>
                  <a:schemeClr val="dk1"/>
                </a:solidFill>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p:txBody>
      </p:sp>
      <p:sp>
        <p:nvSpPr>
          <p:cNvPr id="951" name="Google Shape;951;p5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50</a:t>
            </a:fld>
            <a:endParaRPr/>
          </a:p>
        </p:txBody>
      </p:sp>
      <p:sp>
        <p:nvSpPr>
          <p:cNvPr id="952" name="Google Shape;952;p51"/>
          <p:cNvSpPr txBox="1"/>
          <p:nvPr/>
        </p:nvSpPr>
        <p:spPr>
          <a:xfrm>
            <a:off x="3528161" y="6356352"/>
            <a:ext cx="312202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a:solidFill>
                  <a:schemeClr val="dk1"/>
                </a:solidFill>
                <a:latin typeface="Trebuchet MS"/>
                <a:ea typeface="Trebuchet MS"/>
                <a:cs typeface="Trebuchet MS"/>
                <a:sym typeface="Trebuchet MS"/>
              </a:rPr>
              <a:t>Patient</a:t>
            </a:r>
            <a:r>
              <a:rPr lang="en-GB" sz="1800" b="1" i="0" u="none" strike="noStrike" cap="none">
                <a:solidFill>
                  <a:schemeClr val="dk1"/>
                </a:solidFill>
                <a:latin typeface="Trebuchet MS"/>
                <a:ea typeface="Trebuchet MS"/>
                <a:cs typeface="Trebuchet MS"/>
                <a:sym typeface="Trebuchet MS"/>
              </a:rPr>
              <a:t> area of residence</a:t>
            </a:r>
            <a:endParaRPr sz="1400" b="0" i="0" u="none" strike="noStrike" cap="none">
              <a:solidFill>
                <a:schemeClr val="dk1"/>
              </a:solidFill>
              <a:latin typeface="Trebuchet MS"/>
              <a:ea typeface="Trebuchet MS"/>
              <a:cs typeface="Trebuchet MS"/>
              <a:sym typeface="Trebuchet MS"/>
            </a:endParaRPr>
          </a:p>
        </p:txBody>
      </p:sp>
      <p:sp>
        <p:nvSpPr>
          <p:cNvPr id="10" name="Google Shape;148;p3">
            <a:extLst>
              <a:ext uri="{FF2B5EF4-FFF2-40B4-BE49-F238E27FC236}">
                <a16:creationId xmlns:a16="http://schemas.microsoft.com/office/drawing/2014/main" id="{038CF530-B696-4D54-A259-63FD7F9672BD}"/>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graphicFrame>
        <p:nvGraphicFramePr>
          <p:cNvPr id="2" name="Table 1">
            <a:extLst>
              <a:ext uri="{FF2B5EF4-FFF2-40B4-BE49-F238E27FC236}">
                <a16:creationId xmlns:a16="http://schemas.microsoft.com/office/drawing/2014/main" id="{9D146B01-93DF-408A-91C9-78B62559B81A}"/>
              </a:ext>
            </a:extLst>
          </p:cNvPr>
          <p:cNvGraphicFramePr>
            <a:graphicFrameLocks noGrp="1"/>
          </p:cNvGraphicFramePr>
          <p:nvPr>
            <p:extLst>
              <p:ext uri="{D42A27DB-BD31-4B8C-83A1-F6EECF244321}">
                <p14:modId xmlns:p14="http://schemas.microsoft.com/office/powerpoint/2010/main" val="585967850"/>
              </p:ext>
            </p:extLst>
          </p:nvPr>
        </p:nvGraphicFramePr>
        <p:xfrm>
          <a:off x="506436" y="2274759"/>
          <a:ext cx="9636368" cy="4081588"/>
        </p:xfrm>
        <a:graphic>
          <a:graphicData uri="http://schemas.openxmlformats.org/drawingml/2006/table">
            <a:tbl>
              <a:tblPr>
                <a:tableStyleId>{77E76BAE-E5B0-4B3B-A8A9-43F8569C541C}</a:tableStyleId>
              </a:tblPr>
              <a:tblGrid>
                <a:gridCol w="4357968">
                  <a:extLst>
                    <a:ext uri="{9D8B030D-6E8A-4147-A177-3AD203B41FA5}">
                      <a16:colId xmlns:a16="http://schemas.microsoft.com/office/drawing/2014/main" val="936245188"/>
                    </a:ext>
                  </a:extLst>
                </a:gridCol>
                <a:gridCol w="3005495">
                  <a:extLst>
                    <a:ext uri="{9D8B030D-6E8A-4147-A177-3AD203B41FA5}">
                      <a16:colId xmlns:a16="http://schemas.microsoft.com/office/drawing/2014/main" val="948585585"/>
                    </a:ext>
                  </a:extLst>
                </a:gridCol>
                <a:gridCol w="2272905">
                  <a:extLst>
                    <a:ext uri="{9D8B030D-6E8A-4147-A177-3AD203B41FA5}">
                      <a16:colId xmlns:a16="http://schemas.microsoft.com/office/drawing/2014/main" val="1293353322"/>
                    </a:ext>
                  </a:extLst>
                </a:gridCol>
              </a:tblGrid>
              <a:tr h="328404">
                <a:tc>
                  <a:txBody>
                    <a:bodyPr/>
                    <a:lstStyle/>
                    <a:p>
                      <a:pPr algn="l" fontAlgn="b"/>
                      <a:r>
                        <a:rPr lang="en-GB" sz="1600" u="none" strike="noStrike" dirty="0">
                          <a:effectLst/>
                        </a:rPr>
                        <a:t>Patient’s area of residence</a:t>
                      </a:r>
                      <a:endParaRPr lang="en-GB" sz="1600" b="1" i="0" u="none" strike="noStrike" dirty="0">
                        <a:solidFill>
                          <a:srgbClr val="FFFFFF"/>
                        </a:solidFill>
                        <a:effectLst/>
                        <a:latin typeface="Trebuchet MS" panose="020B060302020202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l" fontAlgn="b"/>
                      <a:r>
                        <a:rPr lang="en-GB" sz="1600" u="none" strike="noStrike">
                          <a:effectLst/>
                        </a:rPr>
                        <a:t>Number of reviews </a:t>
                      </a:r>
                      <a:endParaRPr lang="en-GB" sz="1600" b="1" i="0" u="none" strike="noStrike">
                        <a:solidFill>
                          <a:srgbClr val="FFFFFF"/>
                        </a:solidFill>
                        <a:effectLst/>
                        <a:latin typeface="Trebuchet MS" panose="020B060302020202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l" fontAlgn="b"/>
                      <a:r>
                        <a:rPr lang="en-GB" sz="1600" u="none" strike="noStrike">
                          <a:effectLst/>
                        </a:rPr>
                        <a:t>Percentage</a:t>
                      </a:r>
                      <a:endParaRPr lang="en-GB" sz="1600" b="1" i="0" u="none" strike="noStrike">
                        <a:solidFill>
                          <a:srgbClr val="FFFFFF"/>
                        </a:solidFill>
                        <a:effectLst/>
                        <a:latin typeface="Trebuchet MS" panose="020B060302020202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905678013"/>
                  </a:ext>
                </a:extLst>
              </a:tr>
              <a:tr h="234574">
                <a:tc>
                  <a:txBody>
                    <a:bodyPr/>
                    <a:lstStyle/>
                    <a:p>
                      <a:pPr algn="l" fontAlgn="b"/>
                      <a:r>
                        <a:rPr lang="en-GB" sz="1100" u="none" strike="noStrike" dirty="0">
                          <a:effectLst/>
                        </a:rPr>
                        <a:t>Parsons Green and </a:t>
                      </a:r>
                      <a:r>
                        <a:rPr lang="en-GB" sz="1100" u="none" strike="noStrike" dirty="0" err="1">
                          <a:effectLst/>
                        </a:rPr>
                        <a:t>Walham</a:t>
                      </a:r>
                      <a:r>
                        <a:rPr lang="en-GB" sz="1100" u="none" strike="noStrike" dirty="0">
                          <a:effectLst/>
                        </a:rPr>
                        <a:t> Ward</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124</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3583831351"/>
                  </a:ext>
                </a:extLst>
              </a:tr>
              <a:tr h="234574">
                <a:tc>
                  <a:txBody>
                    <a:bodyPr/>
                    <a:lstStyle/>
                    <a:p>
                      <a:pPr algn="l" fontAlgn="b"/>
                      <a:r>
                        <a:rPr lang="en-GB" sz="1100" u="none" strike="noStrike" dirty="0">
                          <a:effectLst/>
                        </a:rPr>
                        <a:t>Town ward</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76</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2863011120"/>
                  </a:ext>
                </a:extLst>
              </a:tr>
              <a:tr h="234574">
                <a:tc>
                  <a:txBody>
                    <a:bodyPr/>
                    <a:lstStyle/>
                    <a:p>
                      <a:pPr algn="l" fontAlgn="b"/>
                      <a:r>
                        <a:rPr lang="en-GB" sz="1100" u="none" strike="noStrike" dirty="0">
                          <a:effectLst/>
                        </a:rPr>
                        <a:t>North End Ward</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69</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2487530203"/>
                  </a:ext>
                </a:extLst>
              </a:tr>
              <a:tr h="234574">
                <a:tc>
                  <a:txBody>
                    <a:bodyPr/>
                    <a:lstStyle/>
                    <a:p>
                      <a:pPr algn="l" fontAlgn="b"/>
                      <a:r>
                        <a:rPr lang="en-GB" sz="1100" u="none" strike="noStrike">
                          <a:effectLst/>
                        </a:rPr>
                        <a:t>Hammersmith Broadway Ward</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dirty="0">
                          <a:effectLst/>
                        </a:rPr>
                        <a:t>59</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131195324"/>
                  </a:ext>
                </a:extLst>
              </a:tr>
              <a:tr h="234574">
                <a:tc>
                  <a:txBody>
                    <a:bodyPr/>
                    <a:lstStyle/>
                    <a:p>
                      <a:pPr algn="l" fontAlgn="b"/>
                      <a:r>
                        <a:rPr lang="en-GB" sz="1100" u="none" strike="noStrike">
                          <a:effectLst/>
                        </a:rPr>
                        <a:t>Sands End Ward</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dirty="0">
                          <a:effectLst/>
                        </a:rPr>
                        <a:t>54</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244056240"/>
                  </a:ext>
                </a:extLst>
              </a:tr>
              <a:tr h="234574">
                <a:tc>
                  <a:txBody>
                    <a:bodyPr/>
                    <a:lstStyle/>
                    <a:p>
                      <a:pPr algn="l" fontAlgn="b"/>
                      <a:r>
                        <a:rPr lang="en-GB" sz="1100" u="none" strike="noStrike">
                          <a:effectLst/>
                        </a:rPr>
                        <a:t>Workholt and White City ward</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48</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4235754101"/>
                  </a:ext>
                </a:extLst>
              </a:tr>
              <a:tr h="234574">
                <a:tc>
                  <a:txBody>
                    <a:bodyPr/>
                    <a:lstStyle/>
                    <a:p>
                      <a:pPr algn="l" fontAlgn="b"/>
                      <a:r>
                        <a:rPr lang="en-GB" sz="1100" u="none" strike="noStrike">
                          <a:effectLst/>
                        </a:rPr>
                        <a:t>Avonmore &amp; Brook Green Ward</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dirty="0">
                          <a:effectLst/>
                        </a:rPr>
                        <a:t>44</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860708505"/>
                  </a:ext>
                </a:extLst>
              </a:tr>
              <a:tr h="234574">
                <a:tc>
                  <a:txBody>
                    <a:bodyPr/>
                    <a:lstStyle/>
                    <a:p>
                      <a:pPr algn="l" fontAlgn="b"/>
                      <a:r>
                        <a:rPr lang="en-GB" sz="1100" u="none" strike="noStrike">
                          <a:effectLst/>
                        </a:rPr>
                        <a:t>Munster Ward</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30</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dirty="0">
                          <a:effectLst/>
                        </a:rPr>
                        <a:t>2%</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3938709772"/>
                  </a:ext>
                </a:extLst>
              </a:tr>
              <a:tr h="234574">
                <a:tc>
                  <a:txBody>
                    <a:bodyPr/>
                    <a:lstStyle/>
                    <a:p>
                      <a:pPr algn="l" fontAlgn="b"/>
                      <a:r>
                        <a:rPr lang="en-GB" sz="1100" u="none" strike="noStrike">
                          <a:effectLst/>
                        </a:rPr>
                        <a:t>Addison Ward</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22</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dirty="0">
                          <a:effectLst/>
                        </a:rPr>
                        <a:t>2%</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2537882407"/>
                  </a:ext>
                </a:extLst>
              </a:tr>
              <a:tr h="234574">
                <a:tc>
                  <a:txBody>
                    <a:bodyPr/>
                    <a:lstStyle/>
                    <a:p>
                      <a:pPr algn="l" fontAlgn="b"/>
                      <a:r>
                        <a:rPr lang="en-GB" sz="1100" u="none" strike="noStrike">
                          <a:effectLst/>
                        </a:rPr>
                        <a:t>Askew Ward</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17</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565778688"/>
                  </a:ext>
                </a:extLst>
              </a:tr>
              <a:tr h="234574">
                <a:tc>
                  <a:txBody>
                    <a:bodyPr/>
                    <a:lstStyle/>
                    <a:p>
                      <a:pPr algn="l" fontAlgn="b"/>
                      <a:r>
                        <a:rPr lang="en-GB" sz="1100" u="none" strike="noStrike">
                          <a:effectLst/>
                        </a:rPr>
                        <a:t>Fulham Broadway Ward</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15</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270499839"/>
                  </a:ext>
                </a:extLst>
              </a:tr>
              <a:tr h="234574">
                <a:tc>
                  <a:txBody>
                    <a:bodyPr/>
                    <a:lstStyle/>
                    <a:p>
                      <a:pPr algn="l" fontAlgn="b"/>
                      <a:r>
                        <a:rPr lang="en-GB" sz="1100" u="none" strike="noStrike">
                          <a:effectLst/>
                        </a:rPr>
                        <a:t>College Park and Old Oak Ward</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12</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4275582089"/>
                  </a:ext>
                </a:extLst>
              </a:tr>
              <a:tr h="234574">
                <a:tc>
                  <a:txBody>
                    <a:bodyPr/>
                    <a:lstStyle/>
                    <a:p>
                      <a:pPr algn="l" fontAlgn="b"/>
                      <a:r>
                        <a:rPr lang="en-GB" sz="1100" u="none" strike="noStrike">
                          <a:effectLst/>
                        </a:rPr>
                        <a:t>Palace Riverside Ward</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13</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420784374"/>
                  </a:ext>
                </a:extLst>
              </a:tr>
              <a:tr h="234574">
                <a:tc>
                  <a:txBody>
                    <a:bodyPr/>
                    <a:lstStyle/>
                    <a:p>
                      <a:pPr algn="l" fontAlgn="b"/>
                      <a:r>
                        <a:rPr lang="en-GB" sz="1100" u="none" strike="noStrike">
                          <a:effectLst/>
                        </a:rPr>
                        <a:t>Fulham Reach</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8</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687928929"/>
                  </a:ext>
                </a:extLst>
              </a:tr>
              <a:tr h="234574">
                <a:tc>
                  <a:txBody>
                    <a:bodyPr/>
                    <a:lstStyle/>
                    <a:p>
                      <a:pPr algn="l" fontAlgn="b"/>
                      <a:r>
                        <a:rPr lang="en-GB" sz="1100" u="none" strike="noStrike" dirty="0">
                          <a:effectLst/>
                        </a:rPr>
                        <a:t>Ravenscourt Park Ward</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581740716"/>
                  </a:ext>
                </a:extLst>
              </a:tr>
              <a:tr h="234574">
                <a:tc>
                  <a:txBody>
                    <a:bodyPr/>
                    <a:lstStyle/>
                    <a:p>
                      <a:pPr algn="l" fontAlgn="b"/>
                      <a:r>
                        <a:rPr lang="en-GB" sz="1100" u="none" strike="noStrike">
                          <a:effectLst/>
                        </a:rPr>
                        <a:t>Prefer not to say</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a:effectLst/>
                        </a:rPr>
                        <a:t>620</a:t>
                      </a:r>
                      <a:endParaRPr lang="en-GB" sz="1100" b="0" i="0" u="none" strike="noStrike">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tc>
                  <a:txBody>
                    <a:bodyPr/>
                    <a:lstStyle/>
                    <a:p>
                      <a:pPr algn="r" fontAlgn="b"/>
                      <a:r>
                        <a:rPr lang="en-GB" sz="1100" u="none" strike="noStrike" dirty="0">
                          <a:effectLst/>
                        </a:rPr>
                        <a:t>51%</a:t>
                      </a:r>
                      <a:endParaRPr lang="en-GB" sz="1100" b="0" i="0" u="none" strike="noStrike" dirty="0">
                        <a:solidFill>
                          <a:srgbClr val="000000"/>
                        </a:solidFill>
                        <a:effectLst/>
                        <a:latin typeface="Calibri" panose="020F0502020204030204" pitchFamily="34" charset="0"/>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430728848"/>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pic>
        <p:nvPicPr>
          <p:cNvPr id="960" name="Google Shape;960;p52"/>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61" name="Google Shape;961;p52"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62" name="Google Shape;962;p52"/>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Conclusion</a:t>
            </a:r>
            <a:endParaRPr sz="1400" b="0" i="0" u="none" strike="noStrike" cap="none">
              <a:solidFill>
                <a:srgbClr val="000000"/>
              </a:solidFill>
              <a:latin typeface="Arial"/>
              <a:ea typeface="Arial"/>
              <a:cs typeface="Arial"/>
              <a:sym typeface="Arial"/>
            </a:endParaRPr>
          </a:p>
        </p:txBody>
      </p:sp>
      <p:sp>
        <p:nvSpPr>
          <p:cNvPr id="963" name="Google Shape;963;p52"/>
          <p:cNvSpPr txBox="1"/>
          <p:nvPr/>
        </p:nvSpPr>
        <p:spPr>
          <a:xfrm>
            <a:off x="359910" y="1102333"/>
            <a:ext cx="9791100" cy="5447605"/>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Our Patient Experience model has developed significantly from Q4 2020/2021 to Q1 </a:t>
            </a:r>
            <a:r>
              <a:rPr lang="en-GB" sz="1200" dirty="0">
                <a:solidFill>
                  <a:schemeClr val="dk1"/>
                </a:solidFill>
                <a:latin typeface="Trebuchet MS"/>
                <a:ea typeface="Trebuchet MS"/>
                <a:cs typeface="Trebuchet MS"/>
                <a:sym typeface="Trebuchet MS"/>
              </a:rPr>
              <a:t>2021/2022. Most significantly, we are now</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incorporating a</a:t>
            </a:r>
            <a:r>
              <a:rPr lang="en-GB" sz="1200" b="0" i="0" u="none" strike="noStrike" cap="none" dirty="0">
                <a:solidFill>
                  <a:schemeClr val="dk1"/>
                </a:solidFill>
                <a:latin typeface="Trebuchet MS"/>
                <a:ea typeface="Trebuchet MS"/>
                <a:cs typeface="Trebuchet MS"/>
                <a:sym typeface="Trebuchet MS"/>
              </a:rPr>
              <a:t> degree of </a:t>
            </a:r>
            <a:r>
              <a:rPr lang="en-GB" sz="1200" dirty="0">
                <a:solidFill>
                  <a:schemeClr val="dk1"/>
                </a:solidFill>
                <a:latin typeface="Trebuchet MS"/>
                <a:ea typeface="Trebuchet MS"/>
                <a:cs typeface="Trebuchet MS"/>
                <a:sym typeface="Trebuchet MS"/>
              </a:rPr>
              <a:t>face-to-face</a:t>
            </a:r>
            <a:r>
              <a:rPr lang="en-GB" sz="1200" b="0" i="0" u="none" strike="noStrike" cap="none" dirty="0">
                <a:solidFill>
                  <a:schemeClr val="dk1"/>
                </a:solidFill>
                <a:latin typeface="Trebuchet MS"/>
                <a:ea typeface="Trebuchet MS"/>
                <a:cs typeface="Trebuchet MS"/>
                <a:sym typeface="Trebuchet MS"/>
              </a:rPr>
              <a:t> engagement, allowing us to</a:t>
            </a:r>
            <a:r>
              <a:rPr lang="en-GB" sz="1200" dirty="0">
                <a:solidFill>
                  <a:schemeClr val="dk1"/>
                </a:solidFill>
                <a:latin typeface="Trebuchet MS"/>
                <a:ea typeface="Trebuchet MS"/>
                <a:cs typeface="Trebuchet MS"/>
                <a:sym typeface="Trebuchet MS"/>
              </a:rPr>
              <a:t> gather feedback from </a:t>
            </a:r>
            <a:r>
              <a:rPr lang="en-GB" sz="1200" b="0" i="0" u="none" strike="noStrike" cap="none" dirty="0">
                <a:solidFill>
                  <a:schemeClr val="dk1"/>
                </a:solidFill>
                <a:latin typeface="Trebuchet MS"/>
                <a:ea typeface="Trebuchet MS"/>
                <a:cs typeface="Trebuchet MS"/>
                <a:sym typeface="Trebuchet MS"/>
              </a:rPr>
              <a:t>individuals</a:t>
            </a:r>
            <a:r>
              <a:rPr lang="en-GB" sz="1200" dirty="0">
                <a:solidFill>
                  <a:schemeClr val="dk1"/>
                </a:solidFill>
                <a:latin typeface="Trebuchet MS"/>
                <a:ea typeface="Trebuchet MS"/>
                <a:cs typeface="Trebuchet MS"/>
                <a:sym typeface="Trebuchet MS"/>
              </a:rPr>
              <a:t> in person</a:t>
            </a:r>
            <a:r>
              <a:rPr lang="en-GB" sz="1200" b="0" i="0" u="none" strike="noStrike" cap="none" dirty="0">
                <a:solidFill>
                  <a:schemeClr val="dk1"/>
                </a:solidFill>
                <a:latin typeface="Trebuchet MS"/>
                <a:ea typeface="Trebuchet MS"/>
                <a:cs typeface="Trebuchet MS"/>
                <a:sym typeface="Trebuchet MS"/>
              </a:rPr>
              <a:t> and rely less on online reviews and direct telephone engagement as </a:t>
            </a:r>
            <a:r>
              <a:rPr lang="en-GB" sz="1200" dirty="0">
                <a:solidFill>
                  <a:schemeClr val="dk1"/>
                </a:solidFill>
                <a:latin typeface="Trebuchet MS"/>
                <a:ea typeface="Trebuchet MS"/>
                <a:cs typeface="Trebuchet MS"/>
                <a:sym typeface="Trebuchet MS"/>
              </a:rPr>
              <a:t>our primary sources</a:t>
            </a:r>
            <a:r>
              <a:rPr lang="en-GB" sz="1200" b="0" i="0" u="none" strike="noStrike" cap="none" dirty="0">
                <a:solidFill>
                  <a:schemeClr val="dk1"/>
                </a:solidFill>
                <a:latin typeface="Trebuchet MS"/>
                <a:ea typeface="Trebuchet MS"/>
                <a:cs typeface="Trebuchet MS"/>
                <a:sym typeface="Trebuchet MS"/>
              </a:rPr>
              <a:t> of feedback.</a:t>
            </a:r>
            <a:r>
              <a:rPr lang="en-GB" sz="1200" dirty="0">
                <a:solidFill>
                  <a:schemeClr val="dk1"/>
                </a:solidFill>
                <a:latin typeface="Trebuchet MS"/>
                <a:ea typeface="Trebuchet MS"/>
                <a:cs typeface="Trebuchet MS"/>
                <a:sym typeface="Trebuchet MS"/>
              </a:rPr>
              <a:t> We will continue to take a stepped approach to our face-to-face engagement work to ensure the safety of the public and our Patient Experience team remain a priority. As an example of the impact this shift back to our preferred model of engagement has had on our work</a:t>
            </a:r>
            <a:r>
              <a:rPr lang="en-GB" sz="1200" b="0" i="0" u="none" strike="noStrike" cap="none" dirty="0">
                <a:solidFill>
                  <a:schemeClr val="dk1"/>
                </a:solidFill>
                <a:latin typeface="Trebuchet MS"/>
                <a:ea typeface="Trebuchet MS"/>
                <a:cs typeface="Trebuchet MS"/>
                <a:sym typeface="Trebuchet MS"/>
              </a:rPr>
              <a:t>, we have seen an increase</a:t>
            </a:r>
            <a:r>
              <a:rPr lang="en-GB" sz="1200" dirty="0">
                <a:solidFill>
                  <a:schemeClr val="dk1"/>
                </a:solidFill>
                <a:latin typeface="Trebuchet MS"/>
                <a:ea typeface="Trebuchet MS"/>
                <a:cs typeface="Trebuchet MS"/>
                <a:sym typeface="Trebuchet MS"/>
              </a:rPr>
              <a:t> this quarter in</a:t>
            </a:r>
            <a:r>
              <a:rPr lang="en-GB" sz="1200" b="0" i="0" u="none" strike="noStrike" cap="none" dirty="0">
                <a:solidFill>
                  <a:schemeClr val="dk1"/>
                </a:solidFill>
                <a:latin typeface="Trebuchet MS"/>
                <a:ea typeface="Trebuchet MS"/>
                <a:cs typeface="Trebuchet MS"/>
                <a:sym typeface="Trebuchet MS"/>
              </a:rPr>
              <a:t> the number of reviews </a:t>
            </a:r>
            <a:r>
              <a:rPr lang="en-GB" sz="1200" dirty="0">
                <a:solidFill>
                  <a:schemeClr val="dk1"/>
                </a:solidFill>
                <a:latin typeface="Trebuchet MS"/>
                <a:ea typeface="Trebuchet MS"/>
                <a:cs typeface="Trebuchet MS"/>
                <a:sym typeface="Trebuchet MS"/>
              </a:rPr>
              <a:t>that we received for </a:t>
            </a:r>
            <a:r>
              <a:rPr lang="en-GB" sz="1200" b="0" i="0" u="none" strike="noStrike" cap="none" dirty="0">
                <a:solidFill>
                  <a:schemeClr val="dk1"/>
                </a:solidFill>
                <a:latin typeface="Trebuchet MS"/>
                <a:ea typeface="Trebuchet MS"/>
                <a:cs typeface="Trebuchet MS"/>
                <a:sym typeface="Trebuchet MS"/>
              </a:rPr>
              <a:t>GP surgeries</a:t>
            </a:r>
            <a:r>
              <a:rPr lang="en-GB" sz="1200" dirty="0">
                <a:solidFill>
                  <a:schemeClr val="dk1"/>
                </a:solidFill>
                <a:latin typeface="Trebuchet MS"/>
                <a:ea typeface="Trebuchet MS"/>
                <a:cs typeface="Trebuchet MS"/>
                <a:sym typeface="Trebuchet MS"/>
              </a:rPr>
              <a:t>. We hope to continue this great work with GP surgeries in the borough during the coming quarters.</a:t>
            </a:r>
            <a:endParaRPr lang="en-GB" sz="1200" b="0" i="0" u="none" strike="noStrike" cap="none" dirty="0">
              <a:solidFill>
                <a:schemeClr val="dk1"/>
              </a:solidFill>
              <a:latin typeface="Trebuchet MS"/>
              <a:ea typeface="Arial"/>
              <a:cs typeface="Arial"/>
            </a:endParaRPr>
          </a:p>
          <a:p>
            <a:endParaRPr lang="en-GB" sz="1200"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For this quarter</a:t>
            </a:r>
            <a:r>
              <a:rPr lang="en-GB" sz="1200" dirty="0">
                <a:solidFill>
                  <a:schemeClr val="dk1"/>
                </a:solidFill>
                <a:latin typeface="Trebuchet MS"/>
                <a:ea typeface="Trebuchet MS"/>
                <a:cs typeface="Trebuchet MS"/>
                <a:sym typeface="Trebuchet MS"/>
              </a:rPr>
              <a:t>,</a:t>
            </a:r>
            <a:r>
              <a:rPr lang="en-GB" sz="1200" b="0" i="0" u="none" strike="noStrike" cap="none" dirty="0">
                <a:solidFill>
                  <a:schemeClr val="dk1"/>
                </a:solidFill>
                <a:latin typeface="Trebuchet MS"/>
                <a:ea typeface="Trebuchet MS"/>
                <a:cs typeface="Trebuchet MS"/>
                <a:sym typeface="Trebuchet MS"/>
              </a:rPr>
              <a:t> we collected </a:t>
            </a:r>
            <a:r>
              <a:rPr lang="en-GB" sz="1200" dirty="0">
                <a:solidFill>
                  <a:schemeClr val="dk1"/>
                </a:solidFill>
                <a:latin typeface="Trebuchet MS"/>
                <a:ea typeface="Trebuchet MS"/>
                <a:cs typeface="Trebuchet MS"/>
                <a:sym typeface="Trebuchet MS"/>
              </a:rPr>
              <a:t>a total of 1215 </a:t>
            </a:r>
            <a:r>
              <a:rPr lang="en-GB" sz="1200" b="0" i="0" u="none" strike="noStrike" cap="none" dirty="0">
                <a:solidFill>
                  <a:schemeClr val="dk1"/>
                </a:solidFill>
                <a:latin typeface="Trebuchet MS"/>
                <a:ea typeface="Trebuchet MS"/>
                <a:cs typeface="Trebuchet MS"/>
                <a:sym typeface="Trebuchet MS"/>
              </a:rPr>
              <a:t>reviews. There were </a:t>
            </a:r>
            <a:r>
              <a:rPr lang="en-GB" sz="1200" dirty="0">
                <a:solidFill>
                  <a:schemeClr val="dk1"/>
                </a:solidFill>
                <a:latin typeface="Trebuchet MS"/>
                <a:ea typeface="Trebuchet MS"/>
                <a:cs typeface="Trebuchet MS"/>
                <a:sym typeface="Trebuchet MS"/>
              </a:rPr>
              <a:t>894</a:t>
            </a:r>
            <a:r>
              <a:rPr lang="en-GB" sz="1200" b="0" i="0" u="none" strike="noStrike" cap="none" dirty="0">
                <a:solidFill>
                  <a:schemeClr val="dk1"/>
                </a:solidFill>
                <a:latin typeface="Trebuchet MS"/>
                <a:ea typeface="Trebuchet MS"/>
                <a:cs typeface="Trebuchet MS"/>
                <a:sym typeface="Trebuchet MS"/>
              </a:rPr>
              <a:t> (73%) positive reviews with a star rating 4-5, 92 (8%) neutral reviews with a star rating of 3 and </a:t>
            </a:r>
            <a:r>
              <a:rPr lang="en-GB" sz="1200" dirty="0">
                <a:solidFill>
                  <a:schemeClr val="dk1"/>
                </a:solidFill>
                <a:latin typeface="Trebuchet MS"/>
                <a:ea typeface="Trebuchet MS"/>
                <a:cs typeface="Trebuchet MS"/>
                <a:sym typeface="Trebuchet MS"/>
              </a:rPr>
              <a:t>229</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19</a:t>
            </a:r>
            <a:r>
              <a:rPr lang="en-GB" sz="1200" b="0" i="0" u="none" strike="noStrike" cap="none" dirty="0">
                <a:solidFill>
                  <a:schemeClr val="dk1"/>
                </a:solidFill>
                <a:latin typeface="Trebuchet MS"/>
                <a:ea typeface="Trebuchet MS"/>
                <a:cs typeface="Trebuchet MS"/>
                <a:sym typeface="Trebuchet MS"/>
              </a:rPr>
              <a:t>%) negative reviews with a star rating 1-2. As we saw in Q4</a:t>
            </a:r>
            <a:r>
              <a:rPr lang="en-GB" sz="1200" dirty="0">
                <a:solidFill>
                  <a:schemeClr val="dk1"/>
                </a:solidFill>
                <a:latin typeface="Trebuchet MS"/>
                <a:ea typeface="Trebuchet MS"/>
                <a:cs typeface="Trebuchet MS"/>
                <a:sym typeface="Trebuchet MS"/>
              </a:rPr>
              <a:t> (January – March 2021),</a:t>
            </a:r>
            <a:r>
              <a:rPr lang="en-GB" sz="1200" b="0" i="0" u="none" strike="noStrike" cap="none" dirty="0">
                <a:solidFill>
                  <a:schemeClr val="dk1"/>
                </a:solidFill>
                <a:latin typeface="Trebuchet MS"/>
                <a:ea typeface="Trebuchet MS"/>
                <a:cs typeface="Trebuchet MS"/>
                <a:sym typeface="Trebuchet MS"/>
              </a:rPr>
              <a:t> positive </a:t>
            </a:r>
            <a:r>
              <a:rPr lang="en-GB" sz="1200" dirty="0">
                <a:solidFill>
                  <a:schemeClr val="dk1"/>
                </a:solidFill>
                <a:latin typeface="Trebuchet MS"/>
                <a:ea typeface="Trebuchet MS"/>
                <a:cs typeface="Trebuchet MS"/>
                <a:sym typeface="Trebuchet MS"/>
              </a:rPr>
              <a:t>patient </a:t>
            </a:r>
            <a:r>
              <a:rPr lang="en-GB" sz="1200" b="0" i="0" u="none" strike="noStrike" cap="none" dirty="0">
                <a:solidFill>
                  <a:schemeClr val="dk1"/>
                </a:solidFill>
                <a:latin typeface="Trebuchet MS"/>
                <a:ea typeface="Trebuchet MS"/>
                <a:cs typeface="Trebuchet MS"/>
                <a:sym typeface="Trebuchet MS"/>
              </a:rPr>
              <a:t>experiences far outweigh the negative experiences, overall. </a:t>
            </a:r>
            <a:r>
              <a:rPr lang="en-GB" sz="1200" dirty="0">
                <a:solidFill>
                  <a:schemeClr val="dk1"/>
                </a:solidFill>
                <a:latin typeface="Trebuchet MS"/>
                <a:ea typeface="Trebuchet MS"/>
                <a:cs typeface="Trebuchet MS"/>
                <a:sym typeface="Trebuchet MS"/>
              </a:rPr>
              <a:t>Unfortunately, a trend that we see continuing on from</a:t>
            </a:r>
            <a:r>
              <a:rPr lang="en-GB" sz="1200" b="0" i="0" u="none" strike="noStrike" cap="none" dirty="0">
                <a:solidFill>
                  <a:schemeClr val="dk1"/>
                </a:solidFill>
                <a:latin typeface="Trebuchet MS"/>
                <a:ea typeface="Trebuchet MS"/>
                <a:cs typeface="Trebuchet MS"/>
                <a:sym typeface="Trebuchet MS"/>
              </a:rPr>
              <a:t> Q3 and Q4 </a:t>
            </a:r>
            <a:r>
              <a:rPr lang="en-GB" sz="1200" dirty="0">
                <a:solidFill>
                  <a:schemeClr val="dk1"/>
                </a:solidFill>
                <a:latin typeface="Trebuchet MS"/>
                <a:ea typeface="Trebuchet MS"/>
                <a:cs typeface="Trebuchet MS"/>
                <a:sym typeface="Trebuchet MS"/>
              </a:rPr>
              <a:t>of 2020/2021</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is </a:t>
            </a:r>
            <a:r>
              <a:rPr lang="en-GB" sz="1200" b="0" i="0" u="none" strike="noStrike" cap="none" dirty="0">
                <a:solidFill>
                  <a:schemeClr val="dk1"/>
                </a:solidFill>
                <a:latin typeface="Trebuchet MS"/>
                <a:ea typeface="Trebuchet MS"/>
                <a:cs typeface="Trebuchet MS"/>
                <a:sym typeface="Trebuchet MS"/>
              </a:rPr>
              <a:t>the</a:t>
            </a:r>
            <a:r>
              <a:rPr lang="en-GB" sz="1200" dirty="0">
                <a:solidFill>
                  <a:schemeClr val="dk1"/>
                </a:solidFill>
                <a:latin typeface="Trebuchet MS"/>
                <a:ea typeface="Trebuchet MS"/>
                <a:cs typeface="Trebuchet MS"/>
                <a:sym typeface="Trebuchet MS"/>
              </a:rPr>
              <a:t> high proportion of</a:t>
            </a:r>
            <a:r>
              <a:rPr lang="en-GB" sz="1200" b="0" i="0" u="none" strike="noStrike" cap="none" dirty="0">
                <a:solidFill>
                  <a:schemeClr val="dk1"/>
                </a:solidFill>
                <a:latin typeface="Trebuchet MS"/>
                <a:ea typeface="Trebuchet MS"/>
                <a:cs typeface="Trebuchet MS"/>
                <a:sym typeface="Trebuchet MS"/>
              </a:rPr>
              <a:t> 1-star </a:t>
            </a:r>
            <a:r>
              <a:rPr lang="en-GB" sz="1200" dirty="0">
                <a:solidFill>
                  <a:schemeClr val="dk1"/>
                </a:solidFill>
                <a:latin typeface="Trebuchet MS"/>
                <a:ea typeface="Trebuchet MS"/>
                <a:cs typeface="Trebuchet MS"/>
                <a:sym typeface="Trebuchet MS"/>
              </a:rPr>
              <a:t>ratings. This is a trend that is not as prominent in</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neighbouring boroughs and therefore will be an area that we continue to monitor and feedback on, providing evidence for how we can address the prominent issues. During this quarter, one contributing factor to these 1-star reviews </a:t>
            </a:r>
            <a:r>
              <a:rPr lang="en-GB" sz="1200" b="0" i="0" u="none" strike="noStrike" cap="none" dirty="0">
                <a:solidFill>
                  <a:schemeClr val="dk1"/>
                </a:solidFill>
                <a:latin typeface="Trebuchet MS"/>
                <a:ea typeface="Trebuchet MS"/>
                <a:cs typeface="Trebuchet MS"/>
                <a:sym typeface="Trebuchet MS"/>
              </a:rPr>
              <a:t>may be due in part to the continuing impact of the pandemic on experiences and may also be due to online reviews still being a feature of our data.</a:t>
            </a:r>
            <a:r>
              <a:rPr lang="en-GB" sz="1200" dirty="0">
                <a:solidFill>
                  <a:schemeClr val="dk1"/>
                </a:solidFill>
                <a:latin typeface="Trebuchet MS"/>
                <a:ea typeface="Trebuchet MS"/>
                <a:cs typeface="Trebuchet MS"/>
                <a:sym typeface="Trebuchet MS"/>
              </a:rPr>
              <a:t> </a:t>
            </a:r>
            <a:endParaRPr lang="en-GB" sz="1200" b="0" i="0" u="none" strike="noStrike" cap="none" dirty="0">
              <a:solidFill>
                <a:schemeClr val="dk1"/>
              </a:solidFill>
              <a:latin typeface="Trebuchet MS"/>
              <a:ea typeface="Trebuchet MS"/>
              <a:cs typeface="Trebuchet MS"/>
            </a:endParaRPr>
          </a:p>
          <a:p>
            <a:endParaRPr lang="en-GB" sz="1200"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In </a:t>
            </a:r>
            <a:r>
              <a:rPr lang="en-GB" sz="1200" dirty="0">
                <a:solidFill>
                  <a:schemeClr val="dk1"/>
                </a:solidFill>
                <a:latin typeface="Trebuchet MS"/>
                <a:ea typeface="Trebuchet MS"/>
                <a:cs typeface="Trebuchet MS"/>
                <a:sym typeface="Trebuchet MS"/>
              </a:rPr>
              <a:t>comparison to the previous three quarterly reports, the rate at which we have received demographic information from patients/service users has increased. One factor which may have contributed to this increase is the return to face-to-face engagement and we would therefore expect this upward trajectory for demographic information to continue in future quarters. </a:t>
            </a:r>
            <a:endParaRPr lang="en-GB" sz="1200" b="0" i="0" u="none" strike="noStrike" cap="none" dirty="0">
              <a:solidFill>
                <a:schemeClr val="dk1"/>
              </a:solidFill>
              <a:latin typeface="Trebuchet MS"/>
              <a:ea typeface="Trebuchet MS"/>
              <a:cs typeface="Trebuchet MS"/>
            </a:endParaRPr>
          </a:p>
          <a:p>
            <a:endParaRPr lang="en-GB" sz="1200" dirty="0">
              <a:solidFill>
                <a:schemeClr val="dk1"/>
              </a:solidFill>
              <a:latin typeface="Trebuchet MS"/>
              <a:ea typeface="Trebuchet MS"/>
              <a:cs typeface="Trebuchet MS"/>
            </a:endParaRPr>
          </a:p>
          <a:p>
            <a:r>
              <a:rPr lang="en-GB" sz="1200" b="0" i="0" u="none" strike="noStrike" cap="none" dirty="0">
                <a:solidFill>
                  <a:schemeClr val="dk1"/>
                </a:solidFill>
                <a:latin typeface="Trebuchet MS"/>
                <a:ea typeface="Trebuchet MS"/>
                <a:cs typeface="Trebuchet MS"/>
                <a:sym typeface="Trebuchet MS"/>
              </a:rPr>
              <a:t>If we look beyond the broader picture and at specific service </a:t>
            </a:r>
            <a:r>
              <a:rPr lang="en-GB" sz="1200" dirty="0">
                <a:solidFill>
                  <a:schemeClr val="dk1"/>
                </a:solidFill>
                <a:latin typeface="Trebuchet MS"/>
                <a:ea typeface="Trebuchet MS"/>
                <a:cs typeface="Trebuchet MS"/>
                <a:sym typeface="Trebuchet MS"/>
              </a:rPr>
              <a:t>categories</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our findings indicate</a:t>
            </a:r>
            <a:r>
              <a:rPr lang="en-GB" sz="1200" b="0" i="0" u="none" strike="noStrike" cap="none" dirty="0">
                <a:solidFill>
                  <a:schemeClr val="dk1"/>
                </a:solidFill>
                <a:latin typeface="Trebuchet MS"/>
                <a:ea typeface="Trebuchet MS"/>
                <a:cs typeface="Trebuchet MS"/>
                <a:sym typeface="Trebuchet MS"/>
              </a:rPr>
              <a:t> the following: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GP services </a:t>
            </a:r>
            <a:endParaRPr sz="1200" b="0" i="0" u="none" strike="noStrike" cap="none"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Positive feedback remains high around the Treatment and Care theme (75%) and Staff theme (68%), as well as associated </a:t>
            </a:r>
            <a:r>
              <a:rPr lang="en-GB" sz="1200" dirty="0">
                <a:solidFill>
                  <a:schemeClr val="dk1"/>
                </a:solidFill>
                <a:latin typeface="Trebuchet MS"/>
                <a:ea typeface="Trebuchet MS"/>
                <a:cs typeface="Trebuchet MS"/>
                <a:sym typeface="Trebuchet MS"/>
              </a:rPr>
              <a:t>sub-themes</a:t>
            </a:r>
            <a:r>
              <a:rPr lang="en-GB" sz="1200" b="0" i="0" u="none" strike="noStrike" cap="none" dirty="0">
                <a:solidFill>
                  <a:schemeClr val="dk1"/>
                </a:solidFill>
                <a:latin typeface="Trebuchet MS"/>
                <a:ea typeface="Trebuchet MS"/>
                <a:cs typeface="Trebuchet MS"/>
                <a:sym typeface="Trebuchet MS"/>
              </a:rPr>
              <a:t> (Experience, Quality of Care and Staff Attitudes). The Access to Services theme received </a:t>
            </a:r>
            <a:r>
              <a:rPr lang="en-GB" sz="1200" dirty="0">
                <a:solidFill>
                  <a:schemeClr val="dk1"/>
                </a:solidFill>
                <a:latin typeface="Trebuchet MS"/>
                <a:ea typeface="Trebuchet MS"/>
                <a:cs typeface="Trebuchet MS"/>
                <a:sym typeface="Trebuchet MS"/>
              </a:rPr>
              <a:t>a significant</a:t>
            </a:r>
            <a:r>
              <a:rPr lang="en-GB" sz="1200" b="0" i="0" u="none" strike="noStrike" cap="none" dirty="0">
                <a:solidFill>
                  <a:schemeClr val="dk1"/>
                </a:solidFill>
                <a:latin typeface="Trebuchet MS"/>
                <a:ea typeface="Trebuchet MS"/>
                <a:cs typeface="Trebuchet MS"/>
                <a:sym typeface="Trebuchet MS"/>
              </a:rPr>
              <a:t> amount of negative feedback (71%), as did Waiting Times (66%). Looking at </a:t>
            </a:r>
            <a:r>
              <a:rPr lang="en-GB" sz="1200" dirty="0">
                <a:solidFill>
                  <a:schemeClr val="dk1"/>
                </a:solidFill>
                <a:latin typeface="Trebuchet MS"/>
                <a:ea typeface="Trebuchet MS"/>
                <a:cs typeface="Trebuchet MS"/>
                <a:sym typeface="Trebuchet MS"/>
              </a:rPr>
              <a:t>previous</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quarters</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alongside this evidence,</a:t>
            </a:r>
            <a:r>
              <a:rPr lang="en-GB" sz="1200" b="0" i="0" u="none" strike="noStrike" cap="none" dirty="0">
                <a:solidFill>
                  <a:schemeClr val="dk1"/>
                </a:solidFill>
                <a:latin typeface="Trebuchet MS"/>
                <a:ea typeface="Trebuchet MS"/>
                <a:cs typeface="Trebuchet MS"/>
                <a:sym typeface="Trebuchet MS"/>
              </a:rPr>
              <a:t> the Access to Services theme </a:t>
            </a:r>
            <a:r>
              <a:rPr lang="en-GB" sz="1200" dirty="0">
                <a:solidFill>
                  <a:schemeClr val="dk1"/>
                </a:solidFill>
                <a:latin typeface="Trebuchet MS"/>
                <a:ea typeface="Trebuchet MS"/>
                <a:cs typeface="Trebuchet MS"/>
                <a:sym typeface="Trebuchet MS"/>
              </a:rPr>
              <a:t>has consistently</a:t>
            </a:r>
            <a:r>
              <a:rPr lang="en-GB" sz="1200" b="0" i="0" u="none" strike="noStrike" cap="none" dirty="0">
                <a:solidFill>
                  <a:schemeClr val="dk1"/>
                </a:solidFill>
                <a:latin typeface="Trebuchet MS"/>
                <a:ea typeface="Trebuchet MS"/>
                <a:cs typeface="Trebuchet MS"/>
                <a:sym typeface="Trebuchet MS"/>
              </a:rPr>
              <a:t> received the highest</a:t>
            </a:r>
            <a:r>
              <a:rPr lang="en-GB" sz="1200" dirty="0">
                <a:solidFill>
                  <a:schemeClr val="dk1"/>
                </a:solidFill>
                <a:latin typeface="Trebuchet MS"/>
                <a:ea typeface="Trebuchet MS"/>
                <a:cs typeface="Trebuchet MS"/>
                <a:sym typeface="Trebuchet MS"/>
              </a:rPr>
              <a:t>, or one of the highest, proportions</a:t>
            </a:r>
            <a:r>
              <a:rPr lang="en-GB" sz="1200" b="0" i="0" u="none" strike="noStrike" cap="none" dirty="0">
                <a:solidFill>
                  <a:schemeClr val="dk1"/>
                </a:solidFill>
                <a:latin typeface="Trebuchet MS"/>
                <a:ea typeface="Trebuchet MS"/>
                <a:cs typeface="Trebuchet MS"/>
                <a:sym typeface="Trebuchet MS"/>
              </a:rPr>
              <a:t> of negative sentiment compared to other themes. </a:t>
            </a:r>
            <a:r>
              <a:rPr lang="en-GB" sz="1200" dirty="0">
                <a:solidFill>
                  <a:schemeClr val="dk1"/>
                </a:solidFill>
                <a:latin typeface="Trebuchet MS"/>
                <a:ea typeface="Trebuchet MS"/>
                <a:cs typeface="Trebuchet MS"/>
                <a:sym typeface="Trebuchet MS"/>
              </a:rPr>
              <a:t>T</a:t>
            </a:r>
            <a:r>
              <a:rPr lang="en-GB" sz="1200" b="0" i="0" u="none" strike="noStrike" cap="none" dirty="0">
                <a:solidFill>
                  <a:schemeClr val="dk1"/>
                </a:solidFill>
                <a:latin typeface="Trebuchet MS"/>
                <a:ea typeface="Trebuchet MS"/>
                <a:cs typeface="Trebuchet MS"/>
                <a:sym typeface="Trebuchet MS"/>
              </a:rPr>
              <a:t>he Administration theme received a significant </a:t>
            </a:r>
            <a:r>
              <a:rPr lang="en-GB" sz="1200" dirty="0">
                <a:solidFill>
                  <a:schemeClr val="dk1"/>
                </a:solidFill>
                <a:latin typeface="Trebuchet MS"/>
                <a:ea typeface="Trebuchet MS"/>
                <a:cs typeface="Trebuchet MS"/>
                <a:sym typeface="Trebuchet MS"/>
              </a:rPr>
              <a:t>number</a:t>
            </a:r>
            <a:r>
              <a:rPr lang="en-GB" sz="1200" b="0" i="0" u="none" strike="noStrike" cap="none" dirty="0">
                <a:solidFill>
                  <a:schemeClr val="dk1"/>
                </a:solidFill>
                <a:latin typeface="Trebuchet MS"/>
                <a:ea typeface="Trebuchet MS"/>
                <a:cs typeface="Trebuchet MS"/>
                <a:sym typeface="Trebuchet MS"/>
              </a:rPr>
              <a:t> of negative reviews compared to </a:t>
            </a:r>
            <a:r>
              <a:rPr lang="en-GB" sz="1200" dirty="0">
                <a:solidFill>
                  <a:schemeClr val="dk1"/>
                </a:solidFill>
                <a:latin typeface="Trebuchet MS"/>
                <a:ea typeface="Trebuchet MS"/>
                <a:cs typeface="Trebuchet MS"/>
                <a:sym typeface="Trebuchet MS"/>
              </a:rPr>
              <a:t>the previous</a:t>
            </a:r>
            <a:r>
              <a:rPr lang="en-GB" sz="1200" b="0" i="0" u="none" strike="noStrike" cap="none" dirty="0">
                <a:solidFill>
                  <a:schemeClr val="dk1"/>
                </a:solidFill>
                <a:latin typeface="Trebuchet MS"/>
                <a:ea typeface="Trebuchet MS"/>
                <a:cs typeface="Trebuchet MS"/>
                <a:sym typeface="Trebuchet MS"/>
              </a:rPr>
              <a:t> quarter (39% positive, 59% negative and 10% Neutral). The main issues were with the sub-themes Booking Appointment (52% negative) and Getting through to someone on the telephone (80% negative</a:t>
            </a:r>
            <a:r>
              <a:rPr lang="en-GB" sz="1200" dirty="0">
                <a:solidFill>
                  <a:schemeClr val="dk1"/>
                </a:solidFill>
                <a:latin typeface="Trebuchet MS"/>
                <a:ea typeface="Trebuchet MS"/>
                <a:cs typeface="Trebuchet MS"/>
                <a:sym typeface="Trebuchet MS"/>
              </a:rPr>
              <a:t>).</a:t>
            </a:r>
            <a:r>
              <a:rPr lang="en-GB" sz="1200" b="0" i="0" u="none" strike="noStrike" cap="none" dirty="0">
                <a:solidFill>
                  <a:schemeClr val="dk1"/>
                </a:solidFill>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p:txBody>
      </p:sp>
      <p:sp>
        <p:nvSpPr>
          <p:cNvPr id="964" name="Google Shape;964;p5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51</a:t>
            </a:fld>
            <a:endParaRPr/>
          </a:p>
        </p:txBody>
      </p:sp>
      <p:sp>
        <p:nvSpPr>
          <p:cNvPr id="8" name="Google Shape;148;p3">
            <a:extLst>
              <a:ext uri="{FF2B5EF4-FFF2-40B4-BE49-F238E27FC236}">
                <a16:creationId xmlns:a16="http://schemas.microsoft.com/office/drawing/2014/main" id="{7DEBBC0D-48BD-4B41-BB2E-FD71CB210490}"/>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pic>
        <p:nvPicPr>
          <p:cNvPr id="971" name="Google Shape;971;p5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72" name="Google Shape;972;p5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73" name="Google Shape;973;p53"/>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Conclusion Cont.</a:t>
            </a:r>
            <a:endParaRPr sz="1400" b="0" i="0" u="none" strike="noStrike" cap="none">
              <a:solidFill>
                <a:srgbClr val="000000"/>
              </a:solidFill>
              <a:latin typeface="Arial"/>
              <a:ea typeface="Arial"/>
              <a:cs typeface="Arial"/>
              <a:sym typeface="Arial"/>
            </a:endParaRPr>
          </a:p>
        </p:txBody>
      </p:sp>
      <p:sp>
        <p:nvSpPr>
          <p:cNvPr id="974" name="Google Shape;974;p53"/>
          <p:cNvSpPr txBox="1"/>
          <p:nvPr/>
        </p:nvSpPr>
        <p:spPr>
          <a:xfrm>
            <a:off x="414528" y="1099098"/>
            <a:ext cx="9680400"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Hospital Services (Imperial College NHS Trust) </a:t>
            </a:r>
            <a:endParaRPr lang="en-US">
              <a:solidFill>
                <a:schemeClr val="dk1"/>
              </a:solidFill>
            </a:endParaRPr>
          </a:p>
          <a:p>
            <a:r>
              <a:rPr lang="en-GB" sz="1200" dirty="0">
                <a:solidFill>
                  <a:schemeClr val="dk1"/>
                </a:solidFill>
                <a:latin typeface="Trebuchet MS"/>
                <a:ea typeface="Trebuchet MS"/>
                <a:cs typeface="Trebuchet MS"/>
                <a:sym typeface="Trebuchet MS"/>
              </a:rPr>
              <a:t>Our findings indicate that the</a:t>
            </a:r>
            <a:r>
              <a:rPr lang="en-GB" sz="1200" b="0" i="0" u="none" strike="noStrike" cap="none" dirty="0">
                <a:solidFill>
                  <a:schemeClr val="dk1"/>
                </a:solidFill>
                <a:latin typeface="Trebuchet MS"/>
                <a:ea typeface="Trebuchet MS"/>
                <a:cs typeface="Trebuchet MS"/>
                <a:sym typeface="Trebuchet MS"/>
              </a:rPr>
              <a:t> area in which the Imperial College NHS Trust can </a:t>
            </a:r>
            <a:r>
              <a:rPr lang="en-GB" sz="1200" dirty="0">
                <a:solidFill>
                  <a:schemeClr val="dk1"/>
                </a:solidFill>
                <a:latin typeface="Trebuchet MS"/>
                <a:ea typeface="Trebuchet MS"/>
                <a:cs typeface="Trebuchet MS"/>
                <a:sym typeface="Trebuchet MS"/>
              </a:rPr>
              <a:t>further improve is by reducing the length of time that individuals wait for their hospital appointment, as 52</a:t>
            </a:r>
            <a:r>
              <a:rPr lang="en-GB" sz="1200" b="0" i="0" u="none" strike="noStrike" cap="none" dirty="0">
                <a:solidFill>
                  <a:schemeClr val="dk1"/>
                </a:solidFill>
                <a:latin typeface="Trebuchet MS"/>
                <a:ea typeface="Trebuchet MS"/>
                <a:cs typeface="Trebuchet MS"/>
                <a:sym typeface="Trebuchet MS"/>
              </a:rPr>
              <a:t>% of the reviews </a:t>
            </a:r>
            <a:r>
              <a:rPr lang="en-GB" sz="1200" dirty="0">
                <a:solidFill>
                  <a:schemeClr val="dk1"/>
                </a:solidFill>
                <a:latin typeface="Trebuchet MS"/>
                <a:ea typeface="Trebuchet MS"/>
                <a:cs typeface="Trebuchet MS"/>
                <a:sym typeface="Trebuchet MS"/>
              </a:rPr>
              <a:t>relating to the Waiting Times theme this</a:t>
            </a:r>
            <a:r>
              <a:rPr lang="en-GB" sz="1200" b="0" i="0" u="none" strike="noStrike" cap="none" dirty="0">
                <a:solidFill>
                  <a:schemeClr val="dk1"/>
                </a:solidFill>
                <a:latin typeface="Trebuchet MS"/>
                <a:ea typeface="Trebuchet MS"/>
                <a:cs typeface="Trebuchet MS"/>
                <a:sym typeface="Trebuchet MS"/>
              </a:rPr>
              <a:t> quarter </a:t>
            </a:r>
            <a:r>
              <a:rPr lang="en-GB" sz="1200" dirty="0">
                <a:solidFill>
                  <a:schemeClr val="dk1"/>
                </a:solidFill>
                <a:latin typeface="Trebuchet MS"/>
                <a:ea typeface="Trebuchet MS"/>
                <a:cs typeface="Trebuchet MS"/>
                <a:sym typeface="Trebuchet MS"/>
              </a:rPr>
              <a:t>were negative</a:t>
            </a:r>
            <a:r>
              <a:rPr lang="en-GB" sz="1200" b="0" i="0" u="none" strike="noStrike" cap="none" dirty="0">
                <a:solidFill>
                  <a:schemeClr val="dk1"/>
                </a:solidFill>
                <a:latin typeface="Trebuchet MS"/>
                <a:ea typeface="Trebuchet MS"/>
                <a:cs typeface="Trebuchet MS"/>
                <a:sym typeface="Trebuchet MS"/>
              </a:rPr>
              <a:t> in sentiment. Similarly</a:t>
            </a:r>
            <a:r>
              <a:rPr lang="en-GB" sz="1200" dirty="0">
                <a:solidFill>
                  <a:schemeClr val="dk1"/>
                </a:solidFill>
                <a:latin typeface="Trebuchet MS"/>
                <a:ea typeface="Trebuchet MS"/>
                <a:cs typeface="Trebuchet MS"/>
                <a:sym typeface="Trebuchet MS"/>
              </a:rPr>
              <a:t>,</a:t>
            </a:r>
            <a:r>
              <a:rPr lang="en-GB" sz="1200" b="0" i="0" u="none" strike="noStrike" cap="none" dirty="0">
                <a:solidFill>
                  <a:schemeClr val="dk1"/>
                </a:solidFill>
                <a:latin typeface="Trebuchet MS"/>
                <a:ea typeface="Trebuchet MS"/>
                <a:cs typeface="Trebuchet MS"/>
                <a:sym typeface="Trebuchet MS"/>
              </a:rPr>
              <a:t> to the </a:t>
            </a:r>
            <a:r>
              <a:rPr lang="en-GB" sz="1200" dirty="0">
                <a:solidFill>
                  <a:schemeClr val="dk1"/>
                </a:solidFill>
                <a:latin typeface="Trebuchet MS"/>
                <a:ea typeface="Trebuchet MS"/>
                <a:cs typeface="Trebuchet MS"/>
                <a:sym typeface="Trebuchet MS"/>
              </a:rPr>
              <a:t>previous</a:t>
            </a:r>
            <a:r>
              <a:rPr lang="en-GB" sz="1200" b="0" i="0" u="none" strike="noStrike" cap="none" dirty="0">
                <a:solidFill>
                  <a:schemeClr val="dk1"/>
                </a:solidFill>
                <a:latin typeface="Trebuchet MS"/>
                <a:ea typeface="Trebuchet MS"/>
                <a:cs typeface="Trebuchet MS"/>
                <a:sym typeface="Trebuchet MS"/>
              </a:rPr>
              <a:t> 3 quarters, the theme Access to services and the sub-theme Waiting Times received the lowest </a:t>
            </a:r>
            <a:r>
              <a:rPr lang="en-GB" sz="1200" dirty="0">
                <a:solidFill>
                  <a:schemeClr val="dk1"/>
                </a:solidFill>
                <a:latin typeface="Trebuchet MS"/>
                <a:ea typeface="Trebuchet MS"/>
                <a:cs typeface="Trebuchet MS"/>
                <a:sym typeface="Trebuchet MS"/>
              </a:rPr>
              <a:t>number of positive</a:t>
            </a:r>
            <a:r>
              <a:rPr lang="en-GB" sz="1200" b="0" i="0" u="none" strike="noStrike" cap="none" dirty="0">
                <a:solidFill>
                  <a:schemeClr val="dk1"/>
                </a:solidFill>
                <a:latin typeface="Trebuchet MS"/>
                <a:ea typeface="Trebuchet MS"/>
                <a:cs typeface="Trebuchet MS"/>
                <a:sym typeface="Trebuchet MS"/>
              </a:rPr>
              <a:t> reviews </a:t>
            </a:r>
            <a:r>
              <a:rPr lang="en-GB" sz="1200" dirty="0">
                <a:solidFill>
                  <a:schemeClr val="dk1"/>
                </a:solidFill>
                <a:latin typeface="Trebuchet MS"/>
                <a:ea typeface="Trebuchet MS"/>
                <a:cs typeface="Trebuchet MS"/>
                <a:sym typeface="Trebuchet MS"/>
              </a:rPr>
              <a:t>compared</a:t>
            </a:r>
            <a:r>
              <a:rPr lang="en-GB" sz="1200" b="0" i="0" u="none" strike="noStrike" cap="none" dirty="0">
                <a:solidFill>
                  <a:schemeClr val="dk1"/>
                </a:solidFill>
                <a:latin typeface="Trebuchet MS"/>
                <a:ea typeface="Trebuchet MS"/>
                <a:cs typeface="Trebuchet MS"/>
                <a:sym typeface="Trebuchet MS"/>
              </a:rPr>
              <a:t> to other themes and sub-themes for Imperial College NHS Trust</a:t>
            </a:r>
            <a:r>
              <a:rPr lang="en-GB" sz="1200" dirty="0">
                <a:solidFill>
                  <a:schemeClr val="dk1"/>
                </a:solidFill>
                <a:latin typeface="Trebuchet MS"/>
                <a:ea typeface="Trebuchet MS"/>
                <a:cs typeface="Trebuchet MS"/>
                <a:sym typeface="Trebuchet MS"/>
              </a:rPr>
              <a:t> Hospitals.</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Areas</a:t>
            </a:r>
            <a:r>
              <a:rPr lang="en-GB" sz="1200" b="0" i="0" u="none" strike="noStrike" cap="none" dirty="0">
                <a:solidFill>
                  <a:schemeClr val="dk1"/>
                </a:solidFill>
                <a:latin typeface="Trebuchet MS"/>
                <a:ea typeface="Trebuchet MS"/>
                <a:cs typeface="Trebuchet MS"/>
                <a:sym typeface="Trebuchet MS"/>
              </a:rPr>
              <a:t> of good practice can be found </a:t>
            </a:r>
            <a:r>
              <a:rPr lang="en-GB" sz="1200" dirty="0">
                <a:solidFill>
                  <a:schemeClr val="dk1"/>
                </a:solidFill>
                <a:latin typeface="Trebuchet MS"/>
                <a:ea typeface="Trebuchet MS"/>
                <a:cs typeface="Trebuchet MS"/>
                <a:sym typeface="Trebuchet MS"/>
              </a:rPr>
              <a:t>in the overall Treatment and Care Experience</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69</a:t>
            </a:r>
            <a:r>
              <a:rPr lang="en-GB" sz="1200" b="0" i="0" u="none" strike="noStrike" cap="none" dirty="0">
                <a:solidFill>
                  <a:schemeClr val="dk1"/>
                </a:solidFill>
                <a:latin typeface="Trebuchet MS"/>
                <a:ea typeface="Trebuchet MS"/>
                <a:cs typeface="Trebuchet MS"/>
                <a:sym typeface="Trebuchet MS"/>
              </a:rPr>
              <a:t>% positive</a:t>
            </a:r>
            <a:r>
              <a:rPr lang="en-GB" sz="1200" dirty="0">
                <a:solidFill>
                  <a:schemeClr val="dk1"/>
                </a:solidFill>
                <a:latin typeface="Trebuchet MS"/>
                <a:ea typeface="Trebuchet MS"/>
                <a:cs typeface="Trebuchet MS"/>
                <a:sym typeface="Trebuchet MS"/>
              </a:rPr>
              <a:t>) for patients – an increase</a:t>
            </a:r>
            <a:r>
              <a:rPr lang="en-GB" sz="1200" b="0" i="0" u="none" strike="noStrike" cap="none" dirty="0">
                <a:solidFill>
                  <a:schemeClr val="dk1"/>
                </a:solidFill>
                <a:latin typeface="Trebuchet MS"/>
                <a:ea typeface="Trebuchet MS"/>
                <a:cs typeface="Trebuchet MS"/>
                <a:sym typeface="Trebuchet MS"/>
              </a:rPr>
              <a:t> of 19% compared to last quarter</a:t>
            </a:r>
            <a:r>
              <a:rPr lang="en-GB" sz="1200" dirty="0">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There was also an overwhelming number of positive reviews (87%) for the members of staff at the Trust's hospitals, highlighting the </a:t>
            </a:r>
            <a:r>
              <a:rPr lang="en-GB" sz="1200" dirty="0">
                <a:solidFill>
                  <a:schemeClr val="dk1"/>
                </a:solidFill>
                <a:latin typeface="Trebuchet MS"/>
                <a:ea typeface="Trebuchet MS"/>
                <a:cs typeface="Trebuchet MS"/>
                <a:sym typeface="Trebuchet MS"/>
              </a:rPr>
              <a:t>incredible efforts of the staff to deliver their duties to the highest standard.</a:t>
            </a:r>
            <a:r>
              <a:rPr lang="en-GB" sz="1200" b="0" i="0" u="none" strike="noStrike" cap="none" dirty="0">
                <a:solidFill>
                  <a:schemeClr val="dk1"/>
                </a:solidFill>
                <a:latin typeface="Trebuchet MS"/>
                <a:ea typeface="Trebuchet MS"/>
                <a:cs typeface="Trebuchet MS"/>
                <a:sym typeface="Trebuchet MS"/>
              </a:rPr>
              <a:t> </a:t>
            </a:r>
            <a:endParaRPr lang="en-GB" sz="1200" b="0" i="0" u="none" strike="noStrike" cap="none" dirty="0">
              <a:solidFill>
                <a:schemeClr val="dk1"/>
              </a:solidFill>
              <a:latin typeface="Trebuchet MS"/>
            </a:endParaRPr>
          </a:p>
          <a:p>
            <a:pPr marL="0" marR="0" lvl="0" indent="0" algn="l" rtl="0">
              <a:lnSpc>
                <a:spcPct val="100000"/>
              </a:lnSpc>
              <a:spcBef>
                <a:spcPts val="0"/>
              </a:spcBef>
              <a:spcAft>
                <a:spcPts val="0"/>
              </a:spcAft>
              <a:buClr>
                <a:srgbClr val="000000"/>
              </a:buClr>
              <a:buSzPts val="1200"/>
              <a:buFont typeface="Arial"/>
              <a:buNone/>
            </a:pPr>
            <a:endParaRPr lang="en-GB" sz="1200" b="0" i="0" u="none" strike="noStrike" cap="none" dirty="0">
              <a:solidFill>
                <a:schemeClr val="dk1"/>
              </a:solidFill>
              <a:latin typeface="Trebuchet MS"/>
              <a:ea typeface="Trebuchet MS"/>
              <a:cs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Hospital Services (Chelsea and Westminster NHS Foundation Trust) </a:t>
            </a:r>
            <a:endParaRPr lang="en-GB" sz="1200" b="1" i="0" u="none" strike="noStrike" cap="none" dirty="0">
              <a:solidFill>
                <a:schemeClr val="dk1"/>
              </a:solidFill>
              <a:latin typeface="Trebuchet MS"/>
              <a:ea typeface="Trebuchet MS"/>
              <a:cs typeface="Trebuchet MS"/>
            </a:endParaRPr>
          </a:p>
          <a:p>
            <a:r>
              <a:rPr lang="en-GB" sz="1200" dirty="0">
                <a:solidFill>
                  <a:schemeClr val="dk1"/>
                </a:solidFill>
                <a:latin typeface="Trebuchet MS"/>
                <a:ea typeface="Trebuchet MS"/>
                <a:cs typeface="Trebuchet MS"/>
                <a:sym typeface="Trebuchet MS"/>
              </a:rPr>
              <a:t>During this quarter, we were only able to obtain a</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significant amount of feedback for the Treatment and Care and Staff themes for </a:t>
            </a:r>
            <a:r>
              <a:rPr lang="en-GB" sz="1200" b="0" i="0" u="none" strike="noStrike" cap="none" dirty="0">
                <a:solidFill>
                  <a:schemeClr val="dk1"/>
                </a:solidFill>
                <a:latin typeface="Trebuchet MS"/>
                <a:ea typeface="Trebuchet MS"/>
                <a:cs typeface="Trebuchet MS"/>
                <a:sym typeface="Trebuchet MS"/>
              </a:rPr>
              <a:t>Chelsea and Westminster NHS Foundation Trust</a:t>
            </a:r>
            <a:r>
              <a:rPr lang="en-GB" sz="1200" dirty="0">
                <a:solidFill>
                  <a:schemeClr val="dk1"/>
                </a:solidFill>
                <a:latin typeface="Trebuchet MS"/>
                <a:ea typeface="Trebuchet MS"/>
                <a:cs typeface="Trebuchet MS"/>
                <a:sym typeface="Trebuchet MS"/>
              </a:rPr>
              <a:t> Hospitals</a:t>
            </a:r>
            <a:r>
              <a:rPr lang="en-GB" sz="1200" b="0" i="0" u="none" strike="noStrike" cap="none" dirty="0">
                <a:solidFill>
                  <a:schemeClr val="dk1"/>
                </a:solidFill>
                <a:latin typeface="Trebuchet MS"/>
                <a:ea typeface="Trebuchet MS"/>
                <a:cs typeface="Trebuchet MS"/>
                <a:sym typeface="Trebuchet MS"/>
              </a:rPr>
              <a:t>.</a:t>
            </a:r>
            <a:r>
              <a:rPr lang="en-GB" sz="1200" dirty="0">
                <a:solidFill>
                  <a:schemeClr val="dk1"/>
                </a:solidFill>
                <a:latin typeface="Trebuchet MS"/>
                <a:ea typeface="Trebuchet MS"/>
                <a:cs typeface="Trebuchet MS"/>
                <a:sym typeface="Trebuchet MS"/>
              </a:rPr>
              <a:t> In total 77%</a:t>
            </a:r>
            <a:r>
              <a:rPr lang="en-GB" sz="1200" b="0" i="0" u="none" strike="noStrike" cap="none" dirty="0">
                <a:solidFill>
                  <a:schemeClr val="dk1"/>
                </a:solidFill>
                <a:latin typeface="Trebuchet MS"/>
                <a:ea typeface="Trebuchet MS"/>
                <a:cs typeface="Trebuchet MS"/>
                <a:sym typeface="Trebuchet MS"/>
              </a:rPr>
              <a:t> of the reviews </a:t>
            </a:r>
            <a:r>
              <a:rPr lang="en-GB" sz="1200" dirty="0">
                <a:solidFill>
                  <a:schemeClr val="dk1"/>
                </a:solidFill>
                <a:latin typeface="Trebuchet MS"/>
                <a:ea typeface="Trebuchet MS"/>
                <a:cs typeface="Trebuchet MS"/>
                <a:sym typeface="Trebuchet MS"/>
              </a:rPr>
              <a:t>referencing the </a:t>
            </a:r>
            <a:r>
              <a:rPr lang="en-GB" sz="1200" b="0" i="0" u="none" strike="noStrike" cap="none" dirty="0">
                <a:solidFill>
                  <a:schemeClr val="dk1"/>
                </a:solidFill>
                <a:latin typeface="Trebuchet MS"/>
                <a:ea typeface="Trebuchet MS"/>
                <a:cs typeface="Trebuchet MS"/>
                <a:sym typeface="Trebuchet MS"/>
              </a:rPr>
              <a:t>Treatment and Care theme were </a:t>
            </a:r>
            <a:r>
              <a:rPr lang="en-GB" sz="1200" b="0" i="0" u="none" strike="noStrike" cap="none">
                <a:solidFill>
                  <a:schemeClr val="dk1"/>
                </a:solidFill>
                <a:latin typeface="Trebuchet MS"/>
                <a:ea typeface="Trebuchet MS"/>
                <a:cs typeface="Trebuchet MS"/>
                <a:sym typeface="Trebuchet MS"/>
              </a:rPr>
              <a:t>positive, with 86% of the re</a:t>
            </a:r>
            <a:r>
              <a:rPr lang="en-GB" sz="1200">
                <a:solidFill>
                  <a:schemeClr val="dk1"/>
                </a:solidFill>
                <a:latin typeface="Trebuchet MS"/>
                <a:ea typeface="Trebuchet MS"/>
                <a:cs typeface="Trebuchet MS"/>
                <a:sym typeface="Trebuchet MS"/>
              </a:rPr>
              <a:t>views referencing the Quality-of-Care sub-theme being positive in sentiment. Similarly,</a:t>
            </a:r>
            <a:r>
              <a:rPr lang="en-GB" sz="1200" b="0" i="0" u="none" strike="noStrike" cap="none">
                <a:solidFill>
                  <a:schemeClr val="dk1"/>
                </a:solidFill>
                <a:latin typeface="Trebuchet MS"/>
                <a:ea typeface="Trebuchet MS"/>
                <a:cs typeface="Trebuchet MS"/>
                <a:sym typeface="Trebuchet MS"/>
              </a:rPr>
              <a:t> to quarter 4</a:t>
            </a:r>
            <a:r>
              <a:rPr lang="en-GB" sz="1200">
                <a:solidFill>
                  <a:schemeClr val="dk1"/>
                </a:solidFill>
                <a:latin typeface="Trebuchet MS"/>
                <a:ea typeface="Trebuchet MS"/>
                <a:cs typeface="Trebuchet MS"/>
                <a:sym typeface="Trebuchet MS"/>
              </a:rPr>
              <a:t> of last year,</a:t>
            </a:r>
            <a:r>
              <a:rPr lang="en-GB" sz="1200" b="0" i="0" u="none" strike="noStrike" cap="none">
                <a:solidFill>
                  <a:schemeClr val="dk1"/>
                </a:solidFill>
                <a:latin typeface="Trebuchet MS"/>
                <a:ea typeface="Trebuchet MS"/>
                <a:cs typeface="Trebuchet MS"/>
                <a:sym typeface="Trebuchet MS"/>
              </a:rPr>
              <a:t> the reviews belonging to Chelsea and Westminster NHS Trust are more positive than negative</a:t>
            </a:r>
            <a:r>
              <a:rPr lang="en-GB" sz="1200">
                <a:solidFill>
                  <a:schemeClr val="dk1"/>
                </a:solidFill>
                <a:latin typeface="Trebuchet MS"/>
                <a:ea typeface="Trebuchet MS"/>
                <a:cs typeface="Trebuchet MS"/>
                <a:sym typeface="Trebuchet MS"/>
              </a:rPr>
              <a:t>,</a:t>
            </a:r>
            <a:r>
              <a:rPr lang="en-GB" sz="1200" b="0" i="0" u="none" strike="noStrike" cap="none">
                <a:solidFill>
                  <a:schemeClr val="dk1"/>
                </a:solidFill>
                <a:latin typeface="Trebuchet MS"/>
                <a:ea typeface="Trebuchet MS"/>
                <a:cs typeface="Trebuchet MS"/>
                <a:sym typeface="Trebuchet MS"/>
              </a:rPr>
              <a:t> overall. </a:t>
            </a:r>
            <a:endParaRPr lang="en-GB" sz="1200" b="0" i="0" u="none" strike="noStrike" cap="none">
              <a:solidFill>
                <a:schemeClr val="dk1"/>
              </a:solidFill>
              <a:latin typeface="Trebuchet MS"/>
            </a:endParaRPr>
          </a:p>
          <a:p>
            <a:pPr marL="0" marR="0" lvl="0" indent="0" algn="l" rtl="0">
              <a:lnSpc>
                <a:spcPct val="100000"/>
              </a:lnSpc>
              <a:spcBef>
                <a:spcPts val="0"/>
              </a:spcBef>
              <a:spcAft>
                <a:spcPts val="0"/>
              </a:spcAft>
              <a:buClr>
                <a:srgbClr val="000000"/>
              </a:buClr>
              <a:buSzPts val="1200"/>
              <a:buFont typeface="Arial"/>
              <a:buNone/>
            </a:pPr>
            <a:endParaRPr lang="en-GB" sz="1200" b="0" i="0" u="none" strike="noStrike" cap="none">
              <a:solidFill>
                <a:schemeClr val="dk1"/>
              </a:solidFill>
              <a:latin typeface="Trebuchet MS"/>
              <a:ea typeface="Trebuchet MS"/>
              <a:cs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Pharmacy Services </a:t>
            </a:r>
            <a:endParaRPr lang="en-GB" sz="1200" b="1" i="0" u="none" strike="noStrike" cap="none" dirty="0">
              <a:solidFill>
                <a:schemeClr val="dk1"/>
              </a:solidFill>
              <a:latin typeface="Trebuchet MS"/>
              <a:ea typeface="Trebuchet MS"/>
              <a:cs typeface="Trebuchet MS"/>
            </a:endParaRPr>
          </a:p>
          <a:p>
            <a:r>
              <a:rPr lang="en-GB" sz="1200" b="0" i="0" u="none" strike="noStrike" cap="none" dirty="0">
                <a:solidFill>
                  <a:schemeClr val="dk1"/>
                </a:solidFill>
                <a:latin typeface="Trebuchet MS"/>
                <a:ea typeface="Trebuchet MS"/>
                <a:cs typeface="Trebuchet MS"/>
                <a:sym typeface="Trebuchet MS"/>
              </a:rPr>
              <a:t>Overall, </a:t>
            </a:r>
            <a:r>
              <a:rPr lang="en-GB" sz="1200" dirty="0">
                <a:solidFill>
                  <a:schemeClr val="dk1"/>
                </a:solidFill>
                <a:latin typeface="Trebuchet MS"/>
                <a:ea typeface="Trebuchet MS"/>
                <a:cs typeface="Trebuchet MS"/>
                <a:sym typeface="Trebuchet MS"/>
              </a:rPr>
              <a:t>H&amp;F patients</a:t>
            </a:r>
            <a:r>
              <a:rPr lang="en-GB" sz="1200" b="0" i="0" u="none" strike="noStrike" cap="none" dirty="0">
                <a:solidFill>
                  <a:schemeClr val="dk1"/>
                </a:solidFill>
                <a:latin typeface="Trebuchet MS"/>
                <a:ea typeface="Trebuchet MS"/>
                <a:cs typeface="Trebuchet MS"/>
                <a:sym typeface="Trebuchet MS"/>
              </a:rPr>
              <a:t>/service users are satisfied with the </a:t>
            </a:r>
            <a:r>
              <a:rPr lang="en-GB" sz="1200" dirty="0">
                <a:solidFill>
                  <a:schemeClr val="dk1"/>
                </a:solidFill>
                <a:latin typeface="Trebuchet MS"/>
                <a:ea typeface="Trebuchet MS"/>
                <a:cs typeface="Trebuchet MS"/>
                <a:sym typeface="Trebuchet MS"/>
              </a:rPr>
              <a:t>Staff Attitudes</a:t>
            </a:r>
            <a:r>
              <a:rPr lang="en-GB" sz="1200" b="0" i="0" u="none" strike="noStrike" cap="none" dirty="0">
                <a:solidFill>
                  <a:schemeClr val="dk1"/>
                </a:solidFill>
                <a:latin typeface="Trebuchet MS"/>
                <a:ea typeface="Trebuchet MS"/>
                <a:cs typeface="Trebuchet MS"/>
                <a:sym typeface="Trebuchet MS"/>
              </a:rPr>
              <a:t> at their respective </a:t>
            </a:r>
            <a:r>
              <a:rPr lang="en-GB" sz="1200" dirty="0">
                <a:solidFill>
                  <a:schemeClr val="dk1"/>
                </a:solidFill>
                <a:latin typeface="Trebuchet MS"/>
                <a:ea typeface="Trebuchet MS"/>
                <a:cs typeface="Trebuchet MS"/>
                <a:sym typeface="Trebuchet MS"/>
              </a:rPr>
              <a:t>pharmacies</a:t>
            </a:r>
            <a:r>
              <a:rPr lang="en-GB" sz="1200" b="0" i="0" u="none" strike="noStrike" cap="none" dirty="0">
                <a:solidFill>
                  <a:schemeClr val="dk1"/>
                </a:solidFill>
                <a:latin typeface="Trebuchet MS"/>
                <a:ea typeface="Trebuchet MS"/>
                <a:cs typeface="Trebuchet MS"/>
                <a:sym typeface="Trebuchet MS"/>
              </a:rPr>
              <a:t> and are happy with the way that </a:t>
            </a:r>
            <a:r>
              <a:rPr lang="en-GB" sz="1200" dirty="0">
                <a:solidFill>
                  <a:schemeClr val="dk1"/>
                </a:solidFill>
                <a:latin typeface="Trebuchet MS"/>
                <a:ea typeface="Trebuchet MS"/>
                <a:cs typeface="Trebuchet MS"/>
                <a:sym typeface="Trebuchet MS"/>
              </a:rPr>
              <a:t>the service, and concurrently their prescriptions, are</a:t>
            </a:r>
            <a:r>
              <a:rPr lang="en-GB" sz="1200" b="0" i="0" u="none" strike="noStrike" cap="none" dirty="0">
                <a:solidFill>
                  <a:schemeClr val="dk1"/>
                </a:solidFill>
                <a:latin typeface="Trebuchet MS"/>
                <a:ea typeface="Trebuchet MS"/>
                <a:cs typeface="Trebuchet MS"/>
                <a:sym typeface="Trebuchet MS"/>
              </a:rPr>
              <a:t> being managed. However, it seems that there are some </a:t>
            </a:r>
            <a:r>
              <a:rPr lang="en-GB" sz="1200" dirty="0">
                <a:solidFill>
                  <a:schemeClr val="dk1"/>
                </a:solidFill>
                <a:latin typeface="Trebuchet MS"/>
                <a:ea typeface="Trebuchet MS"/>
                <a:cs typeface="Trebuchet MS"/>
                <a:sym typeface="Trebuchet MS"/>
              </a:rPr>
              <a:t>issues around the W</a:t>
            </a:r>
            <a:r>
              <a:rPr lang="en-GB" sz="1200" b="0" i="0" u="none" strike="noStrike" cap="none" dirty="0">
                <a:solidFill>
                  <a:schemeClr val="dk1"/>
                </a:solidFill>
                <a:latin typeface="Trebuchet MS"/>
                <a:ea typeface="Trebuchet MS"/>
                <a:cs typeface="Trebuchet MS"/>
                <a:sym typeface="Trebuchet MS"/>
              </a:rPr>
              <a:t>aiting </a:t>
            </a:r>
            <a:r>
              <a:rPr lang="en-GB" sz="1200" b="0" i="0" u="none" strike="noStrike" cap="none">
                <a:solidFill>
                  <a:schemeClr val="dk1"/>
                </a:solidFill>
                <a:latin typeface="Trebuchet MS"/>
                <a:ea typeface="Trebuchet MS"/>
                <a:cs typeface="Trebuchet MS"/>
                <a:sym typeface="Trebuchet MS"/>
              </a:rPr>
              <a:t>Times </a:t>
            </a:r>
            <a:r>
              <a:rPr lang="en-GB" sz="1200">
                <a:solidFill>
                  <a:schemeClr val="dk1"/>
                </a:solidFill>
                <a:latin typeface="Trebuchet MS"/>
                <a:ea typeface="Trebuchet MS"/>
                <a:cs typeface="Trebuchet MS"/>
                <a:sym typeface="Trebuchet MS"/>
              </a:rPr>
              <a:t>sub-theme as</a:t>
            </a:r>
            <a:r>
              <a:rPr lang="en-GB" sz="1200" b="0" i="0" u="none" strike="noStrike" cap="none">
                <a:solidFill>
                  <a:schemeClr val="dk1"/>
                </a:solidFill>
                <a:latin typeface="Trebuchet MS"/>
                <a:ea typeface="Trebuchet MS"/>
                <a:cs typeface="Trebuchet MS"/>
                <a:sym typeface="Trebuchet MS"/>
              </a:rPr>
              <a:t> </a:t>
            </a:r>
            <a:r>
              <a:rPr lang="en-GB" sz="1200">
                <a:solidFill>
                  <a:schemeClr val="dk1"/>
                </a:solidFill>
                <a:latin typeface="Trebuchet MS"/>
                <a:ea typeface="Trebuchet MS"/>
                <a:cs typeface="Trebuchet MS"/>
                <a:sym typeface="Trebuchet MS"/>
              </a:rPr>
              <a:t>patients</a:t>
            </a:r>
            <a:r>
              <a:rPr lang="en-GB" sz="1200" b="0" i="0" u="none" strike="noStrike" cap="none">
                <a:solidFill>
                  <a:schemeClr val="dk1"/>
                </a:solidFill>
                <a:latin typeface="Trebuchet MS"/>
                <a:ea typeface="Trebuchet MS"/>
                <a:cs typeface="Trebuchet MS"/>
                <a:sym typeface="Trebuchet MS"/>
              </a:rPr>
              <a:t>/service </a:t>
            </a:r>
            <a:r>
              <a:rPr lang="en-GB" sz="1200">
                <a:solidFill>
                  <a:schemeClr val="dk1"/>
                </a:solidFill>
                <a:latin typeface="Trebuchet MS"/>
                <a:ea typeface="Trebuchet MS"/>
                <a:cs typeface="Trebuchet MS"/>
                <a:sym typeface="Trebuchet MS"/>
              </a:rPr>
              <a:t>users, await </a:t>
            </a:r>
            <a:r>
              <a:rPr lang="en-GB" sz="1200" b="0" i="0" u="none" strike="noStrike" cap="none">
                <a:solidFill>
                  <a:schemeClr val="dk1"/>
                </a:solidFill>
                <a:latin typeface="Trebuchet MS"/>
                <a:ea typeface="Trebuchet MS"/>
                <a:cs typeface="Trebuchet MS"/>
                <a:sym typeface="Trebuchet MS"/>
              </a:rPr>
              <a:t>longer </a:t>
            </a:r>
            <a:r>
              <a:rPr lang="en-GB" sz="1200">
                <a:solidFill>
                  <a:schemeClr val="dk1"/>
                </a:solidFill>
                <a:latin typeface="Trebuchet MS"/>
                <a:ea typeface="Trebuchet MS"/>
                <a:cs typeface="Trebuchet MS"/>
                <a:sym typeface="Trebuchet MS"/>
              </a:rPr>
              <a:t>than desired, </a:t>
            </a:r>
            <a:r>
              <a:rPr lang="en-GB" sz="1200" b="0" i="0" u="none" strike="noStrike" cap="none">
                <a:solidFill>
                  <a:schemeClr val="dk1"/>
                </a:solidFill>
                <a:latin typeface="Trebuchet MS"/>
                <a:ea typeface="Trebuchet MS"/>
                <a:cs typeface="Trebuchet MS"/>
                <a:sym typeface="Trebuchet MS"/>
              </a:rPr>
              <a:t>their </a:t>
            </a:r>
            <a:r>
              <a:rPr lang="en-GB" sz="1200">
                <a:solidFill>
                  <a:schemeClr val="dk1"/>
                </a:solidFill>
                <a:latin typeface="Trebuchet MS"/>
                <a:ea typeface="Trebuchet MS"/>
                <a:cs typeface="Trebuchet MS"/>
                <a:sym typeface="Trebuchet MS"/>
              </a:rPr>
              <a:t>prescriptions</a:t>
            </a:r>
            <a:r>
              <a:rPr lang="en-GB" sz="1200" b="0" i="0" u="none" strike="noStrike" cap="none">
                <a:solidFill>
                  <a:schemeClr val="dk1"/>
                </a:solidFill>
                <a:latin typeface="Trebuchet MS"/>
                <a:ea typeface="Trebuchet MS"/>
                <a:cs typeface="Trebuchet MS"/>
                <a:sym typeface="Trebuchet MS"/>
              </a:rPr>
              <a:t>.</a:t>
            </a:r>
            <a:endParaRPr lang="en-GB" sz="1200" b="0" i="0" u="none" strike="noStrike" cap="none">
              <a:solidFill>
                <a:schemeClr val="dk1"/>
              </a:solidFill>
              <a:latin typeface="Trebuchet MS"/>
            </a:endParaRPr>
          </a:p>
          <a:p>
            <a:pPr marL="0" marR="0" lvl="0" indent="0" algn="l" rtl="0">
              <a:lnSpc>
                <a:spcPct val="100000"/>
              </a:lnSpc>
              <a:spcBef>
                <a:spcPts val="0"/>
              </a:spcBef>
              <a:spcAft>
                <a:spcPts val="0"/>
              </a:spcAft>
              <a:buClr>
                <a:srgbClr val="000000"/>
              </a:buClr>
              <a:buSzPts val="1200"/>
              <a:buFont typeface="Arial"/>
              <a:buNone/>
            </a:pPr>
            <a:endParaRPr lang="en-GB" sz="1200" b="0" i="0" u="none" strike="noStrike" cap="none">
              <a:solidFill>
                <a:schemeClr val="dk1"/>
              </a:solidFill>
              <a:latin typeface="Trebuchet MS"/>
              <a:ea typeface="Trebuchet MS"/>
              <a:cs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PCN specific Network </a:t>
            </a:r>
            <a:endParaRPr lang="en-GB" sz="1200" b="1" i="0" u="none" strike="noStrike" cap="none" dirty="0">
              <a:solidFill>
                <a:schemeClr val="dk1"/>
              </a:solidFill>
              <a:latin typeface="Trebuchet MS"/>
              <a:ea typeface="Trebuchet MS"/>
              <a:cs typeface="Trebuchet MS"/>
            </a:endParaRPr>
          </a:p>
          <a:p>
            <a:r>
              <a:rPr lang="en-GB" sz="1200" b="0" i="0" u="none" strike="noStrike" cap="none" dirty="0">
                <a:solidFill>
                  <a:schemeClr val="dk1"/>
                </a:solidFill>
                <a:latin typeface="Trebuchet MS"/>
                <a:ea typeface="Trebuchet MS"/>
                <a:cs typeface="Trebuchet MS"/>
                <a:sym typeface="Trebuchet MS"/>
              </a:rPr>
              <a:t>If we look at the individual PCN areas on pages 36-47, we see that for the majority of PCN's there are issues around Administration, Booking Appointments, Getting through to someone on the telephone, Appointment Availability and Waiting Times. The feedback referencing the Treatment and Care and Staff themes were generally positive. The PCN that had the most negative reviews was the</a:t>
            </a:r>
            <a:r>
              <a:rPr lang="en-GB" sz="1200" b="1" i="0" u="none" strike="noStrike" cap="none" dirty="0">
                <a:solidFill>
                  <a:schemeClr val="dk1"/>
                </a:solidFill>
                <a:latin typeface="Trebuchet MS"/>
                <a:ea typeface="Trebuchet MS"/>
                <a:cs typeface="Trebuchet MS"/>
                <a:sym typeface="Trebuchet MS"/>
              </a:rPr>
              <a:t> South Fulham PCN</a:t>
            </a:r>
            <a:r>
              <a:rPr lang="en-GB" sz="1200" b="0" i="0" u="none" strike="noStrike" cap="none" dirty="0">
                <a:solidFill>
                  <a:schemeClr val="dk1"/>
                </a:solidFill>
                <a:latin typeface="Trebuchet MS"/>
                <a:ea typeface="Trebuchet MS"/>
                <a:cs typeface="Trebuchet MS"/>
                <a:sym typeface="Trebuchet MS"/>
              </a:rPr>
              <a:t> (59% positive, 13% neutral and 38% negative). Similarly</a:t>
            </a:r>
            <a:r>
              <a:rPr lang="en-GB" sz="1200" dirty="0">
                <a:solidFill>
                  <a:schemeClr val="dk1"/>
                </a:solidFill>
                <a:latin typeface="Trebuchet MS"/>
                <a:ea typeface="Trebuchet MS"/>
                <a:cs typeface="Trebuchet MS"/>
                <a:sym typeface="Trebuchet MS"/>
              </a:rPr>
              <a:t>,</a:t>
            </a:r>
            <a:r>
              <a:rPr lang="en-GB" sz="1200" b="0" i="0" u="none" strike="noStrike" cap="none" dirty="0">
                <a:solidFill>
                  <a:schemeClr val="dk1"/>
                </a:solidFill>
                <a:latin typeface="Trebuchet MS"/>
                <a:ea typeface="Trebuchet MS"/>
                <a:cs typeface="Trebuchet MS"/>
                <a:sym typeface="Trebuchet MS"/>
              </a:rPr>
              <a:t> to quarter 4, we can see that the </a:t>
            </a:r>
            <a:r>
              <a:rPr lang="en-GB" sz="1200" dirty="0">
                <a:solidFill>
                  <a:schemeClr val="dk1"/>
                </a:solidFill>
                <a:latin typeface="Trebuchet MS"/>
                <a:ea typeface="Trebuchet MS"/>
                <a:cs typeface="Trebuchet MS"/>
                <a:sym typeface="Trebuchet MS"/>
              </a:rPr>
              <a:t>number</a:t>
            </a:r>
            <a:r>
              <a:rPr lang="en-GB" sz="1200" b="0" i="0" u="none" strike="noStrike" cap="none" dirty="0">
                <a:solidFill>
                  <a:schemeClr val="dk1"/>
                </a:solidFill>
                <a:latin typeface="Trebuchet MS"/>
                <a:ea typeface="Trebuchet MS"/>
                <a:cs typeface="Trebuchet MS"/>
                <a:sym typeface="Trebuchet MS"/>
              </a:rPr>
              <a:t> of negative reviews have </a:t>
            </a:r>
            <a:r>
              <a:rPr lang="en-GB" sz="1200">
                <a:solidFill>
                  <a:schemeClr val="dk1"/>
                </a:solidFill>
                <a:latin typeface="Trebuchet MS"/>
                <a:ea typeface="Trebuchet MS"/>
                <a:cs typeface="Trebuchet MS"/>
                <a:sym typeface="Trebuchet MS"/>
              </a:rPr>
              <a:t>increased. This</a:t>
            </a:r>
            <a:r>
              <a:rPr lang="en-GB" sz="1200" b="0" i="0" u="none" strike="noStrike" cap="none">
                <a:solidFill>
                  <a:schemeClr val="dk1"/>
                </a:solidFill>
                <a:latin typeface="Trebuchet MS"/>
                <a:ea typeface="Trebuchet MS"/>
                <a:cs typeface="Trebuchet MS"/>
                <a:sym typeface="Trebuchet MS"/>
              </a:rPr>
              <a:t> is most likely due to </a:t>
            </a:r>
            <a:r>
              <a:rPr lang="en-GB" sz="1200">
                <a:solidFill>
                  <a:schemeClr val="dk1"/>
                </a:solidFill>
                <a:latin typeface="Trebuchet MS"/>
                <a:ea typeface="Trebuchet MS"/>
                <a:cs typeface="Trebuchet MS"/>
                <a:sym typeface="Trebuchet MS"/>
              </a:rPr>
              <a:t>patients</a:t>
            </a:r>
            <a:r>
              <a:rPr lang="en-GB" sz="1200" b="0" i="0" u="none" strike="noStrike" cap="none">
                <a:solidFill>
                  <a:schemeClr val="dk1"/>
                </a:solidFill>
                <a:latin typeface="Trebuchet MS"/>
                <a:ea typeface="Trebuchet MS"/>
                <a:cs typeface="Trebuchet MS"/>
                <a:sym typeface="Trebuchet MS"/>
              </a:rPr>
              <a:t>/service users struggling to get through on the telephone to book an appointment or </a:t>
            </a:r>
            <a:r>
              <a:rPr lang="en-GB" sz="1200" dirty="0">
                <a:solidFill>
                  <a:schemeClr val="dk1"/>
                </a:solidFill>
                <a:latin typeface="Trebuchet MS"/>
                <a:ea typeface="Trebuchet MS"/>
                <a:cs typeface="Trebuchet MS"/>
                <a:sym typeface="Trebuchet MS"/>
              </a:rPr>
              <a:t>being unable</a:t>
            </a:r>
            <a:r>
              <a:rPr lang="en-GB" sz="1200" b="0" i="0" u="none" strike="noStrike" cap="none" dirty="0">
                <a:solidFill>
                  <a:schemeClr val="dk1"/>
                </a:solidFill>
                <a:latin typeface="Trebuchet MS"/>
                <a:ea typeface="Trebuchet MS"/>
                <a:cs typeface="Trebuchet MS"/>
                <a:sym typeface="Trebuchet MS"/>
              </a:rPr>
              <a:t> to speak to a </a:t>
            </a:r>
            <a:r>
              <a:rPr lang="en-GB" sz="1200" dirty="0">
                <a:solidFill>
                  <a:schemeClr val="dk1"/>
                </a:solidFill>
                <a:latin typeface="Trebuchet MS"/>
                <a:ea typeface="Trebuchet MS"/>
                <a:cs typeface="Trebuchet MS"/>
                <a:sym typeface="Trebuchet MS"/>
              </a:rPr>
              <a:t>receptionist. This may also be a result of some</a:t>
            </a:r>
            <a:r>
              <a:rPr lang="en-GB" sz="1200" b="0" i="0" u="none" strike="noStrike" cap="none" dirty="0">
                <a:solidFill>
                  <a:schemeClr val="dk1"/>
                </a:solidFill>
                <a:latin typeface="Trebuchet MS"/>
                <a:ea typeface="Trebuchet MS"/>
                <a:cs typeface="Trebuchet MS"/>
                <a:sym typeface="Trebuchet MS"/>
              </a:rPr>
              <a:t> of the GPs not </a:t>
            </a:r>
            <a:r>
              <a:rPr lang="en-GB" sz="1200" dirty="0">
                <a:solidFill>
                  <a:schemeClr val="dk1"/>
                </a:solidFill>
                <a:latin typeface="Trebuchet MS"/>
                <a:ea typeface="Trebuchet MS"/>
                <a:cs typeface="Trebuchet MS"/>
                <a:sym typeface="Trebuchet MS"/>
              </a:rPr>
              <a:t>allowing</a:t>
            </a:r>
            <a:r>
              <a:rPr lang="en-GB" sz="1200" b="0" i="0" u="none" strike="noStrike" cap="none" dirty="0">
                <a:solidFill>
                  <a:schemeClr val="dk1"/>
                </a:solidFill>
                <a:latin typeface="Trebuchet MS"/>
                <a:ea typeface="Trebuchet MS"/>
                <a:cs typeface="Trebuchet MS"/>
                <a:sym typeface="Trebuchet MS"/>
              </a:rPr>
              <a:t> appointments to be booked over the phone. This has been an issue since quarter 2</a:t>
            </a:r>
            <a:r>
              <a:rPr lang="en-GB" sz="1200" dirty="0">
                <a:solidFill>
                  <a:schemeClr val="dk1"/>
                </a:solidFill>
                <a:latin typeface="Trebuchet MS"/>
                <a:ea typeface="Trebuchet MS"/>
                <a:cs typeface="Trebuchet MS"/>
                <a:sym typeface="Trebuchet MS"/>
              </a:rPr>
              <a:t> of the 2020/21 financial year which has been a source of frustration for many individuals that we have spoken to. </a:t>
            </a:r>
            <a:endParaRPr lang="en-GB" sz="1200" b="0" i="0" u="none" strike="noStrike" cap="none" dirty="0">
              <a:solidFill>
                <a:schemeClr val="dk1"/>
              </a:solidFill>
              <a:latin typeface="Trebuchet MS"/>
            </a:endParaRPr>
          </a:p>
        </p:txBody>
      </p:sp>
      <p:sp>
        <p:nvSpPr>
          <p:cNvPr id="975" name="Google Shape;975;p5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52</a:t>
            </a:fld>
            <a:endParaRPr/>
          </a:p>
        </p:txBody>
      </p:sp>
      <p:sp>
        <p:nvSpPr>
          <p:cNvPr id="8" name="Google Shape;148;p3">
            <a:extLst>
              <a:ext uri="{FF2B5EF4-FFF2-40B4-BE49-F238E27FC236}">
                <a16:creationId xmlns:a16="http://schemas.microsoft.com/office/drawing/2014/main" id="{7F2F14F0-56DB-4995-8CBF-6E31A294ED8A}"/>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pic>
        <p:nvPicPr>
          <p:cNvPr id="982" name="Google Shape;982;p54"/>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83" name="Google Shape;983;p54"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84" name="Google Shape;984;p54"/>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Action, impact and next steps</a:t>
            </a:r>
            <a:endParaRPr sz="1400" b="0" i="0" u="none" strike="noStrike" cap="none">
              <a:solidFill>
                <a:srgbClr val="000000"/>
              </a:solidFill>
              <a:latin typeface="Arial"/>
              <a:ea typeface="Arial"/>
              <a:cs typeface="Arial"/>
              <a:sym typeface="Arial"/>
            </a:endParaRPr>
          </a:p>
        </p:txBody>
      </p:sp>
      <p:sp>
        <p:nvSpPr>
          <p:cNvPr id="985" name="Google Shape;985;p54"/>
          <p:cNvSpPr txBox="1"/>
          <p:nvPr/>
        </p:nvSpPr>
        <p:spPr>
          <a:xfrm>
            <a:off x="300251" y="1063938"/>
            <a:ext cx="10062900" cy="5663048"/>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Healthwatch</a:t>
            </a:r>
            <a:r>
              <a:rPr lang="en-GB" sz="1200" dirty="0">
                <a:solidFill>
                  <a:schemeClr val="dk1"/>
                </a:solidFill>
                <a:latin typeface="Trebuchet MS"/>
                <a:ea typeface="Trebuchet MS"/>
                <a:cs typeface="Trebuchet MS"/>
                <a:sym typeface="Trebuchet MS"/>
              </a:rPr>
              <a:t> H&amp;F</a:t>
            </a:r>
            <a:r>
              <a:rPr lang="en-GB" sz="1200" b="0" i="0" u="none" strike="noStrike" cap="none" dirty="0">
                <a:solidFill>
                  <a:schemeClr val="dk1"/>
                </a:solidFill>
                <a:latin typeface="Trebuchet MS"/>
                <a:ea typeface="Trebuchet MS"/>
                <a:cs typeface="Trebuchet MS"/>
                <a:sym typeface="Trebuchet MS"/>
              </a:rPr>
              <a:t> will share the findings contained within this report at various commissioning, provider and local authority led boards and committees.</a:t>
            </a:r>
            <a:br>
              <a:rPr lang="en-GB" sz="1200" b="0" i="0" u="none" strike="noStrike" cap="none" dirty="0">
                <a:solidFill>
                  <a:srgbClr val="000000"/>
                </a:solidFill>
                <a:latin typeface="Trebuchet MS"/>
                <a:ea typeface="Trebuchet MS"/>
                <a:cs typeface="Trebuchet MS"/>
                <a:sym typeface="Trebuchet MS"/>
              </a:rPr>
            </a:br>
            <a:r>
              <a:rPr lang="en-GB" sz="1200" b="0" i="0" u="none" strike="noStrike" cap="none" dirty="0">
                <a:solidFill>
                  <a:schemeClr val="dk1"/>
                </a:solidFill>
                <a:latin typeface="Trebuchet MS"/>
                <a:ea typeface="Trebuchet MS"/>
                <a:cs typeface="Trebuchet MS"/>
                <a:sym typeface="Trebuchet MS"/>
              </a:rPr>
              <a:t>These include: </a:t>
            </a:r>
            <a:endParaRPr sz="14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Hammersmith and Fulham Health and Wellbeing Board</a:t>
            </a:r>
            <a:endParaRPr sz="14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Hammersmith and Fulham Scrutiny – Health, Inclusion and Social Care Policy and Accountability Committee </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Hammersmith and Fulham Clinical Commissioning Group - Patient Reference Group</a:t>
            </a:r>
            <a:endParaRPr sz="14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Hammersmith and Fulham Safeguarding Adults Board </a:t>
            </a:r>
            <a:endParaRPr sz="1400" b="0" i="0" u="none" strike="noStrike" cap="none" dirty="0">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As well as these formal meetings, we attend and co-ordinate a number of meetings with partners in order to share the findings of the report highlighting areas of concern and interest.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In December 2020, the eight Clinical Commissioning Groups in </a:t>
            </a:r>
            <a:r>
              <a:rPr lang="en-GB" sz="1200" dirty="0">
                <a:solidFill>
                  <a:schemeClr val="dk1"/>
                </a:solidFill>
                <a:latin typeface="Trebuchet MS"/>
                <a:ea typeface="Trebuchet MS"/>
                <a:cs typeface="Trebuchet MS"/>
                <a:sym typeface="Trebuchet MS"/>
              </a:rPr>
              <a:t>Northwest</a:t>
            </a:r>
            <a:r>
              <a:rPr lang="en-GB" sz="1200" b="0" i="0" u="none" strike="noStrike" cap="none" dirty="0">
                <a:solidFill>
                  <a:schemeClr val="dk1"/>
                </a:solidFill>
                <a:latin typeface="Trebuchet MS"/>
                <a:ea typeface="Trebuchet MS"/>
                <a:cs typeface="Trebuchet MS"/>
                <a:sym typeface="Trebuchet MS"/>
              </a:rPr>
              <a:t> London moved to a single staffing structure</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ahead of the planned CCG Merger in April 2021, which has changed local decision-making structures. </a:t>
            </a:r>
            <a:endParaRPr sz="1400" b="0" i="0" u="none" strike="noStrike" cap="none" dirty="0">
              <a:solidFill>
                <a:schemeClr val="dk1"/>
              </a:solidFill>
              <a:latin typeface="Arial"/>
              <a:ea typeface="Arial"/>
              <a:cs typeface="Arial"/>
              <a:sym typeface="Arial"/>
            </a:endParaRPr>
          </a:p>
          <a:p>
            <a:r>
              <a:rPr lang="en-GB" sz="1200" b="0" i="0" u="none" strike="noStrike" cap="none" dirty="0">
                <a:solidFill>
                  <a:schemeClr val="dk1"/>
                </a:solidFill>
                <a:latin typeface="Trebuchet MS"/>
                <a:ea typeface="Trebuchet MS"/>
                <a:cs typeface="Trebuchet MS"/>
                <a:sym typeface="Trebuchet MS"/>
              </a:rPr>
              <a:t>We at Healthwatch</a:t>
            </a:r>
            <a:r>
              <a:rPr lang="en-GB" sz="1200" dirty="0">
                <a:solidFill>
                  <a:schemeClr val="dk1"/>
                </a:solidFill>
                <a:latin typeface="Trebuchet MS"/>
                <a:ea typeface="Trebuchet MS"/>
                <a:cs typeface="Trebuchet MS"/>
                <a:sym typeface="Trebuchet MS"/>
              </a:rPr>
              <a:t> H&amp;F</a:t>
            </a:r>
            <a:r>
              <a:rPr lang="en-GB" sz="1200" b="0" i="0" u="none" strike="noStrike" cap="none" dirty="0">
                <a:solidFill>
                  <a:schemeClr val="dk1"/>
                </a:solidFill>
                <a:latin typeface="Trebuchet MS"/>
                <a:ea typeface="Trebuchet MS"/>
                <a:cs typeface="Trebuchet MS"/>
                <a:sym typeface="Trebuchet MS"/>
              </a:rPr>
              <a:t> will identify opportunities to share our findings within this new structure.</a:t>
            </a:r>
            <a:br>
              <a:rPr lang="en-GB" sz="1200" b="0" i="0" u="none" strike="noStrike" cap="none" dirty="0">
                <a:solidFill>
                  <a:srgbClr val="000000"/>
                </a:solidFill>
                <a:latin typeface="Trebuchet MS"/>
                <a:ea typeface="Trebuchet MS"/>
                <a:cs typeface="Trebuchet MS"/>
                <a:sym typeface="Trebuchet MS"/>
              </a:rPr>
            </a:br>
            <a:r>
              <a:rPr lang="en-GB" sz="1200" dirty="0">
                <a:solidFill>
                  <a:schemeClr val="dk1"/>
                </a:solidFill>
                <a:latin typeface="Trebuchet MS"/>
                <a:ea typeface="Trebuchet MS"/>
                <a:cs typeface="Trebuchet MS"/>
                <a:sym typeface="Trebuchet MS"/>
              </a:rPr>
              <a:t>Whilst we</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are hopeful of moving back to our preferred model of face-to-face patient experience engagement, we </a:t>
            </a:r>
            <a:r>
              <a:rPr lang="en-GB" sz="1200" b="0" i="0" u="none" strike="noStrike" cap="none" dirty="0">
                <a:solidFill>
                  <a:schemeClr val="dk1"/>
                </a:solidFill>
                <a:latin typeface="Trebuchet MS"/>
                <a:ea typeface="Trebuchet MS"/>
                <a:cs typeface="Trebuchet MS"/>
                <a:sym typeface="Trebuchet MS"/>
              </a:rPr>
              <a:t>will continue to explore </a:t>
            </a:r>
            <a:r>
              <a:rPr lang="en-GB" sz="1200" dirty="0">
                <a:solidFill>
                  <a:schemeClr val="dk1"/>
                </a:solidFill>
                <a:latin typeface="Trebuchet MS"/>
                <a:ea typeface="Trebuchet MS"/>
                <a:cs typeface="Trebuchet MS"/>
                <a:sym typeface="Trebuchet MS"/>
              </a:rPr>
              <a:t>innovative ways in which we can remotely engage</a:t>
            </a:r>
            <a:r>
              <a:rPr lang="en-GB" sz="1200" b="0" i="0" u="none" strike="noStrike" cap="none" dirty="0">
                <a:solidFill>
                  <a:schemeClr val="dk1"/>
                </a:solidFill>
                <a:latin typeface="Trebuchet MS"/>
                <a:ea typeface="Trebuchet MS"/>
                <a:cs typeface="Trebuchet MS"/>
                <a:sym typeface="Trebuchet MS"/>
              </a:rPr>
              <a:t> with service users under the continuing COVID-19 measures </a:t>
            </a:r>
            <a:r>
              <a:rPr lang="en-GB" sz="1200" dirty="0">
                <a:solidFill>
                  <a:schemeClr val="dk1"/>
                </a:solidFill>
                <a:latin typeface="Trebuchet MS"/>
                <a:ea typeface="Trebuchet MS"/>
                <a:cs typeface="Trebuchet MS"/>
                <a:sym typeface="Trebuchet MS"/>
              </a:rPr>
              <a:t>as</a:t>
            </a:r>
            <a:r>
              <a:rPr lang="en-GB" sz="1200" b="0" i="0" u="none" strike="noStrike" cap="none" dirty="0">
                <a:solidFill>
                  <a:schemeClr val="dk1"/>
                </a:solidFill>
                <a:latin typeface="Trebuchet MS"/>
                <a:ea typeface="Trebuchet MS"/>
                <a:cs typeface="Trebuchet MS"/>
                <a:sym typeface="Trebuchet MS"/>
              </a:rPr>
              <a:t> we </a:t>
            </a:r>
            <a:r>
              <a:rPr lang="en-GB" sz="1200" dirty="0">
                <a:solidFill>
                  <a:schemeClr val="dk1"/>
                </a:solidFill>
                <a:latin typeface="Trebuchet MS"/>
                <a:ea typeface="Trebuchet MS"/>
                <a:cs typeface="Trebuchet MS"/>
                <a:sym typeface="Trebuchet MS"/>
              </a:rPr>
              <a:t>tentatively move</a:t>
            </a:r>
            <a:r>
              <a:rPr lang="en-GB" sz="1200" b="0" i="0" u="none" strike="noStrike" cap="none" dirty="0">
                <a:solidFill>
                  <a:schemeClr val="dk1"/>
                </a:solidFill>
                <a:latin typeface="Trebuchet MS"/>
                <a:ea typeface="Trebuchet MS"/>
                <a:cs typeface="Trebuchet MS"/>
                <a:sym typeface="Trebuchet MS"/>
              </a:rPr>
              <a:t> out of the lockdown</a:t>
            </a:r>
            <a:r>
              <a:rPr lang="en-GB" sz="1200" dirty="0">
                <a:solidFill>
                  <a:schemeClr val="dk1"/>
                </a:solidFill>
                <a:latin typeface="Trebuchet MS"/>
                <a:ea typeface="Trebuchet MS"/>
                <a:cs typeface="Trebuchet MS"/>
                <a:sym typeface="Trebuchet MS"/>
              </a:rPr>
              <a:t>. This will include:</a:t>
            </a:r>
            <a:r>
              <a:rPr lang="en-GB" sz="1200" b="0" i="0" u="none" strike="noStrike" cap="none" dirty="0">
                <a:solidFill>
                  <a:schemeClr val="dk1"/>
                </a:solidFill>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a:p>
            <a:pPr marL="457200" indent="-304800">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Promoting our </a:t>
            </a:r>
            <a:r>
              <a:rPr lang="en-GB" sz="1200" dirty="0">
                <a:solidFill>
                  <a:schemeClr val="dk1"/>
                </a:solidFill>
                <a:latin typeface="Trebuchet MS"/>
                <a:ea typeface="Trebuchet MS"/>
                <a:cs typeface="Trebuchet MS"/>
                <a:sym typeface="Trebuchet MS"/>
              </a:rPr>
              <a:t>Patient Experience</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programme through</a:t>
            </a:r>
            <a:r>
              <a:rPr lang="en-GB" sz="1200" b="0" i="0" u="none" strike="noStrike" cap="none" dirty="0">
                <a:solidFill>
                  <a:schemeClr val="dk1"/>
                </a:solidFill>
                <a:latin typeface="Trebuchet MS"/>
                <a:ea typeface="Trebuchet MS"/>
                <a:cs typeface="Trebuchet MS"/>
                <a:sym typeface="Trebuchet MS"/>
              </a:rPr>
              <a:t> Health and Social Care </a:t>
            </a:r>
            <a:r>
              <a:rPr lang="en-GB" sz="1200" dirty="0">
                <a:solidFill>
                  <a:schemeClr val="dk1"/>
                </a:solidFill>
                <a:latin typeface="Trebuchet MS"/>
                <a:ea typeface="Trebuchet MS"/>
                <a:cs typeface="Trebuchet MS"/>
                <a:sym typeface="Trebuchet MS"/>
              </a:rPr>
              <a:t>service partners, such as the Local Authority and the CCG.</a:t>
            </a:r>
            <a:endParaRPr lang="en-GB" sz="1200" b="0" i="0" u="none" strike="noStrike" cap="none" dirty="0">
              <a:solidFill>
                <a:schemeClr val="dk1"/>
              </a:solidFill>
              <a:latin typeface="Trebuchet MS"/>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Collecting feedback </a:t>
            </a:r>
            <a:r>
              <a:rPr lang="en-GB" sz="1200" dirty="0">
                <a:solidFill>
                  <a:schemeClr val="dk1"/>
                </a:solidFill>
                <a:latin typeface="Trebuchet MS"/>
                <a:ea typeface="Trebuchet MS"/>
                <a:cs typeface="Trebuchet MS"/>
                <a:sym typeface="Trebuchet MS"/>
              </a:rPr>
              <a:t>via</a:t>
            </a:r>
            <a:r>
              <a:rPr lang="en-GB" sz="1200" b="0" i="0" u="none" strike="noStrike" cap="none" dirty="0">
                <a:solidFill>
                  <a:schemeClr val="dk1"/>
                </a:solidFill>
                <a:latin typeface="Trebuchet MS"/>
                <a:ea typeface="Trebuchet MS"/>
                <a:cs typeface="Trebuchet MS"/>
                <a:sym typeface="Trebuchet MS"/>
              </a:rPr>
              <a:t> direct telephone engagement</a:t>
            </a:r>
            <a:r>
              <a:rPr lang="en-GB" sz="1200" dirty="0">
                <a:solidFill>
                  <a:schemeClr val="dk1"/>
                </a:solidFill>
                <a:latin typeface="Trebuchet MS"/>
                <a:ea typeface="Trebuchet MS"/>
                <a:cs typeface="Trebuchet MS"/>
                <a:sym typeface="Trebuchet MS"/>
              </a:rPr>
              <a:t>.</a:t>
            </a:r>
            <a:endParaRPr lang="en-GB" sz="1200" b="0" i="0" u="none" strike="noStrike" cap="none" dirty="0">
              <a:solidFill>
                <a:schemeClr val="dk1"/>
              </a:solidFill>
              <a:latin typeface="Trebuchet MS"/>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Using Social Media platforms, such as </a:t>
            </a:r>
            <a:r>
              <a:rPr lang="en-GB" sz="1200" dirty="0">
                <a:solidFill>
                  <a:schemeClr val="dk1"/>
                </a:solidFill>
                <a:latin typeface="Trebuchet MS"/>
                <a:ea typeface="Trebuchet MS"/>
                <a:cs typeface="Trebuchet MS"/>
                <a:sym typeface="Trebuchet MS"/>
              </a:rPr>
              <a:t>Twitter</a:t>
            </a:r>
            <a:r>
              <a:rPr lang="en-GB" sz="1200" b="0" i="0" u="none" strike="noStrike" cap="none" dirty="0">
                <a:solidFill>
                  <a:schemeClr val="dk1"/>
                </a:solidFill>
                <a:latin typeface="Trebuchet MS"/>
                <a:ea typeface="Trebuchet MS"/>
                <a:cs typeface="Trebuchet MS"/>
                <a:sym typeface="Trebuchet MS"/>
              </a:rPr>
              <a:t> and Facebook to raise awareness of our service</a:t>
            </a:r>
            <a:r>
              <a:rPr lang="en-GB" sz="1200" dirty="0">
                <a:solidFill>
                  <a:schemeClr val="dk1"/>
                </a:solidFill>
                <a:latin typeface="Trebuchet MS"/>
                <a:ea typeface="Trebuchet MS"/>
                <a:cs typeface="Trebuchet MS"/>
                <a:sym typeface="Trebuchet MS"/>
              </a:rPr>
              <a:t>.</a:t>
            </a:r>
            <a:endParaRPr lang="en-GB" sz="1200" b="0" i="0" u="none" strike="noStrike" cap="none" dirty="0">
              <a:solidFill>
                <a:schemeClr val="dk1"/>
              </a:solidFill>
              <a:latin typeface="Trebuchet MS"/>
            </a:endParaRPr>
          </a:p>
          <a:p>
            <a:pPr marL="457200" indent="-304800">
              <a:buClr>
                <a:schemeClr val="dk1"/>
              </a:buClr>
              <a:buSzPts val="1200"/>
              <a:buFont typeface="Trebuchet MS"/>
              <a:buChar char="●"/>
            </a:pPr>
            <a:r>
              <a:rPr lang="en-GB" sz="1200" dirty="0">
                <a:solidFill>
                  <a:schemeClr val="dk1"/>
                </a:solidFill>
                <a:latin typeface="Trebuchet MS"/>
                <a:ea typeface="Trebuchet MS"/>
                <a:cs typeface="Trebuchet MS"/>
              </a:rPr>
              <a:t>Using community applications such as </a:t>
            </a:r>
            <a:r>
              <a:rPr lang="en-GB" sz="1200" dirty="0" err="1">
                <a:solidFill>
                  <a:schemeClr val="dk1"/>
                </a:solidFill>
                <a:latin typeface="Trebuchet MS"/>
                <a:ea typeface="Trebuchet MS"/>
                <a:cs typeface="Trebuchet MS"/>
              </a:rPr>
              <a:t>Nextdoor</a:t>
            </a:r>
            <a:r>
              <a:rPr lang="en-GB" sz="1200" dirty="0">
                <a:solidFill>
                  <a:schemeClr val="dk1"/>
                </a:solidFill>
                <a:latin typeface="Trebuchet MS"/>
                <a:ea typeface="Trebuchet MS"/>
                <a:cs typeface="Trebuchet MS"/>
              </a:rPr>
              <a:t>- Neighbourhood App to promote Healthwatch H&amp;F's work including our Patient Experience programme.</a:t>
            </a:r>
            <a:endParaRPr lang="en-GB" sz="1200" dirty="0">
              <a:solidFill>
                <a:schemeClr val="dk1"/>
              </a:solidFill>
              <a:latin typeface="Trebuchet MS"/>
              <a:ea typeface="Trebuchet MS"/>
              <a:cs typeface="Trebuchet MS"/>
              <a:sym typeface="Trebuchet MS"/>
            </a:endParaRPr>
          </a:p>
          <a:p>
            <a:pPr marL="457200" indent="-304800">
              <a:buClr>
                <a:schemeClr val="dk1"/>
              </a:buClr>
              <a:buSzPts val="1200"/>
              <a:buFont typeface="Trebuchet MS"/>
              <a:buChar char="●"/>
            </a:pPr>
            <a:r>
              <a:rPr lang="en-GB" sz="1200" dirty="0">
                <a:solidFill>
                  <a:schemeClr val="dk1"/>
                </a:solidFill>
                <a:latin typeface="Trebuchet MS"/>
                <a:ea typeface="Trebuchet MS"/>
                <a:cs typeface="Trebuchet MS"/>
              </a:rPr>
              <a:t>Working with the GP Federation and our GP surgeries to continue to utilise our Healthwatch Patient Experience widget on GP websites – This has already resulted in an increase in the number of reviews received.</a:t>
            </a:r>
            <a:endParaRPr lang="en-GB" sz="1200" dirty="0">
              <a:solidFill>
                <a:schemeClr val="dk1"/>
              </a:solidFill>
              <a:latin typeface="Trebuchet MS"/>
              <a:ea typeface="Trebuchet MS"/>
              <a:cs typeface="Trebuchet MS"/>
              <a:sym typeface="Trebuchet MS"/>
            </a:endParaRPr>
          </a:p>
          <a:p>
            <a:pPr marL="457200" indent="-304800">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Seeking feedback from local patients and service users </a:t>
            </a:r>
            <a:r>
              <a:rPr lang="en-GB" sz="1200" dirty="0">
                <a:solidFill>
                  <a:schemeClr val="dk1"/>
                </a:solidFill>
                <a:latin typeface="Trebuchet MS"/>
                <a:ea typeface="Trebuchet MS"/>
                <a:cs typeface="Trebuchet MS"/>
                <a:sym typeface="Trebuchet MS"/>
              </a:rPr>
              <a:t>on how to expand our outreach methods and</a:t>
            </a:r>
            <a:r>
              <a:rPr lang="en-GB" sz="1200" b="0" i="0" u="none" strike="noStrike" cap="none" dirty="0">
                <a:solidFill>
                  <a:schemeClr val="dk1"/>
                </a:solidFill>
                <a:latin typeface="Trebuchet MS"/>
                <a:ea typeface="Trebuchet MS"/>
                <a:cs typeface="Trebuchet MS"/>
                <a:sym typeface="Trebuchet MS"/>
              </a:rPr>
              <a:t> encouraging patients/service users to visit our website.</a:t>
            </a:r>
            <a:endParaRPr sz="1400" b="0" i="0" u="none" strike="noStrike" cap="none" dirty="0">
              <a:solidFill>
                <a:schemeClr val="dk1"/>
              </a:solidFill>
              <a:latin typeface="Arial"/>
              <a:ea typeface="Arial"/>
              <a:cs typeface="Arial"/>
              <a:sym typeface="Arial"/>
            </a:endParaRPr>
          </a:p>
          <a:p>
            <a:pPr marL="457200" indent="-304800">
              <a:buClr>
                <a:schemeClr val="dk1"/>
              </a:buClr>
              <a:buSzPts val="1200"/>
              <a:buFont typeface="Trebuchet MS"/>
              <a:buChar char="●"/>
            </a:pPr>
            <a:r>
              <a:rPr lang="en-GB" sz="1200" dirty="0">
                <a:solidFill>
                  <a:schemeClr val="dk1"/>
                </a:solidFill>
                <a:latin typeface="Trebuchet MS"/>
                <a:ea typeface="Trebuchet MS"/>
                <a:cs typeface="Trebuchet MS"/>
                <a:sym typeface="Trebuchet MS"/>
              </a:rPr>
              <a:t>Continuing to establish and grow our relationships with </a:t>
            </a:r>
            <a:r>
              <a:rPr lang="en-GB" sz="1200" b="0" i="0" u="none" strike="noStrike" cap="none" dirty="0">
                <a:solidFill>
                  <a:schemeClr val="dk1"/>
                </a:solidFill>
                <a:latin typeface="Trebuchet MS"/>
                <a:ea typeface="Trebuchet MS"/>
                <a:cs typeface="Trebuchet MS"/>
                <a:sym typeface="Trebuchet MS"/>
              </a:rPr>
              <a:t>key partners </a:t>
            </a:r>
            <a:r>
              <a:rPr lang="en-GB" sz="1200" dirty="0">
                <a:solidFill>
                  <a:schemeClr val="dk1"/>
                </a:solidFill>
                <a:latin typeface="Trebuchet MS"/>
                <a:ea typeface="Trebuchet MS"/>
                <a:cs typeface="Trebuchet MS"/>
                <a:sym typeface="Trebuchet MS"/>
              </a:rPr>
              <a:t>in the</a:t>
            </a:r>
            <a:r>
              <a:rPr lang="en-GB" sz="1200" b="0" i="0" u="none" strike="noStrike" cap="none" dirty="0">
                <a:solidFill>
                  <a:schemeClr val="dk1"/>
                </a:solidFill>
                <a:latin typeface="Trebuchet MS"/>
                <a:ea typeface="Trebuchet MS"/>
                <a:cs typeface="Trebuchet MS"/>
                <a:sym typeface="Trebuchet MS"/>
              </a:rPr>
              <a:t> voluntary and community sector. </a:t>
            </a:r>
            <a:endParaRPr sz="1400" b="0" i="0" u="none" strike="noStrike" cap="none" dirty="0">
              <a:solidFill>
                <a:schemeClr val="dk1"/>
              </a:solidFill>
              <a:latin typeface="Arial"/>
              <a:ea typeface="Arial"/>
              <a:cs typeface="Arial"/>
              <a:sym typeface="Arial"/>
            </a:endParaRPr>
          </a:p>
          <a:p>
            <a:pPr marL="457200" indent="-304800">
              <a:buClr>
                <a:schemeClr val="dk1"/>
              </a:buClr>
              <a:buSzPts val="1200"/>
              <a:buFont typeface="Trebuchet MS"/>
              <a:buChar char="●"/>
            </a:pPr>
            <a:r>
              <a:rPr lang="en-GB" sz="1200" dirty="0">
                <a:solidFill>
                  <a:schemeClr val="dk1"/>
                </a:solidFill>
                <a:latin typeface="Trebuchet MS"/>
                <a:ea typeface="Trebuchet MS"/>
                <a:cs typeface="Trebuchet MS"/>
                <a:sym typeface="Trebuchet MS"/>
              </a:rPr>
              <a:t>Further developing our volunteer programme to ensure </a:t>
            </a:r>
            <a:r>
              <a:rPr lang="en-GB" sz="1200" b="0" i="0" u="none" strike="noStrike" cap="none" dirty="0">
                <a:solidFill>
                  <a:schemeClr val="dk1"/>
                </a:solidFill>
                <a:latin typeface="Trebuchet MS"/>
                <a:ea typeface="Trebuchet MS"/>
                <a:cs typeface="Trebuchet MS"/>
                <a:sym typeface="Trebuchet MS"/>
              </a:rPr>
              <a:t>volunteers </a:t>
            </a:r>
            <a:r>
              <a:rPr lang="en-GB" sz="1200" dirty="0">
                <a:solidFill>
                  <a:schemeClr val="dk1"/>
                </a:solidFill>
                <a:latin typeface="Trebuchet MS"/>
                <a:ea typeface="Trebuchet MS"/>
                <a:cs typeface="Trebuchet MS"/>
                <a:sym typeface="Trebuchet MS"/>
              </a:rPr>
              <a:t>continue </a:t>
            </a:r>
            <a:r>
              <a:rPr lang="en-GB" sz="1200" b="0" i="0" u="none" strike="noStrike" cap="none" dirty="0">
                <a:solidFill>
                  <a:schemeClr val="dk1"/>
                </a:solidFill>
                <a:latin typeface="Trebuchet MS"/>
                <a:ea typeface="Trebuchet MS"/>
                <a:cs typeface="Trebuchet MS"/>
                <a:sym typeface="Trebuchet MS"/>
              </a:rPr>
              <a:t>to</a:t>
            </a:r>
            <a:r>
              <a:rPr lang="en-GB" sz="1200" dirty="0">
                <a:solidFill>
                  <a:schemeClr val="dk1"/>
                </a:solidFill>
                <a:latin typeface="Trebuchet MS"/>
                <a:ea typeface="Trebuchet MS"/>
                <a:cs typeface="Trebuchet MS"/>
                <a:sym typeface="Trebuchet MS"/>
              </a:rPr>
              <a:t> learn the</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skills and gain the experience necessary to </a:t>
            </a:r>
            <a:r>
              <a:rPr lang="en-GB" sz="1200" b="0" i="0" u="none" strike="noStrike" cap="none" dirty="0">
                <a:solidFill>
                  <a:schemeClr val="dk1"/>
                </a:solidFill>
                <a:latin typeface="Trebuchet MS"/>
                <a:ea typeface="Trebuchet MS"/>
                <a:cs typeface="Trebuchet MS"/>
                <a:sym typeface="Trebuchet MS"/>
              </a:rPr>
              <a:t>support our Patient Experience </a:t>
            </a:r>
            <a:r>
              <a:rPr lang="en-GB" sz="1200" dirty="0">
                <a:solidFill>
                  <a:schemeClr val="dk1"/>
                </a:solidFill>
                <a:latin typeface="Trebuchet MS"/>
                <a:ea typeface="Trebuchet MS"/>
                <a:cs typeface="Trebuchet MS"/>
                <a:sym typeface="Trebuchet MS"/>
              </a:rPr>
              <a:t>programme</a:t>
            </a:r>
            <a:r>
              <a:rPr lang="en-GB" sz="1200" b="0" i="0" u="none" strike="noStrike" cap="none" dirty="0">
                <a:solidFill>
                  <a:schemeClr val="dk1"/>
                </a:solidFill>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a:p>
            <a:pPr marL="457200" indent="-304800">
              <a:buClr>
                <a:schemeClr val="dk1"/>
              </a:buClr>
              <a:buSzPts val="1200"/>
              <a:buFont typeface="Trebuchet MS"/>
              <a:buChar char="●"/>
            </a:pPr>
            <a:r>
              <a:rPr lang="en-GB" sz="1200" dirty="0">
                <a:solidFill>
                  <a:schemeClr val="dk1"/>
                </a:solidFill>
                <a:latin typeface="Trebuchet MS"/>
                <a:ea typeface="Trebuchet MS"/>
                <a:cs typeface="Trebuchet MS"/>
                <a:sym typeface="Trebuchet MS"/>
              </a:rPr>
              <a:t>Continue to attend community</a:t>
            </a:r>
            <a:r>
              <a:rPr lang="en-GB" sz="1200" b="0" i="0" u="none" strike="noStrike" cap="none" dirty="0">
                <a:solidFill>
                  <a:schemeClr val="dk1"/>
                </a:solidFill>
                <a:latin typeface="Trebuchet MS"/>
                <a:ea typeface="Trebuchet MS"/>
                <a:cs typeface="Trebuchet MS"/>
                <a:sym typeface="Trebuchet MS"/>
              </a:rPr>
              <a:t> forums</a:t>
            </a:r>
            <a:r>
              <a:rPr lang="en-GB" sz="1200" dirty="0">
                <a:solidFill>
                  <a:schemeClr val="dk1"/>
                </a:solidFill>
                <a:latin typeface="Trebuchet MS"/>
                <a:ea typeface="Trebuchet MS"/>
                <a:cs typeface="Trebuchet MS"/>
                <a:sym typeface="Trebuchet MS"/>
              </a:rPr>
              <a:t> to</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support other ongoing work in the borough and </a:t>
            </a:r>
            <a:r>
              <a:rPr lang="en-GB" sz="1200" b="0" i="0" u="none" strike="noStrike" cap="none" dirty="0">
                <a:solidFill>
                  <a:schemeClr val="dk1"/>
                </a:solidFill>
                <a:latin typeface="Trebuchet MS"/>
                <a:ea typeface="Trebuchet MS"/>
                <a:cs typeface="Trebuchet MS"/>
                <a:sym typeface="Trebuchet MS"/>
              </a:rPr>
              <a:t>to promote our service. </a:t>
            </a:r>
            <a:endParaRPr sz="1400" b="0" i="0" u="none" strike="noStrike" cap="none" dirty="0">
              <a:solidFill>
                <a:schemeClr val="dk1"/>
              </a:solidFill>
              <a:latin typeface="Arial"/>
              <a:ea typeface="Arial"/>
              <a:cs typeface="Arial"/>
              <a:sym typeface="Arial"/>
            </a:endParaRPr>
          </a:p>
        </p:txBody>
      </p:sp>
      <p:sp>
        <p:nvSpPr>
          <p:cNvPr id="986" name="Google Shape;986;p5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53</a:t>
            </a:fld>
            <a:endParaRPr/>
          </a:p>
        </p:txBody>
      </p:sp>
      <p:sp>
        <p:nvSpPr>
          <p:cNvPr id="987" name="Google Shape;987;p54"/>
          <p:cNvSpPr txBox="1"/>
          <p:nvPr/>
        </p:nvSpPr>
        <p:spPr>
          <a:xfrm>
            <a:off x="1019017" y="337250"/>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Action, impact and next steps</a:t>
            </a:r>
            <a:endParaRPr sz="1400" b="0" i="0" u="none" strike="noStrike" cap="none">
              <a:solidFill>
                <a:srgbClr val="000000"/>
              </a:solidFill>
              <a:latin typeface="Arial"/>
              <a:ea typeface="Arial"/>
              <a:cs typeface="Arial"/>
              <a:sym typeface="Arial"/>
            </a:endParaRPr>
          </a:p>
        </p:txBody>
      </p:sp>
      <p:sp>
        <p:nvSpPr>
          <p:cNvPr id="9" name="Google Shape;148;p3">
            <a:extLst>
              <a:ext uri="{FF2B5EF4-FFF2-40B4-BE49-F238E27FC236}">
                <a16:creationId xmlns:a16="http://schemas.microsoft.com/office/drawing/2014/main" id="{4186F31F-F688-411B-B3D5-6179442DBE22}"/>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Google Shape;994;p55"/>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95" name="Google Shape;995;p55"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96" name="Google Shape;996;p55"/>
          <p:cNvSpPr txBox="1"/>
          <p:nvPr/>
        </p:nvSpPr>
        <p:spPr>
          <a:xfrm>
            <a:off x="81317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Action, impact and next steps cont.</a:t>
            </a:r>
            <a:endParaRPr sz="1400" b="0" i="0" u="none" strike="noStrike" cap="none" dirty="0">
              <a:solidFill>
                <a:srgbClr val="000000"/>
              </a:solidFill>
              <a:latin typeface="Arial"/>
              <a:ea typeface="Arial"/>
              <a:cs typeface="Arial"/>
              <a:sym typeface="Arial"/>
            </a:endParaRPr>
          </a:p>
        </p:txBody>
      </p:sp>
      <p:sp>
        <p:nvSpPr>
          <p:cNvPr id="997" name="Google Shape;997;p55"/>
          <p:cNvSpPr txBox="1"/>
          <p:nvPr/>
        </p:nvSpPr>
        <p:spPr>
          <a:xfrm>
            <a:off x="300251" y="1132470"/>
            <a:ext cx="10062900" cy="5632271"/>
          </a:xfrm>
          <a:prstGeom prst="rect">
            <a:avLst/>
          </a:prstGeom>
          <a:noFill/>
          <a:ln>
            <a:noFill/>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Trebuchet MS"/>
                <a:ea typeface="Trebuchet MS"/>
                <a:cs typeface="Trebuchet MS"/>
                <a:sym typeface="Trebuchet MS"/>
              </a:rPr>
              <a:t>We will continue to identify opportunities for sharing our findings at different forums and settings within the Borough to inform our </a:t>
            </a:r>
            <a:r>
              <a:rPr lang="en-GB" sz="1200" dirty="0">
                <a:solidFill>
                  <a:schemeClr val="dk1"/>
                </a:solidFill>
                <a:latin typeface="Trebuchet MS"/>
                <a:ea typeface="Trebuchet MS"/>
                <a:cs typeface="Trebuchet MS"/>
                <a:sym typeface="Trebuchet MS"/>
              </a:rPr>
              <a:t>own work priorities</a:t>
            </a:r>
            <a:r>
              <a:rPr lang="en-GB" sz="1200" b="0" i="0" u="none" strike="noStrike" cap="none" dirty="0">
                <a:solidFill>
                  <a:schemeClr val="dk1"/>
                </a:solidFill>
                <a:latin typeface="Trebuchet MS"/>
                <a:ea typeface="Trebuchet MS"/>
                <a:cs typeface="Trebuchet MS"/>
                <a:sym typeface="Trebuchet MS"/>
              </a:rPr>
              <a:t> and </a:t>
            </a:r>
            <a:r>
              <a:rPr lang="en-GB" sz="1200" dirty="0">
                <a:solidFill>
                  <a:schemeClr val="dk1"/>
                </a:solidFill>
                <a:latin typeface="Trebuchet MS"/>
                <a:ea typeface="Trebuchet MS"/>
                <a:cs typeface="Trebuchet MS"/>
                <a:sym typeface="Trebuchet MS"/>
              </a:rPr>
              <a:t>research</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studies</a:t>
            </a:r>
            <a:r>
              <a:rPr lang="en-GB" sz="1200" b="0" i="0" u="none" strike="noStrike" cap="none" dirty="0">
                <a:solidFill>
                  <a:schemeClr val="dk1"/>
                </a:solidFill>
                <a:latin typeface="Trebuchet MS"/>
                <a:ea typeface="Trebuchet MS"/>
                <a:cs typeface="Trebuchet MS"/>
                <a:sym typeface="Trebuchet MS"/>
              </a:rPr>
              <a:t> for Q2 2021/22. This includes the POPS Forum and the CCG Patient Reference Group. </a:t>
            </a:r>
            <a:r>
              <a:rPr lang="en-GB" sz="1200" dirty="0">
                <a:solidFill>
                  <a:schemeClr val="dk1"/>
                </a:solidFill>
                <a:latin typeface="Trebuchet MS"/>
                <a:sym typeface="Trebuchet MS"/>
              </a:rPr>
              <a:t>We will also:  </a:t>
            </a:r>
            <a:endParaRPr lang="en-US" sz="1200" b="0" i="0" u="none" strike="noStrike" cap="none" dirty="0">
              <a:solidFill>
                <a:schemeClr val="dk1"/>
              </a:solidFill>
              <a:latin typeface="Trebuchet MS"/>
            </a:endParaRPr>
          </a:p>
          <a:p>
            <a:endParaRPr lang="en-GB" sz="1200" dirty="0">
              <a:solidFill>
                <a:schemeClr val="dk1"/>
              </a:solidFill>
              <a:latin typeface="Trebuchet MS"/>
            </a:endParaRPr>
          </a:p>
          <a:p>
            <a:pPr>
              <a:buSzPts val="1200"/>
            </a:pPr>
            <a:r>
              <a:rPr lang="en-GB" sz="1200" b="1" dirty="0">
                <a:solidFill>
                  <a:schemeClr val="dk1"/>
                </a:solidFill>
                <a:latin typeface="Trebuchet MS"/>
              </a:rPr>
              <a:t>Produce an in-depth analysis on the level of access to GP services during the last year. </a:t>
            </a:r>
            <a:r>
              <a:rPr lang="en-GB" sz="1200" dirty="0">
                <a:solidFill>
                  <a:schemeClr val="dk1"/>
                </a:solidFill>
                <a:latin typeface="Trebuchet MS"/>
              </a:rPr>
              <a:t>This analysis of previous patient experience data will allow us to identify the key areas in which service delviery can be improved in the borough as well as highlighting the areas in which GP surgeries are doing particularly well, to ensure that best practices are shared. </a:t>
            </a:r>
            <a:endParaRPr lang="en-GB" sz="1200" dirty="0">
              <a:solidFill>
                <a:schemeClr val="dk1"/>
              </a:solidFill>
              <a:highlight>
                <a:srgbClr val="FFFF00"/>
              </a:highlight>
              <a:latin typeface="Trebuchet MS"/>
            </a:endParaRPr>
          </a:p>
          <a:p>
            <a:endParaRPr lang="en-GB" sz="1200" b="1" dirty="0">
              <a:solidFill>
                <a:schemeClr val="dk1"/>
              </a:solidFill>
              <a:latin typeface="Trebuchet MS"/>
            </a:endParaRPr>
          </a:p>
          <a:p>
            <a:r>
              <a:rPr lang="en-GB" sz="1200" b="1" dirty="0">
                <a:solidFill>
                  <a:schemeClr val="dk1"/>
                </a:solidFill>
                <a:latin typeface="Trebuchet MS"/>
              </a:rPr>
              <a:t>Prioritise the feedback gathering process for Mental Health Support Services</a:t>
            </a:r>
            <a:r>
              <a:rPr lang="en-GB" sz="1200" dirty="0">
                <a:solidFill>
                  <a:schemeClr val="dk1"/>
                </a:solidFill>
                <a:latin typeface="Trebuchet MS"/>
              </a:rPr>
              <a:t>. To identify how Mental Health support services in the borough have been providing care during the last few months our Patient Experience team have created a shortened version of the Patient Experience feedback form (see appendices) to take a much more tailored approach to capturing service user feedback. We will look to promote this survey via our networks during the coming quarters and continue to build relationships within the community to understand how we can gain feedback for Mental Health services. </a:t>
            </a:r>
          </a:p>
          <a:p>
            <a:endParaRPr lang="en-GB" sz="1200" dirty="0">
              <a:solidFill>
                <a:schemeClr val="dk1"/>
              </a:solidFill>
              <a:latin typeface="Trebuchet MS"/>
            </a:endParaRPr>
          </a:p>
          <a:p>
            <a:r>
              <a:rPr lang="en-GB" sz="1200" b="1" dirty="0">
                <a:solidFill>
                  <a:schemeClr val="dk1"/>
                </a:solidFill>
                <a:latin typeface="Trebuchet MS"/>
              </a:rPr>
              <a:t>Further explore patient access to Dental services and Pharmacies. </a:t>
            </a:r>
            <a:r>
              <a:rPr lang="en-GB" sz="1200" dirty="0">
                <a:solidFill>
                  <a:schemeClr val="dk1"/>
                </a:solidFill>
                <a:latin typeface="Trebuchet MS"/>
              </a:rPr>
              <a:t>Our Patient Experience team will build upon the </a:t>
            </a:r>
            <a:r>
              <a:rPr lang="en-GB" sz="1200" dirty="0">
                <a:solidFill>
                  <a:schemeClr val="dk1"/>
                </a:solidFill>
                <a:latin typeface="Trebuchet MS"/>
                <a:hlinkClick r:id="rId5">
                  <a:extLst>
                    <a:ext uri="{A12FA001-AC4F-418D-AE19-62706E023703}">
                      <ahyp:hlinkClr xmlns:ahyp="http://schemas.microsoft.com/office/drawing/2018/hyperlinkcolor" val="tx"/>
                    </a:ext>
                  </a:extLst>
                </a:hlinkClick>
              </a:rPr>
              <a:t>collaborative work we recently completed</a:t>
            </a:r>
            <a:r>
              <a:rPr lang="en-GB" sz="1200" dirty="0">
                <a:solidFill>
                  <a:schemeClr val="dk1"/>
                </a:solidFill>
                <a:latin typeface="Trebuchet MS"/>
              </a:rPr>
              <a:t> with YVHSC to provide further insight into how residents are managing to access dentists and pharmacies. This will be a focus for our staff and volunteers conducting face to face outreach, as we recognise that the aforementioned reports only captured the views of those that had been able to use these services and not those who had been unable to access them. </a:t>
            </a:r>
          </a:p>
          <a:p>
            <a:endParaRPr lang="en-GB" sz="1200" dirty="0">
              <a:solidFill>
                <a:schemeClr val="dk1"/>
              </a:solidFill>
              <a:latin typeface="Trebuchet MS"/>
            </a:endParaRPr>
          </a:p>
          <a:p>
            <a:r>
              <a:rPr lang="en-GB" sz="1200" b="1" dirty="0">
                <a:solidFill>
                  <a:schemeClr val="dk1"/>
                </a:solidFill>
                <a:latin typeface="Trebuchet MS"/>
              </a:rPr>
              <a:t>Further analysis into our Patient Experience demographic data. </a:t>
            </a:r>
            <a:r>
              <a:rPr lang="en-GB" sz="1200" dirty="0">
                <a:solidFill>
                  <a:schemeClr val="dk1"/>
                </a:solidFill>
                <a:latin typeface="Trebuchet MS"/>
              </a:rPr>
              <a:t>Through analysing our Patient Experience data, Healthwatch H&amp;F will work with YVHSC to explore whether there are any significant differences in the level of access and care that different ethnicities have experienced, throughout the Pandemic. The findings from this report can subsequently inform our own internal workplans and indeed the local and regional inequalities agendas.</a:t>
            </a:r>
          </a:p>
          <a:p>
            <a:endParaRPr lang="en-GB" sz="1200" dirty="0">
              <a:solidFill>
                <a:schemeClr val="dk1"/>
              </a:solidFill>
              <a:latin typeface="Trebuchet MS"/>
            </a:endParaRPr>
          </a:p>
          <a:p>
            <a:r>
              <a:rPr lang="en-GB" sz="1200" b="1" dirty="0">
                <a:solidFill>
                  <a:schemeClr val="dk1"/>
                </a:solidFill>
                <a:latin typeface="Trebuchet MS"/>
              </a:rPr>
              <a:t>Continue to build relationships with H&amp;F GPs, PCNs and the GP Federation. </a:t>
            </a:r>
            <a:r>
              <a:rPr lang="en-GB" sz="1200" dirty="0">
                <a:solidFill>
                  <a:schemeClr val="dk1"/>
                </a:solidFill>
                <a:latin typeface="Trebuchet MS"/>
              </a:rPr>
              <a:t>Healthwatch H&amp;F were able to further establish and develop our relationship with statutory bodies during this quarter and we will continue to work closely with these organisations and individuals to ensure that the reach of our Patient Experience program grows and that in turn, the evidence that we present is utilised in the most effective ways. </a:t>
            </a:r>
          </a:p>
          <a:p>
            <a:endParaRPr lang="en-GB" sz="1200" dirty="0">
              <a:solidFill>
                <a:schemeClr val="dk1"/>
              </a:solidFill>
              <a:latin typeface="Trebuchet MS"/>
            </a:endParaRPr>
          </a:p>
          <a:p>
            <a:r>
              <a:rPr lang="en-GB" sz="1200" b="1" dirty="0">
                <a:solidFill>
                  <a:schemeClr val="dk1"/>
                </a:solidFill>
                <a:latin typeface="Trebuchet MS"/>
              </a:rPr>
              <a:t>Continue to build relationships with Imperial College NHS Trust.</a:t>
            </a:r>
            <a:r>
              <a:rPr lang="en-GB" sz="1200" dirty="0">
                <a:solidFill>
                  <a:schemeClr val="dk1"/>
                </a:solidFill>
                <a:latin typeface="Trebuchet MS"/>
              </a:rPr>
              <a:t> Healthwatch H&amp;F will work with the Trust to understand how we can best channel our reports and recommendations through their governance structure and collaboratively create a plan for our Patient Experience outreach at the Trust's sites, when they are able to safely welcome back our team.</a:t>
            </a:r>
            <a:endParaRPr lang="en-GB" dirty="0">
              <a:solidFill>
                <a:schemeClr val="dk1"/>
              </a:solidFill>
            </a:endParaRPr>
          </a:p>
        </p:txBody>
      </p:sp>
      <p:sp>
        <p:nvSpPr>
          <p:cNvPr id="998" name="Google Shape;998;p5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54</a:t>
            </a:fld>
            <a:endParaRPr/>
          </a:p>
        </p:txBody>
      </p:sp>
      <p:sp>
        <p:nvSpPr>
          <p:cNvPr id="8" name="Google Shape;148;p3">
            <a:extLst>
              <a:ext uri="{FF2B5EF4-FFF2-40B4-BE49-F238E27FC236}">
                <a16:creationId xmlns:a16="http://schemas.microsoft.com/office/drawing/2014/main" id="{598095A4-4565-453B-BF1D-4BD4F4DE36C0}"/>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5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55</a:t>
            </a:fld>
            <a:endParaRPr/>
          </a:p>
        </p:txBody>
      </p:sp>
      <p:pic>
        <p:nvPicPr>
          <p:cNvPr id="1005" name="Google Shape;1005;p56"/>
          <p:cNvPicPr preferRelativeResize="0"/>
          <p:nvPr/>
        </p:nvPicPr>
        <p:blipFill rotWithShape="1">
          <a:blip r:embed="rId3">
            <a:alphaModFix/>
          </a:blip>
          <a:srcRect/>
          <a:stretch/>
        </p:blipFill>
        <p:spPr>
          <a:xfrm rot="-5400000">
            <a:off x="1586834" y="-2553626"/>
            <a:ext cx="8455254" cy="1196525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5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56</a:t>
            </a:fld>
            <a:endParaRPr/>
          </a:p>
        </p:txBody>
      </p:sp>
      <p:pic>
        <p:nvPicPr>
          <p:cNvPr id="1011" name="Google Shape;1011;p57"/>
          <p:cNvPicPr preferRelativeResize="0"/>
          <p:nvPr/>
        </p:nvPicPr>
        <p:blipFill rotWithShape="1">
          <a:blip r:embed="rId3">
            <a:alphaModFix/>
          </a:blip>
          <a:srcRect/>
          <a:stretch/>
        </p:blipFill>
        <p:spPr>
          <a:xfrm rot="-5400000">
            <a:off x="1366379" y="-2095583"/>
            <a:ext cx="8032840" cy="11367481"/>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5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57</a:t>
            </a:fld>
            <a:endParaRPr/>
          </a:p>
        </p:txBody>
      </p:sp>
      <p:pic>
        <p:nvPicPr>
          <p:cNvPr id="1017" name="Google Shape;1017;p58"/>
          <p:cNvPicPr preferRelativeResize="0"/>
          <p:nvPr/>
        </p:nvPicPr>
        <p:blipFill rotWithShape="1">
          <a:blip r:embed="rId3">
            <a:alphaModFix/>
          </a:blip>
          <a:srcRect/>
          <a:stretch/>
        </p:blipFill>
        <p:spPr>
          <a:xfrm rot="-5400000">
            <a:off x="1517905" y="-1745396"/>
            <a:ext cx="7312982" cy="1034879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5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58</a:t>
            </a:fld>
            <a:endParaRPr/>
          </a:p>
        </p:txBody>
      </p:sp>
      <p:pic>
        <p:nvPicPr>
          <p:cNvPr id="1023" name="Google Shape;1023;p59"/>
          <p:cNvPicPr preferRelativeResize="0"/>
          <p:nvPr/>
        </p:nvPicPr>
        <p:blipFill rotWithShape="1">
          <a:blip r:embed="rId3">
            <a:alphaModFix/>
          </a:blip>
          <a:srcRect/>
          <a:stretch/>
        </p:blipFill>
        <p:spPr>
          <a:xfrm rot="-5400000">
            <a:off x="1541673" y="-1826419"/>
            <a:ext cx="7427491" cy="105108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6"/>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177" name="Google Shape;177;p6" descr="Icon&#10;&#10;Description automatically generated"/>
          <p:cNvPicPr preferRelativeResize="0"/>
          <p:nvPr/>
        </p:nvPicPr>
        <p:blipFill rotWithShape="1">
          <a:blip r:embed="rId4">
            <a:alphaModFix/>
          </a:blip>
          <a:srcRect/>
          <a:stretch/>
        </p:blipFill>
        <p:spPr>
          <a:xfrm rot="-1979173">
            <a:off x="-706507" y="4574151"/>
            <a:ext cx="3204469" cy="3204469"/>
          </a:xfrm>
          <a:prstGeom prst="rect">
            <a:avLst/>
          </a:prstGeom>
          <a:noFill/>
          <a:ln>
            <a:noFill/>
          </a:ln>
        </p:spPr>
      </p:pic>
      <p:sp>
        <p:nvSpPr>
          <p:cNvPr id="178" name="Google Shape;178;p6"/>
          <p:cNvSpPr txBox="1"/>
          <p:nvPr/>
        </p:nvSpPr>
        <p:spPr>
          <a:xfrm>
            <a:off x="534390" y="1112324"/>
            <a:ext cx="9755977"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Trebuchet MS"/>
                <a:ea typeface="Trebuchet MS"/>
                <a:cs typeface="Trebuchet MS"/>
                <a:sym typeface="Trebuchet MS"/>
              </a:rPr>
              <a:t>The table below shows a breakdown of the negative, neutral, and positive patient reviews (see the appendices for examples of our physical and online questionnaires).</a:t>
            </a:r>
            <a:br>
              <a:rPr lang="en-GB" sz="1200" b="0" i="0" u="none" strike="noStrike" cap="none" dirty="0">
                <a:solidFill>
                  <a:schemeClr val="dk1"/>
                </a:solidFill>
                <a:latin typeface="Trebuchet MS"/>
                <a:ea typeface="Trebuchet MS"/>
                <a:cs typeface="Trebuchet MS"/>
                <a:sym typeface="Trebuchet MS"/>
              </a:rPr>
            </a:br>
            <a:r>
              <a:rPr lang="en-GB" sz="1200" b="0" i="0" u="none" strike="noStrike" cap="none" dirty="0">
                <a:solidFill>
                  <a:schemeClr val="dk1"/>
                </a:solidFill>
                <a:latin typeface="Trebuchet MS"/>
                <a:ea typeface="Trebuchet MS"/>
                <a:cs typeface="Trebuchet MS"/>
                <a:sym typeface="Trebuchet MS"/>
              </a:rPr>
              <a:t>Each patient is asked to give an overall rating out of 5 stars for a service. Star ratings of 1 and 2 indicate a negative response, a star rating of 3 indicates a neutral response and star ratings of 4 and 5 indicate a positive response.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Trebuchet MS"/>
                <a:ea typeface="Trebuchet MS"/>
                <a:cs typeface="Trebuchet MS"/>
                <a:sym typeface="Trebuchet MS"/>
              </a:rPr>
              <a:t>It is important to note that our experience has shown that people are very reluctant to give a negative rating of their care provider. When the 3* 'neutral' ratings are analysed in more detail we have traditionally found these to outline negative feedback. Therefore, where a significant number of 3* ratings are found, our experience </a:t>
            </a:r>
            <a:r>
              <a:rPr lang="en-GB" sz="1200" dirty="0">
                <a:solidFill>
                  <a:schemeClr val="dk1"/>
                </a:solidFill>
                <a:latin typeface="Trebuchet MS"/>
                <a:sym typeface="Trebuchet MS"/>
              </a:rPr>
              <a:t>tells us these areas are worthy of further attention to help identify areas for improvement. This quarter 894 positive responses, 229 negative responses and 92 neutral responses have been recorded</a:t>
            </a:r>
            <a:r>
              <a:rPr lang="en-GB" sz="1200" dirty="0">
                <a:solidFill>
                  <a:schemeClr val="dk1"/>
                </a:solidFill>
                <a:latin typeface="Trebuchet MS"/>
                <a:sym typeface="Calibri"/>
              </a:rPr>
              <a:t>. </a:t>
            </a:r>
            <a:endParaRPr sz="1200" dirty="0">
              <a:solidFill>
                <a:schemeClr val="dk1"/>
              </a:solidFill>
              <a:latin typeface="Trebuchet MS"/>
              <a:sym typeface="Calibri"/>
            </a:endParaRPr>
          </a:p>
        </p:txBody>
      </p:sp>
      <p:graphicFrame>
        <p:nvGraphicFramePr>
          <p:cNvPr id="179" name="Google Shape;179;p6"/>
          <p:cNvGraphicFramePr/>
          <p:nvPr>
            <p:extLst>
              <p:ext uri="{D42A27DB-BD31-4B8C-83A1-F6EECF244321}">
                <p14:modId xmlns:p14="http://schemas.microsoft.com/office/powerpoint/2010/main" val="672281604"/>
              </p:ext>
            </p:extLst>
          </p:nvPr>
        </p:nvGraphicFramePr>
        <p:xfrm>
          <a:off x="1411383" y="3365264"/>
          <a:ext cx="7688075" cy="3017325"/>
        </p:xfrm>
        <a:graphic>
          <a:graphicData uri="http://schemas.openxmlformats.org/drawingml/2006/table">
            <a:tbl>
              <a:tblPr firstRow="1" bandRow="1">
                <a:noFill/>
                <a:tableStyleId>{77E76BAE-E5B0-4B3B-A8A9-43F8569C541C}</a:tableStyleId>
              </a:tblPr>
              <a:tblGrid>
                <a:gridCol w="1387000">
                  <a:extLst>
                    <a:ext uri="{9D8B030D-6E8A-4147-A177-3AD203B41FA5}">
                      <a16:colId xmlns:a16="http://schemas.microsoft.com/office/drawing/2014/main" val="20000"/>
                    </a:ext>
                  </a:extLst>
                </a:gridCol>
                <a:gridCol w="2096750">
                  <a:extLst>
                    <a:ext uri="{9D8B030D-6E8A-4147-A177-3AD203B41FA5}">
                      <a16:colId xmlns:a16="http://schemas.microsoft.com/office/drawing/2014/main" val="20001"/>
                    </a:ext>
                  </a:extLst>
                </a:gridCol>
                <a:gridCol w="2086150">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661850">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dk1"/>
                          </a:solidFill>
                          <a:latin typeface="Trebuchet MS"/>
                          <a:ea typeface="Trebuchet MS"/>
                          <a:cs typeface="Trebuchet MS"/>
                          <a:sym typeface="Trebuchet MS"/>
                        </a:rPr>
                        <a:t>Month</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GB" sz="1050" u="none" strike="noStrike" cap="none">
                          <a:solidFill>
                            <a:schemeClr val="lt1"/>
                          </a:solidFill>
                          <a:latin typeface="Trebuchet MS"/>
                          <a:ea typeface="Trebuchet MS"/>
                          <a:cs typeface="Trebuchet MS"/>
                          <a:sym typeface="Trebuchet MS"/>
                        </a:rPr>
                        <a:t>1 – 2 Star Reviews    (Negative)</a:t>
                      </a:r>
                      <a:endParaRPr sz="1400" u="none" strike="noStrike" cap="none"/>
                    </a:p>
                    <a:p>
                      <a:pPr marL="0" marR="0" lvl="0" indent="0" algn="ctr" rtl="0">
                        <a:lnSpc>
                          <a:spcPct val="100000"/>
                        </a:lnSpc>
                        <a:spcBef>
                          <a:spcPts val="0"/>
                        </a:spcBef>
                        <a:spcAft>
                          <a:spcPts val="0"/>
                        </a:spcAft>
                        <a:buClr>
                          <a:srgbClr val="000000"/>
                        </a:buClr>
                        <a:buSzPts val="1500"/>
                        <a:buFont typeface="Arial"/>
                        <a:buNone/>
                      </a:pPr>
                      <a:r>
                        <a:rPr lang="en-GB" sz="1500" u="none" strike="noStrike" cap="none">
                          <a:solidFill>
                            <a:srgbClr val="E1DFDC"/>
                          </a:solidFill>
                          <a:latin typeface="Trebuchet MS"/>
                          <a:ea typeface="Trebuchet MS"/>
                          <a:cs typeface="Trebuchet MS"/>
                          <a:sym typeface="Trebuchet MS"/>
                        </a:rPr>
                        <a:t>★ ★ ☆ ☆ ☆</a:t>
                      </a:r>
                      <a:endParaRPr sz="1400" u="none" strike="noStrike" cap="none"/>
                    </a:p>
                  </a:txBody>
                  <a:tcPr marL="91450" marR="91450" marT="45725" marB="45725">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chemeClr val="lt1"/>
                        </a:buClr>
                        <a:buSzPts val="1050"/>
                        <a:buFont typeface="Trebuchet MS"/>
                        <a:buNone/>
                      </a:pPr>
                      <a:r>
                        <a:rPr lang="en-GB" sz="1050" u="none" strike="noStrike" cap="none" dirty="0">
                          <a:solidFill>
                            <a:schemeClr val="lt1"/>
                          </a:solidFill>
                          <a:latin typeface="Trebuchet MS"/>
                          <a:ea typeface="Trebuchet MS"/>
                          <a:cs typeface="Trebuchet MS"/>
                          <a:sym typeface="Trebuchet MS"/>
                        </a:rPr>
                        <a:t>3 Star Reviews           (Neutral)</a:t>
                      </a:r>
                      <a:endParaRPr sz="1400" u="none" strike="noStrike" cap="none" dirty="0"/>
                    </a:p>
                    <a:p>
                      <a:pPr marL="0" marR="0" lvl="0" indent="0" algn="ctr" rtl="0">
                        <a:lnSpc>
                          <a:spcPct val="100000"/>
                        </a:lnSpc>
                        <a:spcBef>
                          <a:spcPts val="0"/>
                        </a:spcBef>
                        <a:spcAft>
                          <a:spcPts val="0"/>
                        </a:spcAft>
                        <a:buClr>
                          <a:srgbClr val="000000"/>
                        </a:buClr>
                        <a:buSzPts val="1500"/>
                        <a:buFont typeface="Arial"/>
                        <a:buNone/>
                      </a:pPr>
                      <a:r>
                        <a:rPr lang="en-GB" sz="1500" u="none" strike="noStrike" cap="none" dirty="0">
                          <a:solidFill>
                            <a:srgbClr val="E1DFDC"/>
                          </a:solidFill>
                          <a:latin typeface="Trebuchet MS"/>
                          <a:ea typeface="Trebuchet MS"/>
                          <a:cs typeface="Trebuchet MS"/>
                          <a:sym typeface="Trebuchet MS"/>
                        </a:rPr>
                        <a:t>★ ★ ★ ☆ ☆</a:t>
                      </a:r>
                      <a:endParaRPr sz="1400"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chemeClr val="lt1"/>
                        </a:buClr>
                        <a:buSzPts val="1050"/>
                        <a:buFont typeface="Trebuchet MS"/>
                        <a:buNone/>
                      </a:pPr>
                      <a:r>
                        <a:rPr lang="en-GB" sz="1050" u="none" strike="noStrike" cap="none">
                          <a:solidFill>
                            <a:schemeClr val="lt1"/>
                          </a:solidFill>
                          <a:latin typeface="Trebuchet MS"/>
                          <a:ea typeface="Trebuchet MS"/>
                          <a:cs typeface="Trebuchet MS"/>
                          <a:sym typeface="Trebuchet MS"/>
                        </a:rPr>
                        <a:t>4 - 5 Star Reviews       (Positive)</a:t>
                      </a:r>
                      <a:endParaRPr sz="1400" u="none" strike="noStrike" cap="none"/>
                    </a:p>
                    <a:p>
                      <a:pPr marL="0" marR="0" lvl="0" indent="0" algn="ctr" rtl="0">
                        <a:lnSpc>
                          <a:spcPct val="100000"/>
                        </a:lnSpc>
                        <a:spcBef>
                          <a:spcPts val="0"/>
                        </a:spcBef>
                        <a:spcAft>
                          <a:spcPts val="0"/>
                        </a:spcAft>
                        <a:buClr>
                          <a:srgbClr val="000000"/>
                        </a:buClr>
                        <a:buSzPts val="1500"/>
                        <a:buFont typeface="Arial"/>
                        <a:buNone/>
                      </a:pPr>
                      <a:r>
                        <a:rPr lang="en-GB" sz="1500" u="none" strike="noStrike" cap="none">
                          <a:solidFill>
                            <a:srgbClr val="E1DFDC"/>
                          </a:solidFill>
                          <a:latin typeface="Trebuchet MS"/>
                          <a:ea typeface="Trebuchet MS"/>
                          <a:cs typeface="Trebuchet MS"/>
                          <a:sym typeface="Trebuchet MS"/>
                        </a:rPr>
                        <a:t>★ ★ ★ ★ ★</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0"/>
                  </a:ext>
                </a:extLst>
              </a:tr>
              <a:tr h="553950">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dirty="0">
                          <a:solidFill>
                            <a:schemeClr val="dk1"/>
                          </a:solidFill>
                          <a:latin typeface="Trebuchet MS"/>
                          <a:ea typeface="Trebuchet MS"/>
                          <a:cs typeface="Trebuchet MS"/>
                          <a:sym typeface="Trebuchet MS"/>
                        </a:rPr>
                        <a:t>April</a:t>
                      </a:r>
                      <a:endParaRPr sz="1100" u="none" strike="noStrike" cap="none" dirty="0">
                        <a:solidFill>
                          <a:schemeClr val="dk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73</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29</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304</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1"/>
                  </a:ext>
                </a:extLst>
              </a:tr>
              <a:tr h="620175">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dirty="0">
                          <a:solidFill>
                            <a:schemeClr val="dk1"/>
                          </a:solidFill>
                          <a:latin typeface="Trebuchet MS"/>
                          <a:ea typeface="Trebuchet MS"/>
                          <a:cs typeface="Trebuchet MS"/>
                          <a:sym typeface="Trebuchet MS"/>
                        </a:rPr>
                        <a:t>May</a:t>
                      </a:r>
                      <a:endParaRPr sz="1100" u="none" strike="noStrike" cap="none" dirty="0">
                        <a:solidFill>
                          <a:schemeClr val="dk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101</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28</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276</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2"/>
                  </a:ext>
                </a:extLst>
              </a:tr>
              <a:tr h="590675">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dirty="0">
                          <a:solidFill>
                            <a:schemeClr val="dk1"/>
                          </a:solidFill>
                          <a:latin typeface="Trebuchet MS"/>
                          <a:ea typeface="Trebuchet MS"/>
                          <a:cs typeface="Trebuchet MS"/>
                          <a:sym typeface="Trebuchet MS"/>
                        </a:rPr>
                        <a:t>June</a:t>
                      </a:r>
                      <a:endParaRPr sz="1100" u="none" strike="noStrike" cap="none" dirty="0">
                        <a:solidFill>
                          <a:schemeClr val="dk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55</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35</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314</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3"/>
                  </a:ext>
                </a:extLst>
              </a:tr>
              <a:tr h="590675">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dk1"/>
                          </a:solidFill>
                          <a:latin typeface="Trebuchet MS"/>
                          <a:ea typeface="Trebuchet MS"/>
                          <a:cs typeface="Trebuchet MS"/>
                          <a:sym typeface="Trebuchet MS"/>
                        </a:rPr>
                        <a:t>Total</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229</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92</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894</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2AD64"/>
                    </a:solidFill>
                  </a:tcPr>
                </a:tc>
                <a:extLst>
                  <a:ext uri="{0D108BD9-81ED-4DB2-BD59-A6C34878D82A}">
                    <a16:rowId xmlns:a16="http://schemas.microsoft.com/office/drawing/2014/main" val="10004"/>
                  </a:ext>
                </a:extLst>
              </a:tr>
            </a:tbl>
          </a:graphicData>
        </a:graphic>
      </p:graphicFrame>
      <p:sp>
        <p:nvSpPr>
          <p:cNvPr id="180" name="Google Shape;180;p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a:t>
            </a:fld>
            <a:endParaRPr/>
          </a:p>
        </p:txBody>
      </p:sp>
      <p:pic>
        <p:nvPicPr>
          <p:cNvPr id="181" name="Google Shape;181;p6"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182" name="Google Shape;182;p6"/>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Overall Star Ratings</a:t>
            </a:r>
            <a:endParaRPr sz="1400" b="0" i="0" u="none" strike="noStrike" cap="none">
              <a:solidFill>
                <a:srgbClr val="000000"/>
              </a:solidFill>
              <a:latin typeface="Arial"/>
              <a:ea typeface="Arial"/>
              <a:cs typeface="Arial"/>
              <a:sym typeface="Arial"/>
            </a:endParaRPr>
          </a:p>
        </p:txBody>
      </p:sp>
      <p:sp>
        <p:nvSpPr>
          <p:cNvPr id="10" name="Google Shape;148;p3">
            <a:extLst>
              <a:ext uri="{FF2B5EF4-FFF2-40B4-BE49-F238E27FC236}">
                <a16:creationId xmlns:a16="http://schemas.microsoft.com/office/drawing/2014/main" id="{74ADA313-2C63-437D-AD6C-8A8956F3D00A}"/>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6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59</a:t>
            </a:fld>
            <a:endParaRPr/>
          </a:p>
        </p:txBody>
      </p:sp>
      <p:pic>
        <p:nvPicPr>
          <p:cNvPr id="1029" name="Google Shape;1029;p60"/>
          <p:cNvPicPr preferRelativeResize="0"/>
          <p:nvPr/>
        </p:nvPicPr>
        <p:blipFill rotWithShape="1">
          <a:blip r:embed="rId3">
            <a:alphaModFix/>
          </a:blip>
          <a:srcRect l="6466"/>
          <a:stretch/>
        </p:blipFill>
        <p:spPr>
          <a:xfrm rot="16200000">
            <a:off x="1781849" y="-2270317"/>
            <a:ext cx="6947141" cy="1051083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6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60</a:t>
            </a:fld>
            <a:endParaRPr/>
          </a:p>
        </p:txBody>
      </p:sp>
      <p:pic>
        <p:nvPicPr>
          <p:cNvPr id="1035" name="Google Shape;1035;p61"/>
          <p:cNvPicPr preferRelativeResize="0"/>
          <p:nvPr/>
        </p:nvPicPr>
        <p:blipFill rotWithShape="1">
          <a:blip r:embed="rId3">
            <a:alphaModFix/>
          </a:blip>
          <a:srcRect/>
          <a:stretch/>
        </p:blipFill>
        <p:spPr>
          <a:xfrm rot="-5400000">
            <a:off x="1541673" y="-2111164"/>
            <a:ext cx="7427491" cy="1051083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6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61</a:t>
            </a:fld>
            <a:endParaRPr/>
          </a:p>
        </p:txBody>
      </p:sp>
      <p:pic>
        <p:nvPicPr>
          <p:cNvPr id="1041" name="Google Shape;1041;p62"/>
          <p:cNvPicPr preferRelativeResize="0"/>
          <p:nvPr/>
        </p:nvPicPr>
        <p:blipFill rotWithShape="1">
          <a:blip r:embed="rId3">
            <a:alphaModFix/>
          </a:blip>
          <a:srcRect/>
          <a:stretch/>
        </p:blipFill>
        <p:spPr>
          <a:xfrm rot="-5400000">
            <a:off x="1555104" y="-2325826"/>
            <a:ext cx="7492200" cy="1060240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6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62</a:t>
            </a:fld>
            <a:endParaRPr/>
          </a:p>
        </p:txBody>
      </p:sp>
      <p:pic>
        <p:nvPicPr>
          <p:cNvPr id="1047" name="Google Shape;1047;p63"/>
          <p:cNvPicPr preferRelativeResize="0"/>
          <p:nvPr/>
        </p:nvPicPr>
        <p:blipFill rotWithShape="1">
          <a:blip r:embed="rId3">
            <a:alphaModFix/>
          </a:blip>
          <a:srcRect/>
          <a:stretch/>
        </p:blipFill>
        <p:spPr>
          <a:xfrm rot="-5400000">
            <a:off x="1541674" y="-2430250"/>
            <a:ext cx="7427491" cy="105108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7"/>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190" name="Google Shape;190;p7"/>
          <p:cNvSpPr txBox="1"/>
          <p:nvPr/>
        </p:nvSpPr>
        <p:spPr>
          <a:xfrm>
            <a:off x="1536254" y="1294096"/>
            <a:ext cx="743832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This chart provides a breakdown of negative, neutral, positive and total reviews for each month, based on the overall star rating provided. </a:t>
            </a:r>
            <a:endParaRPr sz="1400" b="0" i="0" u="none" strike="noStrike" cap="none">
              <a:solidFill>
                <a:srgbClr val="000000"/>
              </a:solidFill>
              <a:latin typeface="Arial"/>
              <a:ea typeface="Arial"/>
              <a:cs typeface="Arial"/>
              <a:sym typeface="Arial"/>
            </a:endParaRPr>
          </a:p>
        </p:txBody>
      </p:sp>
      <p:graphicFrame>
        <p:nvGraphicFramePr>
          <p:cNvPr id="191" name="Google Shape;191;p7"/>
          <p:cNvGraphicFramePr/>
          <p:nvPr>
            <p:extLst>
              <p:ext uri="{D42A27DB-BD31-4B8C-83A1-F6EECF244321}">
                <p14:modId xmlns:p14="http://schemas.microsoft.com/office/powerpoint/2010/main" val="1416638531"/>
              </p:ext>
            </p:extLst>
          </p:nvPr>
        </p:nvGraphicFramePr>
        <p:xfrm>
          <a:off x="1475606" y="1960663"/>
          <a:ext cx="7554188" cy="4467289"/>
        </p:xfrm>
        <a:graphic>
          <a:graphicData uri="http://schemas.openxmlformats.org/drawingml/2006/chart">
            <c:chart xmlns:c="http://schemas.openxmlformats.org/drawingml/2006/chart" xmlns:r="http://schemas.openxmlformats.org/officeDocument/2006/relationships" r:id="rId4"/>
          </a:graphicData>
        </a:graphic>
      </p:graphicFrame>
      <p:sp>
        <p:nvSpPr>
          <p:cNvPr id="192" name="Google Shape;192;p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a:p>
        </p:txBody>
      </p:sp>
      <p:pic>
        <p:nvPicPr>
          <p:cNvPr id="193" name="Google Shape;193;p7"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194" name="Google Shape;194;p7"/>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Overall Star Ratings</a:t>
            </a:r>
            <a:endParaRPr sz="1400" b="0" i="0" u="none" strike="noStrike" cap="none">
              <a:solidFill>
                <a:srgbClr val="000000"/>
              </a:solidFill>
              <a:latin typeface="Arial"/>
              <a:ea typeface="Arial"/>
              <a:cs typeface="Arial"/>
              <a:sym typeface="Arial"/>
            </a:endParaRPr>
          </a:p>
        </p:txBody>
      </p:sp>
      <p:sp>
        <p:nvSpPr>
          <p:cNvPr id="9" name="Google Shape;148;p3">
            <a:extLst>
              <a:ext uri="{FF2B5EF4-FFF2-40B4-BE49-F238E27FC236}">
                <a16:creationId xmlns:a16="http://schemas.microsoft.com/office/drawing/2014/main" id="{7328BADF-EB48-4F5C-B2F1-152A48A70D07}"/>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8"/>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02" name="Google Shape;202;p8"/>
          <p:cNvSpPr txBox="1"/>
          <p:nvPr/>
        </p:nvSpPr>
        <p:spPr>
          <a:xfrm>
            <a:off x="337777" y="1087393"/>
            <a:ext cx="2843851" cy="526293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GB" sz="1200" b="1" dirty="0">
                <a:solidFill>
                  <a:schemeClr val="dk1"/>
                </a:solidFill>
                <a:latin typeface="Trebuchet MS"/>
              </a:rPr>
              <a:t>Individuals are asked to provide an overall star rating for the service that they are reviewing. With five stars being the highest and one star being the lowest.</a:t>
            </a:r>
            <a:r>
              <a:rPr lang="en-GB" sz="1200" b="1" dirty="0">
                <a:solidFill>
                  <a:schemeClr val="dk1"/>
                </a:solidFill>
                <a:latin typeface="Trebuchet MS"/>
                <a:sym typeface="Trebuchet MS"/>
              </a:rPr>
              <a:t> </a:t>
            </a:r>
            <a:r>
              <a:rPr lang="en-GB" sz="1200" b="1" i="0" u="none" strike="noStrike" cap="none" dirty="0">
                <a:solidFill>
                  <a:schemeClr val="dk1"/>
                </a:solidFill>
                <a:latin typeface="Trebuchet MS"/>
                <a:ea typeface="Trebuchet MS"/>
                <a:cs typeface="Trebuchet MS"/>
                <a:sym typeface="Trebuchet MS"/>
              </a:rPr>
              <a:t>These pie charts show the breakdown of star ratings for each month and for the whole quarter.</a:t>
            </a:r>
            <a:r>
              <a:rPr lang="en-GB" sz="1200" b="1" dirty="0">
                <a:solidFill>
                  <a:schemeClr val="dk1"/>
                </a:solidFill>
                <a:latin typeface="Trebuchet MS"/>
                <a:ea typeface="Trebuchet MS"/>
                <a:cs typeface="Trebuchet MS"/>
                <a:sym typeface="Trebuchet MS"/>
              </a:rPr>
              <a:t> </a:t>
            </a:r>
            <a:endParaRPr lang="en-US" sz="1400" b="1" i="0" u="none" strike="noStrike" cap="none">
              <a:solidFill>
                <a:schemeClr val="dk1"/>
              </a:solidFill>
              <a:latin typeface="Arial"/>
              <a:ea typeface="Arial"/>
              <a:cs typeface="Arial"/>
            </a:endParaRPr>
          </a:p>
          <a:p>
            <a:pPr marL="0" marR="0" lvl="0" indent="0" algn="l">
              <a:lnSpc>
                <a:spcPct val="100000"/>
              </a:lnSpc>
              <a:spcBef>
                <a:spcPts val="0"/>
              </a:spcBef>
              <a:spcAft>
                <a:spcPts val="0"/>
              </a:spcAft>
              <a:buSzPts val="1200"/>
              <a:buFont typeface="Arial"/>
              <a:buNone/>
            </a:pPr>
            <a:endParaRPr lang="en-GB" sz="1200" b="1" i="0" u="none" strike="noStrike" cap="none" dirty="0">
              <a:solidFill>
                <a:schemeClr val="dk1"/>
              </a:solidFill>
              <a:latin typeface="Trebuchet MS"/>
              <a:ea typeface="Trebuchet MS"/>
              <a:cs typeface="Trebuchet MS"/>
            </a:endParaRPr>
          </a:p>
          <a:p>
            <a:pPr>
              <a:buSzPts val="1200"/>
            </a:pPr>
            <a:r>
              <a:rPr lang="en-GB" sz="1200" b="0" i="0" u="none" strike="noStrike" cap="none" dirty="0">
                <a:solidFill>
                  <a:schemeClr val="dk1"/>
                </a:solidFill>
                <a:latin typeface="Trebuchet MS"/>
                <a:ea typeface="Trebuchet MS"/>
                <a:cs typeface="Trebuchet MS"/>
                <a:sym typeface="Trebuchet MS"/>
              </a:rPr>
              <a:t>In each month</a:t>
            </a:r>
            <a:r>
              <a:rPr lang="en-GB" sz="1200" dirty="0">
                <a:solidFill>
                  <a:schemeClr val="dk1"/>
                </a:solidFill>
                <a:latin typeface="Trebuchet MS"/>
                <a:ea typeface="Trebuchet MS"/>
                <a:cs typeface="Trebuchet MS"/>
                <a:sym typeface="Trebuchet MS"/>
              </a:rPr>
              <a:t>,</a:t>
            </a:r>
            <a:r>
              <a:rPr lang="en-GB" sz="1200" b="0" i="0" u="none" strike="noStrike" cap="none" dirty="0">
                <a:solidFill>
                  <a:schemeClr val="dk1"/>
                </a:solidFill>
                <a:latin typeface="Trebuchet MS"/>
                <a:ea typeface="Trebuchet MS"/>
                <a:cs typeface="Trebuchet MS"/>
                <a:sym typeface="Trebuchet MS"/>
              </a:rPr>
              <a:t> the 5-star rating received the highest proportion</a:t>
            </a:r>
            <a:br>
              <a:rPr lang="en-GB" sz="1200" b="0" i="0" u="none" strike="noStrike" cap="none" dirty="0">
                <a:solidFill>
                  <a:schemeClr val="dk1"/>
                </a:solidFill>
                <a:latin typeface="Trebuchet MS"/>
                <a:ea typeface="Trebuchet MS"/>
                <a:cs typeface="Trebuchet MS"/>
                <a:sym typeface="Trebuchet MS"/>
              </a:rPr>
            </a:br>
            <a:r>
              <a:rPr lang="en-GB" sz="1200" b="0" i="0" u="none" strike="noStrike" cap="none" dirty="0">
                <a:solidFill>
                  <a:schemeClr val="dk1"/>
                </a:solidFill>
                <a:latin typeface="Trebuchet MS"/>
                <a:ea typeface="Trebuchet MS"/>
                <a:cs typeface="Trebuchet MS"/>
                <a:sym typeface="Trebuchet MS"/>
              </a:rPr>
              <a:t>of reviews, followed by the 1-star rating and 4-star rating.</a:t>
            </a:r>
            <a:r>
              <a:rPr lang="en-GB" sz="1200" dirty="0">
                <a:solidFill>
                  <a:schemeClr val="dk1"/>
                </a:solidFill>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a:p>
            <a:pPr>
              <a:buSzPts val="1200"/>
            </a:pPr>
            <a:r>
              <a:rPr lang="en-GB" sz="1200" b="0" i="0" u="none" strike="noStrike" cap="none" dirty="0">
                <a:solidFill>
                  <a:schemeClr val="dk1"/>
                </a:solidFill>
                <a:latin typeface="Trebuchet MS"/>
                <a:ea typeface="Trebuchet MS"/>
                <a:cs typeface="Trebuchet MS"/>
                <a:sym typeface="Trebuchet MS"/>
              </a:rPr>
              <a:t>In </a:t>
            </a:r>
            <a:r>
              <a:rPr lang="en-GB" sz="1200" dirty="0">
                <a:solidFill>
                  <a:schemeClr val="dk1"/>
                </a:solidFill>
                <a:latin typeface="Trebuchet MS"/>
                <a:ea typeface="Trebuchet MS"/>
                <a:cs typeface="Trebuchet MS"/>
                <a:sym typeface="Trebuchet MS"/>
              </a:rPr>
              <a:t>April</a:t>
            </a:r>
            <a:r>
              <a:rPr lang="en-GB" sz="1200" b="0" i="0" u="none" strike="noStrike" cap="none" dirty="0">
                <a:solidFill>
                  <a:schemeClr val="dk1"/>
                </a:solidFill>
                <a:latin typeface="Trebuchet MS"/>
                <a:ea typeface="Trebuchet MS"/>
                <a:cs typeface="Trebuchet MS"/>
                <a:sym typeface="Trebuchet MS"/>
              </a:rPr>
              <a:t>, the 5-star rating received</a:t>
            </a:r>
            <a:r>
              <a:rPr lang="en-GB" sz="1200" dirty="0">
                <a:solidFill>
                  <a:schemeClr val="dk1"/>
                </a:solidFill>
                <a:latin typeface="Trebuchet MS"/>
                <a:ea typeface="Trebuchet MS"/>
                <a:cs typeface="Trebuchet MS"/>
                <a:sym typeface="Trebuchet MS"/>
              </a:rPr>
              <a:t> two thirds (n.267)</a:t>
            </a:r>
            <a:r>
              <a:rPr lang="en-GB" sz="1200" b="0" i="0" u="none" strike="noStrike" cap="none" dirty="0">
                <a:solidFill>
                  <a:schemeClr val="dk1"/>
                </a:solidFill>
                <a:latin typeface="Trebuchet MS"/>
                <a:ea typeface="Trebuchet MS"/>
                <a:cs typeface="Trebuchet MS"/>
                <a:sym typeface="Trebuchet MS"/>
              </a:rPr>
              <a:t> of the reviews</a:t>
            </a:r>
            <a:r>
              <a:rPr lang="en-GB" sz="1200" dirty="0">
                <a:solidFill>
                  <a:schemeClr val="dk1"/>
                </a:solidFill>
                <a:latin typeface="Trebuchet MS"/>
                <a:ea typeface="Trebuchet MS"/>
                <a:cs typeface="Trebuchet MS"/>
                <a:sym typeface="Trebuchet MS"/>
              </a:rPr>
              <a:t> with 5-star ratings in May making up 60% (n.230) of the monthly total. However, in June the number of 5-star ratings has reduced to 43% (n.143). One contributory factor could be the increased face-to-face engagement in GP surgeries where we approach patients/service user and ask them to share their feedback.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Trebuchet MS"/>
                <a:ea typeface="Trebuchet MS"/>
                <a:cs typeface="Trebuchet MS"/>
                <a:sym typeface="Trebuchet MS"/>
              </a:rPr>
              <a:t>The overall star ratings for services tell us that people </a:t>
            </a:r>
            <a:r>
              <a:rPr lang="en-GB" sz="1200" dirty="0">
                <a:solidFill>
                  <a:schemeClr val="dk1"/>
                </a:solidFill>
                <a:latin typeface="Trebuchet MS"/>
                <a:ea typeface="Trebuchet MS"/>
                <a:cs typeface="Trebuchet MS"/>
                <a:sym typeface="Trebuchet MS"/>
              </a:rPr>
              <a:t>are</a:t>
            </a:r>
            <a:r>
              <a:rPr lang="en-GB" sz="1200" b="0" i="0" u="none" strike="noStrike" cap="none" dirty="0">
                <a:solidFill>
                  <a:schemeClr val="dk1"/>
                </a:solidFill>
                <a:latin typeface="Trebuchet MS"/>
                <a:ea typeface="Trebuchet MS"/>
                <a:cs typeface="Trebuchet MS"/>
                <a:sym typeface="Trebuchet MS"/>
              </a:rPr>
              <a:t> satisfied. </a:t>
            </a:r>
            <a:endParaRPr sz="1200" b="0" i="0" u="none" strike="noStrike" cap="none" dirty="0">
              <a:solidFill>
                <a:schemeClr val="dk1"/>
              </a:solidFill>
              <a:latin typeface="Trebuchet MS"/>
              <a:ea typeface="Trebuchet MS"/>
              <a:cs typeface="Trebuchet MS"/>
              <a:sym typeface="Trebuchet MS"/>
            </a:endParaRPr>
          </a:p>
        </p:txBody>
      </p:sp>
      <p:graphicFrame>
        <p:nvGraphicFramePr>
          <p:cNvPr id="203" name="Google Shape;203;p8"/>
          <p:cNvGraphicFramePr/>
          <p:nvPr>
            <p:extLst>
              <p:ext uri="{D42A27DB-BD31-4B8C-83A1-F6EECF244321}">
                <p14:modId xmlns:p14="http://schemas.microsoft.com/office/powerpoint/2010/main" val="3672427639"/>
              </p:ext>
            </p:extLst>
          </p:nvPr>
        </p:nvGraphicFramePr>
        <p:xfrm>
          <a:off x="3269170" y="1086817"/>
          <a:ext cx="3008083" cy="24933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4" name="Google Shape;204;p8"/>
          <p:cNvGraphicFramePr/>
          <p:nvPr>
            <p:extLst>
              <p:ext uri="{D42A27DB-BD31-4B8C-83A1-F6EECF244321}">
                <p14:modId xmlns:p14="http://schemas.microsoft.com/office/powerpoint/2010/main" val="351181606"/>
              </p:ext>
            </p:extLst>
          </p:nvPr>
        </p:nvGraphicFramePr>
        <p:xfrm>
          <a:off x="3264080" y="3691828"/>
          <a:ext cx="3013173" cy="24933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5" name="Google Shape;205;p8"/>
          <p:cNvGraphicFramePr/>
          <p:nvPr>
            <p:extLst>
              <p:ext uri="{D42A27DB-BD31-4B8C-83A1-F6EECF244321}">
                <p14:modId xmlns:p14="http://schemas.microsoft.com/office/powerpoint/2010/main" val="2031447217"/>
              </p:ext>
            </p:extLst>
          </p:nvPr>
        </p:nvGraphicFramePr>
        <p:xfrm>
          <a:off x="6446636" y="3691828"/>
          <a:ext cx="3008082" cy="2486397"/>
        </p:xfrm>
        <a:graphic>
          <a:graphicData uri="http://schemas.openxmlformats.org/drawingml/2006/chart">
            <c:chart xmlns:c="http://schemas.openxmlformats.org/drawingml/2006/chart" xmlns:r="http://schemas.openxmlformats.org/officeDocument/2006/relationships" r:id="rId6"/>
          </a:graphicData>
        </a:graphic>
      </p:graphicFrame>
      <p:sp>
        <p:nvSpPr>
          <p:cNvPr id="206" name="Google Shape;206;p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a:p>
        </p:txBody>
      </p:sp>
      <p:pic>
        <p:nvPicPr>
          <p:cNvPr id="207" name="Google Shape;207;p8" descr="A picture containing object, clock, drawing&#10;&#10;Description automatically generated"/>
          <p:cNvPicPr preferRelativeResize="0"/>
          <p:nvPr/>
        </p:nvPicPr>
        <p:blipFill rotWithShape="1">
          <a:blip r:embed="rId7">
            <a:alphaModFix/>
          </a:blip>
          <a:srcRect b="41593"/>
          <a:stretch/>
        </p:blipFill>
        <p:spPr>
          <a:xfrm>
            <a:off x="8803235" y="98309"/>
            <a:ext cx="1487132" cy="186126"/>
          </a:xfrm>
          <a:prstGeom prst="rect">
            <a:avLst/>
          </a:prstGeom>
          <a:noFill/>
          <a:ln>
            <a:noFill/>
          </a:ln>
        </p:spPr>
      </p:pic>
      <p:sp>
        <p:nvSpPr>
          <p:cNvPr id="208" name="Google Shape;208;p8"/>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Overall Star Ratings</a:t>
            </a:r>
            <a:endParaRPr sz="1400" b="0" i="0" u="none" strike="noStrike" cap="none" dirty="0">
              <a:solidFill>
                <a:srgbClr val="000000"/>
              </a:solidFill>
              <a:latin typeface="Arial"/>
              <a:ea typeface="Arial"/>
              <a:cs typeface="Arial"/>
              <a:sym typeface="Arial"/>
            </a:endParaRPr>
          </a:p>
        </p:txBody>
      </p:sp>
      <p:graphicFrame>
        <p:nvGraphicFramePr>
          <p:cNvPr id="209" name="Google Shape;209;p8"/>
          <p:cNvGraphicFramePr/>
          <p:nvPr>
            <p:extLst>
              <p:ext uri="{D42A27DB-BD31-4B8C-83A1-F6EECF244321}">
                <p14:modId xmlns:p14="http://schemas.microsoft.com/office/powerpoint/2010/main" val="1996651075"/>
              </p:ext>
            </p:extLst>
          </p:nvPr>
        </p:nvGraphicFramePr>
        <p:xfrm>
          <a:off x="6446635" y="1083523"/>
          <a:ext cx="3008082" cy="2486397"/>
        </p:xfrm>
        <a:graphic>
          <a:graphicData uri="http://schemas.openxmlformats.org/drawingml/2006/chart">
            <c:chart xmlns:c="http://schemas.openxmlformats.org/drawingml/2006/chart" xmlns:r="http://schemas.openxmlformats.org/officeDocument/2006/relationships" r:id="rId8"/>
          </a:graphicData>
        </a:graphic>
      </p:graphicFrame>
      <p:pic>
        <p:nvPicPr>
          <p:cNvPr id="210" name="Google Shape;210;p8" descr="Graphical user interface, application&#10;&#10;Description automatically generated"/>
          <p:cNvPicPr preferRelativeResize="0"/>
          <p:nvPr/>
        </p:nvPicPr>
        <p:blipFill rotWithShape="1">
          <a:blip r:embed="rId9">
            <a:alphaModFix/>
          </a:blip>
          <a:srcRect/>
          <a:stretch/>
        </p:blipFill>
        <p:spPr>
          <a:xfrm>
            <a:off x="5762048" y="5270074"/>
            <a:ext cx="1159463" cy="1449993"/>
          </a:xfrm>
          <a:prstGeom prst="rect">
            <a:avLst/>
          </a:prstGeom>
          <a:noFill/>
          <a:ln>
            <a:noFill/>
          </a:ln>
        </p:spPr>
      </p:pic>
      <p:sp>
        <p:nvSpPr>
          <p:cNvPr id="13" name="Google Shape;148;p3">
            <a:extLst>
              <a:ext uri="{FF2B5EF4-FFF2-40B4-BE49-F238E27FC236}">
                <a16:creationId xmlns:a16="http://schemas.microsoft.com/office/drawing/2014/main" id="{C9F7B443-3E01-42E1-9BDC-721C8424A815}"/>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9"/>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18" name="Google Shape;218;p9"/>
          <p:cNvSpPr txBox="1"/>
          <p:nvPr/>
        </p:nvSpPr>
        <p:spPr>
          <a:xfrm>
            <a:off x="379850" y="1162100"/>
            <a:ext cx="2827500" cy="418572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SzPts val="1200"/>
            </a:pPr>
            <a:r>
              <a:rPr lang="en-GB" sz="1200" b="1" i="0" u="none" strike="noStrike" cap="none" dirty="0">
                <a:solidFill>
                  <a:schemeClr val="dk1"/>
                </a:solidFill>
                <a:latin typeface="Trebuchet MS"/>
                <a:ea typeface="Trebuchet MS"/>
                <a:cs typeface="Trebuchet MS"/>
                <a:sym typeface="Trebuchet MS"/>
              </a:rPr>
              <a:t>The patient reviews recorded for this quarter cover </a:t>
            </a:r>
            <a:r>
              <a:rPr lang="en-GB" sz="1200" b="1" dirty="0">
                <a:solidFill>
                  <a:schemeClr val="dk1"/>
                </a:solidFill>
                <a:latin typeface="Trebuchet MS"/>
                <a:ea typeface="Trebuchet MS"/>
                <a:cs typeface="Trebuchet MS"/>
                <a:sym typeface="Trebuchet MS"/>
              </a:rPr>
              <a:t>nine </a:t>
            </a:r>
            <a:r>
              <a:rPr lang="en-GB" sz="1200" b="1" i="0" u="none" strike="noStrike" cap="none" dirty="0">
                <a:solidFill>
                  <a:schemeClr val="dk1"/>
                </a:solidFill>
                <a:latin typeface="Trebuchet MS"/>
                <a:ea typeface="Trebuchet MS"/>
                <a:cs typeface="Trebuchet MS"/>
                <a:sym typeface="Trebuchet MS"/>
              </a:rPr>
              <a:t>service categories, as seen in this chart.</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Trebuchet MS"/>
              <a:ea typeface="Trebuchet MS"/>
              <a:cs typeface="Trebuchet MS"/>
              <a:sym typeface="Trebuchet MS"/>
            </a:endParaRPr>
          </a:p>
          <a:p>
            <a:r>
              <a:rPr lang="en-GB" sz="1200" b="0" i="0" u="none" strike="noStrike" cap="none" dirty="0">
                <a:solidFill>
                  <a:schemeClr val="dk1"/>
                </a:solidFill>
                <a:latin typeface="Trebuchet MS"/>
                <a:ea typeface="Trebuchet MS"/>
                <a:cs typeface="Trebuchet MS"/>
                <a:sym typeface="Trebuchet MS"/>
              </a:rPr>
              <a:t>The category with the highest number of reviews recorded was for GPs (</a:t>
            </a:r>
            <a:r>
              <a:rPr lang="en-GB" sz="1200" dirty="0">
                <a:solidFill>
                  <a:schemeClr val="dk1"/>
                </a:solidFill>
                <a:latin typeface="Trebuchet MS"/>
                <a:ea typeface="Trebuchet MS"/>
                <a:cs typeface="Trebuchet MS"/>
                <a:sym typeface="Trebuchet MS"/>
              </a:rPr>
              <a:t>n.570</a:t>
            </a:r>
            <a:r>
              <a:rPr lang="en-GB" sz="1200" b="0" i="0" u="none" strike="noStrike" cap="none" dirty="0">
                <a:solidFill>
                  <a:schemeClr val="dk1"/>
                </a:solidFill>
                <a:latin typeface="Trebuchet MS"/>
                <a:ea typeface="Trebuchet MS"/>
                <a:cs typeface="Trebuchet MS"/>
                <a:sym typeface="Trebuchet MS"/>
              </a:rPr>
              <a:t>), followed by Dentists (</a:t>
            </a:r>
            <a:r>
              <a:rPr lang="en-GB" sz="1200" dirty="0">
                <a:solidFill>
                  <a:schemeClr val="dk1"/>
                </a:solidFill>
                <a:latin typeface="Trebuchet MS"/>
                <a:ea typeface="Trebuchet MS"/>
                <a:cs typeface="Trebuchet MS"/>
                <a:sym typeface="Trebuchet MS"/>
              </a:rPr>
              <a:t>n.274</a:t>
            </a:r>
            <a:r>
              <a:rPr lang="en-GB" sz="1200" b="0" i="0" u="none" strike="noStrike" cap="none" dirty="0">
                <a:solidFill>
                  <a:schemeClr val="dk1"/>
                </a:solidFill>
                <a:latin typeface="Trebuchet MS"/>
                <a:ea typeface="Trebuchet MS"/>
                <a:cs typeface="Trebuchet MS"/>
                <a:sym typeface="Trebuchet MS"/>
              </a:rPr>
              <a:t>), Hospitals (</a:t>
            </a:r>
            <a:r>
              <a:rPr lang="en-GB" sz="1200" dirty="0">
                <a:solidFill>
                  <a:schemeClr val="dk1"/>
                </a:solidFill>
                <a:latin typeface="Trebuchet MS"/>
                <a:ea typeface="Trebuchet MS"/>
                <a:cs typeface="Trebuchet MS"/>
                <a:sym typeface="Trebuchet MS"/>
              </a:rPr>
              <a:t>n.176</a:t>
            </a:r>
            <a:r>
              <a:rPr lang="en-GB" sz="1200" b="0" i="0" u="none" strike="noStrike" cap="none" dirty="0">
                <a:solidFill>
                  <a:schemeClr val="dk1"/>
                </a:solidFill>
                <a:latin typeface="Trebuchet MS"/>
                <a:ea typeface="Trebuchet MS"/>
                <a:cs typeface="Trebuchet MS"/>
                <a:sym typeface="Trebuchet MS"/>
              </a:rPr>
              <a:t>) and then </a:t>
            </a:r>
            <a:r>
              <a:rPr lang="en-GB" sz="1200" dirty="0">
                <a:solidFill>
                  <a:schemeClr val="dk1"/>
                </a:solidFill>
                <a:latin typeface="Trebuchet MS"/>
                <a:ea typeface="Trebuchet MS"/>
                <a:cs typeface="Trebuchet MS"/>
                <a:sym typeface="Trebuchet MS"/>
              </a:rPr>
              <a:t>Pharmacies (n.139).</a:t>
            </a:r>
            <a:endParaRPr lang="en-GB" sz="1400" b="0" i="0" u="none" strike="noStrike" cap="none" dirty="0">
              <a:solidFill>
                <a:schemeClr val="dk1"/>
              </a:solidFill>
              <a:latin typeface="Trebuchet MS"/>
            </a:endParaRPr>
          </a:p>
          <a:p>
            <a:endParaRPr lang="en-GB" dirty="0">
              <a:solidFill>
                <a:schemeClr val="dk1"/>
              </a:solidFill>
              <a:latin typeface="Trebuchet MS"/>
              <a:ea typeface="Trebuchet MS"/>
              <a:cs typeface="Trebuchet MS"/>
              <a:sym typeface="Trebuchet MS"/>
            </a:endParaRPr>
          </a:p>
          <a:p>
            <a:r>
              <a:rPr lang="en-GB" sz="1200" dirty="0">
                <a:solidFill>
                  <a:schemeClr val="dk1"/>
                </a:solidFill>
                <a:latin typeface="Trebuchet MS"/>
                <a:ea typeface="Trebuchet MS"/>
                <a:cs typeface="Trebuchet MS"/>
                <a:sym typeface="Trebuchet MS"/>
              </a:rPr>
              <a:t>Compared to</a:t>
            </a:r>
            <a:r>
              <a:rPr lang="en-GB" sz="1200" b="0" i="0" u="none" strike="noStrike" cap="none" dirty="0">
                <a:solidFill>
                  <a:schemeClr val="dk1"/>
                </a:solidFill>
                <a:latin typeface="Trebuchet MS"/>
                <a:ea typeface="Trebuchet MS"/>
                <a:cs typeface="Trebuchet MS"/>
                <a:sym typeface="Trebuchet MS"/>
              </a:rPr>
              <a:t> </a:t>
            </a:r>
            <a:r>
              <a:rPr lang="en-GB" sz="1200" dirty="0">
                <a:solidFill>
                  <a:schemeClr val="dk1"/>
                </a:solidFill>
                <a:latin typeface="Trebuchet MS"/>
                <a:ea typeface="Trebuchet MS"/>
                <a:cs typeface="Trebuchet MS"/>
                <a:sym typeface="Trebuchet MS"/>
              </a:rPr>
              <a:t>quarter 4 of the last financial year (Jan-Mar 2021),</a:t>
            </a:r>
            <a:r>
              <a:rPr lang="en-GB" sz="1200" b="0" i="0" u="none" strike="noStrike" cap="none" dirty="0">
                <a:solidFill>
                  <a:schemeClr val="dk1"/>
                </a:solidFill>
                <a:latin typeface="Trebuchet MS"/>
                <a:ea typeface="Trebuchet MS"/>
                <a:cs typeface="Trebuchet MS"/>
                <a:sym typeface="Trebuchet MS"/>
              </a:rPr>
              <a:t> the number of reviews for GP surgeries have increased significantly, by 168.</a:t>
            </a:r>
            <a:r>
              <a:rPr lang="en-GB" sz="1200" dirty="0">
                <a:solidFill>
                  <a:schemeClr val="dk1"/>
                </a:solidFill>
                <a:latin typeface="Trebuchet MS"/>
                <a:ea typeface="Trebuchet MS"/>
                <a:cs typeface="Trebuchet MS"/>
                <a:sym typeface="Trebuchet MS"/>
              </a:rPr>
              <a:t> </a:t>
            </a:r>
            <a:endParaRPr lang="en-GB" sz="1200" dirty="0">
              <a:solidFill>
                <a:schemeClr val="dk1"/>
              </a:solidFill>
              <a:ea typeface="Trebuchet MS"/>
              <a:sym typeface="Trebuchet MS"/>
            </a:endParaRPr>
          </a:p>
          <a:p>
            <a:endParaRPr lang="en-GB" sz="1200" dirty="0">
              <a:solidFill>
                <a:schemeClr val="dk1"/>
              </a:solidFill>
              <a:latin typeface="Trebuchet MS"/>
              <a:ea typeface="Trebuchet MS"/>
              <a:cs typeface="Trebuchet MS"/>
              <a:sym typeface="Trebuchet MS"/>
            </a:endParaRPr>
          </a:p>
          <a:p>
            <a:r>
              <a:rPr lang="en-GB" sz="1200" dirty="0">
                <a:solidFill>
                  <a:schemeClr val="dk1"/>
                </a:solidFill>
                <a:latin typeface="Trebuchet MS"/>
                <a:ea typeface="Trebuchet MS"/>
                <a:cs typeface="Trebuchet MS"/>
                <a:sym typeface="Trebuchet MS"/>
              </a:rPr>
              <a:t>Since the 17th of May we have restarted our face-to-face engagement work in the community, predominantly visiting GP practices and thereby increasing reviews for the service this quarter.</a:t>
            </a:r>
            <a:endParaRPr lang="en-GB" sz="1200" b="0" i="0" u="none" strike="noStrike" cap="none" dirty="0">
              <a:solidFill>
                <a:schemeClr val="dk1"/>
              </a:solidFill>
              <a:latin typeface="Trebuchet MS"/>
            </a:endParaRPr>
          </a:p>
        </p:txBody>
      </p:sp>
      <p:graphicFrame>
        <p:nvGraphicFramePr>
          <p:cNvPr id="219" name="Google Shape;219;p9"/>
          <p:cNvGraphicFramePr/>
          <p:nvPr>
            <p:extLst>
              <p:ext uri="{D42A27DB-BD31-4B8C-83A1-F6EECF244321}">
                <p14:modId xmlns:p14="http://schemas.microsoft.com/office/powerpoint/2010/main" val="2011294351"/>
              </p:ext>
            </p:extLst>
          </p:nvPr>
        </p:nvGraphicFramePr>
        <p:xfrm>
          <a:off x="3628918" y="1162627"/>
          <a:ext cx="6502066" cy="4966613"/>
        </p:xfrm>
        <a:graphic>
          <a:graphicData uri="http://schemas.openxmlformats.org/drawingml/2006/chart">
            <c:chart xmlns:c="http://schemas.openxmlformats.org/drawingml/2006/chart" xmlns:r="http://schemas.openxmlformats.org/officeDocument/2006/relationships" r:id="rId4"/>
          </a:graphicData>
        </a:graphic>
      </p:graphicFrame>
      <p:sp>
        <p:nvSpPr>
          <p:cNvPr id="220" name="Google Shape;220;p9"/>
          <p:cNvSpPr txBox="1"/>
          <p:nvPr/>
        </p:nvSpPr>
        <p:spPr>
          <a:xfrm rot="-5400000">
            <a:off x="2314780" y="3130215"/>
            <a:ext cx="212391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rebuchet MS"/>
                <a:ea typeface="Trebuchet MS"/>
                <a:cs typeface="Trebuchet MS"/>
                <a:sym typeface="Trebuchet MS"/>
              </a:rPr>
              <a:t>Type of services</a:t>
            </a:r>
            <a:endParaRPr sz="1400" b="0" i="0" u="none" strike="noStrike" cap="none">
              <a:solidFill>
                <a:srgbClr val="000000"/>
              </a:solidFill>
              <a:latin typeface="Arial"/>
              <a:ea typeface="Arial"/>
              <a:cs typeface="Arial"/>
              <a:sym typeface="Arial"/>
            </a:endParaRPr>
          </a:p>
        </p:txBody>
      </p:sp>
      <p:sp>
        <p:nvSpPr>
          <p:cNvPr id="221" name="Google Shape;221;p9"/>
          <p:cNvSpPr txBox="1"/>
          <p:nvPr/>
        </p:nvSpPr>
        <p:spPr>
          <a:xfrm>
            <a:off x="5385367" y="6256082"/>
            <a:ext cx="203791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222" name="Google Shape;222;p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8</a:t>
            </a:fld>
            <a:endParaRPr/>
          </a:p>
        </p:txBody>
      </p:sp>
      <p:pic>
        <p:nvPicPr>
          <p:cNvPr id="223" name="Google Shape;223;p9"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224" name="Google Shape;224;p9"/>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Total Reviews per Service Category</a:t>
            </a:r>
            <a:endParaRPr sz="1400" b="0" i="0" u="none" strike="noStrike" cap="none">
              <a:solidFill>
                <a:srgbClr val="000000"/>
              </a:solidFill>
              <a:latin typeface="Arial"/>
              <a:ea typeface="Arial"/>
              <a:cs typeface="Arial"/>
              <a:sym typeface="Arial"/>
            </a:endParaRPr>
          </a:p>
        </p:txBody>
      </p:sp>
      <p:pic>
        <p:nvPicPr>
          <p:cNvPr id="225" name="Google Shape;225;p9" descr="Icon&#10;&#10;Description automatically generated"/>
          <p:cNvPicPr preferRelativeResize="0"/>
          <p:nvPr/>
        </p:nvPicPr>
        <p:blipFill rotWithShape="1">
          <a:blip r:embed="rId6">
            <a:alphaModFix/>
          </a:blip>
          <a:srcRect/>
          <a:stretch/>
        </p:blipFill>
        <p:spPr>
          <a:xfrm rot="-1979173">
            <a:off x="-418483" y="6248896"/>
            <a:ext cx="2885914" cy="2885914"/>
          </a:xfrm>
          <a:prstGeom prst="rect">
            <a:avLst/>
          </a:prstGeom>
          <a:noFill/>
          <a:ln>
            <a:noFill/>
          </a:ln>
        </p:spPr>
      </p:pic>
      <p:sp>
        <p:nvSpPr>
          <p:cNvPr id="12" name="Google Shape;148;p3">
            <a:extLst>
              <a:ext uri="{FF2B5EF4-FFF2-40B4-BE49-F238E27FC236}">
                <a16:creationId xmlns:a16="http://schemas.microsoft.com/office/drawing/2014/main" id="{6626379D-B3FD-4153-88C9-791D3BCDCF65}"/>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a:t>
            </a:r>
            <a:r>
              <a:rPr lang="en-GB" sz="1400" b="0" i="0" u="none" strike="noStrike" cap="none">
                <a:solidFill>
                  <a:schemeClr val="lt1"/>
                </a:solidFill>
                <a:latin typeface="Trebuchet MS"/>
                <a:ea typeface="Trebuchet MS"/>
                <a:cs typeface="Trebuchet MS"/>
                <a:sym typeface="Trebuchet MS"/>
              </a:rPr>
              <a:t>Q1 | </a:t>
            </a:r>
            <a:r>
              <a:rPr lang="en-GB">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F1995D650BE438EDE219624EC2843" ma:contentTypeVersion="12" ma:contentTypeDescription="Create a new document." ma:contentTypeScope="" ma:versionID="694348b21f807399889589c4348e983b">
  <xsd:schema xmlns:xsd="http://www.w3.org/2001/XMLSchema" xmlns:xs="http://www.w3.org/2001/XMLSchema" xmlns:p="http://schemas.microsoft.com/office/2006/metadata/properties" xmlns:ns2="1c88ff55-8417-48fe-afb6-e914324591d6" xmlns:ns3="48a9649a-591d-4b43-80b4-2b3d8f7d4533" targetNamespace="http://schemas.microsoft.com/office/2006/metadata/properties" ma:root="true" ma:fieldsID="13b978172439f0271eb436304c767fc3" ns2:_="" ns3:_="">
    <xsd:import namespace="1c88ff55-8417-48fe-afb6-e914324591d6"/>
    <xsd:import namespace="48a9649a-591d-4b43-80b4-2b3d8f7d45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8ff55-8417-48fe-afb6-e91432459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a9649a-591d-4b43-80b4-2b3d8f7d45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F0959D-0BF7-40A4-8EC0-EBAA065B96C5}"/>
</file>

<file path=customXml/itemProps2.xml><?xml version="1.0" encoding="utf-8"?>
<ds:datastoreItem xmlns:ds="http://schemas.openxmlformats.org/officeDocument/2006/customXml" ds:itemID="{E32F8F79-4A90-4D1A-9120-0D6118A52A76}"/>
</file>

<file path=customXml/itemProps3.xml><?xml version="1.0" encoding="utf-8"?>
<ds:datastoreItem xmlns:ds="http://schemas.openxmlformats.org/officeDocument/2006/customXml" ds:itemID="{D2B036E9-46CC-4F21-9B60-1B74F5F4C49B}"/>
</file>

<file path=docProps/app.xml><?xml version="1.0" encoding="utf-8"?>
<Properties xmlns="http://schemas.openxmlformats.org/officeDocument/2006/extended-properties" xmlns:vt="http://schemas.openxmlformats.org/officeDocument/2006/docPropsVTypes">
  <TotalTime>2563</TotalTime>
  <Words>14354</Words>
  <Application>Microsoft Office PowerPoint</Application>
  <PresentationFormat>Custom</PresentationFormat>
  <Paragraphs>1302</Paragraphs>
  <Slides>63</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Calibri</vt:lpstr>
      <vt:lpstr>Noto Sans Symbols</vt:lpstr>
      <vt:lpstr>Arial</vt:lpstr>
      <vt:lpstr>-apple-system</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Kouadio</dc:creator>
  <cp:lastModifiedBy>Carleen Duffy</cp:lastModifiedBy>
  <cp:revision>2239</cp:revision>
  <dcterms:created xsi:type="dcterms:W3CDTF">2020-10-19T07:44:54Z</dcterms:created>
  <dcterms:modified xsi:type="dcterms:W3CDTF">2021-09-16T10:47:53Z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0x010100CE3F1995D650BE438EDE219624EC2843</vt:lpwstr>
  </property>
</Properties>
</file>