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notesSlides/notesSlide1.xml" ContentType="application/vnd.openxmlformats-officedocument.presentationml.notesSlide+xml"/>
  <Override PartName="/ppt/notesSlides/notesSlide56.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36.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Masters/notesMaster1.xml" ContentType="application/vnd.openxmlformats-officedocument.presentationml.notesMaster+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7" r:id="rId21"/>
    <p:sldId id="275" r:id="rId22"/>
    <p:sldId id="278" r:id="rId23"/>
    <p:sldId id="320" r:id="rId24"/>
    <p:sldId id="281" r:id="rId25"/>
    <p:sldId id="282" r:id="rId26"/>
    <p:sldId id="283" r:id="rId27"/>
    <p:sldId id="285" r:id="rId28"/>
    <p:sldId id="286" r:id="rId29"/>
    <p:sldId id="287" r:id="rId30"/>
    <p:sldId id="319"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0" r:id="rId53"/>
    <p:sldId id="311" r:id="rId54"/>
    <p:sldId id="312" r:id="rId55"/>
    <p:sldId id="313" r:id="rId56"/>
    <p:sldId id="314" r:id="rId57"/>
  </p:sldIdLst>
  <p:sldSz cx="10510838" cy="6858000"/>
  <p:notesSz cx="6858000" cy="9144000"/>
  <p:embeddedFontLst>
    <p:embeddedFont>
      <p:font typeface="Calibri" panose="020F0502020204030204" pitchFamily="34" charset="0"/>
      <p:regular r:id="rId59"/>
      <p:bold r:id="rId60"/>
      <p:italic r:id="rId61"/>
      <p:boldItalic r:id="rId62"/>
    </p:embeddedFont>
    <p:embeddedFont>
      <p:font typeface="Khmer UI" panose="020B0502040204020203" pitchFamily="34" charset="0"/>
      <p:regular r:id="rId63"/>
      <p:bold r:id="rId64"/>
    </p:embeddedFont>
    <p:embeddedFont>
      <p:font typeface="Trebuchet MS" panose="020B0603020202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jsSSspPyA1PzaftdBhgYeqpRW2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Van Mol" initials="" lastIdx="1" clrIdx="0"/>
  <p:cmAuthor id="1" name="Matt Van Mol" initials="MM" lastIdx="2" clrIdx="1">
    <p:extLst>
      <p:ext uri="{19B8F6BF-5375-455C-9EA6-DF929625EA0E}">
        <p15:presenceInfo xmlns:p15="http://schemas.microsoft.com/office/powerpoint/2012/main" userId="34b3a076e3333454" providerId="Windows Live"/>
      </p:ext>
    </p:extLst>
  </p:cmAuthor>
  <p:cmAuthor id="2" name="Patricia Kouadio" initials="PK" lastIdx="1" clrIdx="2">
    <p:extLst>
      <p:ext uri="{19B8F6BF-5375-455C-9EA6-DF929625EA0E}">
        <p15:presenceInfo xmlns:p15="http://schemas.microsoft.com/office/powerpoint/2012/main" userId="d693f624680ffe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F64"/>
    <a:srgbClr val="D1488B"/>
    <a:srgbClr val="557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E76BAE-E5B0-4B3B-A8A9-43F8569C541C}">
  <a:tblStyle styleId="{77E76BAE-E5B0-4B3B-A8A9-43F8569C54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A4B19D6-3155-4B77-AC66-F97A66EBD0A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915" autoAdjust="0"/>
  </p:normalViewPr>
  <p:slideViewPr>
    <p:cSldViewPr snapToGrid="0" snapToObjects="1">
      <p:cViewPr varScale="1">
        <p:scale>
          <a:sx n="107" d="100"/>
          <a:sy n="107" d="100"/>
        </p:scale>
        <p:origin x="12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9" Type="http://customschemas.google.com/relationships/presentationmetadata" Target="metadata"/><Relationship Id="rId87"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80" Type="http://schemas.openxmlformats.org/officeDocument/2006/relationships/commentAuthors" Target="commentAuthor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sz="1400" b="1" dirty="0">
                <a:solidFill>
                  <a:schemeClr val="tx1"/>
                </a:solidFill>
              </a:rPr>
              <a:t>Positive, Negative, Neutral and Total</a:t>
            </a:r>
            <a:r>
              <a:rPr lang="en-GB" sz="1400" b="1" baseline="0" dirty="0">
                <a:solidFill>
                  <a:schemeClr val="tx1"/>
                </a:solidFill>
              </a:rPr>
              <a:t> reviews for each month</a:t>
            </a:r>
            <a:endParaRPr lang="en-GB" sz="14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rgbClr val="8CC73F"/>
            </a:solidFill>
            <a:ln>
              <a:solidFill>
                <a:srgbClr val="72AD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c:v>
                </c:pt>
                <c:pt idx="1">
                  <c:v>August</c:v>
                </c:pt>
                <c:pt idx="2">
                  <c:v>September</c:v>
                </c:pt>
              </c:strCache>
            </c:strRef>
          </c:cat>
          <c:val>
            <c:numRef>
              <c:f>Sheet1!$B$2:$B$5</c:f>
              <c:numCache>
                <c:formatCode>General</c:formatCode>
                <c:ptCount val="4"/>
                <c:pt idx="0">
                  <c:v>328</c:v>
                </c:pt>
                <c:pt idx="1">
                  <c:v>298</c:v>
                </c:pt>
                <c:pt idx="2">
                  <c:v>272</c:v>
                </c:pt>
              </c:numCache>
            </c:numRef>
          </c:val>
          <c:extLst>
            <c:ext xmlns:c16="http://schemas.microsoft.com/office/drawing/2014/chart" uri="{C3380CC4-5D6E-409C-BE32-E72D297353CC}">
              <c16:uniqueId val="{00000000-904E-304C-9674-1F4F4DD35202}"/>
            </c:ext>
          </c:extLst>
        </c:ser>
        <c:ser>
          <c:idx val="1"/>
          <c:order val="1"/>
          <c:tx>
            <c:strRef>
              <c:f>Sheet1!$C$1</c:f>
              <c:strCache>
                <c:ptCount val="1"/>
                <c:pt idx="0">
                  <c:v>Negative</c:v>
                </c:pt>
              </c:strCache>
            </c:strRef>
          </c:tx>
          <c:spPr>
            <a:solidFill>
              <a:srgbClr val="529C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c:v>
                </c:pt>
                <c:pt idx="1">
                  <c:v>August</c:v>
                </c:pt>
                <c:pt idx="2">
                  <c:v>September</c:v>
                </c:pt>
              </c:strCache>
            </c:strRef>
          </c:cat>
          <c:val>
            <c:numRef>
              <c:f>Sheet1!$C$2:$C$5</c:f>
              <c:numCache>
                <c:formatCode>General</c:formatCode>
                <c:ptCount val="4"/>
                <c:pt idx="0">
                  <c:v>42</c:v>
                </c:pt>
                <c:pt idx="1">
                  <c:v>63</c:v>
                </c:pt>
                <c:pt idx="2">
                  <c:v>80</c:v>
                </c:pt>
              </c:numCache>
            </c:numRef>
          </c:val>
          <c:extLst>
            <c:ext xmlns:c16="http://schemas.microsoft.com/office/drawing/2014/chart" uri="{C3380CC4-5D6E-409C-BE32-E72D297353CC}">
              <c16:uniqueId val="{00000001-904E-304C-9674-1F4F4DD35202}"/>
            </c:ext>
          </c:extLst>
        </c:ser>
        <c:ser>
          <c:idx val="2"/>
          <c:order val="2"/>
          <c:tx>
            <c:strRef>
              <c:f>Sheet1!$D$1</c:f>
              <c:strCache>
                <c:ptCount val="1"/>
                <c:pt idx="0">
                  <c:v>Neutral</c:v>
                </c:pt>
              </c:strCache>
            </c:strRef>
          </c:tx>
          <c:spPr>
            <a:solidFill>
              <a:srgbClr val="E640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c:v>
                </c:pt>
                <c:pt idx="1">
                  <c:v>August</c:v>
                </c:pt>
                <c:pt idx="2">
                  <c:v>September</c:v>
                </c:pt>
              </c:strCache>
            </c:strRef>
          </c:cat>
          <c:val>
            <c:numRef>
              <c:f>Sheet1!$D$2:$D$5</c:f>
              <c:numCache>
                <c:formatCode>General</c:formatCode>
                <c:ptCount val="4"/>
                <c:pt idx="0">
                  <c:v>34</c:v>
                </c:pt>
                <c:pt idx="1">
                  <c:v>44</c:v>
                </c:pt>
                <c:pt idx="2">
                  <c:v>52</c:v>
                </c:pt>
              </c:numCache>
            </c:numRef>
          </c:val>
          <c:extLst>
            <c:ext xmlns:c16="http://schemas.microsoft.com/office/drawing/2014/chart" uri="{C3380CC4-5D6E-409C-BE32-E72D297353CC}">
              <c16:uniqueId val="{00000002-904E-304C-9674-1F4F4DD35202}"/>
            </c:ext>
          </c:extLst>
        </c:ser>
        <c:ser>
          <c:idx val="3"/>
          <c:order val="3"/>
          <c:tx>
            <c:strRef>
              <c:f>Sheet1!$E$1</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July</c:v>
                </c:pt>
                <c:pt idx="1">
                  <c:v>August</c:v>
                </c:pt>
                <c:pt idx="2">
                  <c:v>September</c:v>
                </c:pt>
              </c:strCache>
            </c:strRef>
          </c:cat>
          <c:val>
            <c:numRef>
              <c:f>Sheet1!$E$2:$E$5</c:f>
              <c:numCache>
                <c:formatCode>General</c:formatCode>
                <c:ptCount val="4"/>
                <c:pt idx="0">
                  <c:v>404</c:v>
                </c:pt>
                <c:pt idx="1">
                  <c:v>405</c:v>
                </c:pt>
                <c:pt idx="2">
                  <c:v>404</c:v>
                </c:pt>
              </c:numCache>
            </c:numRef>
          </c:val>
          <c:extLst>
            <c:ext xmlns:c16="http://schemas.microsoft.com/office/drawing/2014/chart" uri="{C3380CC4-5D6E-409C-BE32-E72D297353CC}">
              <c16:uniqueId val="{00000004-904E-304C-9674-1F4F4DD35202}"/>
            </c:ext>
          </c:extLst>
        </c:ser>
        <c:dLbls>
          <c:showLegendKey val="0"/>
          <c:showVal val="0"/>
          <c:showCatName val="0"/>
          <c:showSerName val="0"/>
          <c:showPercent val="0"/>
          <c:showBubbleSize val="0"/>
        </c:dLbls>
        <c:gapWidth val="219"/>
        <c:overlap val="-27"/>
        <c:axId val="1172792560"/>
        <c:axId val="1172755936"/>
      </c:barChart>
      <c:catAx>
        <c:axId val="11727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72755936"/>
        <c:crosses val="autoZero"/>
        <c:auto val="1"/>
        <c:lblAlgn val="ctr"/>
        <c:lblOffset val="100"/>
        <c:noMultiLvlLbl val="0"/>
      </c:catAx>
      <c:valAx>
        <c:axId val="11727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7279256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Access to services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1"/>
              <c:layout>
                <c:manualLayout>
                  <c:x val="2.1242513741897956E-3"/>
                  <c:y val="7.80064499663865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92-49C0-B0B9-D1B6D6B661DE}"/>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Patient choice</c:v>
                </c:pt>
                <c:pt idx="2">
                  <c:v>Waiting times</c:v>
                </c:pt>
              </c:strCache>
            </c:strRef>
          </c:cat>
          <c:val>
            <c:numRef>
              <c:f>Sheet1!$B$2:$B$4</c:f>
              <c:numCache>
                <c:formatCode>General</c:formatCode>
                <c:ptCount val="3"/>
                <c:pt idx="0">
                  <c:v>9</c:v>
                </c:pt>
                <c:pt idx="1">
                  <c:v>2</c:v>
                </c:pt>
                <c:pt idx="2">
                  <c:v>52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0-7340-87D2-FA716CB4D314}"/>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Patient choice</c:v>
                </c:pt>
                <c:pt idx="2">
                  <c:v>Waiting times</c:v>
                </c:pt>
              </c:strCache>
            </c:strRef>
          </c:cat>
          <c:val>
            <c:numRef>
              <c:f>Sheet1!$C$2:$C$4</c:f>
              <c:numCache>
                <c:formatCode>General</c:formatCode>
                <c:ptCount val="3"/>
                <c:pt idx="0">
                  <c:v>18</c:v>
                </c:pt>
                <c:pt idx="1">
                  <c:v>20</c:v>
                </c:pt>
                <c:pt idx="2">
                  <c:v>94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5.6022848469931955E-2"/>
                  <c:y val="1.950161249159672E-2"/>
                </c:manualLayout>
              </c:layout>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3E-7549-B540-B8611A710D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Others</c:v>
                </c:pt>
                <c:pt idx="1">
                  <c:v>Patient choice</c:v>
                </c:pt>
                <c:pt idx="2">
                  <c:v>Waiting times</c:v>
                </c:pt>
              </c:strCache>
            </c:strRef>
          </c:cat>
          <c:val>
            <c:numRef>
              <c:f>Sheet1!$D$2:$D$4</c:f>
              <c:numCache>
                <c:formatCode>General</c:formatCode>
                <c:ptCount val="3"/>
                <c:pt idx="2">
                  <c:v>8</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dirty="0"/>
              <a:t>Top sub-themes for Treatment and Care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2"/>
              <c:layout>
                <c:manualLayout>
                  <c:x val="9.2128698168793995E-3"/>
                  <c:y val="3.366258165495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5-BD47-B210-2319C6B363E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Safety of Care </c:v>
                </c:pt>
                <c:pt idx="2">
                  <c:v>Experience</c:v>
                </c:pt>
                <c:pt idx="3">
                  <c:v>Quality</c:v>
                </c:pt>
              </c:strCache>
            </c:strRef>
          </c:cat>
          <c:val>
            <c:numRef>
              <c:f>Sheet1!$B$2:$B$5</c:f>
              <c:numCache>
                <c:formatCode>General</c:formatCode>
                <c:ptCount val="4"/>
                <c:pt idx="0">
                  <c:v>21</c:v>
                </c:pt>
                <c:pt idx="1">
                  <c:v>8</c:v>
                </c:pt>
                <c:pt idx="2">
                  <c:v>44</c:v>
                </c:pt>
                <c:pt idx="3">
                  <c:v>70</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38-CE47-94C9-2D78D08EE2F4}"/>
                </c:ext>
              </c:extLst>
            </c:dLbl>
            <c:dLbl>
              <c:idx val="1"/>
              <c:layout>
                <c:manualLayout>
                  <c:x val="7.8887511159169577E-3"/>
                  <c:y val="3.36625816549532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38-CE47-94C9-2D78D08EE2F4}"/>
                </c:ext>
              </c:extLst>
            </c:dLbl>
            <c:dLbl>
              <c:idx val="2"/>
              <c:layout>
                <c:manualLayout>
                  <c:x val="2.5182490435941295E-2"/>
                  <c:y val="3.366258165495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2-7348-87BF-2713083EB5F2}"/>
                </c:ext>
              </c:extLst>
            </c:dLbl>
            <c:dLbl>
              <c:idx val="3"/>
              <c:layout>
                <c:manualLayout>
                  <c:x val="3.8326516655694767E-2"/>
                  <c:y val="-3.3662581654953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6B-0D46-90A5-1C3B73E827B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Safety of Care </c:v>
                </c:pt>
                <c:pt idx="2">
                  <c:v>Experience</c:v>
                </c:pt>
                <c:pt idx="3">
                  <c:v>Quality</c:v>
                </c:pt>
              </c:strCache>
            </c:strRef>
          </c:cat>
          <c:val>
            <c:numRef>
              <c:f>Sheet1!$C$2:$C$5</c:f>
              <c:numCache>
                <c:formatCode>General</c:formatCode>
                <c:ptCount val="4"/>
                <c:pt idx="0">
                  <c:v>5</c:v>
                </c:pt>
                <c:pt idx="1">
                  <c:v>6</c:v>
                </c:pt>
                <c:pt idx="2">
                  <c:v>17</c:v>
                </c:pt>
                <c:pt idx="3">
                  <c:v>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4.1054950265132187E-2"/>
                  <c:y val="-6.17140201084543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C5-436E-9089-2612DE1302EC}"/>
                </c:ext>
              </c:extLst>
            </c:dLbl>
            <c:dLbl>
              <c:idx val="2"/>
              <c:layout>
                <c:manualLayout>
                  <c:x val="3.137478331601623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C5-436E-9089-2612DE1302EC}"/>
                </c:ext>
              </c:extLst>
            </c:dLbl>
            <c:dLbl>
              <c:idx val="3"/>
              <c:layout>
                <c:manualLayout>
                  <c:x val="4.2567001287545501E-2"/>
                  <c:y val="-6.732516330990678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C5-436E-9089-2612DE1302EC}"/>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Safety of Care </c:v>
                </c:pt>
                <c:pt idx="2">
                  <c:v>Experience</c:v>
                </c:pt>
                <c:pt idx="3">
                  <c:v>Quality</c:v>
                </c:pt>
              </c:strCache>
            </c:strRef>
          </c:cat>
          <c:val>
            <c:numRef>
              <c:f>Sheet1!$D$2:$D$5</c:f>
              <c:numCache>
                <c:formatCode>General</c:formatCode>
                <c:ptCount val="4"/>
                <c:pt idx="1">
                  <c:v>1</c:v>
                </c:pt>
                <c:pt idx="2">
                  <c:v>2</c:v>
                </c:pt>
                <c:pt idx="3">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solidFill>
          <a:latin typeface="Trebuchet MS" panose="020B070302020209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Charing Cross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4129399458528181"/>
          <c:y val="0.1315366859797398"/>
          <c:w val="0.62476536221183032"/>
          <c:h val="0.61406431462751865"/>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Treatment and care</c:v>
                </c:pt>
                <c:pt idx="2">
                  <c:v>Access to services</c:v>
                </c:pt>
                <c:pt idx="3">
                  <c:v>Staff</c:v>
                </c:pt>
              </c:strCache>
            </c:strRef>
          </c:cat>
          <c:val>
            <c:numRef>
              <c:f>Sheet1!$B$2:$B$5</c:f>
              <c:numCache>
                <c:formatCode>General</c:formatCode>
                <c:ptCount val="4"/>
                <c:pt idx="1">
                  <c:v>10</c:v>
                </c:pt>
                <c:pt idx="2">
                  <c:v>2</c:v>
                </c:pt>
                <c:pt idx="3">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9913036344244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6-49DF-A8AC-AC6900EB571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Treatment and care</c:v>
                </c:pt>
                <c:pt idx="2">
                  <c:v>Access to services</c:v>
                </c:pt>
                <c:pt idx="3">
                  <c:v>Staff</c:v>
                </c:pt>
              </c:strCache>
            </c:strRef>
          </c:cat>
          <c:val>
            <c:numRef>
              <c:f>Sheet1!$C$2:$C$5</c:f>
              <c:numCache>
                <c:formatCode>General</c:formatCode>
                <c:ptCount val="4"/>
                <c:pt idx="0">
                  <c:v>7</c:v>
                </c:pt>
                <c:pt idx="1">
                  <c:v>1</c:v>
                </c:pt>
                <c:pt idx="2">
                  <c:v>10</c:v>
                </c:pt>
                <c:pt idx="3">
                  <c:v>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731151037820986E-2"/>
                  <c:y val="-9.3758866719608343E-1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8B-8E40-98D9-660FAE03A0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Administration</c:v>
                </c:pt>
                <c:pt idx="1">
                  <c:v>Treatment and care</c:v>
                </c:pt>
                <c:pt idx="2">
                  <c:v>Access to services</c:v>
                </c:pt>
                <c:pt idx="3">
                  <c:v>Staff</c:v>
                </c:pt>
              </c:strCache>
            </c:strRef>
          </c:cat>
          <c:val>
            <c:numRef>
              <c:f>Sheet1!$D$2:$D$5</c:f>
              <c:numCache>
                <c:formatCode>General</c:formatCode>
                <c:ptCount val="4"/>
                <c:pt idx="2">
                  <c:v>2</c:v>
                </c:pt>
                <c:pt idx="3">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Hammersmith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4289839140190033"/>
          <c:w val="0.61695093937156453"/>
          <c:h val="0.61954866480363546"/>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Sheet1!$B$2:$B$3</c:f>
              <c:numCache>
                <c:formatCode>General</c:formatCode>
                <c:ptCount val="2"/>
                <c:pt idx="0">
                  <c:v>6</c:v>
                </c:pt>
                <c:pt idx="1">
                  <c:v>7</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Sheet1!$C$2:$C$3</c:f>
              <c:numCache>
                <c:formatCode>General</c:formatCode>
                <c:ptCount val="2"/>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Sheet1!$D$2:$D$3</c:f>
              <c:numCache>
                <c:formatCode>General</c:formatCode>
                <c:ptCount val="2"/>
                <c:pt idx="1">
                  <c:v>2</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St Mary’s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637193371072279"/>
          <c:y val="0.15127741723486404"/>
          <c:w val="0.65917712691771269"/>
          <c:h val="0.6330540266710479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Sheet1!$B$2:$B$4</c:f>
              <c:numCache>
                <c:formatCode>General</c:formatCode>
                <c:ptCount val="3"/>
                <c:pt idx="0">
                  <c:v>6</c:v>
                </c:pt>
                <c:pt idx="1">
                  <c:v>4</c:v>
                </c:pt>
                <c:pt idx="2">
                  <c:v>6</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3.0956190007383707E-3"/>
                  <c:y val="1.0228358163276718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FD-A448-AE4B-AC30E60518E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Sheet1!$C$2:$C$4</c:f>
              <c:numCache>
                <c:formatCode>General</c:formatCode>
                <c:ptCount val="3"/>
                <c:pt idx="0">
                  <c:v>1</c:v>
                </c:pt>
                <c:pt idx="1">
                  <c:v>3</c:v>
                </c:pt>
                <c:pt idx="2">
                  <c:v>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Access to services</c:v>
                </c:pt>
                <c:pt idx="2">
                  <c:v>Treatment and care</c:v>
                </c:pt>
              </c:strCache>
            </c:strRef>
          </c:cat>
          <c:val>
            <c:numRef>
              <c:f>Sheet1!$D$2:$D$4</c:f>
              <c:numCache>
                <c:formatCode>General</c:formatCode>
                <c:ptCount val="3"/>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Queen Charlottes and Chelsea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6210409442457915"/>
          <c:w val="0.61695093937156453"/>
          <c:h val="0.5704895373933728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Sheet1!$B$2:$B$3</c:f>
              <c:numCache>
                <c:formatCode>General</c:formatCode>
                <c:ptCount val="2"/>
                <c:pt idx="0">
                  <c:v>5</c:v>
                </c:pt>
                <c:pt idx="1">
                  <c:v>8</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 </c:v>
                </c:pt>
                <c:pt idx="1">
                  <c:v>Staff</c:v>
                </c:pt>
              </c:strCache>
            </c:strRef>
          </c:cat>
          <c:val>
            <c:numRef>
              <c:f>Sheet1!$C$2:$C$3</c:f>
              <c:numCache>
                <c:formatCode>General</c:formatCode>
                <c:ptCount val="2"/>
                <c:pt idx="1">
                  <c:v>2</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Treatment and care </c:v>
                </c:pt>
                <c:pt idx="1">
                  <c:v>Staff</c:v>
                </c:pt>
              </c:strCache>
            </c:strRef>
          </c:cat>
          <c:val>
            <c:numRef>
              <c:f>Sheet1!$D$2:$D$3</c:f>
              <c:numCache>
                <c:formatCode>General</c:formatCode>
                <c:ptCount val="2"/>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a:t>
            </a:r>
            <a:r>
              <a:rPr lang="en-GB" sz="1600" baseline="0" dirty="0"/>
              <a:t> Themes for Chelsea and Westminster Hospital</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Sheet1!$B$2:$B$3</c:f>
              <c:numCache>
                <c:formatCode>General</c:formatCode>
                <c:ptCount val="2"/>
                <c:pt idx="0">
                  <c:v>5</c:v>
                </c:pt>
                <c:pt idx="1">
                  <c:v>10</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Sheet1!$C$2:$C$3</c:f>
              <c:numCache>
                <c:formatCode>General</c:formatCode>
                <c:ptCount val="2"/>
                <c:pt idx="0">
                  <c:v>4</c:v>
                </c:pt>
                <c:pt idx="1">
                  <c:v>1</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5442612191320043E-2"/>
                  <c:y val="-1.3721931716642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D7-4FF5-A896-BC0057517101}"/>
                </c:ext>
              </c:extLst>
            </c:dLbl>
            <c:dLbl>
              <c:idx val="3"/>
              <c:layout>
                <c:manualLayout>
                  <c:x val="4.5442612191319946E-2"/>
                  <c:y val="9.1479544777616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D7-4FF5-A896-BC005751710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Treatment and care</c:v>
                </c:pt>
                <c:pt idx="1">
                  <c:v>Staff</c:v>
                </c:pt>
              </c:strCache>
            </c:strRef>
          </c:cat>
          <c:val>
            <c:numRef>
              <c:f>Sheet1!$D$2:$D$3</c:f>
              <c:numCache>
                <c:formatCode>General</c:formatCode>
                <c:ptCount val="2"/>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Sheet1!$B$2:$B$4</c:f>
              <c:numCache>
                <c:formatCode>General</c:formatCode>
                <c:ptCount val="3"/>
                <c:pt idx="0">
                  <c:v>6</c:v>
                </c:pt>
                <c:pt idx="1">
                  <c:v>10</c:v>
                </c:pt>
                <c:pt idx="2">
                  <c:v>24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Sheet1!$C$2:$C$4</c:f>
              <c:numCache>
                <c:formatCode>General</c:formatCode>
                <c:ptCount val="3"/>
                <c:pt idx="0">
                  <c:v>4</c:v>
                </c:pt>
                <c:pt idx="1">
                  <c:v>2</c:v>
                </c:pt>
                <c:pt idx="2">
                  <c:v>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Staff General</c:v>
                </c:pt>
                <c:pt idx="2">
                  <c:v>Attitudes</c:v>
                </c:pt>
              </c:strCache>
            </c:strRef>
          </c:cat>
          <c:val>
            <c:numRef>
              <c:f>Sheet1!$D$2:$D$4</c:f>
              <c:numCache>
                <c:formatCode>General</c:formatCode>
                <c:ptCount val="3"/>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Treatment</a:t>
            </a:r>
            <a:r>
              <a:rPr lang="en-GB" sz="1600" baseline="0" dirty="0"/>
              <a:t> and Care</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Experience</c:v>
                </c:pt>
                <c:pt idx="2">
                  <c:v>Quality</c:v>
                </c:pt>
              </c:strCache>
            </c:strRef>
          </c:cat>
          <c:val>
            <c:numRef>
              <c:f>Sheet1!$B$2:$B$4</c:f>
              <c:numCache>
                <c:formatCode>General</c:formatCode>
                <c:ptCount val="3"/>
                <c:pt idx="0">
                  <c:v>6</c:v>
                </c:pt>
                <c:pt idx="1">
                  <c:v>15</c:v>
                </c:pt>
                <c:pt idx="2">
                  <c:v>16</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8789072114201328E-2"/>
                  <c:y val="-1.259619462421400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15-4949-B546-D5C5B5C6962C}"/>
                </c:ext>
              </c:extLst>
            </c:dLbl>
            <c:dLbl>
              <c:idx val="2"/>
              <c:layout>
                <c:manualLayout>
                  <c:x val="1.3160226433669701E-2"/>
                  <c:y val="-1.03060964753420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15-4949-B546-D5C5B5C6962C}"/>
                </c:ext>
              </c:extLst>
            </c:dLbl>
            <c:dLbl>
              <c:idx val="3"/>
              <c:layout>
                <c:manualLayout>
                  <c:x val="-7.892772171630159E-3"/>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5-9440-AFA8-B58050CF50A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Experience</c:v>
                </c:pt>
                <c:pt idx="2">
                  <c:v>Quality</c:v>
                </c:pt>
              </c:strCache>
            </c:strRef>
          </c:cat>
          <c:val>
            <c:numRef>
              <c:f>Sheet1!$C$2:$C$4</c:f>
              <c:numCache>
                <c:formatCode>General</c:formatCode>
                <c:ptCount val="3"/>
                <c:pt idx="0">
                  <c:v>2</c:v>
                </c:pt>
                <c:pt idx="1">
                  <c:v>4</c:v>
                </c:pt>
                <c:pt idx="2">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Experience</c:v>
                </c:pt>
                <c:pt idx="2">
                  <c:v>Quality</c:v>
                </c:pt>
              </c:strCache>
            </c:strRef>
          </c:cat>
          <c:val>
            <c:numRef>
              <c:f>Sheet1!$D$2:$D$4</c:f>
              <c:numCache>
                <c:formatCode>General</c:formatCode>
                <c:ptCount val="3"/>
                <c:pt idx="2">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a:t>
            </a:r>
            <a:r>
              <a:rPr lang="en-GB" sz="1600" baseline="0" dirty="0"/>
              <a:t> Access to Services</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Waiting times</c:v>
                </c:pt>
              </c:strCache>
            </c:strRef>
          </c:cat>
          <c:val>
            <c:numRef>
              <c:f>Sheet1!$B$2</c:f>
              <c:numCache>
                <c:formatCode>General</c:formatCode>
                <c:ptCount val="1"/>
                <c:pt idx="0">
                  <c:v>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Waiting times</c:v>
                </c:pt>
              </c:strCache>
            </c:strRef>
          </c:cat>
          <c:val>
            <c:numRef>
              <c:f>Sheet1!$C$2</c:f>
              <c:numCache>
                <c:formatCode>General</c:formatCode>
                <c:ptCount val="1"/>
                <c:pt idx="0">
                  <c:v>14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0967470670276477E-2"/>
                  <c:y val="3.43536549178068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75-4497-9A99-3F8EF13921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Waiting times</c:v>
                </c:pt>
              </c:strCache>
            </c:strRef>
          </c:cat>
          <c:val>
            <c:numRef>
              <c:f>Sheet1!$D$2</c:f>
              <c:numCache>
                <c:formatCode>General</c:formatCode>
                <c:ptCount val="1"/>
                <c:pt idx="0">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July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54A0-8C44-9A18-1B16A54B9595}"/>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4A0-8C44-9A18-1B16A54B9595}"/>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72CF-EF4A-8225-599B0FB2ECC2}"/>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4-54A0-8C44-9A18-1B16A54B9595}"/>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3-54A0-8C44-9A18-1B16A54B9595}"/>
              </c:ext>
            </c:extLst>
          </c:dPt>
          <c:dLbls>
            <c:dLbl>
              <c:idx val="0"/>
              <c:layout>
                <c:manualLayout>
                  <c:x val="5.9515146357331232E-2"/>
                  <c:y val="-3.1498633580628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A0-8C44-9A18-1B16A54B9595}"/>
                </c:ext>
              </c:extLst>
            </c:dLbl>
            <c:dLbl>
              <c:idx val="1"/>
              <c:layout>
                <c:manualLayout>
                  <c:x val="8.5995798653162162E-2"/>
                  <c:y val="-7.3063129617731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A0-8C44-9A18-1B16A54B9595}"/>
                </c:ext>
              </c:extLst>
            </c:dLbl>
            <c:dLbl>
              <c:idx val="2"/>
              <c:layout>
                <c:manualLayout>
                  <c:x val="0.11808833067438632"/>
                  <c:y val="0.162540537375399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CF-EF4A-8225-599B0FB2ECC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6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35</c:v>
                </c:pt>
                <c:pt idx="1">
                  <c:v>7</c:v>
                </c:pt>
                <c:pt idx="2">
                  <c:v>34</c:v>
                </c:pt>
                <c:pt idx="3">
                  <c:v>102</c:v>
                </c:pt>
                <c:pt idx="4">
                  <c:v>226</c:v>
                </c:pt>
              </c:numCache>
            </c:numRef>
          </c:cat>
          <c:val>
            <c:numRef>
              <c:f>Sheet1!$B$2:$B$6</c:f>
              <c:numCache>
                <c:formatCode>General</c:formatCode>
                <c:ptCount val="5"/>
                <c:pt idx="0">
                  <c:v>9</c:v>
                </c:pt>
                <c:pt idx="1">
                  <c:v>2</c:v>
                </c:pt>
                <c:pt idx="2">
                  <c:v>8</c:v>
                </c:pt>
                <c:pt idx="3">
                  <c:v>25</c:v>
                </c:pt>
                <c:pt idx="4">
                  <c:v>56</c:v>
                </c:pt>
              </c:numCache>
            </c:numRef>
          </c:val>
          <c:extLst>
            <c:ext xmlns:c16="http://schemas.microsoft.com/office/drawing/2014/chart" uri="{C3380CC4-5D6E-409C-BE32-E72D297353CC}">
              <c16:uniqueId val="{00000000-54A0-8C44-9A18-1B16A54B959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3</c:v>
                </c:pt>
                <c:pt idx="1">
                  <c:v>11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0">
                  <c:v>5</c:v>
                </c:pt>
                <c:pt idx="1">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Top sub-themes for Staff</a:t>
            </a:r>
          </a:p>
        </c:rich>
      </c:tx>
      <c:layout>
        <c:manualLayout>
          <c:xMode val="edge"/>
          <c:yMode val="edge"/>
          <c:x val="0.24134916728197556"/>
          <c:y val="2.02655693827139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10</c:v>
                </c:pt>
                <c:pt idx="1">
                  <c:v>56</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46394289933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C-3340-9704-530416E0AE4B}"/>
                </c:ext>
              </c:extLst>
            </c:dLbl>
            <c:dLbl>
              <c:idx val="1"/>
              <c:layout>
                <c:manualLayout>
                  <c:x val="8.0461891869718603E-4"/>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C-3340-9704-530416E0AE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811079661990319E-2"/>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4C-3340-9704-530416E0AE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Sheet1!$B$2:$B$3</c:f>
              <c:numCache>
                <c:formatCode>General</c:formatCode>
                <c:ptCount val="2"/>
                <c:pt idx="0">
                  <c:v>9</c:v>
                </c:pt>
                <c:pt idx="1">
                  <c:v>15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3-8449-9A94-B518F6DA424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Sheet1!$C$2:$C$3</c:f>
              <c:numCache>
                <c:formatCode>General</c:formatCode>
                <c:ptCount val="2"/>
                <c:pt idx="0">
                  <c:v>5</c:v>
                </c:pt>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Sheet1!$D$2:$D$3</c:f>
              <c:numCache>
                <c:formatCode>General</c:formatCode>
                <c:ptCount val="2"/>
                <c:pt idx="0">
                  <c:v>3</c:v>
                </c:pt>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4</c:v>
                </c:pt>
                <c:pt idx="1">
                  <c:v>10</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1-EB43-9469-65FD6243156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0">
                  <c:v>1</c:v>
                </c:pt>
                <c:pt idx="1">
                  <c:v>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dLbl>
              <c:idx val="2"/>
              <c:layout>
                <c:manualLayout>
                  <c:x val="3.29838378866189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1-EB43-9469-65FD624315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Sheet1!$D$2:$D$3</c:f>
              <c:numCache>
                <c:formatCode>General</c:formatCode>
                <c:ptCount val="2"/>
                <c:pt idx="1">
                  <c:v>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dirty="0"/>
              <a:t>April-May-June</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2.101884349532806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00-3649-A873-9E5530DD17FA}"/>
                </c:ext>
              </c:extLst>
            </c:dLbl>
            <c:dLbl>
              <c:idx val="1"/>
              <c:layout>
                <c:manualLayout>
                  <c:x val="2.4332019932799882E-2"/>
                  <c:y val="-5.98117249348252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0-3649-A873-9E5530DD17FA}"/>
                </c:ext>
              </c:extLst>
            </c:dLbl>
            <c:dLbl>
              <c:idx val="2"/>
              <c:layout>
                <c:manualLayout>
                  <c:x val="1.9166856130791714E-2"/>
                  <c:y val="5.98117249348241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0-3649-A873-9E5530DD17FA}"/>
                </c:ext>
              </c:extLst>
            </c:dLbl>
            <c:dLbl>
              <c:idx val="3"/>
              <c:layout>
                <c:manualLayout>
                  <c:x val="2.24285087614602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C-4011-807E-2A689265BCB8}"/>
                </c:ext>
              </c:extLst>
            </c:dLbl>
            <c:dLbl>
              <c:idx val="4"/>
              <c:layout>
                <c:manualLayout>
                  <c:x val="2.408509698019620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4C-4011-807E-2A689265BCB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Others</c:v>
                </c:pt>
                <c:pt idx="1">
                  <c:v>Supported Living</c:v>
                </c:pt>
                <c:pt idx="2">
                  <c:v>Social Care</c:v>
                </c:pt>
                <c:pt idx="3">
                  <c:v>COVID-19</c:v>
                </c:pt>
                <c:pt idx="4">
                  <c:v>Community Health Services</c:v>
                </c:pt>
                <c:pt idx="5">
                  <c:v>Mental Health service</c:v>
                </c:pt>
                <c:pt idx="6">
                  <c:v>Optician</c:v>
                </c:pt>
                <c:pt idx="7">
                  <c:v>Dentist</c:v>
                </c:pt>
              </c:strCache>
            </c:strRef>
          </c:cat>
          <c:val>
            <c:numRef>
              <c:f>Sheet1!$B$2:$B$9</c:f>
              <c:numCache>
                <c:formatCode>General</c:formatCode>
                <c:ptCount val="8"/>
                <c:pt idx="0">
                  <c:v>1</c:v>
                </c:pt>
                <c:pt idx="1">
                  <c:v>1</c:v>
                </c:pt>
                <c:pt idx="2">
                  <c:v>1</c:v>
                </c:pt>
                <c:pt idx="3">
                  <c:v>2</c:v>
                </c:pt>
                <c:pt idx="4">
                  <c:v>2</c:v>
                </c:pt>
                <c:pt idx="5">
                  <c:v>9</c:v>
                </c:pt>
                <c:pt idx="6">
                  <c:v>57</c:v>
                </c:pt>
                <c:pt idx="7">
                  <c:v>187</c:v>
                </c:pt>
              </c:numCache>
            </c:numRef>
          </c:val>
          <c:extLst>
            <c:ext xmlns:c16="http://schemas.microsoft.com/office/drawing/2014/chart" uri="{C3380CC4-5D6E-409C-BE32-E72D297353CC}">
              <c16:uniqueId val="{00000000-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January-February-March</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Negative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Social Care</c:v>
                </c:pt>
                <c:pt idx="1">
                  <c:v>Residential Care</c:v>
                </c:pt>
                <c:pt idx="2">
                  <c:v>Mental Health service</c:v>
                </c:pt>
                <c:pt idx="3">
                  <c:v>Community Health Services</c:v>
                </c:pt>
                <c:pt idx="4">
                  <c:v>Optician</c:v>
                </c:pt>
                <c:pt idx="5">
                  <c:v>Dentist</c:v>
                </c:pt>
              </c:strCache>
            </c:strRef>
          </c:cat>
          <c:val>
            <c:numRef>
              <c:f>Sheet1!$B$2:$B$7</c:f>
              <c:numCache>
                <c:formatCode>General</c:formatCode>
                <c:ptCount val="6"/>
                <c:pt idx="0">
                  <c:v>1</c:v>
                </c:pt>
                <c:pt idx="1">
                  <c:v>1</c:v>
                </c:pt>
                <c:pt idx="2">
                  <c:v>2</c:v>
                </c:pt>
                <c:pt idx="3">
                  <c:v>3</c:v>
                </c:pt>
                <c:pt idx="4">
                  <c:v>5</c:v>
                </c:pt>
                <c:pt idx="5">
                  <c:v>16</c:v>
                </c:pt>
              </c:numCache>
            </c:numRef>
          </c:val>
          <c:extLst>
            <c:ext xmlns:c16="http://schemas.microsoft.com/office/drawing/2014/chart" uri="{C3380CC4-5D6E-409C-BE32-E72D297353CC}">
              <c16:uniqueId val="{00000000-590F-E242-8310-545F245D4CE8}"/>
            </c:ext>
          </c:extLst>
        </c:ser>
        <c:ser>
          <c:idx val="1"/>
          <c:order val="1"/>
          <c:tx>
            <c:strRef>
              <c:f>Sheet1!$C$1</c:f>
              <c:strCache>
                <c:ptCount val="1"/>
                <c:pt idx="0">
                  <c:v>Neutral</c:v>
                </c:pt>
              </c:strCache>
            </c:strRef>
          </c:tx>
          <c:spPr>
            <a:solidFill>
              <a:srgbClr val="D1488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F-E242-8310-545F245D4CE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Social Care</c:v>
                </c:pt>
                <c:pt idx="1">
                  <c:v>Residential Care</c:v>
                </c:pt>
                <c:pt idx="2">
                  <c:v>Mental Health service</c:v>
                </c:pt>
                <c:pt idx="3">
                  <c:v>Community Health Services</c:v>
                </c:pt>
                <c:pt idx="4">
                  <c:v>Optician</c:v>
                </c:pt>
                <c:pt idx="5">
                  <c:v>Dentist</c:v>
                </c:pt>
              </c:strCache>
            </c:strRef>
          </c:cat>
          <c:val>
            <c:numRef>
              <c:f>Sheet1!$C$2:$C$7</c:f>
              <c:numCache>
                <c:formatCode>General</c:formatCode>
                <c:ptCount val="6"/>
                <c:pt idx="2">
                  <c:v>5</c:v>
                </c:pt>
                <c:pt idx="3">
                  <c:v>1</c:v>
                </c:pt>
                <c:pt idx="4">
                  <c:v>1</c:v>
                </c:pt>
                <c:pt idx="5">
                  <c:v>1</c:v>
                </c:pt>
              </c:numCache>
            </c:numRef>
          </c:val>
          <c:extLst>
            <c:ext xmlns:c16="http://schemas.microsoft.com/office/drawing/2014/chart" uri="{C3380CC4-5D6E-409C-BE32-E72D297353CC}">
              <c16:uniqueId val="{00000002-590F-E242-8310-545F245D4CE8}"/>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r>
              <a:rPr lang="en-GB"/>
              <a:t>Total numbers of reviews for each PCN Network</a:t>
            </a:r>
          </a:p>
        </c:rich>
      </c:tx>
      <c:layout>
        <c:manualLayout>
          <c:xMode val="edge"/>
          <c:yMode val="edge"/>
          <c:x val="7.5842572383191004E-2"/>
          <c:y val="5.21203402569026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Trebuchet MS" panose="020B0603020202020204" pitchFamily="34" charset="0"/>
              <a:ea typeface="+mn-ea"/>
              <a:cs typeface="+mn-cs"/>
            </a:defRPr>
          </a:pPr>
          <a:endParaRPr lang="en-US"/>
        </a:p>
      </c:txPr>
    </c:title>
    <c:autoTitleDeleted val="0"/>
    <c:plotArea>
      <c:layout>
        <c:manualLayout>
          <c:layoutTarget val="inner"/>
          <c:xMode val="edge"/>
          <c:yMode val="edge"/>
          <c:x val="0.37287658975064614"/>
          <c:y val="0.24870844269466316"/>
          <c:w val="0.52642408874511748"/>
          <c:h val="0.67082494896471268"/>
        </c:manualLayout>
      </c:layout>
      <c:pieChart>
        <c:varyColors val="1"/>
        <c:ser>
          <c:idx val="0"/>
          <c:order val="0"/>
          <c:dPt>
            <c:idx val="0"/>
            <c:bubble3D val="0"/>
            <c:spPr>
              <a:solidFill>
                <a:srgbClr val="C907A4"/>
              </a:solidFill>
              <a:ln w="19050">
                <a:solidFill>
                  <a:schemeClr val="lt1"/>
                </a:solidFill>
              </a:ln>
              <a:effectLst/>
            </c:spPr>
            <c:extLst>
              <c:ext xmlns:c16="http://schemas.microsoft.com/office/drawing/2014/chart" uri="{C3380CC4-5D6E-409C-BE32-E72D297353CC}">
                <c16:uniqueId val="{00000001-1002-4D30-9DD6-7331E8AAE35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02-4D30-9DD6-7331E8AAE350}"/>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1002-4D30-9DD6-7331E8AAE35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002-4D30-9DD6-7331E8AAE35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002-4D30-9DD6-7331E8AAE35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Sheet1!$I$60:$I$64</c:f>
              <c:strCache>
                <c:ptCount val="5"/>
                <c:pt idx="0">
                  <c:v>North H&amp;F PCN</c:v>
                </c:pt>
                <c:pt idx="1">
                  <c:v>H&amp;F Parterneship</c:v>
                </c:pt>
                <c:pt idx="2">
                  <c:v>H&amp;F Central PCN</c:v>
                </c:pt>
                <c:pt idx="3">
                  <c:v>Babylon GP at Hand</c:v>
                </c:pt>
                <c:pt idx="4">
                  <c:v>South Fulham PCN</c:v>
                </c:pt>
              </c:strCache>
            </c:strRef>
          </c:cat>
          <c:val>
            <c:numRef>
              <c:f>Sheet1!$J$60:$J$64</c:f>
              <c:numCache>
                <c:formatCode>General</c:formatCode>
                <c:ptCount val="5"/>
                <c:pt idx="0">
                  <c:v>168</c:v>
                </c:pt>
                <c:pt idx="1">
                  <c:v>166</c:v>
                </c:pt>
                <c:pt idx="2">
                  <c:v>34</c:v>
                </c:pt>
                <c:pt idx="3">
                  <c:v>46</c:v>
                </c:pt>
                <c:pt idx="4">
                  <c:v>191</c:v>
                </c:pt>
              </c:numCache>
            </c:numRef>
          </c:val>
          <c:extLst>
            <c:ext xmlns:c16="http://schemas.microsoft.com/office/drawing/2014/chart" uri="{C3380CC4-5D6E-409C-BE32-E72D297353CC}">
              <c16:uniqueId val="{0000000A-1002-4D30-9DD6-7331E8AAE35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5394794400699916E-2"/>
          <c:y val="0.1793970545348498"/>
          <c:w val="0.31503681407362355"/>
          <c:h val="0.7604177602799648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67212653880197E-2"/>
          <c:y val="3.5935155179678345E-2"/>
          <c:w val="0.84222165000612892"/>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Sheet1!$B$2:$B$10</c:f>
              <c:numCache>
                <c:formatCode>General</c:formatCode>
                <c:ptCount val="9"/>
                <c:pt idx="0">
                  <c:v>5</c:v>
                </c:pt>
                <c:pt idx="1">
                  <c:v>1</c:v>
                </c:pt>
                <c:pt idx="2">
                  <c:v>1</c:v>
                </c:pt>
                <c:pt idx="5">
                  <c:v>9</c:v>
                </c:pt>
                <c:pt idx="6">
                  <c:v>5</c:v>
                </c:pt>
                <c:pt idx="8">
                  <c:v>3</c:v>
                </c:pt>
              </c:numCache>
            </c:numRef>
          </c:val>
          <c:extLst>
            <c:ext xmlns:c16="http://schemas.microsoft.com/office/drawing/2014/chart" uri="{C3380CC4-5D6E-409C-BE32-E72D297353CC}">
              <c16:uniqueId val="{00000000-515A-48EC-9513-09795E9E6716}"/>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Sheet1!$C$2:$C$10</c:f>
              <c:numCache>
                <c:formatCode>General</c:formatCode>
                <c:ptCount val="9"/>
                <c:pt idx="0">
                  <c:v>1</c:v>
                </c:pt>
                <c:pt idx="1">
                  <c:v>3</c:v>
                </c:pt>
                <c:pt idx="3">
                  <c:v>1</c:v>
                </c:pt>
                <c:pt idx="4">
                  <c:v>4</c:v>
                </c:pt>
                <c:pt idx="5">
                  <c:v>7</c:v>
                </c:pt>
                <c:pt idx="6">
                  <c:v>9</c:v>
                </c:pt>
                <c:pt idx="7">
                  <c:v>2</c:v>
                </c:pt>
                <c:pt idx="8">
                  <c:v>1</c:v>
                </c:pt>
              </c:numCache>
            </c:numRef>
          </c:val>
          <c:extLst>
            <c:ext xmlns:c16="http://schemas.microsoft.com/office/drawing/2014/chart" uri="{C3380CC4-5D6E-409C-BE32-E72D297353CC}">
              <c16:uniqueId val="{00000001-515A-48EC-9513-09795E9E6716}"/>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Sheet1!$D$2:$D$10</c:f>
              <c:numCache>
                <c:formatCode>General</c:formatCode>
                <c:ptCount val="9"/>
                <c:pt idx="0">
                  <c:v>5</c:v>
                </c:pt>
                <c:pt idx="1">
                  <c:v>27</c:v>
                </c:pt>
                <c:pt idx="3">
                  <c:v>3</c:v>
                </c:pt>
                <c:pt idx="4">
                  <c:v>8</c:v>
                </c:pt>
                <c:pt idx="5">
                  <c:v>47</c:v>
                </c:pt>
                <c:pt idx="6">
                  <c:v>14</c:v>
                </c:pt>
                <c:pt idx="7">
                  <c:v>8</c:v>
                </c:pt>
                <c:pt idx="8">
                  <c:v>4</c:v>
                </c:pt>
              </c:numCache>
            </c:numRef>
          </c:val>
          <c:extLst>
            <c:ext xmlns:c16="http://schemas.microsoft.com/office/drawing/2014/chart" uri="{C3380CC4-5D6E-409C-BE32-E72D297353CC}">
              <c16:uniqueId val="{00000002-515A-48EC-9513-09795E9E671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793584447941253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Sheet1!$B$2:$B$6</c:f>
              <c:numCache>
                <c:formatCode>General</c:formatCode>
                <c:ptCount val="5"/>
                <c:pt idx="0">
                  <c:v>9</c:v>
                </c:pt>
                <c:pt idx="1">
                  <c:v>2</c:v>
                </c:pt>
                <c:pt idx="2">
                  <c:v>5</c:v>
                </c:pt>
                <c:pt idx="3">
                  <c:v>9</c:v>
                </c:pt>
                <c:pt idx="4">
                  <c:v>2</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Sheet1!$C$2:$C$6</c:f>
              <c:numCache>
                <c:formatCode>General</c:formatCode>
                <c:ptCount val="5"/>
                <c:pt idx="0">
                  <c:v>10</c:v>
                </c:pt>
                <c:pt idx="1">
                  <c:v>3</c:v>
                </c:pt>
                <c:pt idx="2">
                  <c:v>2</c:v>
                </c:pt>
                <c:pt idx="3">
                  <c:v>11</c:v>
                </c:pt>
                <c:pt idx="4">
                  <c:v>4</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end </c:v>
                </c:pt>
                <c:pt idx="1">
                  <c:v>Brook</c:v>
                </c:pt>
                <c:pt idx="2">
                  <c:v>Bush </c:v>
                </c:pt>
                <c:pt idx="3">
                  <c:v>Richford</c:v>
                </c:pt>
                <c:pt idx="4">
                  <c:v>Park medical cent</c:v>
                </c:pt>
              </c:strCache>
            </c:strRef>
          </c:cat>
          <c:val>
            <c:numRef>
              <c:f>Sheet1!$D$2:$D$6</c:f>
              <c:numCache>
                <c:formatCode>General</c:formatCode>
                <c:ptCount val="5"/>
                <c:pt idx="0">
                  <c:v>39</c:v>
                </c:pt>
                <c:pt idx="1">
                  <c:v>29</c:v>
                </c:pt>
                <c:pt idx="2">
                  <c:v>8</c:v>
                </c:pt>
                <c:pt idx="3">
                  <c:v>18</c:v>
                </c:pt>
                <c:pt idx="4">
                  <c:v>15</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82613540662500606"/>
          <c:h val="0.87028463626780617"/>
        </c:manualLayout>
      </c:layout>
      <c:barChart>
        <c:barDir val="bar"/>
        <c:grouping val="clustered"/>
        <c:varyColors val="0"/>
        <c:ser>
          <c:idx val="0"/>
          <c:order val="0"/>
          <c:tx>
            <c:strRef>
              <c:f>Sheet1!$B$1</c:f>
              <c:strCache>
                <c:ptCount val="1"/>
                <c:pt idx="0">
                  <c:v>negative</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Sheet1!$B$2:$B$6</c:f>
              <c:numCache>
                <c:formatCode>General</c:formatCode>
                <c:ptCount val="5"/>
                <c:pt idx="0">
                  <c:v>4</c:v>
                </c:pt>
                <c:pt idx="1">
                  <c:v>1</c:v>
                </c:pt>
                <c:pt idx="2">
                  <c:v>4</c:v>
                </c:pt>
                <c:pt idx="3">
                  <c:v>6</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Neutral</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Sheet1!$C$2:$C$6</c:f>
              <c:numCache>
                <c:formatCode>General</c:formatCode>
                <c:ptCount val="5"/>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Fulham </c:v>
                </c:pt>
                <c:pt idx="1">
                  <c:v>Hammersmith</c:v>
                </c:pt>
                <c:pt idx="2">
                  <c:v>Brook green</c:v>
                </c:pt>
                <c:pt idx="3">
                  <c:v>Sterdale</c:v>
                </c:pt>
                <c:pt idx="4">
                  <c:v>Achurch </c:v>
                </c:pt>
              </c:strCache>
            </c:strRef>
          </c:cat>
          <c:val>
            <c:numRef>
              <c:f>Sheet1!$D$2:$D$6</c:f>
              <c:numCache>
                <c:formatCode>General</c:formatCode>
                <c:ptCount val="5"/>
                <c:pt idx="0">
                  <c:v>11</c:v>
                </c:pt>
                <c:pt idx="1">
                  <c:v>6</c:v>
                </c:pt>
                <c:pt idx="3">
                  <c:v>2</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September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2D8B-0A47-8549-4E817E01307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6-2D8B-0A47-8549-4E817E01307D}"/>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2D8B-0A47-8549-4E817E01307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2D8B-0A47-8549-4E817E01307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4-2D8B-0A47-8549-4E817E01307D}"/>
              </c:ext>
            </c:extLst>
          </c:dPt>
          <c:dLbls>
            <c:dLbl>
              <c:idx val="1"/>
              <c:layout>
                <c:manualLayout>
                  <c:x val="3.3273064639833157E-2"/>
                  <c:y val="-0.187646638415835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D8B-0A47-8549-4E817E01307D}"/>
                </c:ext>
              </c:extLst>
            </c:dLbl>
            <c:dLbl>
              <c:idx val="2"/>
              <c:layout>
                <c:manualLayout>
                  <c:x val="9.2457850909987579E-2"/>
                  <c:y val="-4.11048786024426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D8B-0A47-8549-4E817E01307D}"/>
                </c:ext>
              </c:extLst>
            </c:dLbl>
            <c:dLbl>
              <c:idx val="3"/>
              <c:layout>
                <c:manualLayout>
                  <c:x val="-8.4019072253733854E-2"/>
                  <c:y val="-0.1564010751679047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8B-0A47-8549-4E817E01307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60302020202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53</c:v>
                </c:pt>
                <c:pt idx="1">
                  <c:v>27</c:v>
                </c:pt>
                <c:pt idx="2">
                  <c:v>52</c:v>
                </c:pt>
                <c:pt idx="3">
                  <c:v>110</c:v>
                </c:pt>
                <c:pt idx="4">
                  <c:v>162</c:v>
                </c:pt>
              </c:numCache>
            </c:numRef>
          </c:cat>
          <c:val>
            <c:numRef>
              <c:f>Sheet1!$B$2:$B$6</c:f>
              <c:numCache>
                <c:formatCode>General</c:formatCode>
                <c:ptCount val="5"/>
                <c:pt idx="0">
                  <c:v>13</c:v>
                </c:pt>
                <c:pt idx="1">
                  <c:v>7</c:v>
                </c:pt>
                <c:pt idx="2">
                  <c:v>13</c:v>
                </c:pt>
                <c:pt idx="3">
                  <c:v>27</c:v>
                </c:pt>
                <c:pt idx="4">
                  <c:v>40</c:v>
                </c:pt>
              </c:numCache>
            </c:numRef>
          </c:val>
          <c:extLst>
            <c:ext xmlns:c16="http://schemas.microsoft.com/office/drawing/2014/chart" uri="{C3380CC4-5D6E-409C-BE32-E72D297353CC}">
              <c16:uniqueId val="{00000000-2D8B-0A47-8549-4E817E01307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43336570702877E-2"/>
          <c:y val="4.9002484335925023E-2"/>
          <c:w val="0.58636654660585863"/>
          <c:h val="0.87028463626780617"/>
        </c:manualLayout>
      </c:layout>
      <c:barChart>
        <c:barDir val="bar"/>
        <c:grouping val="clustered"/>
        <c:varyColors val="0"/>
        <c:ser>
          <c:idx val="0"/>
          <c:order val="0"/>
          <c:tx>
            <c:strRef>
              <c:f>Sheet1!$B$1</c:f>
              <c:strCache>
                <c:ptCount val="1"/>
                <c:pt idx="0">
                  <c:v>nega</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0-5FDA-6B45-9957-4CBE99659F46}"/>
            </c:ext>
          </c:extLst>
        </c:ser>
        <c:ser>
          <c:idx val="1"/>
          <c:order val="1"/>
          <c:tx>
            <c:strRef>
              <c:f>Sheet1!$C$1</c:f>
              <c:strCache>
                <c:ptCount val="1"/>
                <c:pt idx="0">
                  <c:v>Neutra</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Sheet1!$C$2:$C$3</c:f>
              <c:numCache>
                <c:formatCode>General</c:formatCode>
                <c:ptCount val="2"/>
                <c:pt idx="0">
                  <c:v>5</c:v>
                </c:pt>
                <c:pt idx="1">
                  <c:v>6</c:v>
                </c:pt>
              </c:numCache>
            </c:numRef>
          </c:val>
          <c:extLst>
            <c:ext xmlns:c16="http://schemas.microsoft.com/office/drawing/2014/chart" uri="{C3380CC4-5D6E-409C-BE32-E72D297353CC}">
              <c16:uniqueId val="{00000002-5FDA-6B45-9957-4CBE99659F46}"/>
            </c:ext>
          </c:extLst>
        </c:ser>
        <c:ser>
          <c:idx val="2"/>
          <c:order val="2"/>
          <c:tx>
            <c:strRef>
              <c:f>Sheet1!$D$1</c:f>
              <c:strCache>
                <c:ptCount val="1"/>
                <c:pt idx="0">
                  <c:v>Posi</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Medical centre </c:v>
                </c:pt>
              </c:strCache>
            </c:strRef>
          </c:cat>
          <c:val>
            <c:numRef>
              <c:f>Sheet1!$D$2:$D$3</c:f>
              <c:numCache>
                <c:formatCode>General</c:formatCode>
                <c:ptCount val="2"/>
                <c:pt idx="0">
                  <c:v>3</c:v>
                </c:pt>
                <c:pt idx="1">
                  <c:v>22</c:v>
                </c:pt>
              </c:numCache>
            </c:numRef>
          </c:val>
          <c:extLst>
            <c:ext xmlns:c16="http://schemas.microsoft.com/office/drawing/2014/chart" uri="{C3380CC4-5D6E-409C-BE32-E72D297353CC}">
              <c16:uniqueId val="{00000003-5FDA-6B45-9957-4CBE99659F4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82924471525375E-2"/>
          <c:y val="1.5023171171409888E-2"/>
          <c:w val="0.89849459139895616"/>
          <c:h val="0.85225692982215395"/>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Sheet1!$B$2:$B$9</c:f>
              <c:numCache>
                <c:formatCode>General</c:formatCode>
                <c:ptCount val="8"/>
                <c:pt idx="0">
                  <c:v>3</c:v>
                </c:pt>
                <c:pt idx="1">
                  <c:v>12</c:v>
                </c:pt>
                <c:pt idx="2">
                  <c:v>1</c:v>
                </c:pt>
                <c:pt idx="3">
                  <c:v>3</c:v>
                </c:pt>
                <c:pt idx="5">
                  <c:v>4</c:v>
                </c:pt>
                <c:pt idx="7">
                  <c:v>2</c:v>
                </c:pt>
              </c:numCache>
            </c:numRef>
          </c:val>
          <c:extLst>
            <c:ext xmlns:c16="http://schemas.microsoft.com/office/drawing/2014/chart" uri="{C3380CC4-5D6E-409C-BE32-E72D297353CC}">
              <c16:uniqueId val="{00000003-4B68-5442-B3D4-552121A61D59}"/>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Sheet1!$C$2:$C$9</c:f>
              <c:numCache>
                <c:formatCode>General</c:formatCode>
                <c:ptCount val="8"/>
                <c:pt idx="0">
                  <c:v>1</c:v>
                </c:pt>
                <c:pt idx="1">
                  <c:v>2</c:v>
                </c:pt>
                <c:pt idx="2">
                  <c:v>7</c:v>
                </c:pt>
                <c:pt idx="3">
                  <c:v>15</c:v>
                </c:pt>
              </c:numCache>
            </c:numRef>
          </c:val>
          <c:extLst>
            <c:ext xmlns:c16="http://schemas.microsoft.com/office/drawing/2014/chart" uri="{C3380CC4-5D6E-409C-BE32-E72D297353CC}">
              <c16:uniqueId val="{00000009-4B68-5442-B3D4-552121A61D59}"/>
            </c:ext>
          </c:extLst>
        </c:ser>
        <c:ser>
          <c:idx val="2"/>
          <c:order val="2"/>
          <c:tx>
            <c:strRef>
              <c:f>Sheet1!$D$1</c:f>
              <c:strCache>
                <c:ptCount val="1"/>
                <c:pt idx="0">
                  <c:v>Positive</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Sand end </c:v>
                </c:pt>
                <c:pt idx="1">
                  <c:v>Fulham medical</c:v>
                </c:pt>
                <c:pt idx="2">
                  <c:v>Asvill</c:v>
                </c:pt>
                <c:pt idx="3">
                  <c:v>Lilyvill</c:v>
                </c:pt>
                <c:pt idx="4">
                  <c:v>Cassidy medical</c:v>
                </c:pt>
                <c:pt idx="5">
                  <c:v>Palace suregry </c:v>
                </c:pt>
                <c:pt idx="6">
                  <c:v>Salisbury</c:v>
                </c:pt>
                <c:pt idx="7">
                  <c:v>Fulham cross</c:v>
                </c:pt>
              </c:strCache>
            </c:strRef>
          </c:cat>
          <c:val>
            <c:numRef>
              <c:f>Sheet1!$D$2:$D$9</c:f>
              <c:numCache>
                <c:formatCode>General</c:formatCode>
                <c:ptCount val="8"/>
                <c:pt idx="0">
                  <c:v>18</c:v>
                </c:pt>
                <c:pt idx="1">
                  <c:v>11</c:v>
                </c:pt>
                <c:pt idx="2">
                  <c:v>22</c:v>
                </c:pt>
                <c:pt idx="3">
                  <c:v>25</c:v>
                </c:pt>
                <c:pt idx="4">
                  <c:v>47</c:v>
                </c:pt>
                <c:pt idx="5">
                  <c:v>2</c:v>
                </c:pt>
                <c:pt idx="7">
                  <c:v>16</c:v>
                </c:pt>
              </c:numCache>
            </c:numRef>
          </c:val>
          <c:extLst>
            <c:ext xmlns:c16="http://schemas.microsoft.com/office/drawing/2014/chart" uri="{C3380CC4-5D6E-409C-BE32-E72D297353CC}">
              <c16:uniqueId val="{0000000E-4B68-5442-B3D4-552121A61D59}"/>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North H&amp;F PCN Network</a:t>
            </a:r>
          </a:p>
        </c:rich>
      </c:tx>
      <c:layout>
        <c:manualLayout>
          <c:xMode val="edge"/>
          <c:yMode val="edge"/>
          <c:x val="0.16717716793830503"/>
          <c:y val="2.0265569382713948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921014849454423"/>
          <c:y val="9.7004525445257422E-2"/>
          <c:w val="0.61382517023545824"/>
          <c:h val="0.7316032778095739"/>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Sheet1!$B$2:$B$5</c:f>
              <c:numCache>
                <c:formatCode>General</c:formatCode>
                <c:ptCount val="4"/>
                <c:pt idx="0">
                  <c:v>38</c:v>
                </c:pt>
                <c:pt idx="1">
                  <c:v>12</c:v>
                </c:pt>
                <c:pt idx="2">
                  <c:v>84</c:v>
                </c:pt>
                <c:pt idx="3">
                  <c:v>64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237939945852818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96-41B4-AA5A-4E54CE7B51A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DE-134D-A4FD-5C86A26544D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Sheet1!$C$2:$C$5</c:f>
              <c:numCache>
                <c:formatCode>General</c:formatCode>
                <c:ptCount val="4"/>
                <c:pt idx="0">
                  <c:v>5</c:v>
                </c:pt>
                <c:pt idx="1">
                  <c:v>36</c:v>
                </c:pt>
                <c:pt idx="2">
                  <c:v>11</c:v>
                </c:pt>
                <c:pt idx="3">
                  <c:v>86</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2379399458528184E-2"/>
                  <c:y val="-1.238437155745260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79-174F-9A94-8A168527EE77}"/>
                </c:ext>
              </c:extLst>
            </c:dLbl>
            <c:dLbl>
              <c:idx val="1"/>
              <c:layout>
                <c:manualLayout>
                  <c:x val="1.8123718106489457E-2"/>
                  <c:y val="-6.75518979423798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79-174F-9A94-8A168527EE77}"/>
                </c:ext>
              </c:extLst>
            </c:dLbl>
            <c:dLbl>
              <c:idx val="2"/>
              <c:layout>
                <c:manualLayout>
                  <c:x val="2.96330708015423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79-174F-9A94-8A168527EE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Sheet1!$D$2:$D$5</c:f>
              <c:numCache>
                <c:formatCode>General</c:formatCode>
                <c:ptCount val="4"/>
                <c:pt idx="1">
                  <c:v>3</c:v>
                </c:pt>
                <c:pt idx="2">
                  <c:v>3</c:v>
                </c:pt>
                <c:pt idx="3">
                  <c:v>11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Partnership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981027976043972"/>
          <c:y val="0.17652908114350069"/>
          <c:w val="0.64783965050455328"/>
          <c:h val="0.65685949549202771"/>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Sheet1!$B$2:$B$5</c:f>
              <c:numCache>
                <c:formatCode>General</c:formatCode>
                <c:ptCount val="4"/>
                <c:pt idx="0">
                  <c:v>27</c:v>
                </c:pt>
                <c:pt idx="1">
                  <c:v>12</c:v>
                </c:pt>
                <c:pt idx="2">
                  <c:v>50</c:v>
                </c:pt>
                <c:pt idx="3">
                  <c:v>42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9-5441-9D55-C1020F5EE17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Sheet1!$C$2:$C$5</c:f>
              <c:numCache>
                <c:formatCode>General</c:formatCode>
                <c:ptCount val="4"/>
                <c:pt idx="0">
                  <c:v>10</c:v>
                </c:pt>
                <c:pt idx="1">
                  <c:v>26</c:v>
                </c:pt>
                <c:pt idx="2">
                  <c:v>11</c:v>
                </c:pt>
                <c:pt idx="3">
                  <c:v>84</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60581261793420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3-BD4C-B284-F242B4BD70BE}"/>
                </c:ext>
              </c:extLst>
            </c:dLbl>
            <c:dLbl>
              <c:idx val="1"/>
              <c:layout>
                <c:manualLayout>
                  <c:x val="2.37367708589712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23-BD4C-B284-F242B4BD70BE}"/>
                </c:ext>
              </c:extLst>
            </c:dLbl>
            <c:dLbl>
              <c:idx val="2"/>
              <c:layout>
                <c:manualLayout>
                  <c:x val="2.1037615883173256E-2"/>
                  <c:y val="-6.915233122395088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3-BD4C-B284-F242B4BD70B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c:v>
                </c:pt>
                <c:pt idx="2">
                  <c:v>Staff</c:v>
                </c:pt>
                <c:pt idx="3">
                  <c:v>Administration</c:v>
                </c:pt>
              </c:strCache>
            </c:strRef>
          </c:cat>
          <c:val>
            <c:numRef>
              <c:f>Sheet1!$D$2:$D$5</c:f>
              <c:numCache>
                <c:formatCode>General</c:formatCode>
                <c:ptCount val="4"/>
                <c:pt idx="0">
                  <c:v>3</c:v>
                </c:pt>
                <c:pt idx="1">
                  <c:v>2</c:v>
                </c:pt>
                <c:pt idx="2">
                  <c:v>8</c:v>
                </c:pt>
                <c:pt idx="3">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layout>
        <c:manualLayout>
          <c:xMode val="edge"/>
          <c:yMode val="edge"/>
          <c:x val="0.20394556567396832"/>
          <c:y val="0.9124864894029926"/>
          <c:w val="0.55043194683731234"/>
          <c:h val="8.751351059700739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Central PCN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Sheet1!$B$2:$B$4</c:f>
              <c:numCache>
                <c:formatCode>General</c:formatCode>
                <c:ptCount val="3"/>
                <c:pt idx="0">
                  <c:v>7</c:v>
                </c:pt>
                <c:pt idx="1">
                  <c:v>9</c:v>
                </c:pt>
                <c:pt idx="2">
                  <c:v>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Sheet1!$C$2:$C$4</c:f>
              <c:numCache>
                <c:formatCode>General</c:formatCode>
                <c:ptCount val="3"/>
                <c:pt idx="0">
                  <c:v>7</c:v>
                </c:pt>
                <c:pt idx="1">
                  <c:v>6</c:v>
                </c:pt>
                <c:pt idx="2">
                  <c:v>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8.0497579785052092E-2"/>
                  <c:y val="3.43201317028298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5-4130-B041-7A265513A59F}"/>
                </c:ext>
              </c:extLst>
            </c:dLbl>
            <c:dLbl>
              <c:idx val="1"/>
              <c:layout>
                <c:manualLayout>
                  <c:x val="4.5403437525637871E-2"/>
                  <c:y val="1.02960395108489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5-4130-B041-7A265513A59F}"/>
                </c:ext>
              </c:extLst>
            </c:dLbl>
            <c:dLbl>
              <c:idx val="2"/>
              <c:layout>
                <c:manualLayout>
                  <c:x val="8.9361309377306453E-3"/>
                  <c:y val="-6.86402634056602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75-4130-B041-7A265513A59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Administration</c:v>
                </c:pt>
                <c:pt idx="2">
                  <c:v>Staff</c:v>
                </c:pt>
              </c:strCache>
            </c:strRef>
          </c:cat>
          <c:val>
            <c:numRef>
              <c:f>Sheet1!$D$2:$D$4</c:f>
              <c:numCache>
                <c:formatCode>General</c:formatCode>
                <c:ptCount val="3"/>
                <c:pt idx="2">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Babylon GP at Hand</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Administration</c:v>
                </c:pt>
              </c:strCache>
            </c:strRef>
          </c:cat>
          <c:val>
            <c:numRef>
              <c:f>Sheet1!$B$2:$B$3</c:f>
              <c:numCache>
                <c:formatCode>General</c:formatCode>
                <c:ptCount val="2"/>
                <c:pt idx="0">
                  <c:v>14</c:v>
                </c:pt>
                <c:pt idx="1">
                  <c:v>13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Administration</c:v>
                </c:pt>
              </c:strCache>
            </c:strRef>
          </c:cat>
          <c:val>
            <c:numRef>
              <c:f>Sheet1!$C$2:$C$3</c:f>
              <c:numCache>
                <c:formatCode>General</c:formatCode>
                <c:ptCount val="2"/>
                <c:pt idx="0">
                  <c:v>5</c:v>
                </c:pt>
                <c:pt idx="1">
                  <c:v>29</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33197965378620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D-E84F-9069-260FA226B068}"/>
                </c:ext>
              </c:extLst>
            </c:dLbl>
            <c:dLbl>
              <c:idx val="1"/>
              <c:layout>
                <c:manualLayout>
                  <c:x val="1.7145376979243485E-2"/>
                  <c:y val="-6.710779923282062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5E-4B9A-864D-2B4752AA8B8F}"/>
                </c:ext>
              </c:extLst>
            </c:dLbl>
            <c:dLbl>
              <c:idx val="2"/>
              <c:layout>
                <c:manualLayout>
                  <c:x val="2.508614324390844E-2"/>
                  <c:y val="-7.3209353964920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D-E84F-9069-260FA226B0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Administration</c:v>
                </c:pt>
              </c:strCache>
            </c:strRef>
          </c:cat>
          <c:val>
            <c:numRef>
              <c:f>Sheet1!$D$2:$D$3</c:f>
              <c:numCache>
                <c:formatCode>General</c:formatCode>
                <c:ptCount val="2"/>
                <c:pt idx="0">
                  <c:v>6</c:v>
                </c:pt>
                <c:pt idx="1">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South Fulham PCN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services</c:v>
                </c:pt>
                <c:pt idx="2">
                  <c:v>Staff</c:v>
                </c:pt>
                <c:pt idx="3">
                  <c:v>Administration</c:v>
                </c:pt>
              </c:strCache>
            </c:strRef>
          </c:cat>
          <c:val>
            <c:numRef>
              <c:f>Sheet1!$B$2:$B$5</c:f>
              <c:numCache>
                <c:formatCode>General</c:formatCode>
                <c:ptCount val="4"/>
                <c:pt idx="0">
                  <c:v>57</c:v>
                </c:pt>
                <c:pt idx="1">
                  <c:v>30</c:v>
                </c:pt>
                <c:pt idx="2">
                  <c:v>114</c:v>
                </c:pt>
                <c:pt idx="3">
                  <c:v>73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4.83124128312411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DA-4E1E-8EDD-4D1CA81AAD5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services</c:v>
                </c:pt>
                <c:pt idx="2">
                  <c:v>Staff</c:v>
                </c:pt>
                <c:pt idx="3">
                  <c:v>Administration</c:v>
                </c:pt>
              </c:strCache>
            </c:strRef>
          </c:cat>
          <c:val>
            <c:numRef>
              <c:f>Sheet1!$C$2:$C$5</c:f>
              <c:numCache>
                <c:formatCode>General</c:formatCode>
                <c:ptCount val="4"/>
                <c:pt idx="0">
                  <c:v>7</c:v>
                </c:pt>
                <c:pt idx="1">
                  <c:v>45</c:v>
                </c:pt>
                <c:pt idx="2">
                  <c:v>15</c:v>
                </c:pt>
                <c:pt idx="3">
                  <c:v>105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4535851997702751E-2"/>
                  <c:y val="3.6604676982460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5B40-98D7-6D6EDF2969DF}"/>
                </c:ext>
              </c:extLst>
            </c:dLbl>
            <c:dLbl>
              <c:idx val="1"/>
              <c:layout>
                <c:manualLayout>
                  <c:x val="2.2016572319304196E-2"/>
                  <c:y val="3.66046769824596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5B40-98D7-6D6EDF2969DF}"/>
                </c:ext>
              </c:extLst>
            </c:dLbl>
            <c:dLbl>
              <c:idx val="2"/>
              <c:layout>
                <c:manualLayout>
                  <c:x val="1.2519689884322026E-2"/>
                  <c:y val="-3.66046769824609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C7-4544-A359-468C9EFEBA43}"/>
                </c:ext>
              </c:extLst>
            </c:dLbl>
            <c:dLbl>
              <c:idx val="3"/>
              <c:layout>
                <c:manualLayout>
                  <c:x val="1.9124825662482567E-2"/>
                  <c:y val="-3.355389961641031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7-4544-A359-468C9EFEBA4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Treatment and Care</c:v>
                </c:pt>
                <c:pt idx="1">
                  <c:v>Access to services</c:v>
                </c:pt>
                <c:pt idx="2">
                  <c:v>Staff</c:v>
                </c:pt>
                <c:pt idx="3">
                  <c:v>Administration</c:v>
                </c:pt>
              </c:strCache>
            </c:strRef>
          </c:cat>
          <c:val>
            <c:numRef>
              <c:f>Sheet1!$D$2:$D$5</c:f>
              <c:numCache>
                <c:formatCode>General</c:formatCode>
                <c:ptCount val="4"/>
                <c:pt idx="1">
                  <c:v>2</c:v>
                </c:pt>
                <c:pt idx="2">
                  <c:v>4</c:v>
                </c:pt>
                <c:pt idx="3">
                  <c:v>9</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22741368104032"/>
          <c:y val="0.14030541683079426"/>
          <c:w val="0.56782539233635498"/>
          <c:h val="0.6712394810762012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D8-44F6-8DE9-C8D10FFF97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D8-44F6-8DE9-C8D10FFF97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D8-44F6-8DE9-C8D10FFF979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3D8-44F6-8DE9-C8D10FFF97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D8-44F6-8DE9-C8D10FFF97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3D8-44F6-8DE9-C8D10FFF97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3D8-44F6-8DE9-C8D10FFF97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3D8-44F6-8DE9-C8D10FFF979B}"/>
              </c:ext>
            </c:extLst>
          </c:dPt>
          <c:dPt>
            <c:idx val="8"/>
            <c:bubble3D val="0"/>
            <c:spPr>
              <a:solidFill>
                <a:srgbClr val="FFC000"/>
              </a:solidFill>
              <a:ln w="19050">
                <a:solidFill>
                  <a:schemeClr val="lt1"/>
                </a:solidFill>
              </a:ln>
              <a:effectLst/>
            </c:spPr>
            <c:extLst>
              <c:ext xmlns:c16="http://schemas.microsoft.com/office/drawing/2014/chart" uri="{C3380CC4-5D6E-409C-BE32-E72D297353CC}">
                <c16:uniqueId val="{00000011-D3D8-44F6-8DE9-C8D10FFF97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318-4DB5-8D77-2814704BB4C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Sheet1!$F$5:$F$14</c:f>
              <c:strCache>
                <c:ptCount val="10"/>
                <c:pt idx="0">
                  <c:v>Under 18</c:v>
                </c:pt>
                <c:pt idx="1">
                  <c:v>18 to 24</c:v>
                </c:pt>
                <c:pt idx="2">
                  <c:v>25 to 34</c:v>
                </c:pt>
                <c:pt idx="3">
                  <c:v>35 to 44</c:v>
                </c:pt>
                <c:pt idx="4">
                  <c:v>45 to 54</c:v>
                </c:pt>
                <c:pt idx="5">
                  <c:v>55 to 64</c:v>
                </c:pt>
                <c:pt idx="6">
                  <c:v>65 to 74</c:v>
                </c:pt>
                <c:pt idx="7">
                  <c:v>75 to 84</c:v>
                </c:pt>
                <c:pt idx="8">
                  <c:v>85+</c:v>
                </c:pt>
                <c:pt idx="9">
                  <c:v>Blank </c:v>
                </c:pt>
              </c:strCache>
            </c:strRef>
          </c:cat>
          <c:val>
            <c:numRef>
              <c:f>Sheet1!$G$5:$G$14</c:f>
              <c:numCache>
                <c:formatCode>General</c:formatCode>
                <c:ptCount val="10"/>
                <c:pt idx="0">
                  <c:v>1</c:v>
                </c:pt>
                <c:pt idx="1">
                  <c:v>23</c:v>
                </c:pt>
                <c:pt idx="2">
                  <c:v>107</c:v>
                </c:pt>
                <c:pt idx="3">
                  <c:v>146</c:v>
                </c:pt>
                <c:pt idx="4">
                  <c:v>125</c:v>
                </c:pt>
                <c:pt idx="5">
                  <c:v>102</c:v>
                </c:pt>
                <c:pt idx="6">
                  <c:v>51</c:v>
                </c:pt>
                <c:pt idx="7">
                  <c:v>36</c:v>
                </c:pt>
                <c:pt idx="8">
                  <c:v>5</c:v>
                </c:pt>
                <c:pt idx="9">
                  <c:v>617</c:v>
                </c:pt>
              </c:numCache>
            </c:numRef>
          </c:val>
          <c:extLst>
            <c:ext xmlns:c16="http://schemas.microsoft.com/office/drawing/2014/chart" uri="{C3380CC4-5D6E-409C-BE32-E72D297353CC}">
              <c16:uniqueId val="{00000012-D3D8-44F6-8DE9-C8D10FFF97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8078521434820657E-2"/>
          <c:y val="8.1563434251344935E-2"/>
          <c:w val="0.20217629046369204"/>
          <c:h val="0.849907693650369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37495893097902"/>
          <c:y val="0.27559820456079065"/>
          <c:w val="0.55463073411824837"/>
          <c:h val="0.6531725568120090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A6-48F4-9DA6-4F5226EE5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A6-48F4-9DA6-4F5226EE5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A6-48F4-9DA6-4F5226EE5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A6-48F4-9DA6-4F5226EE5D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A6-48F4-9DA6-4F5226EE5D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A6-48F4-9DA6-4F5226EE5DE2}"/>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C4A6-48F4-9DA6-4F5226EE5DE2}"/>
              </c:ext>
            </c:extLst>
          </c:dPt>
          <c:dPt>
            <c:idx val="7"/>
            <c:bubble3D val="0"/>
            <c:spPr>
              <a:solidFill>
                <a:srgbClr val="92D050"/>
              </a:solidFill>
              <a:ln w="19050">
                <a:solidFill>
                  <a:schemeClr val="lt1"/>
                </a:solidFill>
              </a:ln>
              <a:effectLst/>
            </c:spPr>
            <c:extLst>
              <c:ext xmlns:c16="http://schemas.microsoft.com/office/drawing/2014/chart" uri="{C3380CC4-5D6E-409C-BE32-E72D297353CC}">
                <c16:uniqueId val="{0000000F-C4A6-48F4-9DA6-4F5226EE5DE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Sheet1!$H$32:$H$39</c:f>
              <c:strCache>
                <c:ptCount val="8"/>
                <c:pt idx="0">
                  <c:v>Christianity</c:v>
                </c:pt>
                <c:pt idx="1">
                  <c:v>None</c:v>
                </c:pt>
                <c:pt idx="2">
                  <c:v>Islam</c:v>
                </c:pt>
                <c:pt idx="3">
                  <c:v>Hinduism</c:v>
                </c:pt>
                <c:pt idx="4">
                  <c:v>Other religion</c:v>
                </c:pt>
                <c:pt idx="5">
                  <c:v>Buddhism</c:v>
                </c:pt>
                <c:pt idx="6">
                  <c:v>Sikhism</c:v>
                </c:pt>
                <c:pt idx="7">
                  <c:v>Prefer not to say </c:v>
                </c:pt>
              </c:strCache>
            </c:strRef>
          </c:cat>
          <c:val>
            <c:numRef>
              <c:f>Sheet1!$I$32:$I$39</c:f>
              <c:numCache>
                <c:formatCode>General</c:formatCode>
                <c:ptCount val="8"/>
                <c:pt idx="0">
                  <c:v>316</c:v>
                </c:pt>
                <c:pt idx="1">
                  <c:v>117</c:v>
                </c:pt>
                <c:pt idx="2">
                  <c:v>103</c:v>
                </c:pt>
                <c:pt idx="3">
                  <c:v>7</c:v>
                </c:pt>
                <c:pt idx="4">
                  <c:v>43</c:v>
                </c:pt>
                <c:pt idx="5">
                  <c:v>1</c:v>
                </c:pt>
                <c:pt idx="6">
                  <c:v>2</c:v>
                </c:pt>
                <c:pt idx="7">
                  <c:v>624</c:v>
                </c:pt>
              </c:numCache>
            </c:numRef>
          </c:val>
          <c:extLst>
            <c:ext xmlns:c16="http://schemas.microsoft.com/office/drawing/2014/chart" uri="{C3380CC4-5D6E-409C-BE32-E72D297353CC}">
              <c16:uniqueId val="{00000010-C4A6-48F4-9DA6-4F5226EE5D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4416911939243326E-2"/>
          <c:y val="5.4821291688796257E-2"/>
          <c:w val="0.29158737357965392"/>
          <c:h val="0.8715492658103537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68002915518218"/>
          <c:y val="0.14950023776040378"/>
          <c:w val="0.62621832536054967"/>
          <c:h val="0.753584953284255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30-4E9F-8845-04D3E7FAA0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30-4E9F-8845-04D3E7FAA0ED}"/>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F630-4E9F-8845-04D3E7FAA0E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Sheet1!$L$33:$L$35</c:f>
              <c:strCache>
                <c:ptCount val="3"/>
                <c:pt idx="0">
                  <c:v>Female</c:v>
                </c:pt>
                <c:pt idx="1">
                  <c:v>Male</c:v>
                </c:pt>
                <c:pt idx="2">
                  <c:v>Prefer not to say</c:v>
                </c:pt>
              </c:strCache>
            </c:strRef>
          </c:cat>
          <c:val>
            <c:numRef>
              <c:f>Sheet1!$M$33:$M$35</c:f>
              <c:numCache>
                <c:formatCode>General</c:formatCode>
                <c:ptCount val="3"/>
                <c:pt idx="0">
                  <c:v>414</c:v>
                </c:pt>
                <c:pt idx="1">
                  <c:v>180</c:v>
                </c:pt>
                <c:pt idx="2">
                  <c:v>619</c:v>
                </c:pt>
              </c:numCache>
            </c:numRef>
          </c:val>
          <c:extLst>
            <c:ext xmlns:c16="http://schemas.microsoft.com/office/drawing/2014/chart" uri="{C3380CC4-5D6E-409C-BE32-E72D297353CC}">
              <c16:uniqueId val="{00000006-F630-4E9F-8845-04D3E7FAA0E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410875137745496E-2"/>
          <c:y val="0.2529329942726708"/>
          <c:w val="0.24245027285210297"/>
          <c:h val="0.43763628106044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latin typeface="Trebuchet MS" panose="020B06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Total for Q2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60B-EC42-B362-C62D452D9C5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60B-EC42-B362-C62D452D9C5D}"/>
              </c:ext>
            </c:extLst>
          </c:dPt>
          <c:dPt>
            <c:idx val="2"/>
            <c:bubble3D val="0"/>
            <c:spPr>
              <a:solidFill>
                <a:srgbClr val="D1498D"/>
              </a:solidFill>
              <a:ln w="19050">
                <a:solidFill>
                  <a:schemeClr val="lt1"/>
                </a:solidFill>
              </a:ln>
              <a:effectLst/>
            </c:spPr>
            <c:extLst>
              <c:ext xmlns:c16="http://schemas.microsoft.com/office/drawing/2014/chart" uri="{C3380CC4-5D6E-409C-BE32-E72D297353CC}">
                <c16:uniqueId val="{00000006-560B-EC42-B362-C62D452D9C5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60B-EC42-B362-C62D452D9C5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60B-EC42-B362-C62D452D9C5D}"/>
              </c:ext>
            </c:extLst>
          </c:dPt>
          <c:dLbls>
            <c:dLbl>
              <c:idx val="0"/>
              <c:layout>
                <c:manualLayout>
                  <c:x val="-8.6504290773988204E-2"/>
                  <c:y val="2.8983706141859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60B-EC42-B362-C62D452D9C5D}"/>
                </c:ext>
              </c:extLst>
            </c:dLbl>
            <c:dLbl>
              <c:idx val="1"/>
              <c:layout>
                <c:manualLayout>
                  <c:x val="7.1005544396728543E-2"/>
                  <c:y val="-0.105156577972061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0B-EC42-B362-C62D452D9C5D}"/>
                </c:ext>
              </c:extLst>
            </c:dLbl>
            <c:dLbl>
              <c:idx val="2"/>
              <c:layout>
                <c:manualLayout>
                  <c:x val="4.702614489897549E-2"/>
                  <c:y val="4.7810144558572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0B-EC42-B362-C62D452D9C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138</c:v>
                </c:pt>
                <c:pt idx="1">
                  <c:v>47</c:v>
                </c:pt>
                <c:pt idx="2">
                  <c:v>130</c:v>
                </c:pt>
                <c:pt idx="3">
                  <c:v>322</c:v>
                </c:pt>
                <c:pt idx="4">
                  <c:v>576</c:v>
                </c:pt>
              </c:numCache>
            </c:numRef>
          </c:cat>
          <c:val>
            <c:numRef>
              <c:f>Sheet1!$B$2:$B$6</c:f>
              <c:numCache>
                <c:formatCode>General</c:formatCode>
                <c:ptCount val="5"/>
                <c:pt idx="0">
                  <c:v>11</c:v>
                </c:pt>
                <c:pt idx="1">
                  <c:v>4</c:v>
                </c:pt>
                <c:pt idx="2">
                  <c:v>11</c:v>
                </c:pt>
                <c:pt idx="3">
                  <c:v>27</c:v>
                </c:pt>
                <c:pt idx="4">
                  <c:v>47</c:v>
                </c:pt>
              </c:numCache>
            </c:numRef>
          </c:val>
          <c:extLst>
            <c:ext xmlns:c16="http://schemas.microsoft.com/office/drawing/2014/chart" uri="{C3380CC4-5D6E-409C-BE32-E72D297353CC}">
              <c16:uniqueId val="{00000000-560B-EC42-B362-C62D452D9C5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7209098862642"/>
          <c:y val="0.15740740740740741"/>
          <c:w val="0.43134492563429572"/>
          <c:h val="0.718908209390492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B2-45DD-8B85-372009EFB5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B2-45DD-8B85-372009EFB5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B2-45DD-8B85-372009EFB5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B2-45DD-8B85-372009EFB57C}"/>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80B2-45DD-8B85-372009EFB57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0B2-45DD-8B85-372009EFB57C}"/>
              </c:ext>
            </c:extLst>
          </c:dPt>
          <c:dPt>
            <c:idx val="6"/>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D-80B2-45DD-8B85-372009EFB57C}"/>
              </c:ext>
            </c:extLst>
          </c:dPt>
          <c:dPt>
            <c:idx val="7"/>
            <c:bubble3D val="0"/>
            <c:spPr>
              <a:solidFill>
                <a:srgbClr val="FFFF00"/>
              </a:solidFill>
              <a:ln w="19050">
                <a:solidFill>
                  <a:schemeClr val="lt1"/>
                </a:solidFill>
              </a:ln>
              <a:effectLst/>
            </c:spPr>
            <c:extLst>
              <c:ext xmlns:c16="http://schemas.microsoft.com/office/drawing/2014/chart" uri="{C3380CC4-5D6E-409C-BE32-E72D297353CC}">
                <c16:uniqueId val="{0000000F-80B2-45DD-8B85-372009EFB57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0B2-45DD-8B85-372009EFB57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0B2-45DD-8B85-372009EFB57C}"/>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0B2-45DD-8B85-372009EFB57C}"/>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0B2-45DD-8B85-372009EFB57C}"/>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0B2-45DD-8B85-372009EFB57C}"/>
              </c:ext>
            </c:extLst>
          </c:dPt>
          <c:dPt>
            <c:idx val="1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1B-80B2-45DD-8B85-372009EFB57C}"/>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Grapf!$P$29:$P$42</c:f>
              <c:strCache>
                <c:ptCount val="14"/>
                <c:pt idx="0">
                  <c:v>Asian British - Banglashi</c:v>
                </c:pt>
                <c:pt idx="1">
                  <c:v>Asian British - Chinese</c:v>
                </c:pt>
                <c:pt idx="2">
                  <c:v>Asian British - Indian</c:v>
                </c:pt>
                <c:pt idx="3">
                  <c:v>Asian British - Pakistani</c:v>
                </c:pt>
                <c:pt idx="4">
                  <c:v>Black British - African</c:v>
                </c:pt>
                <c:pt idx="5">
                  <c:v>Black British - Caribbean</c:v>
                </c:pt>
                <c:pt idx="6">
                  <c:v>White British</c:v>
                </c:pt>
                <c:pt idx="7">
                  <c:v>White - Any other White background</c:v>
                </c:pt>
                <c:pt idx="8">
                  <c:v>Other Ethinic group - Arab</c:v>
                </c:pt>
                <c:pt idx="9">
                  <c:v>White - Irish</c:v>
                </c:pt>
                <c:pt idx="10">
                  <c:v>Any other Asian background</c:v>
                </c:pt>
                <c:pt idx="11">
                  <c:v>Black British - Any other Black background</c:v>
                </c:pt>
                <c:pt idx="12">
                  <c:v>Other Ethinic group - Any other background</c:v>
                </c:pt>
                <c:pt idx="13">
                  <c:v>Blank</c:v>
                </c:pt>
              </c:strCache>
            </c:strRef>
          </c:cat>
          <c:val>
            <c:numRef>
              <c:f>Grapf!$Q$29:$Q$42</c:f>
              <c:numCache>
                <c:formatCode>General</c:formatCode>
                <c:ptCount val="14"/>
                <c:pt idx="0">
                  <c:v>4</c:v>
                </c:pt>
                <c:pt idx="1">
                  <c:v>17</c:v>
                </c:pt>
                <c:pt idx="2">
                  <c:v>22</c:v>
                </c:pt>
                <c:pt idx="3">
                  <c:v>7</c:v>
                </c:pt>
                <c:pt idx="4">
                  <c:v>47</c:v>
                </c:pt>
                <c:pt idx="5">
                  <c:v>71</c:v>
                </c:pt>
                <c:pt idx="6">
                  <c:v>218</c:v>
                </c:pt>
                <c:pt idx="7">
                  <c:v>107</c:v>
                </c:pt>
                <c:pt idx="8">
                  <c:v>29</c:v>
                </c:pt>
                <c:pt idx="9">
                  <c:v>15</c:v>
                </c:pt>
                <c:pt idx="10">
                  <c:v>28</c:v>
                </c:pt>
                <c:pt idx="11">
                  <c:v>21</c:v>
                </c:pt>
                <c:pt idx="12">
                  <c:v>13</c:v>
                </c:pt>
                <c:pt idx="13">
                  <c:v>614</c:v>
                </c:pt>
              </c:numCache>
            </c:numRef>
          </c:val>
          <c:extLst>
            <c:ext xmlns:c16="http://schemas.microsoft.com/office/drawing/2014/chart" uri="{C3380CC4-5D6E-409C-BE32-E72D297353CC}">
              <c16:uniqueId val="{0000001C-80B2-45DD-8B85-372009EFB57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7483665605629084E-2"/>
          <c:y val="2.4734859967531012E-2"/>
          <c:w val="0.40797974721244951"/>
          <c:h val="0.9660056797366203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August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D8A-5F45-9E05-C58B10160DA7}"/>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D8A-5F45-9E05-C58B10160DA7}"/>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6-5D8A-5F45-9E05-C58B10160DA7}"/>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D8A-5F45-9E05-C58B10160DA7}"/>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D8A-5F45-9E05-C58B10160DA7}"/>
              </c:ext>
            </c:extLst>
          </c:dPt>
          <c:dLbls>
            <c:dLbl>
              <c:idx val="0"/>
              <c:layout>
                <c:manualLayout>
                  <c:x val="-0.22833154149388218"/>
                  <c:y val="1.8086813972185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8A-5F45-9E05-C58B10160DA7}"/>
                </c:ext>
              </c:extLst>
            </c:dLbl>
            <c:dLbl>
              <c:idx val="3"/>
              <c:layout>
                <c:manualLayout>
                  <c:x val="-0.14889088794786845"/>
                  <c:y val="-3.989507709348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8A-5F45-9E05-C58B10160D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50</c:v>
                </c:pt>
                <c:pt idx="1">
                  <c:v>13</c:v>
                </c:pt>
                <c:pt idx="2">
                  <c:v>44</c:v>
                </c:pt>
                <c:pt idx="3">
                  <c:v>110</c:v>
                </c:pt>
                <c:pt idx="4">
                  <c:v>188</c:v>
                </c:pt>
              </c:numCache>
            </c:numRef>
          </c:cat>
          <c:val>
            <c:numRef>
              <c:f>Sheet1!$B$2:$B$6</c:f>
              <c:numCache>
                <c:formatCode>General</c:formatCode>
                <c:ptCount val="5"/>
                <c:pt idx="0">
                  <c:v>12</c:v>
                </c:pt>
                <c:pt idx="1">
                  <c:v>3</c:v>
                </c:pt>
                <c:pt idx="2">
                  <c:v>11</c:v>
                </c:pt>
                <c:pt idx="3">
                  <c:v>27</c:v>
                </c:pt>
                <c:pt idx="4">
                  <c:v>47</c:v>
                </c:pt>
              </c:numCache>
            </c:numRef>
          </c:val>
          <c:extLst>
            <c:ext xmlns:c16="http://schemas.microsoft.com/office/drawing/2014/chart" uri="{C3380CC4-5D6E-409C-BE32-E72D297353CC}">
              <c16:uniqueId val="{00000000-5D8A-5F45-9E05-C58B10160D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reviews</c:v>
                </c:pt>
              </c:strCache>
            </c:strRef>
          </c:tx>
          <c:spPr>
            <a:solidFill>
              <a:schemeClr val="accent1"/>
            </a:solidFill>
            <a:ln>
              <a:noFill/>
            </a:ln>
            <a:effectLst/>
          </c:spPr>
          <c:invertIfNegative val="0"/>
          <c:dPt>
            <c:idx val="0"/>
            <c:invertIfNegative val="0"/>
            <c:bubble3D val="0"/>
            <c:spPr>
              <a:solidFill>
                <a:srgbClr val="23A95C"/>
              </a:solidFill>
              <a:ln>
                <a:noFill/>
              </a:ln>
              <a:effectLst/>
            </c:spPr>
            <c:extLst>
              <c:ext xmlns:c16="http://schemas.microsoft.com/office/drawing/2014/chart" uri="{C3380CC4-5D6E-409C-BE32-E72D297353CC}">
                <c16:uniqueId val="{0000000C-425E-9C4A-9778-AB5CE87EB452}"/>
              </c:ext>
            </c:extLst>
          </c:dPt>
          <c:dPt>
            <c:idx val="1"/>
            <c:invertIfNegative val="0"/>
            <c:bubble3D val="0"/>
            <c:spPr>
              <a:solidFill>
                <a:srgbClr val="E47940"/>
              </a:solidFill>
              <a:ln>
                <a:noFill/>
              </a:ln>
              <a:effectLst/>
            </c:spPr>
            <c:extLst>
              <c:ext xmlns:c16="http://schemas.microsoft.com/office/drawing/2014/chart" uri="{C3380CC4-5D6E-409C-BE32-E72D297353CC}">
                <c16:uniqueId val="{0000000B-425E-9C4A-9778-AB5CE87EB452}"/>
              </c:ext>
            </c:extLst>
          </c:dPt>
          <c:dPt>
            <c:idx val="2"/>
            <c:invertIfNegative val="0"/>
            <c:bubble3D val="0"/>
            <c:spPr>
              <a:solidFill>
                <a:srgbClr val="FFC000"/>
              </a:solidFill>
              <a:ln>
                <a:noFill/>
              </a:ln>
              <a:effectLst/>
            </c:spPr>
            <c:extLst>
              <c:ext xmlns:c16="http://schemas.microsoft.com/office/drawing/2014/chart" uri="{C3380CC4-5D6E-409C-BE32-E72D297353CC}">
                <c16:uniqueId val="{0000000A-425E-9C4A-9778-AB5CE87EB452}"/>
              </c:ext>
            </c:extLst>
          </c:dPt>
          <c:dPt>
            <c:idx val="3"/>
            <c:invertIfNegative val="0"/>
            <c:bubble3D val="0"/>
            <c:spPr>
              <a:solidFill>
                <a:srgbClr val="27A6D2"/>
              </a:solidFill>
              <a:ln>
                <a:noFill/>
              </a:ln>
              <a:effectLst/>
            </c:spPr>
            <c:extLst>
              <c:ext xmlns:c16="http://schemas.microsoft.com/office/drawing/2014/chart" uri="{C3380CC4-5D6E-409C-BE32-E72D297353CC}">
                <c16:uniqueId val="{00000009-425E-9C4A-9778-AB5CE87EB452}"/>
              </c:ext>
            </c:extLst>
          </c:dPt>
          <c:dPt>
            <c:idx val="4"/>
            <c:invertIfNegative val="0"/>
            <c:bubble3D val="0"/>
            <c:spPr>
              <a:solidFill>
                <a:srgbClr val="2E5589"/>
              </a:solidFill>
              <a:ln>
                <a:noFill/>
              </a:ln>
              <a:effectLst/>
            </c:spPr>
            <c:extLst>
              <c:ext xmlns:c16="http://schemas.microsoft.com/office/drawing/2014/chart" uri="{C3380CC4-5D6E-409C-BE32-E72D297353CC}">
                <c16:uniqueId val="{00000008-425E-9C4A-9778-AB5CE87EB452}"/>
              </c:ext>
            </c:extLst>
          </c:dPt>
          <c:dPt>
            <c:idx val="5"/>
            <c:invertIfNegative val="0"/>
            <c:bubble3D val="0"/>
            <c:spPr>
              <a:solidFill>
                <a:srgbClr val="5A3D84"/>
              </a:solidFill>
              <a:ln>
                <a:noFill/>
              </a:ln>
              <a:effectLst/>
            </c:spPr>
            <c:extLst>
              <c:ext xmlns:c16="http://schemas.microsoft.com/office/drawing/2014/chart" uri="{C3380CC4-5D6E-409C-BE32-E72D297353CC}">
                <c16:uniqueId val="{00000007-425E-9C4A-9778-AB5CE87EB452}"/>
              </c:ext>
            </c:extLst>
          </c:dPt>
          <c:dPt>
            <c:idx val="6"/>
            <c:invertIfNegative val="0"/>
            <c:bubble3D val="0"/>
            <c:spPr>
              <a:solidFill>
                <a:srgbClr val="F4DC00"/>
              </a:solidFill>
              <a:ln>
                <a:noFill/>
              </a:ln>
              <a:effectLst/>
            </c:spPr>
            <c:extLst>
              <c:ext xmlns:c16="http://schemas.microsoft.com/office/drawing/2014/chart" uri="{C3380CC4-5D6E-409C-BE32-E72D297353CC}">
                <c16:uniqueId val="{00000006-425E-9C4A-9778-AB5CE87EB452}"/>
              </c:ext>
            </c:extLst>
          </c:dPt>
          <c:dPt>
            <c:idx val="7"/>
            <c:invertIfNegative val="0"/>
            <c:bubble3D val="0"/>
            <c:spPr>
              <a:solidFill>
                <a:srgbClr val="2169A5"/>
              </a:solidFill>
              <a:ln>
                <a:noFill/>
              </a:ln>
              <a:effectLst/>
            </c:spPr>
            <c:extLst>
              <c:ext xmlns:c16="http://schemas.microsoft.com/office/drawing/2014/chart" uri="{C3380CC4-5D6E-409C-BE32-E72D297353CC}">
                <c16:uniqueId val="{00000005-425E-9C4A-9778-AB5CE87EB452}"/>
              </c:ext>
            </c:extLst>
          </c:dPt>
          <c:dPt>
            <c:idx val="8"/>
            <c:invertIfNegative val="0"/>
            <c:bubble3D val="0"/>
            <c:spPr>
              <a:solidFill>
                <a:srgbClr val="80BF61"/>
              </a:solidFill>
              <a:ln>
                <a:noFill/>
              </a:ln>
              <a:effectLst/>
            </c:spPr>
            <c:extLst>
              <c:ext xmlns:c16="http://schemas.microsoft.com/office/drawing/2014/chart" uri="{C3380CC4-5D6E-409C-BE32-E72D297353CC}">
                <c16:uniqueId val="{00000004-425E-9C4A-9778-AB5CE87EB4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Mental Health Services</c:v>
                </c:pt>
                <c:pt idx="6">
                  <c:v>Community Health Services</c:v>
                </c:pt>
                <c:pt idx="7">
                  <c:v>Others</c:v>
                </c:pt>
                <c:pt idx="8">
                  <c:v>COVID-19</c:v>
                </c:pt>
                <c:pt idx="9">
                  <c:v>Social Care</c:v>
                </c:pt>
                <c:pt idx="10">
                  <c:v>Residential care</c:v>
                </c:pt>
                <c:pt idx="11">
                  <c:v>Supported Living</c:v>
                </c:pt>
              </c:strCache>
            </c:strRef>
          </c:cat>
          <c:val>
            <c:numRef>
              <c:f>Sheet1!$B$2:$B$13</c:f>
              <c:numCache>
                <c:formatCode>General</c:formatCode>
                <c:ptCount val="12"/>
                <c:pt idx="0">
                  <c:v>605</c:v>
                </c:pt>
                <c:pt idx="1">
                  <c:v>204</c:v>
                </c:pt>
                <c:pt idx="2">
                  <c:v>158</c:v>
                </c:pt>
                <c:pt idx="3">
                  <c:v>152</c:v>
                </c:pt>
                <c:pt idx="4">
                  <c:v>63</c:v>
                </c:pt>
                <c:pt idx="5">
                  <c:v>16</c:v>
                </c:pt>
                <c:pt idx="6">
                  <c:v>6</c:v>
                </c:pt>
                <c:pt idx="7">
                  <c:v>3</c:v>
                </c:pt>
                <c:pt idx="8">
                  <c:v>2</c:v>
                </c:pt>
                <c:pt idx="9">
                  <c:v>2</c:v>
                </c:pt>
                <c:pt idx="10">
                  <c:v>1</c:v>
                </c:pt>
                <c:pt idx="11">
                  <c:v>1</c:v>
                </c:pt>
              </c:numCache>
            </c:numRef>
          </c:val>
          <c:extLst>
            <c:ext xmlns:c16="http://schemas.microsoft.com/office/drawing/2014/chart" uri="{C3380CC4-5D6E-409C-BE32-E72D297353CC}">
              <c16:uniqueId val="{00000000-425E-9C4A-9778-AB5CE87EB452}"/>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Neutral</c:v>
                </c:pt>
              </c:strCache>
            </c:strRef>
          </c:tx>
          <c:spPr>
            <a:solidFill>
              <a:srgbClr val="D1498D"/>
            </a:solidFill>
            <a:ln>
              <a:noFill/>
            </a:ln>
            <a:effectLst/>
          </c:spPr>
          <c:invertIfNegative val="0"/>
          <c:dPt>
            <c:idx val="0"/>
            <c:invertIfNegative val="0"/>
            <c:bubble3D val="0"/>
            <c:spPr>
              <a:solidFill>
                <a:srgbClr val="D1498D"/>
              </a:solidFill>
              <a:ln>
                <a:noFill/>
              </a:ln>
              <a:effectLst/>
            </c:spPr>
            <c:extLst>
              <c:ext xmlns:c16="http://schemas.microsoft.com/office/drawing/2014/chart" uri="{C3380CC4-5D6E-409C-BE32-E72D297353CC}">
                <c16:uniqueId val="{00000001-1101-6D4A-AE7A-E3F5E8B28084}"/>
              </c:ext>
            </c:extLst>
          </c:dPt>
          <c:dPt>
            <c:idx val="1"/>
            <c:invertIfNegative val="0"/>
            <c:bubble3D val="0"/>
            <c:spPr>
              <a:solidFill>
                <a:srgbClr val="D1498D"/>
              </a:solidFill>
              <a:ln>
                <a:noFill/>
              </a:ln>
              <a:effectLst/>
            </c:spPr>
            <c:extLst>
              <c:ext xmlns:c16="http://schemas.microsoft.com/office/drawing/2014/chart" uri="{C3380CC4-5D6E-409C-BE32-E72D297353CC}">
                <c16:uniqueId val="{00000003-1101-6D4A-AE7A-E3F5E8B28084}"/>
              </c:ext>
            </c:extLst>
          </c:dPt>
          <c:dPt>
            <c:idx val="2"/>
            <c:invertIfNegative val="0"/>
            <c:bubble3D val="0"/>
            <c:spPr>
              <a:solidFill>
                <a:srgbClr val="D1498D"/>
              </a:solidFill>
              <a:ln>
                <a:noFill/>
              </a:ln>
              <a:effectLst/>
            </c:spPr>
            <c:extLst>
              <c:ext xmlns:c16="http://schemas.microsoft.com/office/drawing/2014/chart" uri="{C3380CC4-5D6E-409C-BE32-E72D297353CC}">
                <c16:uniqueId val="{00000005-1101-6D4A-AE7A-E3F5E8B28084}"/>
              </c:ext>
            </c:extLst>
          </c:dPt>
          <c:dPt>
            <c:idx val="3"/>
            <c:invertIfNegative val="0"/>
            <c:bubble3D val="0"/>
            <c:spPr>
              <a:solidFill>
                <a:srgbClr val="D1498D"/>
              </a:solidFill>
              <a:ln>
                <a:noFill/>
              </a:ln>
              <a:effectLst/>
            </c:spPr>
            <c:extLst>
              <c:ext xmlns:c16="http://schemas.microsoft.com/office/drawing/2014/chart" uri="{C3380CC4-5D6E-409C-BE32-E72D297353CC}">
                <c16:uniqueId val="{00000007-1101-6D4A-AE7A-E3F5E8B28084}"/>
              </c:ext>
            </c:extLst>
          </c:dPt>
          <c:dPt>
            <c:idx val="4"/>
            <c:invertIfNegative val="0"/>
            <c:bubble3D val="0"/>
            <c:spPr>
              <a:solidFill>
                <a:srgbClr val="D1498D"/>
              </a:solidFill>
              <a:ln>
                <a:noFill/>
              </a:ln>
              <a:effectLst/>
            </c:spPr>
            <c:extLst>
              <c:ext xmlns:c16="http://schemas.microsoft.com/office/drawing/2014/chart" uri="{C3380CC4-5D6E-409C-BE32-E72D297353CC}">
                <c16:uniqueId val="{00000009-1101-6D4A-AE7A-E3F5E8B28084}"/>
              </c:ext>
            </c:extLst>
          </c:dPt>
          <c:dPt>
            <c:idx val="5"/>
            <c:invertIfNegative val="0"/>
            <c:bubble3D val="0"/>
            <c:spPr>
              <a:solidFill>
                <a:srgbClr val="D1498D"/>
              </a:solidFill>
              <a:ln>
                <a:noFill/>
              </a:ln>
              <a:effectLst/>
            </c:spPr>
            <c:extLst>
              <c:ext xmlns:c16="http://schemas.microsoft.com/office/drawing/2014/chart" uri="{C3380CC4-5D6E-409C-BE32-E72D297353CC}">
                <c16:uniqueId val="{0000000B-1101-6D4A-AE7A-E3F5E8B28084}"/>
              </c:ext>
            </c:extLst>
          </c:dPt>
          <c:dPt>
            <c:idx val="6"/>
            <c:invertIfNegative val="0"/>
            <c:bubble3D val="0"/>
            <c:spPr>
              <a:solidFill>
                <a:srgbClr val="D1498D"/>
              </a:solidFill>
              <a:ln>
                <a:noFill/>
              </a:ln>
              <a:effectLst/>
            </c:spPr>
            <c:extLst>
              <c:ext xmlns:c16="http://schemas.microsoft.com/office/drawing/2014/chart" uri="{C3380CC4-5D6E-409C-BE32-E72D297353CC}">
                <c16:uniqueId val="{0000000D-1101-6D4A-AE7A-E3F5E8B28084}"/>
              </c:ext>
            </c:extLst>
          </c:dPt>
          <c:dPt>
            <c:idx val="7"/>
            <c:invertIfNegative val="0"/>
            <c:bubble3D val="0"/>
            <c:spPr>
              <a:solidFill>
                <a:srgbClr val="D1498D"/>
              </a:solidFill>
              <a:ln>
                <a:noFill/>
              </a:ln>
              <a:effectLst/>
            </c:spPr>
            <c:extLst>
              <c:ext xmlns:c16="http://schemas.microsoft.com/office/drawing/2014/chart" uri="{C3380CC4-5D6E-409C-BE32-E72D297353CC}">
                <c16:uniqueId val="{0000000F-1101-6D4A-AE7A-E3F5E8B28084}"/>
              </c:ext>
            </c:extLst>
          </c:dPt>
          <c:dPt>
            <c:idx val="8"/>
            <c:invertIfNegative val="0"/>
            <c:bubble3D val="0"/>
            <c:spPr>
              <a:solidFill>
                <a:srgbClr val="D1498D"/>
              </a:solidFill>
              <a:ln>
                <a:noFill/>
              </a:ln>
              <a:effectLst/>
            </c:spPr>
            <c:extLst>
              <c:ext xmlns:c16="http://schemas.microsoft.com/office/drawing/2014/chart" uri="{C3380CC4-5D6E-409C-BE32-E72D297353CC}">
                <c16:uniqueId val="{00000011-1101-6D4A-AE7A-E3F5E8B280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Mental Health Services</c:v>
                </c:pt>
                <c:pt idx="6">
                  <c:v>Community Health Services</c:v>
                </c:pt>
                <c:pt idx="7">
                  <c:v>Others</c:v>
                </c:pt>
                <c:pt idx="8">
                  <c:v>COVID-19</c:v>
                </c:pt>
                <c:pt idx="9">
                  <c:v>Social care</c:v>
                </c:pt>
                <c:pt idx="10">
                  <c:v>Residential care</c:v>
                </c:pt>
                <c:pt idx="11">
                  <c:v>Supported Living</c:v>
                </c:pt>
              </c:strCache>
            </c:strRef>
          </c:cat>
          <c:val>
            <c:numRef>
              <c:f>Sheet1!$B$2:$B$13</c:f>
              <c:numCache>
                <c:formatCode>General</c:formatCode>
                <c:ptCount val="12"/>
                <c:pt idx="0">
                  <c:v>94</c:v>
                </c:pt>
                <c:pt idx="1">
                  <c:v>1</c:v>
                </c:pt>
                <c:pt idx="2">
                  <c:v>11</c:v>
                </c:pt>
                <c:pt idx="3">
                  <c:v>15</c:v>
                </c:pt>
                <c:pt idx="4">
                  <c:v>1</c:v>
                </c:pt>
                <c:pt idx="5">
                  <c:v>5</c:v>
                </c:pt>
                <c:pt idx="6">
                  <c:v>1</c:v>
                </c:pt>
                <c:pt idx="7">
                  <c:v>2</c:v>
                </c:pt>
              </c:numCache>
            </c:numRef>
          </c:val>
          <c:extLst>
            <c:ext xmlns:c16="http://schemas.microsoft.com/office/drawing/2014/chart" uri="{C3380CC4-5D6E-409C-BE32-E72D297353CC}">
              <c16:uniqueId val="{00000012-1101-6D4A-AE7A-E3F5E8B28084}"/>
            </c:ext>
          </c:extLst>
        </c:ser>
        <c:ser>
          <c:idx val="1"/>
          <c:order val="1"/>
          <c:tx>
            <c:strRef>
              <c:f>Sheet1!$C$1</c:f>
              <c:strCache>
                <c:ptCount val="1"/>
                <c:pt idx="0">
                  <c:v>Negative</c:v>
                </c:pt>
              </c:strCache>
            </c:strRef>
          </c:tx>
          <c:spPr>
            <a:solidFill>
              <a:srgbClr val="205F7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Mental Health Services</c:v>
                </c:pt>
                <c:pt idx="6">
                  <c:v>Community Health Services</c:v>
                </c:pt>
                <c:pt idx="7">
                  <c:v>Others</c:v>
                </c:pt>
                <c:pt idx="8">
                  <c:v>COVID-19</c:v>
                </c:pt>
                <c:pt idx="9">
                  <c:v>Social care</c:v>
                </c:pt>
                <c:pt idx="10">
                  <c:v>Residential care</c:v>
                </c:pt>
                <c:pt idx="11">
                  <c:v>Supported Living</c:v>
                </c:pt>
              </c:strCache>
            </c:strRef>
          </c:cat>
          <c:val>
            <c:numRef>
              <c:f>Sheet1!$C$2:$C$13</c:f>
              <c:numCache>
                <c:formatCode>General</c:formatCode>
                <c:ptCount val="12"/>
                <c:pt idx="0">
                  <c:v>101</c:v>
                </c:pt>
                <c:pt idx="1">
                  <c:v>16</c:v>
                </c:pt>
                <c:pt idx="2">
                  <c:v>10</c:v>
                </c:pt>
                <c:pt idx="3">
                  <c:v>46</c:v>
                </c:pt>
                <c:pt idx="4">
                  <c:v>5</c:v>
                </c:pt>
                <c:pt idx="5">
                  <c:v>2</c:v>
                </c:pt>
                <c:pt idx="6">
                  <c:v>3</c:v>
                </c:pt>
                <c:pt idx="10">
                  <c:v>1</c:v>
                </c:pt>
                <c:pt idx="11">
                  <c:v>1</c:v>
                </c:pt>
              </c:numCache>
            </c:numRef>
          </c:val>
          <c:extLst>
            <c:ext xmlns:c16="http://schemas.microsoft.com/office/drawing/2014/chart" uri="{C3380CC4-5D6E-409C-BE32-E72D297353CC}">
              <c16:uniqueId val="{00000014-1101-6D4A-AE7A-E3F5E8B28084}"/>
            </c:ext>
          </c:extLst>
        </c:ser>
        <c:ser>
          <c:idx val="2"/>
          <c:order val="2"/>
          <c:tx>
            <c:strRef>
              <c:f>Sheet1!$D$1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Mental Health Services</c:v>
                </c:pt>
                <c:pt idx="6">
                  <c:v>Community Health Services</c:v>
                </c:pt>
                <c:pt idx="7">
                  <c:v>Others</c:v>
                </c:pt>
                <c:pt idx="8">
                  <c:v>COVID-19</c:v>
                </c:pt>
                <c:pt idx="9">
                  <c:v>Social care</c:v>
                </c:pt>
                <c:pt idx="10">
                  <c:v>Residential care</c:v>
                </c:pt>
                <c:pt idx="11">
                  <c:v>Supported Living</c:v>
                </c:pt>
              </c:strCache>
            </c:strRef>
          </c:cat>
          <c:val>
            <c:numRef>
              <c:f>Sheet1!$D$2:$D$13</c:f>
              <c:numCache>
                <c:formatCode>General</c:formatCode>
                <c:ptCount val="12"/>
                <c:pt idx="0">
                  <c:v>410</c:v>
                </c:pt>
                <c:pt idx="1">
                  <c:v>187</c:v>
                </c:pt>
                <c:pt idx="2">
                  <c:v>137</c:v>
                </c:pt>
                <c:pt idx="3">
                  <c:v>91</c:v>
                </c:pt>
                <c:pt idx="4">
                  <c:v>57</c:v>
                </c:pt>
                <c:pt idx="5">
                  <c:v>9</c:v>
                </c:pt>
                <c:pt idx="6">
                  <c:v>2</c:v>
                </c:pt>
                <c:pt idx="7">
                  <c:v>1</c:v>
                </c:pt>
                <c:pt idx="8">
                  <c:v>2</c:v>
                </c:pt>
                <c:pt idx="9">
                  <c:v>1</c:v>
                </c:pt>
                <c:pt idx="11">
                  <c:v>1</c:v>
                </c:pt>
              </c:numCache>
            </c:numRef>
          </c:val>
          <c:extLst>
            <c:ext xmlns:c16="http://schemas.microsoft.com/office/drawing/2014/chart" uri="{C3380CC4-5D6E-409C-BE32-E72D297353CC}">
              <c16:uniqueId val="{00000015-1101-6D4A-AE7A-E3F5E8B28084}"/>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latin typeface="Trebuchet MS" panose="020B070302020209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b="1"/>
              <a:t>Top sub-themes for Administration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45886641624468211"/>
          <c:y val="0.14254395738074324"/>
          <c:w val="0.48949570207193716"/>
          <c:h val="0.64418908895000437"/>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5.8701367202045583E-4"/>
                  <c:y val="-8.45442830110033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E-FE48-AF3B-8FD88E36E858}"/>
                </c:ext>
              </c:extLst>
            </c:dLbl>
            <c:dLbl>
              <c:idx val="3"/>
              <c:layout>
                <c:manualLayout>
                  <c:x val="-2.0288523095910505E-2"/>
                  <c:y val="-1.78322574303997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B7-4550-A061-FA17A238EC6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Appointment availability </c:v>
                </c:pt>
                <c:pt idx="3">
                  <c:v>Management of Service</c:v>
                </c:pt>
                <c:pt idx="4">
                  <c:v>Others</c:v>
                </c:pt>
              </c:strCache>
            </c:strRef>
          </c:cat>
          <c:val>
            <c:numRef>
              <c:f>Sheet1!$B$2:$B$6</c:f>
              <c:numCache>
                <c:formatCode>General</c:formatCode>
                <c:ptCount val="5"/>
                <c:pt idx="0">
                  <c:v>137</c:v>
                </c:pt>
                <c:pt idx="1">
                  <c:v>29</c:v>
                </c:pt>
                <c:pt idx="2">
                  <c:v>22</c:v>
                </c:pt>
                <c:pt idx="3">
                  <c:v>45</c:v>
                </c:pt>
                <c:pt idx="4">
                  <c:v>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2.1094048474142913E-2"/>
                  <c:y val="-2.309066720023109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FE-FE48-AF3B-8FD88E36E858}"/>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2.040206153942991E-2"/>
                      <c:h val="6.8544123515317121E-2"/>
                    </c:manualLayout>
                  </c15:layout>
                </c:ext>
                <c:ext xmlns:c16="http://schemas.microsoft.com/office/drawing/2014/chart" uri="{C3380CC4-5D6E-409C-BE32-E72D297353CC}">
                  <c16:uniqueId val="{00000007-1438-CE47-94C9-2D78D08EE2F4}"/>
                </c:ext>
              </c:extLst>
            </c:dLbl>
            <c:dLbl>
              <c:idx val="3"/>
              <c:layout>
                <c:manualLayout>
                  <c:x val="-2.2893931589303165E-2"/>
                  <c:y val="-2.22903217879997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B7-4550-A061-FA17A238EC6B}"/>
                </c:ext>
              </c:extLst>
            </c:dLbl>
            <c:dLbl>
              <c:idx val="4"/>
              <c:layout>
                <c:manualLayout>
                  <c:x val="2.1660744740480905E-2"/>
                  <c:y val="8.3849386694554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F7-4A8B-ABD6-279344B83C7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Appointment availability </c:v>
                </c:pt>
                <c:pt idx="3">
                  <c:v>Management of Service</c:v>
                </c:pt>
                <c:pt idx="4">
                  <c:v>Others</c:v>
                </c:pt>
              </c:strCache>
            </c:strRef>
          </c:cat>
          <c:val>
            <c:numRef>
              <c:f>Sheet1!$C$2:$C$6</c:f>
              <c:numCache>
                <c:formatCode>General</c:formatCode>
                <c:ptCount val="5"/>
                <c:pt idx="0">
                  <c:v>137</c:v>
                </c:pt>
                <c:pt idx="1">
                  <c:v>128</c:v>
                </c:pt>
                <c:pt idx="2">
                  <c:v>49</c:v>
                </c:pt>
                <c:pt idx="3">
                  <c:v>10</c:v>
                </c:pt>
                <c:pt idx="4">
                  <c:v>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14725099525408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E-FE48-AF3B-8FD88E36E858}"/>
                </c:ext>
              </c:extLst>
            </c:dLbl>
            <c:dLbl>
              <c:idx val="1"/>
              <c:layout>
                <c:manualLayout>
                  <c:x val="2.9061658545680102E-2"/>
                  <c:y val="-9.22311923713910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E-FE48-AF3B-8FD88E36E858}"/>
                </c:ext>
              </c:extLst>
            </c:dLbl>
            <c:dLbl>
              <c:idx val="2"/>
              <c:layout>
                <c:manualLayout>
                  <c:x val="2.6266222552081279E-2"/>
                  <c:y val="1.8446238474278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FE-FE48-AF3B-8FD88E36E858}"/>
                </c:ext>
              </c:extLst>
            </c:dLbl>
            <c:dLbl>
              <c:idx val="3"/>
              <c:layout>
                <c:manualLayout>
                  <c:x val="1.62515342629144E-2"/>
                  <c:y val="4.61155961856955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Booking appointments</c:v>
                </c:pt>
                <c:pt idx="1">
                  <c:v>Getting through the telephone</c:v>
                </c:pt>
                <c:pt idx="2">
                  <c:v>Appointment availability </c:v>
                </c:pt>
                <c:pt idx="3">
                  <c:v>Management of Service</c:v>
                </c:pt>
                <c:pt idx="4">
                  <c:v>Others</c:v>
                </c:pt>
              </c:strCache>
            </c:strRef>
          </c:cat>
          <c:val>
            <c:numRef>
              <c:f>Sheet1!$D$2:$D$6</c:f>
              <c:numCache>
                <c:formatCode>General</c:formatCode>
                <c:ptCount val="5"/>
                <c:pt idx="0">
                  <c:v>12</c:v>
                </c:pt>
                <c:pt idx="1">
                  <c:v>9</c:v>
                </c:pt>
                <c:pt idx="2">
                  <c:v>2</c:v>
                </c:pt>
                <c:pt idx="3">
                  <c:v>3</c:v>
                </c:pt>
                <c:pt idx="4">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0">
          <a:solidFill>
            <a:schemeClr val="tx1"/>
          </a:solidFill>
          <a:latin typeface="Trebuchet MS" panose="020B070302020209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r>
              <a:rPr lang="en-GB" b="1" dirty="0"/>
              <a:t>Top </a:t>
            </a:r>
            <a:r>
              <a:rPr lang="en-GB" sz="1600" b="1" dirty="0"/>
              <a:t>sub-themes</a:t>
            </a:r>
            <a:r>
              <a:rPr lang="en-GB" b="1" dirty="0"/>
              <a:t> for Staff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4.35055026995677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7A-49AD-BA03-E4823FA69952}"/>
                </c:ext>
              </c:extLst>
            </c:dLbl>
            <c:dLbl>
              <c:idx val="2"/>
              <c:layout>
                <c:manualLayout>
                  <c:x val="-6.0826578660296334E-3"/>
                  <c:y val="-1.44039228573526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EA-486E-84CF-59FB84E70CC8}"/>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Capacity</c:v>
                </c:pt>
                <c:pt idx="2">
                  <c:v>General</c:v>
                </c:pt>
                <c:pt idx="3">
                  <c:v>Attitude</c:v>
                </c:pt>
              </c:strCache>
            </c:strRef>
          </c:cat>
          <c:val>
            <c:numRef>
              <c:f>Sheet1!$B$2:$B$5</c:f>
              <c:numCache>
                <c:formatCode>General</c:formatCode>
                <c:ptCount val="4"/>
                <c:pt idx="1">
                  <c:v>20</c:v>
                </c:pt>
                <c:pt idx="2">
                  <c:v>55</c:v>
                </c:pt>
                <c:pt idx="3">
                  <c:v>223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4.5428124870545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2A-5F44-B2FA-E52064524A24}"/>
                </c:ext>
              </c:extLst>
            </c:dLbl>
            <c:dLbl>
              <c:idx val="1"/>
              <c:layout>
                <c:manualLayout>
                  <c:x val="3.087220722462337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7A-49AD-BA03-E4823FA69952}"/>
                </c:ext>
              </c:extLst>
            </c:dLbl>
            <c:dLbl>
              <c:idx val="2"/>
              <c:layout>
                <c:manualLayout>
                  <c:x val="-1.8051202032615749E-2"/>
                  <c:y val="-1.08029421430145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Capacity</c:v>
                </c:pt>
                <c:pt idx="2">
                  <c:v>General</c:v>
                </c:pt>
                <c:pt idx="3">
                  <c:v>Attitude</c:v>
                </c:pt>
              </c:strCache>
            </c:strRef>
          </c:cat>
          <c:val>
            <c:numRef>
              <c:f>Sheet1!$C$2:$C$5</c:f>
              <c:numCache>
                <c:formatCode>General</c:formatCode>
                <c:ptCount val="4"/>
                <c:pt idx="0">
                  <c:v>2</c:v>
                </c:pt>
                <c:pt idx="1">
                  <c:v>1</c:v>
                </c:pt>
                <c:pt idx="2">
                  <c:v>3</c:v>
                </c:pt>
                <c:pt idx="3">
                  <c:v>47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806598579102169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9-2A49-84A0-1980E4469645}"/>
                </c:ext>
              </c:extLst>
            </c:dLbl>
            <c:dLbl>
              <c:idx val="1"/>
              <c:layout>
                <c:manualLayout>
                  <c:x val="5.2784619713058624E-2"/>
                  <c:y val="-7.201961428676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9-2A49-84A0-1980E4469645}"/>
                </c:ext>
              </c:extLst>
            </c:dLbl>
            <c:dLbl>
              <c:idx val="2"/>
              <c:layout>
                <c:manualLayout>
                  <c:x val="3.8607789392286554E-2"/>
                  <c:y val="-1.80049035716908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EA-486E-84CF-59FB84E70CC8}"/>
                </c:ext>
              </c:extLst>
            </c:dLbl>
            <c:dLbl>
              <c:idx val="3"/>
              <c:layout>
                <c:manualLayout>
                  <c:x val="1.0022404341402119E-2"/>
                  <c:y val="-3.300860856317036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7A-49AD-BA03-E4823FA6995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Capacity</c:v>
                </c:pt>
                <c:pt idx="2">
                  <c:v>General</c:v>
                </c:pt>
                <c:pt idx="3">
                  <c:v>Attitude</c:v>
                </c:pt>
              </c:strCache>
            </c:strRef>
          </c:cat>
          <c:val>
            <c:numRef>
              <c:f>Sheet1!$D$2:$D$5</c:f>
              <c:numCache>
                <c:formatCode>General</c:formatCode>
                <c:ptCount val="4"/>
                <c:pt idx="2">
                  <c:v>12</c:v>
                </c:pt>
                <c:pt idx="3">
                  <c:v>12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0">
          <a:solidFill>
            <a:schemeClr val="tx1"/>
          </a:solidFill>
          <a:latin typeface="Trebuchet MS" panose="020B070302020209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E801B-8D0D-441D-B746-C55B2F97B0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5A41408-6C2C-4937-881F-CC136B582F47}">
      <dgm:prSet custT="1"/>
      <dgm:spPr/>
      <dgm:t>
        <a:bodyPr/>
        <a:lstStyle/>
        <a:p>
          <a:pPr>
            <a:lnSpc>
              <a:spcPct val="100000"/>
            </a:lnSpc>
          </a:pPr>
          <a:r>
            <a:rPr lang="en-GB" sz="1100" b="0" i="0" dirty="0">
              <a:latin typeface="Khmer UI" panose="020B0502040204020203" pitchFamily="34" charset="0"/>
              <a:cs typeface="Khmer UI" panose="020B0502040204020203" pitchFamily="34" charset="0"/>
            </a:rPr>
            <a:t>The table below shows a breakdown of the negative, neutral, and positive patient reviews (see the appendices for examples of our physical and online questionnaires).</a:t>
          </a:r>
          <a:br>
            <a:rPr lang="en-GB" sz="1100" b="0" i="0" dirty="0">
              <a:latin typeface="Khmer UI" panose="020B0502040204020203" pitchFamily="34" charset="0"/>
              <a:cs typeface="Khmer UI" panose="020B0502040204020203" pitchFamily="34" charset="0"/>
            </a:rPr>
          </a:br>
          <a:r>
            <a:rPr lang="en-GB" sz="1100" b="0" i="0" dirty="0">
              <a:latin typeface="Khmer UI" panose="020B0502040204020203" pitchFamily="34" charset="0"/>
              <a:cs typeface="Khmer UI" panose="020B0502040204020203" pitchFamily="34" charset="0"/>
            </a:rPr>
            <a:t>Each patient is asked to give an overall rating out of 5 stars for a service. Star ratings of 1 and 2 indicate a negative response, a star rating of 3 indicates a neutral response and star ratings of 4 and 5 indicate a positive response. </a:t>
          </a:r>
          <a:endParaRPr lang="en-US" sz="1100" dirty="0">
            <a:latin typeface="Khmer UI" panose="020B0502040204020203" pitchFamily="34" charset="0"/>
            <a:cs typeface="Khmer UI" panose="020B0502040204020203" pitchFamily="34" charset="0"/>
          </a:endParaRPr>
        </a:p>
      </dgm:t>
    </dgm:pt>
    <dgm:pt modelId="{1702FA52-13AB-4E84-A62C-B6987D22DB24}" type="parTrans" cxnId="{403BF2E0-AC69-4841-BC3F-28A86FCCA25F}">
      <dgm:prSet/>
      <dgm:spPr/>
      <dgm:t>
        <a:bodyPr/>
        <a:lstStyle/>
        <a:p>
          <a:endParaRPr lang="en-US"/>
        </a:p>
      </dgm:t>
    </dgm:pt>
    <dgm:pt modelId="{4452986E-509D-4D65-8A32-F28E27E98435}" type="sibTrans" cxnId="{403BF2E0-AC69-4841-BC3F-28A86FCCA25F}">
      <dgm:prSet/>
      <dgm:spPr/>
      <dgm:t>
        <a:bodyPr/>
        <a:lstStyle/>
        <a:p>
          <a:endParaRPr lang="en-US"/>
        </a:p>
      </dgm:t>
    </dgm:pt>
    <dgm:pt modelId="{458600DE-6E76-4FC9-B14F-E2D6512845AF}">
      <dgm:prSet custT="1"/>
      <dgm:spPr/>
      <dgm:t>
        <a:bodyPr/>
        <a:lstStyle/>
        <a:p>
          <a:pPr>
            <a:lnSpc>
              <a:spcPct val="100000"/>
            </a:lnSpc>
          </a:pPr>
          <a:r>
            <a:rPr lang="en-GB" sz="1100" b="0" i="0" dirty="0">
              <a:latin typeface="Khmer UI" panose="020B0502040204020203" pitchFamily="34" charset="0"/>
              <a:cs typeface="Khmer UI" panose="020B0502040204020203" pitchFamily="34" charset="0"/>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tells us these areas are worthy of further attention to help identify areas for improvement. This quarter </a:t>
          </a:r>
          <a:r>
            <a:rPr lang="en-GB" sz="1100" dirty="0">
              <a:latin typeface="Khmer UI" panose="020B0502040204020203" pitchFamily="34" charset="0"/>
              <a:cs typeface="Khmer UI" panose="020B0502040204020203" pitchFamily="34" charset="0"/>
            </a:rPr>
            <a:t>898</a:t>
          </a:r>
          <a:r>
            <a:rPr lang="en-GB" sz="1100" b="0" i="0" dirty="0">
              <a:latin typeface="Khmer UI" panose="020B0502040204020203" pitchFamily="34" charset="0"/>
              <a:cs typeface="Khmer UI" panose="020B0502040204020203" pitchFamily="34" charset="0"/>
            </a:rPr>
            <a:t> positive responses, 185 negative responses and </a:t>
          </a:r>
          <a:r>
            <a:rPr lang="en-GB" sz="1100" dirty="0">
              <a:latin typeface="Khmer UI" panose="020B0502040204020203" pitchFamily="34" charset="0"/>
              <a:cs typeface="Khmer UI" panose="020B0502040204020203" pitchFamily="34" charset="0"/>
            </a:rPr>
            <a:t>130</a:t>
          </a:r>
          <a:r>
            <a:rPr lang="en-GB" sz="1100" b="0" i="0" dirty="0">
              <a:latin typeface="Khmer UI" panose="020B0502040204020203" pitchFamily="34" charset="0"/>
              <a:cs typeface="Khmer UI" panose="020B0502040204020203" pitchFamily="34" charset="0"/>
            </a:rPr>
            <a:t> neutral responses have been recorded. </a:t>
          </a:r>
          <a:endParaRPr lang="en-US" sz="1100" dirty="0">
            <a:latin typeface="Khmer UI" panose="020B0502040204020203" pitchFamily="34" charset="0"/>
            <a:cs typeface="Khmer UI" panose="020B0502040204020203" pitchFamily="34" charset="0"/>
          </a:endParaRPr>
        </a:p>
      </dgm:t>
    </dgm:pt>
    <dgm:pt modelId="{02027689-C40D-49EA-879C-2DA67F4EBED2}" type="parTrans" cxnId="{755D4D3A-AA01-4D19-8A1F-2358804C4A05}">
      <dgm:prSet/>
      <dgm:spPr/>
      <dgm:t>
        <a:bodyPr/>
        <a:lstStyle/>
        <a:p>
          <a:endParaRPr lang="en-US"/>
        </a:p>
      </dgm:t>
    </dgm:pt>
    <dgm:pt modelId="{A8BC0455-CF45-4415-AA95-D3CF955581CB}" type="sibTrans" cxnId="{755D4D3A-AA01-4D19-8A1F-2358804C4A05}">
      <dgm:prSet/>
      <dgm:spPr/>
      <dgm:t>
        <a:bodyPr/>
        <a:lstStyle/>
        <a:p>
          <a:endParaRPr lang="en-US"/>
        </a:p>
      </dgm:t>
    </dgm:pt>
    <dgm:pt modelId="{29A83717-0A3B-4E82-8132-AF2484A018B4}" type="pres">
      <dgm:prSet presAssocID="{36FE801B-8D0D-441D-B746-C55B2F97B0DB}" presName="root" presStyleCnt="0">
        <dgm:presLayoutVars>
          <dgm:dir/>
          <dgm:resizeHandles val="exact"/>
        </dgm:presLayoutVars>
      </dgm:prSet>
      <dgm:spPr/>
    </dgm:pt>
    <dgm:pt modelId="{B16AEA02-2CEB-4DA2-9723-2BAA223737BF}" type="pres">
      <dgm:prSet presAssocID="{35A41408-6C2C-4937-881F-CC136B582F47}" presName="compNode" presStyleCnt="0"/>
      <dgm:spPr/>
    </dgm:pt>
    <dgm:pt modelId="{ED92EB42-D883-4401-98DD-33774AEC1625}" type="pres">
      <dgm:prSet presAssocID="{35A41408-6C2C-4937-881F-CC136B582F47}" presName="bgRect" presStyleLbl="bgShp" presStyleIdx="0" presStyleCnt="2"/>
      <dgm:spPr/>
    </dgm:pt>
    <dgm:pt modelId="{C29DD598-E1E6-44F3-9CA3-B3825518DA73}" type="pres">
      <dgm:prSet presAssocID="{35A41408-6C2C-4937-881F-CC136B582F4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30BFF9FC-D33B-4C85-835F-F5A121106843}" type="pres">
      <dgm:prSet presAssocID="{35A41408-6C2C-4937-881F-CC136B582F47}" presName="spaceRect" presStyleCnt="0"/>
      <dgm:spPr/>
    </dgm:pt>
    <dgm:pt modelId="{B3844A0A-F1E2-4442-9E1F-537CA9CC1501}" type="pres">
      <dgm:prSet presAssocID="{35A41408-6C2C-4937-881F-CC136B582F47}" presName="parTx" presStyleLbl="revTx" presStyleIdx="0" presStyleCnt="2">
        <dgm:presLayoutVars>
          <dgm:chMax val="0"/>
          <dgm:chPref val="0"/>
        </dgm:presLayoutVars>
      </dgm:prSet>
      <dgm:spPr/>
    </dgm:pt>
    <dgm:pt modelId="{67245690-186C-457F-8978-640B151FB138}" type="pres">
      <dgm:prSet presAssocID="{4452986E-509D-4D65-8A32-F28E27E98435}" presName="sibTrans" presStyleCnt="0"/>
      <dgm:spPr/>
    </dgm:pt>
    <dgm:pt modelId="{94E1E03C-15A2-4B7E-BE59-E9F974BFF3E4}" type="pres">
      <dgm:prSet presAssocID="{458600DE-6E76-4FC9-B14F-E2D6512845AF}" presName="compNode" presStyleCnt="0"/>
      <dgm:spPr/>
    </dgm:pt>
    <dgm:pt modelId="{F2839A8B-7AFD-45BC-A928-87DB13DB2BE6}" type="pres">
      <dgm:prSet presAssocID="{458600DE-6E76-4FC9-B14F-E2D6512845AF}" presName="bgRect" presStyleLbl="bgShp" presStyleIdx="1" presStyleCnt="2"/>
      <dgm:spPr/>
    </dgm:pt>
    <dgm:pt modelId="{1E10DA1E-2954-43BA-8780-C4EAF7F1A452}" type="pres">
      <dgm:prSet presAssocID="{458600DE-6E76-4FC9-B14F-E2D6512845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52EA85C-27EB-463A-A8CA-7A1311D2E23D}" type="pres">
      <dgm:prSet presAssocID="{458600DE-6E76-4FC9-B14F-E2D6512845AF}" presName="spaceRect" presStyleCnt="0"/>
      <dgm:spPr/>
    </dgm:pt>
    <dgm:pt modelId="{3EACE970-C58F-4AAB-9452-4E56CBA4FE87}" type="pres">
      <dgm:prSet presAssocID="{458600DE-6E76-4FC9-B14F-E2D6512845AF}" presName="parTx" presStyleLbl="revTx" presStyleIdx="1" presStyleCnt="2">
        <dgm:presLayoutVars>
          <dgm:chMax val="0"/>
          <dgm:chPref val="0"/>
        </dgm:presLayoutVars>
      </dgm:prSet>
      <dgm:spPr/>
    </dgm:pt>
  </dgm:ptLst>
  <dgm:cxnLst>
    <dgm:cxn modelId="{06B3E535-3674-49E3-BE47-B49FC9D6FF9D}" type="presOf" srcId="{36FE801B-8D0D-441D-B746-C55B2F97B0DB}" destId="{29A83717-0A3B-4E82-8132-AF2484A018B4}" srcOrd="0" destOrd="0" presId="urn:microsoft.com/office/officeart/2018/2/layout/IconVerticalSolidList"/>
    <dgm:cxn modelId="{755D4D3A-AA01-4D19-8A1F-2358804C4A05}" srcId="{36FE801B-8D0D-441D-B746-C55B2F97B0DB}" destId="{458600DE-6E76-4FC9-B14F-E2D6512845AF}" srcOrd="1" destOrd="0" parTransId="{02027689-C40D-49EA-879C-2DA67F4EBED2}" sibTransId="{A8BC0455-CF45-4415-AA95-D3CF955581CB}"/>
    <dgm:cxn modelId="{C0E4485D-1B57-4975-A57A-DEEC45D5B8F2}" type="presOf" srcId="{35A41408-6C2C-4937-881F-CC136B582F47}" destId="{B3844A0A-F1E2-4442-9E1F-537CA9CC1501}" srcOrd="0" destOrd="0" presId="urn:microsoft.com/office/officeart/2018/2/layout/IconVerticalSolidList"/>
    <dgm:cxn modelId="{70223FBA-2121-45D9-8F8D-1C4D8611E531}" type="presOf" srcId="{458600DE-6E76-4FC9-B14F-E2D6512845AF}" destId="{3EACE970-C58F-4AAB-9452-4E56CBA4FE87}" srcOrd="0" destOrd="0" presId="urn:microsoft.com/office/officeart/2018/2/layout/IconVerticalSolidList"/>
    <dgm:cxn modelId="{403BF2E0-AC69-4841-BC3F-28A86FCCA25F}" srcId="{36FE801B-8D0D-441D-B746-C55B2F97B0DB}" destId="{35A41408-6C2C-4937-881F-CC136B582F47}" srcOrd="0" destOrd="0" parTransId="{1702FA52-13AB-4E84-A62C-B6987D22DB24}" sibTransId="{4452986E-509D-4D65-8A32-F28E27E98435}"/>
    <dgm:cxn modelId="{86779A00-2F4E-4EEA-993E-0FF8E578BDDF}" type="presParOf" srcId="{29A83717-0A3B-4E82-8132-AF2484A018B4}" destId="{B16AEA02-2CEB-4DA2-9723-2BAA223737BF}" srcOrd="0" destOrd="0" presId="urn:microsoft.com/office/officeart/2018/2/layout/IconVerticalSolidList"/>
    <dgm:cxn modelId="{6BCF06EC-6827-4E6C-8D99-1147A05533C2}" type="presParOf" srcId="{B16AEA02-2CEB-4DA2-9723-2BAA223737BF}" destId="{ED92EB42-D883-4401-98DD-33774AEC1625}" srcOrd="0" destOrd="0" presId="urn:microsoft.com/office/officeart/2018/2/layout/IconVerticalSolidList"/>
    <dgm:cxn modelId="{4DD84BA9-4021-4409-A9D3-11B79F77A723}" type="presParOf" srcId="{B16AEA02-2CEB-4DA2-9723-2BAA223737BF}" destId="{C29DD598-E1E6-44F3-9CA3-B3825518DA73}" srcOrd="1" destOrd="0" presId="urn:microsoft.com/office/officeart/2018/2/layout/IconVerticalSolidList"/>
    <dgm:cxn modelId="{5BF9F615-CF4A-4409-9ECA-B9EAF1C71C2C}" type="presParOf" srcId="{B16AEA02-2CEB-4DA2-9723-2BAA223737BF}" destId="{30BFF9FC-D33B-4C85-835F-F5A121106843}" srcOrd="2" destOrd="0" presId="urn:microsoft.com/office/officeart/2018/2/layout/IconVerticalSolidList"/>
    <dgm:cxn modelId="{62281ADE-D94A-44FD-88C7-72CAE9507CE5}" type="presParOf" srcId="{B16AEA02-2CEB-4DA2-9723-2BAA223737BF}" destId="{B3844A0A-F1E2-4442-9E1F-537CA9CC1501}" srcOrd="3" destOrd="0" presId="urn:microsoft.com/office/officeart/2018/2/layout/IconVerticalSolidList"/>
    <dgm:cxn modelId="{A950C387-0490-423F-8832-F53FE7878145}" type="presParOf" srcId="{29A83717-0A3B-4E82-8132-AF2484A018B4}" destId="{67245690-186C-457F-8978-640B151FB138}" srcOrd="1" destOrd="0" presId="urn:microsoft.com/office/officeart/2018/2/layout/IconVerticalSolidList"/>
    <dgm:cxn modelId="{292B078A-1231-4802-B1C0-DC24B2DEE74D}" type="presParOf" srcId="{29A83717-0A3B-4E82-8132-AF2484A018B4}" destId="{94E1E03C-15A2-4B7E-BE59-E9F974BFF3E4}" srcOrd="2" destOrd="0" presId="urn:microsoft.com/office/officeart/2018/2/layout/IconVerticalSolidList"/>
    <dgm:cxn modelId="{3F3F2FF0-AC56-4E87-9D90-48831C923EDD}" type="presParOf" srcId="{94E1E03C-15A2-4B7E-BE59-E9F974BFF3E4}" destId="{F2839A8B-7AFD-45BC-A928-87DB13DB2BE6}" srcOrd="0" destOrd="0" presId="urn:microsoft.com/office/officeart/2018/2/layout/IconVerticalSolidList"/>
    <dgm:cxn modelId="{BBB378D0-F962-4A5C-BB10-C2781764C987}" type="presParOf" srcId="{94E1E03C-15A2-4B7E-BE59-E9F974BFF3E4}" destId="{1E10DA1E-2954-43BA-8780-C4EAF7F1A452}" srcOrd="1" destOrd="0" presId="urn:microsoft.com/office/officeart/2018/2/layout/IconVerticalSolidList"/>
    <dgm:cxn modelId="{024D3072-A6FA-4BC2-9348-9D685D6AF00F}" type="presParOf" srcId="{94E1E03C-15A2-4B7E-BE59-E9F974BFF3E4}" destId="{C52EA85C-27EB-463A-A8CA-7A1311D2E23D}" srcOrd="2" destOrd="0" presId="urn:microsoft.com/office/officeart/2018/2/layout/IconVerticalSolidList"/>
    <dgm:cxn modelId="{1F531698-A2DE-4937-B23A-0269BE0D6C5B}" type="presParOf" srcId="{94E1E03C-15A2-4B7E-BE59-E9F974BFF3E4}" destId="{3EACE970-C58F-4AAB-9452-4E56CBA4FE87}"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2EB42-D883-4401-98DD-33774AEC1625}">
      <dsp:nvSpPr>
        <dsp:cNvPr id="0" name=""/>
        <dsp:cNvSpPr/>
      </dsp:nvSpPr>
      <dsp:spPr>
        <a:xfrm>
          <a:off x="0" y="40395"/>
          <a:ext cx="9755977" cy="8136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DD598-E1E6-44F3-9CA3-B3825518DA73}">
      <dsp:nvSpPr>
        <dsp:cNvPr id="0" name=""/>
        <dsp:cNvSpPr/>
      </dsp:nvSpPr>
      <dsp:spPr>
        <a:xfrm>
          <a:off x="246139" y="223474"/>
          <a:ext cx="447526" cy="447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44A0A-F1E2-4442-9E1F-537CA9CC1501}">
      <dsp:nvSpPr>
        <dsp:cNvPr id="0" name=""/>
        <dsp:cNvSpPr/>
      </dsp:nvSpPr>
      <dsp:spPr>
        <a:xfrm>
          <a:off x="939805" y="40395"/>
          <a:ext cx="8816171" cy="81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15" tIns="86115" rIns="86115" bIns="86115" numCol="1" spcCol="1270" anchor="ctr" anchorCtr="0">
          <a:noAutofit/>
        </a:bodyPr>
        <a:lstStyle/>
        <a:p>
          <a:pPr marL="0" lvl="0" indent="0" algn="l" defTabSz="488950">
            <a:lnSpc>
              <a:spcPct val="100000"/>
            </a:lnSpc>
            <a:spcBef>
              <a:spcPct val="0"/>
            </a:spcBef>
            <a:spcAft>
              <a:spcPct val="35000"/>
            </a:spcAft>
            <a:buNone/>
          </a:pPr>
          <a:r>
            <a:rPr lang="en-GB" sz="1100" b="0" i="0" kern="1200" dirty="0">
              <a:latin typeface="Khmer UI" panose="020B0502040204020203" pitchFamily="34" charset="0"/>
              <a:cs typeface="Khmer UI" panose="020B0502040204020203" pitchFamily="34" charset="0"/>
            </a:rPr>
            <a:t>The table below shows a breakdown of the negative, neutral, and positive patient reviews (see the appendices for examples of our physical and online questionnaires).</a:t>
          </a:r>
          <a:br>
            <a:rPr lang="en-GB" sz="1100" b="0" i="0" kern="1200" dirty="0">
              <a:latin typeface="Khmer UI" panose="020B0502040204020203" pitchFamily="34" charset="0"/>
              <a:cs typeface="Khmer UI" panose="020B0502040204020203" pitchFamily="34" charset="0"/>
            </a:rPr>
          </a:br>
          <a:r>
            <a:rPr lang="en-GB" sz="1100" b="0" i="0" kern="1200" dirty="0">
              <a:latin typeface="Khmer UI" panose="020B0502040204020203" pitchFamily="34" charset="0"/>
              <a:cs typeface="Khmer UI" panose="020B0502040204020203" pitchFamily="34" charset="0"/>
            </a:rPr>
            <a:t>Each patient is asked to give an overall rating out of 5 stars for a service. Star ratings of 1 and 2 indicate a negative response, a star rating of 3 indicates a neutral response and star ratings of 4 and 5 indicate a positive response. </a:t>
          </a:r>
          <a:endParaRPr lang="en-US" sz="1100" kern="1200" dirty="0">
            <a:latin typeface="Khmer UI" panose="020B0502040204020203" pitchFamily="34" charset="0"/>
            <a:cs typeface="Khmer UI" panose="020B0502040204020203" pitchFamily="34" charset="0"/>
          </a:endParaRPr>
        </a:p>
      </dsp:txBody>
      <dsp:txXfrm>
        <a:off x="939805" y="40395"/>
        <a:ext cx="8816171" cy="813684"/>
      </dsp:txXfrm>
    </dsp:sp>
    <dsp:sp modelId="{F2839A8B-7AFD-45BC-A928-87DB13DB2BE6}">
      <dsp:nvSpPr>
        <dsp:cNvPr id="0" name=""/>
        <dsp:cNvSpPr/>
      </dsp:nvSpPr>
      <dsp:spPr>
        <a:xfrm>
          <a:off x="0" y="992579"/>
          <a:ext cx="9755977" cy="8136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10DA1E-2954-43BA-8780-C4EAF7F1A452}">
      <dsp:nvSpPr>
        <dsp:cNvPr id="0" name=""/>
        <dsp:cNvSpPr/>
      </dsp:nvSpPr>
      <dsp:spPr>
        <a:xfrm>
          <a:off x="246139" y="1175658"/>
          <a:ext cx="447526" cy="447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E970-C58F-4AAB-9452-4E56CBA4FE87}">
      <dsp:nvSpPr>
        <dsp:cNvPr id="0" name=""/>
        <dsp:cNvSpPr/>
      </dsp:nvSpPr>
      <dsp:spPr>
        <a:xfrm>
          <a:off x="939805" y="992579"/>
          <a:ext cx="8816171" cy="813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15" tIns="86115" rIns="86115" bIns="86115" numCol="1" spcCol="1270" anchor="ctr" anchorCtr="0">
          <a:noAutofit/>
        </a:bodyPr>
        <a:lstStyle/>
        <a:p>
          <a:pPr marL="0" lvl="0" indent="0" algn="l" defTabSz="488950">
            <a:lnSpc>
              <a:spcPct val="100000"/>
            </a:lnSpc>
            <a:spcBef>
              <a:spcPct val="0"/>
            </a:spcBef>
            <a:spcAft>
              <a:spcPct val="35000"/>
            </a:spcAft>
            <a:buNone/>
          </a:pPr>
          <a:r>
            <a:rPr lang="en-GB" sz="1100" b="0" i="0" kern="1200" dirty="0">
              <a:latin typeface="Khmer UI" panose="020B0502040204020203" pitchFamily="34" charset="0"/>
              <a:cs typeface="Khmer UI" panose="020B0502040204020203" pitchFamily="34" charset="0"/>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tells us these areas are worthy of further attention to help identify areas for improvement. This quarter </a:t>
          </a:r>
          <a:r>
            <a:rPr lang="en-GB" sz="1100" kern="1200" dirty="0">
              <a:latin typeface="Khmer UI" panose="020B0502040204020203" pitchFamily="34" charset="0"/>
              <a:cs typeface="Khmer UI" panose="020B0502040204020203" pitchFamily="34" charset="0"/>
            </a:rPr>
            <a:t>898</a:t>
          </a:r>
          <a:r>
            <a:rPr lang="en-GB" sz="1100" b="0" i="0" kern="1200" dirty="0">
              <a:latin typeface="Khmer UI" panose="020B0502040204020203" pitchFamily="34" charset="0"/>
              <a:cs typeface="Khmer UI" panose="020B0502040204020203" pitchFamily="34" charset="0"/>
            </a:rPr>
            <a:t> positive responses, 185 negative responses and </a:t>
          </a:r>
          <a:r>
            <a:rPr lang="en-GB" sz="1100" kern="1200" dirty="0">
              <a:latin typeface="Khmer UI" panose="020B0502040204020203" pitchFamily="34" charset="0"/>
              <a:cs typeface="Khmer UI" panose="020B0502040204020203" pitchFamily="34" charset="0"/>
            </a:rPr>
            <a:t>130</a:t>
          </a:r>
          <a:r>
            <a:rPr lang="en-GB" sz="1100" b="0" i="0" kern="1200" dirty="0">
              <a:latin typeface="Khmer UI" panose="020B0502040204020203" pitchFamily="34" charset="0"/>
              <a:cs typeface="Khmer UI" panose="020B0502040204020203" pitchFamily="34" charset="0"/>
            </a:rPr>
            <a:t> neutral responses have been recorded. </a:t>
          </a:r>
          <a:endParaRPr lang="en-US" sz="1100" kern="1200" dirty="0">
            <a:latin typeface="Khmer UI" panose="020B0502040204020203" pitchFamily="34" charset="0"/>
            <a:cs typeface="Khmer UI" panose="020B0502040204020203" pitchFamily="34" charset="0"/>
          </a:endParaRPr>
        </a:p>
      </dsp:txBody>
      <dsp:txXfrm>
        <a:off x="939805" y="992579"/>
        <a:ext cx="8816171" cy="8136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424378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extLst>
      <p:ext uri="{BB962C8B-B14F-4D97-AF65-F5344CB8AC3E}">
        <p14:creationId xmlns:p14="http://schemas.microsoft.com/office/powerpoint/2010/main" val="3553798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33" name="Google Shape;73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5" name="Google Shape;87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5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p5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5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5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5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5"/>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18" name="Google Shape;18;p6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3079750" y="-531505"/>
            <a:ext cx="4351338" cy="90655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5749099" y="2137845"/>
            <a:ext cx="5811838" cy="22663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1150607" y="-62862"/>
            <a:ext cx="5811838" cy="6667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6"/>
          <p:cNvSpPr txBox="1">
            <a:spLocks noGrp="1"/>
          </p:cNvSpPr>
          <p:nvPr>
            <p:ph type="ctrTitle"/>
          </p:nvPr>
        </p:nvSpPr>
        <p:spPr>
          <a:xfrm>
            <a:off x="1313855" y="1122363"/>
            <a:ext cx="788312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subTitle" idx="1"/>
          </p:nvPr>
        </p:nvSpPr>
        <p:spPr>
          <a:xfrm>
            <a:off x="1313855" y="3602038"/>
            <a:ext cx="788312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62"/>
              </a:spcBef>
              <a:spcAft>
                <a:spcPts val="0"/>
              </a:spcAft>
              <a:buClr>
                <a:schemeClr val="dk1"/>
              </a:buClr>
              <a:buSzPts val="2069"/>
              <a:buNone/>
              <a:defRPr sz="2069"/>
            </a:lvl1pPr>
            <a:lvl2pPr lvl="1" algn="ctr">
              <a:lnSpc>
                <a:spcPct val="90000"/>
              </a:lnSpc>
              <a:spcBef>
                <a:spcPts val="431"/>
              </a:spcBef>
              <a:spcAft>
                <a:spcPts val="0"/>
              </a:spcAft>
              <a:buClr>
                <a:schemeClr val="dk1"/>
              </a:buClr>
              <a:buSzPts val="1724"/>
              <a:buNone/>
              <a:defRPr sz="1724"/>
            </a:lvl2pPr>
            <a:lvl3pPr lvl="2" algn="ctr">
              <a:lnSpc>
                <a:spcPct val="90000"/>
              </a:lnSpc>
              <a:spcBef>
                <a:spcPts val="431"/>
              </a:spcBef>
              <a:spcAft>
                <a:spcPts val="0"/>
              </a:spcAft>
              <a:buClr>
                <a:schemeClr val="dk1"/>
              </a:buClr>
              <a:buSzPts val="1552"/>
              <a:buNone/>
              <a:defRPr sz="1552"/>
            </a:lvl3pPr>
            <a:lvl4pPr lvl="3" algn="ctr">
              <a:lnSpc>
                <a:spcPct val="90000"/>
              </a:lnSpc>
              <a:spcBef>
                <a:spcPts val="431"/>
              </a:spcBef>
              <a:spcAft>
                <a:spcPts val="0"/>
              </a:spcAft>
              <a:buClr>
                <a:schemeClr val="dk1"/>
              </a:buClr>
              <a:buSzPts val="1379"/>
              <a:buNone/>
              <a:defRPr sz="1379"/>
            </a:lvl4pPr>
            <a:lvl5pPr lvl="4" algn="ctr">
              <a:lnSpc>
                <a:spcPct val="90000"/>
              </a:lnSpc>
              <a:spcBef>
                <a:spcPts val="431"/>
              </a:spcBef>
              <a:spcAft>
                <a:spcPts val="0"/>
              </a:spcAft>
              <a:buClr>
                <a:schemeClr val="dk1"/>
              </a:buClr>
              <a:buSzPts val="1379"/>
              <a:buNone/>
              <a:defRPr sz="1379"/>
            </a:lvl5pPr>
            <a:lvl6pPr lvl="5" algn="ctr">
              <a:lnSpc>
                <a:spcPct val="90000"/>
              </a:lnSpc>
              <a:spcBef>
                <a:spcPts val="431"/>
              </a:spcBef>
              <a:spcAft>
                <a:spcPts val="0"/>
              </a:spcAft>
              <a:buClr>
                <a:schemeClr val="dk1"/>
              </a:buClr>
              <a:buSzPts val="1379"/>
              <a:buNone/>
              <a:defRPr sz="1379"/>
            </a:lvl6pPr>
            <a:lvl7pPr lvl="6" algn="ctr">
              <a:lnSpc>
                <a:spcPct val="90000"/>
              </a:lnSpc>
              <a:spcBef>
                <a:spcPts val="431"/>
              </a:spcBef>
              <a:spcAft>
                <a:spcPts val="0"/>
              </a:spcAft>
              <a:buClr>
                <a:schemeClr val="dk1"/>
              </a:buClr>
              <a:buSzPts val="1379"/>
              <a:buNone/>
              <a:defRPr sz="1379"/>
            </a:lvl7pPr>
            <a:lvl8pPr lvl="7" algn="ctr">
              <a:lnSpc>
                <a:spcPct val="90000"/>
              </a:lnSpc>
              <a:spcBef>
                <a:spcPts val="431"/>
              </a:spcBef>
              <a:spcAft>
                <a:spcPts val="0"/>
              </a:spcAft>
              <a:buClr>
                <a:schemeClr val="dk1"/>
              </a:buClr>
              <a:buSzPts val="1379"/>
              <a:buNone/>
              <a:defRPr sz="1379"/>
            </a:lvl8pPr>
            <a:lvl9pPr lvl="8" algn="ctr">
              <a:lnSpc>
                <a:spcPct val="90000"/>
              </a:lnSpc>
              <a:spcBef>
                <a:spcPts val="431"/>
              </a:spcBef>
              <a:spcAft>
                <a:spcPts val="0"/>
              </a:spcAft>
              <a:buClr>
                <a:schemeClr val="dk1"/>
              </a:buClr>
              <a:buSzPts val="1379"/>
              <a:buNone/>
              <a:defRPr sz="1379"/>
            </a:lvl9pPr>
          </a:lstStyle>
          <a:p>
            <a:endParaRPr/>
          </a:p>
        </p:txBody>
      </p:sp>
      <p:sp>
        <p:nvSpPr>
          <p:cNvPr id="24" name="Google Shape;24;p66"/>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6"/>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717146" y="1709739"/>
            <a:ext cx="906559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body" idx="1"/>
          </p:nvPr>
        </p:nvSpPr>
        <p:spPr>
          <a:xfrm>
            <a:off x="717146" y="4589464"/>
            <a:ext cx="906559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rgbClr val="888888"/>
              </a:buClr>
              <a:buSzPts val="2069"/>
              <a:buNone/>
              <a:defRPr sz="2069">
                <a:solidFill>
                  <a:srgbClr val="888888"/>
                </a:solidFill>
              </a:defRPr>
            </a:lvl1pPr>
            <a:lvl2pPr marL="914400" lvl="1" indent="-228600" algn="l">
              <a:lnSpc>
                <a:spcPct val="90000"/>
              </a:lnSpc>
              <a:spcBef>
                <a:spcPts val="431"/>
              </a:spcBef>
              <a:spcAft>
                <a:spcPts val="0"/>
              </a:spcAft>
              <a:buClr>
                <a:srgbClr val="888888"/>
              </a:buClr>
              <a:buSzPts val="1724"/>
              <a:buNone/>
              <a:defRPr sz="1724">
                <a:solidFill>
                  <a:srgbClr val="888888"/>
                </a:solidFill>
              </a:defRPr>
            </a:lvl2pPr>
            <a:lvl3pPr marL="1371600" lvl="2" indent="-228600" algn="l">
              <a:lnSpc>
                <a:spcPct val="90000"/>
              </a:lnSpc>
              <a:spcBef>
                <a:spcPts val="431"/>
              </a:spcBef>
              <a:spcAft>
                <a:spcPts val="0"/>
              </a:spcAft>
              <a:buClr>
                <a:srgbClr val="888888"/>
              </a:buClr>
              <a:buSzPts val="1552"/>
              <a:buNone/>
              <a:defRPr sz="1552">
                <a:solidFill>
                  <a:srgbClr val="888888"/>
                </a:solidFill>
              </a:defRPr>
            </a:lvl3pPr>
            <a:lvl4pPr marL="1828800" lvl="3" indent="-228600" algn="l">
              <a:lnSpc>
                <a:spcPct val="90000"/>
              </a:lnSpc>
              <a:spcBef>
                <a:spcPts val="431"/>
              </a:spcBef>
              <a:spcAft>
                <a:spcPts val="0"/>
              </a:spcAft>
              <a:buClr>
                <a:srgbClr val="888888"/>
              </a:buClr>
              <a:buSzPts val="1379"/>
              <a:buNone/>
              <a:defRPr sz="1379">
                <a:solidFill>
                  <a:srgbClr val="888888"/>
                </a:solidFill>
              </a:defRPr>
            </a:lvl4pPr>
            <a:lvl5pPr marL="2286000" lvl="4" indent="-228600" algn="l">
              <a:lnSpc>
                <a:spcPct val="90000"/>
              </a:lnSpc>
              <a:spcBef>
                <a:spcPts val="431"/>
              </a:spcBef>
              <a:spcAft>
                <a:spcPts val="0"/>
              </a:spcAft>
              <a:buClr>
                <a:srgbClr val="888888"/>
              </a:buClr>
              <a:buSzPts val="1379"/>
              <a:buNone/>
              <a:defRPr sz="1379">
                <a:solidFill>
                  <a:srgbClr val="888888"/>
                </a:solidFill>
              </a:defRPr>
            </a:lvl5pPr>
            <a:lvl6pPr marL="2743200" lvl="5" indent="-228600" algn="l">
              <a:lnSpc>
                <a:spcPct val="90000"/>
              </a:lnSpc>
              <a:spcBef>
                <a:spcPts val="431"/>
              </a:spcBef>
              <a:spcAft>
                <a:spcPts val="0"/>
              </a:spcAft>
              <a:buClr>
                <a:srgbClr val="888888"/>
              </a:buClr>
              <a:buSzPts val="1379"/>
              <a:buNone/>
              <a:defRPr sz="1379">
                <a:solidFill>
                  <a:srgbClr val="888888"/>
                </a:solidFill>
              </a:defRPr>
            </a:lvl6pPr>
            <a:lvl7pPr marL="3200400" lvl="6" indent="-228600" algn="l">
              <a:lnSpc>
                <a:spcPct val="90000"/>
              </a:lnSpc>
              <a:spcBef>
                <a:spcPts val="431"/>
              </a:spcBef>
              <a:spcAft>
                <a:spcPts val="0"/>
              </a:spcAft>
              <a:buClr>
                <a:srgbClr val="888888"/>
              </a:buClr>
              <a:buSzPts val="1379"/>
              <a:buNone/>
              <a:defRPr sz="1379">
                <a:solidFill>
                  <a:srgbClr val="888888"/>
                </a:solidFill>
              </a:defRPr>
            </a:lvl7pPr>
            <a:lvl8pPr marL="3657600" lvl="7" indent="-228600" algn="l">
              <a:lnSpc>
                <a:spcPct val="90000"/>
              </a:lnSpc>
              <a:spcBef>
                <a:spcPts val="431"/>
              </a:spcBef>
              <a:spcAft>
                <a:spcPts val="0"/>
              </a:spcAft>
              <a:buClr>
                <a:srgbClr val="888888"/>
              </a:buClr>
              <a:buSzPts val="1379"/>
              <a:buNone/>
              <a:defRPr sz="1379">
                <a:solidFill>
                  <a:srgbClr val="888888"/>
                </a:solidFill>
              </a:defRPr>
            </a:lvl8pPr>
            <a:lvl9pPr marL="4114800" lvl="8" indent="-228600" algn="l">
              <a:lnSpc>
                <a:spcPct val="90000"/>
              </a:lnSpc>
              <a:spcBef>
                <a:spcPts val="431"/>
              </a:spcBef>
              <a:spcAft>
                <a:spcPts val="0"/>
              </a:spcAft>
              <a:buClr>
                <a:srgbClr val="888888"/>
              </a:buClr>
              <a:buSzPts val="1379"/>
              <a:buNone/>
              <a:defRPr sz="1379">
                <a:solidFill>
                  <a:srgbClr val="888888"/>
                </a:solidFill>
              </a:defRPr>
            </a:lvl9pPr>
          </a:lstStyle>
          <a:p>
            <a:endParaRPr/>
          </a:p>
        </p:txBody>
      </p:sp>
      <p:sp>
        <p:nvSpPr>
          <p:cNvPr id="30" name="Google Shape;30;p67"/>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7"/>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8"/>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8"/>
          <p:cNvSpPr txBox="1">
            <a:spLocks noGrp="1"/>
          </p:cNvSpPr>
          <p:nvPr>
            <p:ph type="body" idx="1"/>
          </p:nvPr>
        </p:nvSpPr>
        <p:spPr>
          <a:xfrm>
            <a:off x="722620"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6" name="Google Shape;36;p68"/>
          <p:cNvSpPr txBox="1">
            <a:spLocks noGrp="1"/>
          </p:cNvSpPr>
          <p:nvPr>
            <p:ph type="body" idx="2"/>
          </p:nvPr>
        </p:nvSpPr>
        <p:spPr>
          <a:xfrm>
            <a:off x="5321112"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7" name="Google Shape;37;p68"/>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723989"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9"/>
          <p:cNvSpPr txBox="1">
            <a:spLocks noGrp="1"/>
          </p:cNvSpPr>
          <p:nvPr>
            <p:ph type="body" idx="1"/>
          </p:nvPr>
        </p:nvSpPr>
        <p:spPr>
          <a:xfrm>
            <a:off x="723989" y="1681163"/>
            <a:ext cx="44465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3" name="Google Shape;43;p69"/>
          <p:cNvSpPr txBox="1">
            <a:spLocks noGrp="1"/>
          </p:cNvSpPr>
          <p:nvPr>
            <p:ph type="body" idx="2"/>
          </p:nvPr>
        </p:nvSpPr>
        <p:spPr>
          <a:xfrm>
            <a:off x="723989" y="2505075"/>
            <a:ext cx="44465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4" name="Google Shape;44;p69"/>
          <p:cNvSpPr txBox="1">
            <a:spLocks noGrp="1"/>
          </p:cNvSpPr>
          <p:nvPr>
            <p:ph type="body" idx="3"/>
          </p:nvPr>
        </p:nvSpPr>
        <p:spPr>
          <a:xfrm>
            <a:off x="5321112" y="1681163"/>
            <a:ext cx="44684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5" name="Google Shape;45;p69"/>
          <p:cNvSpPr txBox="1">
            <a:spLocks noGrp="1"/>
          </p:cNvSpPr>
          <p:nvPr>
            <p:ph type="body" idx="4"/>
          </p:nvPr>
        </p:nvSpPr>
        <p:spPr>
          <a:xfrm>
            <a:off x="5321112" y="2505075"/>
            <a:ext cx="4468475"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6" name="Google Shape;46;p69"/>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1"/>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1"/>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L="457200" lvl="0" indent="-403796" algn="l">
              <a:lnSpc>
                <a:spcPct val="90000"/>
              </a:lnSpc>
              <a:spcBef>
                <a:spcPts val="862"/>
              </a:spcBef>
              <a:spcAft>
                <a:spcPts val="0"/>
              </a:spcAft>
              <a:buClr>
                <a:schemeClr val="dk1"/>
              </a:buClr>
              <a:buSzPts val="2759"/>
              <a:buChar char="•"/>
              <a:defRPr sz="2759"/>
            </a:lvl1pPr>
            <a:lvl2pPr marL="914400" lvl="1" indent="-381889" algn="l">
              <a:lnSpc>
                <a:spcPct val="90000"/>
              </a:lnSpc>
              <a:spcBef>
                <a:spcPts val="431"/>
              </a:spcBef>
              <a:spcAft>
                <a:spcPts val="0"/>
              </a:spcAft>
              <a:buClr>
                <a:schemeClr val="dk1"/>
              </a:buClr>
              <a:buSzPts val="2414"/>
              <a:buChar char="•"/>
              <a:defRPr sz="2414"/>
            </a:lvl2pPr>
            <a:lvl3pPr marL="1371600" lvl="2" indent="-359981" algn="l">
              <a:lnSpc>
                <a:spcPct val="90000"/>
              </a:lnSpc>
              <a:spcBef>
                <a:spcPts val="431"/>
              </a:spcBef>
              <a:spcAft>
                <a:spcPts val="0"/>
              </a:spcAft>
              <a:buClr>
                <a:schemeClr val="dk1"/>
              </a:buClr>
              <a:buSzPts val="2069"/>
              <a:buChar char="•"/>
              <a:defRPr sz="2069"/>
            </a:lvl3pPr>
            <a:lvl4pPr marL="1828800" lvl="3" indent="-338074" algn="l">
              <a:lnSpc>
                <a:spcPct val="90000"/>
              </a:lnSpc>
              <a:spcBef>
                <a:spcPts val="431"/>
              </a:spcBef>
              <a:spcAft>
                <a:spcPts val="0"/>
              </a:spcAft>
              <a:buClr>
                <a:schemeClr val="dk1"/>
              </a:buClr>
              <a:buSzPts val="1724"/>
              <a:buChar char="•"/>
              <a:defRPr sz="1724"/>
            </a:lvl4pPr>
            <a:lvl5pPr marL="2286000" lvl="4" indent="-338073" algn="l">
              <a:lnSpc>
                <a:spcPct val="90000"/>
              </a:lnSpc>
              <a:spcBef>
                <a:spcPts val="431"/>
              </a:spcBef>
              <a:spcAft>
                <a:spcPts val="0"/>
              </a:spcAft>
              <a:buClr>
                <a:schemeClr val="dk1"/>
              </a:buClr>
              <a:buSzPts val="1724"/>
              <a:buChar char="•"/>
              <a:defRPr sz="1724"/>
            </a:lvl5pPr>
            <a:lvl6pPr marL="2743200" lvl="5" indent="-338073" algn="l">
              <a:lnSpc>
                <a:spcPct val="90000"/>
              </a:lnSpc>
              <a:spcBef>
                <a:spcPts val="431"/>
              </a:spcBef>
              <a:spcAft>
                <a:spcPts val="0"/>
              </a:spcAft>
              <a:buClr>
                <a:schemeClr val="dk1"/>
              </a:buClr>
              <a:buSzPts val="1724"/>
              <a:buChar char="•"/>
              <a:defRPr sz="1724"/>
            </a:lvl6pPr>
            <a:lvl7pPr marL="3200400" lvl="6" indent="-338073" algn="l">
              <a:lnSpc>
                <a:spcPct val="90000"/>
              </a:lnSpc>
              <a:spcBef>
                <a:spcPts val="431"/>
              </a:spcBef>
              <a:spcAft>
                <a:spcPts val="0"/>
              </a:spcAft>
              <a:buClr>
                <a:schemeClr val="dk1"/>
              </a:buClr>
              <a:buSzPts val="1724"/>
              <a:buChar char="•"/>
              <a:defRPr sz="1724"/>
            </a:lvl7pPr>
            <a:lvl8pPr marL="3657600" lvl="7" indent="-338073" algn="l">
              <a:lnSpc>
                <a:spcPct val="90000"/>
              </a:lnSpc>
              <a:spcBef>
                <a:spcPts val="431"/>
              </a:spcBef>
              <a:spcAft>
                <a:spcPts val="0"/>
              </a:spcAft>
              <a:buClr>
                <a:schemeClr val="dk1"/>
              </a:buClr>
              <a:buSzPts val="1724"/>
              <a:buChar char="•"/>
              <a:defRPr sz="1724"/>
            </a:lvl8pPr>
            <a:lvl9pPr marL="4114800" lvl="8" indent="-338073" algn="l">
              <a:lnSpc>
                <a:spcPct val="90000"/>
              </a:lnSpc>
              <a:spcBef>
                <a:spcPts val="431"/>
              </a:spcBef>
              <a:spcAft>
                <a:spcPts val="0"/>
              </a:spcAft>
              <a:buClr>
                <a:schemeClr val="dk1"/>
              </a:buClr>
              <a:buSzPts val="1724"/>
              <a:buChar char="•"/>
              <a:defRPr sz="1724"/>
            </a:lvl9pPr>
          </a:lstStyle>
          <a:p>
            <a:endParaRPr/>
          </a:p>
        </p:txBody>
      </p:sp>
      <p:sp>
        <p:nvSpPr>
          <p:cNvPr id="61" name="Google Shape;61;p72"/>
          <p:cNvSpPr txBox="1">
            <a:spLocks noGrp="1"/>
          </p:cNvSpPr>
          <p:nvPr>
            <p:ph type="body" idx="2"/>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2" name="Google Shape;62;p72"/>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62"/>
              </a:spcBef>
              <a:spcAft>
                <a:spcPts val="0"/>
              </a:spcAft>
              <a:buClr>
                <a:schemeClr val="dk1"/>
              </a:buClr>
              <a:buSzPts val="2759"/>
              <a:buFont typeface="Arial"/>
              <a:buNone/>
              <a:defRPr sz="2759" b="0" i="0" u="none" strike="noStrike" cap="none">
                <a:solidFill>
                  <a:schemeClr val="dk1"/>
                </a:solidFill>
                <a:latin typeface="Calibri"/>
                <a:ea typeface="Calibri"/>
                <a:cs typeface="Calibri"/>
                <a:sym typeface="Calibri"/>
              </a:defRPr>
            </a:lvl1pPr>
            <a:lvl2pPr marR="0" lvl="1" algn="l" rtl="0">
              <a:lnSpc>
                <a:spcPct val="90000"/>
              </a:lnSpc>
              <a:spcBef>
                <a:spcPts val="431"/>
              </a:spcBef>
              <a:spcAft>
                <a:spcPts val="0"/>
              </a:spcAft>
              <a:buClr>
                <a:schemeClr val="dk1"/>
              </a:buClr>
              <a:buSzPts val="2414"/>
              <a:buFont typeface="Arial"/>
              <a:buNone/>
              <a:defRPr sz="2414" b="0" i="0" u="none" strike="noStrike" cap="none">
                <a:solidFill>
                  <a:schemeClr val="dk1"/>
                </a:solidFill>
                <a:latin typeface="Calibri"/>
                <a:ea typeface="Calibri"/>
                <a:cs typeface="Calibri"/>
                <a:sym typeface="Calibri"/>
              </a:defRPr>
            </a:lvl2pPr>
            <a:lvl3pPr marR="0" lvl="2" algn="l" rtl="0">
              <a:lnSpc>
                <a:spcPct val="90000"/>
              </a:lnSpc>
              <a:spcBef>
                <a:spcPts val="431"/>
              </a:spcBef>
              <a:spcAft>
                <a:spcPts val="0"/>
              </a:spcAft>
              <a:buClr>
                <a:schemeClr val="dk1"/>
              </a:buClr>
              <a:buSzPts val="2069"/>
              <a:buFont typeface="Arial"/>
              <a:buNone/>
              <a:defRPr sz="2069" b="0" i="0" u="none" strike="noStrike" cap="none">
                <a:solidFill>
                  <a:schemeClr val="dk1"/>
                </a:solidFill>
                <a:latin typeface="Calibri"/>
                <a:ea typeface="Calibri"/>
                <a:cs typeface="Calibri"/>
                <a:sym typeface="Calibri"/>
              </a:defRPr>
            </a:lvl3pPr>
            <a:lvl4pPr marR="0" lvl="3"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4pPr>
            <a:lvl5pPr marR="0" lvl="4"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5pPr>
            <a:lvl6pPr marR="0" lvl="5"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6pPr>
            <a:lvl7pPr marR="0" lvl="6"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7pPr>
            <a:lvl8pPr marR="0" lvl="7"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8pPr>
            <a:lvl9pPr marR="0" lvl="8"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body" idx="1"/>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9" name="Google Shape;69;p73"/>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93"/>
              <a:buFont typeface="Calibri"/>
              <a:buNone/>
              <a:defRPr sz="379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marR="0" lvl="0" indent="-381889" algn="l" rtl="0">
              <a:lnSpc>
                <a:spcPct val="90000"/>
              </a:lnSpc>
              <a:spcBef>
                <a:spcPts val="862"/>
              </a:spcBef>
              <a:spcAft>
                <a:spcPts val="0"/>
              </a:spcAft>
              <a:buClr>
                <a:schemeClr val="dk1"/>
              </a:buClr>
              <a:buSzPts val="2414"/>
              <a:buFont typeface="Arial"/>
              <a:buChar char="•"/>
              <a:defRPr sz="2414" b="0" i="0" u="none" strike="noStrike" cap="none">
                <a:solidFill>
                  <a:schemeClr val="dk1"/>
                </a:solidFill>
                <a:latin typeface="Calibri"/>
                <a:ea typeface="Calibri"/>
                <a:cs typeface="Calibri"/>
                <a:sym typeface="Calibri"/>
              </a:defRPr>
            </a:lvl1pPr>
            <a:lvl2pPr marL="914400" marR="0" lvl="1" indent="-359981" algn="l" rtl="0">
              <a:lnSpc>
                <a:spcPct val="90000"/>
              </a:lnSpc>
              <a:spcBef>
                <a:spcPts val="431"/>
              </a:spcBef>
              <a:spcAft>
                <a:spcPts val="0"/>
              </a:spcAft>
              <a:buClr>
                <a:schemeClr val="dk1"/>
              </a:buClr>
              <a:buSzPts val="2069"/>
              <a:buFont typeface="Arial"/>
              <a:buChar char="•"/>
              <a:defRPr sz="2069" b="0" i="0" u="none" strike="noStrike" cap="none">
                <a:solidFill>
                  <a:schemeClr val="dk1"/>
                </a:solidFill>
                <a:latin typeface="Calibri"/>
                <a:ea typeface="Calibri"/>
                <a:cs typeface="Calibri"/>
                <a:sym typeface="Calibri"/>
              </a:defRPr>
            </a:lvl2pPr>
            <a:lvl3pPr marL="1371600" marR="0" lvl="2" indent="-338074" algn="l" rtl="0">
              <a:lnSpc>
                <a:spcPct val="90000"/>
              </a:lnSpc>
              <a:spcBef>
                <a:spcPts val="431"/>
              </a:spcBef>
              <a:spcAft>
                <a:spcPts val="0"/>
              </a:spcAft>
              <a:buClr>
                <a:schemeClr val="dk1"/>
              </a:buClr>
              <a:buSzPts val="1724"/>
              <a:buFont typeface="Arial"/>
              <a:buChar char="•"/>
              <a:defRPr sz="1724" b="0" i="0" u="none" strike="noStrike" cap="none">
                <a:solidFill>
                  <a:schemeClr val="dk1"/>
                </a:solidFill>
                <a:latin typeface="Calibri"/>
                <a:ea typeface="Calibri"/>
                <a:cs typeface="Calibri"/>
                <a:sym typeface="Calibri"/>
              </a:defRPr>
            </a:lvl3pPr>
            <a:lvl4pPr marL="1828800" marR="0" lvl="3"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4pPr>
            <a:lvl5pPr marL="2286000" marR="0" lvl="4"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5pPr>
            <a:lvl6pPr marL="2743200" marR="0" lvl="5"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6pPr>
            <a:lvl7pPr marL="3200400" marR="0" lvl="6"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7pPr>
            <a:lvl8pPr marL="3657600" marR="0" lvl="7"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8pPr>
            <a:lvl9pPr marL="4114800" marR="0" lvl="8"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6.xml"/><Relationship Id="rId5" Type="http://schemas.openxmlformats.org/officeDocument/2006/relationships/image" Target="../media/image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image" Target="../media/image2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6.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image" Target="../media/image25.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image" Target="../media/image25.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image" Target="../media/image25.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30.xml"/><Relationship Id="rId5" Type="http://schemas.openxmlformats.org/officeDocument/2006/relationships/image" Target="../media/image25.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image" Target="../media/image25.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5.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png"/><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0</a:t>
            </a:fld>
            <a:endParaRPr/>
          </a:p>
        </p:txBody>
      </p:sp>
      <p:pic>
        <p:nvPicPr>
          <p:cNvPr id="89" name="Google Shape;89;p1"/>
          <p:cNvPicPr preferRelativeResize="0"/>
          <p:nvPr/>
        </p:nvPicPr>
        <p:blipFill rotWithShape="1">
          <a:blip r:embed="rId3">
            <a:alphaModFix/>
          </a:blip>
          <a:srcRect l="692" t="1901" r="4949" b="1509"/>
          <a:stretch/>
        </p:blipFill>
        <p:spPr>
          <a:xfrm>
            <a:off x="-57799" y="-64605"/>
            <a:ext cx="10626436" cy="6987210"/>
          </a:xfrm>
          <a:prstGeom prst="rect">
            <a:avLst/>
          </a:prstGeom>
          <a:noFill/>
          <a:ln>
            <a:noFill/>
          </a:ln>
        </p:spPr>
      </p:pic>
      <p:sp>
        <p:nvSpPr>
          <p:cNvPr id="90" name="Google Shape;90;p1"/>
          <p:cNvSpPr/>
          <p:nvPr/>
        </p:nvSpPr>
        <p:spPr>
          <a:xfrm>
            <a:off x="5595730" y="3916017"/>
            <a:ext cx="4244009" cy="1570383"/>
          </a:xfrm>
          <a:prstGeom prst="rect">
            <a:avLst/>
          </a:prstGeom>
          <a:solidFill>
            <a:schemeClr val="lt1">
              <a:alpha val="67450"/>
            </a:scheme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PATIENT EXPERIENCE</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D1488B"/>
                </a:solidFill>
                <a:latin typeface="Trebuchet MS"/>
                <a:ea typeface="Trebuchet MS"/>
                <a:cs typeface="Trebuchet MS"/>
                <a:sym typeface="Trebuchet MS"/>
              </a:rPr>
              <a:t>REPORT 2021/2022</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16485B"/>
                </a:solidFill>
                <a:latin typeface="Trebuchet MS"/>
                <a:ea typeface="Trebuchet MS"/>
                <a:cs typeface="Trebuchet MS"/>
                <a:sym typeface="Trebuchet MS"/>
              </a:rPr>
              <a:t>QUARTER 2</a:t>
            </a:r>
            <a:endParaRPr sz="2400" b="1" i="0" u="none" strike="noStrike" cap="none" dirty="0">
              <a:solidFill>
                <a:srgbClr val="16485B"/>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dirty="0">
                <a:solidFill>
                  <a:srgbClr val="16485B"/>
                </a:solidFill>
                <a:latin typeface="Trebuchet MS"/>
                <a:ea typeface="Trebuchet MS"/>
                <a:cs typeface="Trebuchet MS"/>
                <a:sym typeface="Trebuchet MS"/>
              </a:rPr>
              <a:t>July-September</a:t>
            </a:r>
            <a:endParaRPr sz="2400" b="1" i="0" u="none" strike="noStrike" cap="none" dirty="0">
              <a:solidFill>
                <a:srgbClr val="16485B"/>
              </a:solidFill>
              <a:latin typeface="Trebuchet MS"/>
              <a:ea typeface="Trebuchet MS"/>
              <a:cs typeface="Trebuchet MS"/>
              <a:sym typeface="Trebuchet MS"/>
            </a:endParaRPr>
          </a:p>
        </p:txBody>
      </p:sp>
      <p:sp>
        <p:nvSpPr>
          <p:cNvPr id="91" name="Google Shape;91;p1"/>
          <p:cNvSpPr/>
          <p:nvPr/>
        </p:nvSpPr>
        <p:spPr>
          <a:xfrm>
            <a:off x="442764" y="-336884"/>
            <a:ext cx="2914047" cy="15159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808657" y="166378"/>
            <a:ext cx="2182260" cy="758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33" name="Google Shape;233;p10"/>
          <p:cNvSpPr txBox="1"/>
          <p:nvPr/>
        </p:nvSpPr>
        <p:spPr>
          <a:xfrm>
            <a:off x="6267635" y="1079550"/>
            <a:ext cx="4239703" cy="544760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bar chart compares the number of positive, neutral and negative reviews for each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service category</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is based on the overall star rating.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50% of the reviews were about people's experiences of GP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services. This is an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increase of 3% from last quarter.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17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were about people's experiences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Dentists. This shows a decrease of 6% from last quarter.</a:t>
            </a:r>
          </a:p>
          <a:p>
            <a:pPr marL="171450" indent="-171450">
              <a:buClr>
                <a:schemeClr val="dk1"/>
              </a:buClr>
              <a:buSzPts val="1200"/>
              <a:buFont typeface="Arial"/>
              <a:buChar char="•"/>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13% of the reviews were about people's experiences with Pharmacies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 increase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2% from last quarter.</a:t>
            </a:r>
          </a:p>
          <a:p>
            <a:pPr>
              <a:buClr>
                <a:schemeClr val="dk1"/>
              </a:buClr>
              <a:buSzPts val="1200"/>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cs typeface="Khmer UI" panose="020B0502040204020203" pitchFamily="34" charset="0"/>
                <a:sym typeface="Trebuchet MS"/>
              </a:rPr>
              <a:t>13% of the reviews were about people’s experiences with Hospitals. A decrease of 1% from last quarter. </a:t>
            </a:r>
            <a:endParaRPr lang="en-GB" sz="1200"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Other comments were about Opticians, COVID-19 Services, Community Health Services, Mental Health Services, Social Care and Residential Care.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these services: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Dentists received the highest proportion of positive reviews at 92%, followed by Pharmacies with 87%, GPs with 68% and Hospitals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There was a 6%</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decrease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the proportion of positive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reported for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GPs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compared to last quarter and also a decrease of 12% in the proportion of positive reviews reported this quarter for Hospitals. </a:t>
            </a:r>
            <a:endParaRPr lang="en-GB" sz="1200" dirty="0">
              <a:solidFill>
                <a:schemeClr val="dk1"/>
              </a:solidFill>
              <a:latin typeface="Khmer UI" panose="020B0502040204020203" pitchFamily="34" charset="0"/>
              <a:cs typeface="Khmer UI" panose="020B0502040204020203" pitchFamily="34" charset="0"/>
            </a:endParaRPr>
          </a:p>
        </p:txBody>
      </p:sp>
      <p:graphicFrame>
        <p:nvGraphicFramePr>
          <p:cNvPr id="234" name="Google Shape;234;p10"/>
          <p:cNvGraphicFramePr/>
          <p:nvPr>
            <p:extLst>
              <p:ext uri="{D42A27DB-BD31-4B8C-83A1-F6EECF244321}">
                <p14:modId xmlns:p14="http://schemas.microsoft.com/office/powerpoint/2010/main" val="538393645"/>
              </p:ext>
            </p:extLst>
          </p:nvPr>
        </p:nvGraphicFramePr>
        <p:xfrm>
          <a:off x="338554" y="1079550"/>
          <a:ext cx="5778161" cy="5437563"/>
        </p:xfrm>
        <a:graphic>
          <a:graphicData uri="http://schemas.openxmlformats.org/drawingml/2006/chart">
            <c:chart xmlns:c="http://schemas.openxmlformats.org/drawingml/2006/chart" xmlns:r="http://schemas.openxmlformats.org/officeDocument/2006/relationships" r:id="rId4"/>
          </a:graphicData>
        </a:graphic>
      </p:graphicFrame>
      <p:sp>
        <p:nvSpPr>
          <p:cNvPr id="235" name="Google Shape;235;p10"/>
          <p:cNvSpPr txBox="1"/>
          <p:nvPr/>
        </p:nvSpPr>
        <p:spPr>
          <a:xfrm rot="-5400000">
            <a:off x="-826533" y="3101112"/>
            <a:ext cx="20283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dirty="0">
                <a:solidFill>
                  <a:schemeClr val="dk1"/>
                </a:solidFill>
                <a:latin typeface="Trebuchet MS"/>
                <a:ea typeface="Trebuchet MS"/>
                <a:cs typeface="Trebuchet MS"/>
                <a:sym typeface="Trebuchet MS"/>
              </a:rPr>
              <a:t>Type of service</a:t>
            </a:r>
            <a:endParaRPr sz="1400" b="0" i="0" u="none" strike="noStrike" cap="none" dirty="0">
              <a:solidFill>
                <a:srgbClr val="000000"/>
              </a:solidFill>
              <a:latin typeface="Arial"/>
              <a:ea typeface="Arial"/>
              <a:cs typeface="Arial"/>
              <a:sym typeface="Arial"/>
            </a:endParaRPr>
          </a:p>
        </p:txBody>
      </p:sp>
      <p:sp>
        <p:nvSpPr>
          <p:cNvPr id="236" name="Google Shape;236;p10"/>
          <p:cNvSpPr txBox="1"/>
          <p:nvPr/>
        </p:nvSpPr>
        <p:spPr>
          <a:xfrm>
            <a:off x="2384620" y="6517114"/>
            <a:ext cx="25737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pic>
        <p:nvPicPr>
          <p:cNvPr id="237" name="Google Shape;237;p1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38" name="Google Shape;238;p10"/>
          <p:cNvSpPr txBox="1"/>
          <p:nvPr/>
        </p:nvSpPr>
        <p:spPr>
          <a:xfrm>
            <a:off x="952712" y="340886"/>
            <a:ext cx="84933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lt1"/>
                </a:solidFill>
                <a:latin typeface="Trebuchet MS"/>
                <a:ea typeface="Trebuchet MS"/>
                <a:cs typeface="Trebuchet MS"/>
                <a:sym typeface="Trebuchet MS"/>
              </a:rPr>
              <a:t>Distribution of Positive, Neutral &amp; Negative</a:t>
            </a:r>
            <a:endParaRPr sz="1400" b="0" i="0" u="none" strike="noStrike" cap="none" dirty="0">
              <a:solidFill>
                <a:srgbClr val="000000"/>
              </a:solidFill>
              <a:latin typeface="Arial"/>
              <a:ea typeface="Arial"/>
              <a:cs typeface="Arial"/>
              <a:sym typeface="Arial"/>
            </a:endParaRPr>
          </a:p>
        </p:txBody>
      </p:sp>
      <p:sp>
        <p:nvSpPr>
          <p:cNvPr id="11" name="Google Shape;102;p2">
            <a:extLst>
              <a:ext uri="{FF2B5EF4-FFF2-40B4-BE49-F238E27FC236}">
                <a16:creationId xmlns:a16="http://schemas.microsoft.com/office/drawing/2014/main" id="{77385CED-B6E9-40C4-825A-1FB6B3F3DCF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46" name="Google Shape;246;p11"/>
          <p:cNvSpPr txBox="1"/>
          <p:nvPr/>
        </p:nvSpPr>
        <p:spPr>
          <a:xfrm>
            <a:off x="518615" y="1156747"/>
            <a:ext cx="9844638" cy="2862282"/>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After asking patients for an overall star rating of the service we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encourage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 to "tell us more about your experience" (see the appendices for examples of our physical and online questionnaires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Qualitative analysis is conducted on individuals' comments to identify emerging or trending themes and sub-themes. To do this each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comment is uploaded to our Online Feedback Centre where up to five themes and sub-themes may be applied to the comment (see appendix 3 p59-61 for a full list). For this reason, the total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number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theme-counts will differ from the total number of reviews for each service area. For each theme applied to a review, a positive, negative, or neutral 'sentiment' is given.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application of themes, sub-themes and sentiments is a manual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process undertaken by trained staff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differs from the star rating patients provide.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br>
              <a:rPr lang="en-GB" sz="1200" b="0" i="0" u="none" strike="noStrike" cap="none" dirty="0">
                <a:latin typeface="Khmer UI" panose="020B0502040204020203" pitchFamily="34" charset="0"/>
                <a:ea typeface="Trebuchet MS"/>
                <a:cs typeface="Khmer UI" panose="020B0502040204020203" pitchFamily="34" charset="0"/>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section shows a breakdown of the main themes and sub-themes for those service areas where we received a significant number of reviews.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Q2 these areas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dirty="0">
                <a:solidFill>
                  <a:schemeClr val="dk1"/>
                </a:solidFill>
                <a:latin typeface="Khmer UI" panose="020B0502040204020203" pitchFamily="34" charset="0"/>
                <a:cs typeface="Khmer UI" panose="020B0502040204020203" pitchFamily="34" charset="0"/>
                <a:sym typeface="Trebuchet MS"/>
              </a:rPr>
              <a:t>GP surgeries;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their Trusts;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Pharmacies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247" name="Google Shape;247;p1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248" name="Google Shape;248;p1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249" name="Google Shape;249;p11"/>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a:t>
            </a:r>
            <a:endParaRPr sz="1400" b="0" i="0" u="none" strike="noStrike" cap="none">
              <a:solidFill>
                <a:srgbClr val="000000"/>
              </a:solidFill>
              <a:latin typeface="Arial"/>
              <a:ea typeface="Arial"/>
              <a:cs typeface="Arial"/>
              <a:sym typeface="Arial"/>
            </a:endParaRPr>
          </a:p>
        </p:txBody>
      </p:sp>
      <p:sp>
        <p:nvSpPr>
          <p:cNvPr id="10" name="Google Shape;102;p2">
            <a:extLst>
              <a:ext uri="{FF2B5EF4-FFF2-40B4-BE49-F238E27FC236}">
                <a16:creationId xmlns:a16="http://schemas.microsoft.com/office/drawing/2014/main" id="{4B17B9AF-9B96-4A86-9304-53854AAAF05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57" name="Google Shape;257;p12" descr="Icon&#10;&#10;Description automatically generated"/>
          <p:cNvPicPr preferRelativeResize="0"/>
          <p:nvPr/>
        </p:nvPicPr>
        <p:blipFill rotWithShape="1">
          <a:blip r:embed="rId4">
            <a:alphaModFix/>
          </a:blip>
          <a:srcRect/>
          <a:stretch/>
        </p:blipFill>
        <p:spPr>
          <a:xfrm rot="7766510">
            <a:off x="-706507" y="4574151"/>
            <a:ext cx="3204469" cy="3204469"/>
          </a:xfrm>
          <a:prstGeom prst="rect">
            <a:avLst/>
          </a:prstGeom>
          <a:noFill/>
          <a:ln>
            <a:noFill/>
          </a:ln>
        </p:spPr>
      </p:pic>
      <p:sp>
        <p:nvSpPr>
          <p:cNvPr id="258" name="Google Shape;258;p12"/>
          <p:cNvSpPr txBox="1"/>
          <p:nvPr/>
        </p:nvSpPr>
        <p:spPr>
          <a:xfrm>
            <a:off x="296687" y="1083763"/>
            <a:ext cx="10066500" cy="2677616"/>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remains one of most applied themes for GPs this quarter. The theme was applied 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593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counts, with 40%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237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these being positive, 5%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neutral and 55% (n.326) were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Booking an Appointment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one of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applied sub-themes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within this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identified in 286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responses. Of these responses,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(n.137) were positive, 4% (n.12) neutral and 48%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with the negative reviews largely caused by patients being unable to book an appointment. This quarter there is a balance between positive and negative sentiment. Patients/service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users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continue to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issues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accessing their GPs due to the pandemic. On a more encouraging note, 78%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58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individuals who mentioned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Management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Service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mentioned it in a positive context.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Appointment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Availability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sub-theme, there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counts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(n.22) were positive, 3% (n.2) neutral and 69% (n.49) were negative. Patients\service uses are struggling to obtain a suitable appointment.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Many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relating to the sub-theme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Getting through on the telephone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negative in sentiment with 77%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128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was due to unanswered calls, long waiting times and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patients  unable to speak to the receptionist on the phone when trying to book an appointment or ask for advice. This issue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been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as an ongoing trend in GP surgery reviews since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 2 2020/2021.</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259" name="Google Shape;259;p12"/>
          <p:cNvGraphicFramePr/>
          <p:nvPr>
            <p:extLst>
              <p:ext uri="{D42A27DB-BD31-4B8C-83A1-F6EECF244321}">
                <p14:modId xmlns:p14="http://schemas.microsoft.com/office/powerpoint/2010/main" val="3126373431"/>
              </p:ext>
            </p:extLst>
          </p:nvPr>
        </p:nvGraphicFramePr>
        <p:xfrm>
          <a:off x="377910" y="3723547"/>
          <a:ext cx="5020326" cy="2848770"/>
        </p:xfrm>
        <a:graphic>
          <a:graphicData uri="http://schemas.openxmlformats.org/drawingml/2006/chart">
            <c:chart xmlns:c="http://schemas.openxmlformats.org/drawingml/2006/chart" xmlns:r="http://schemas.openxmlformats.org/officeDocument/2006/relationships" r:id="rId5"/>
          </a:graphicData>
        </a:graphic>
      </p:graphicFrame>
      <p:sp>
        <p:nvSpPr>
          <p:cNvPr id="260" name="Google Shape;260;p12"/>
          <p:cNvSpPr txBox="1"/>
          <p:nvPr/>
        </p:nvSpPr>
        <p:spPr>
          <a:xfrm rot="16200000">
            <a:off x="-399233" y="4580495"/>
            <a:ext cx="13056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1844929" y="6546044"/>
            <a:ext cx="1772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62" name="Google Shape;262;p12"/>
          <p:cNvSpPr txBox="1"/>
          <p:nvPr/>
        </p:nvSpPr>
        <p:spPr>
          <a:xfrm>
            <a:off x="5760147" y="3530613"/>
            <a:ext cx="4530220"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It's very easy to book an appointment, I had mine booked here, I came here and ask for an appointment.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rang on Thursday and was able to get an appointment for Monday and it's not too bad, the staff are great.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263" name="Google Shape;263;p12"/>
          <p:cNvSpPr txBox="1"/>
          <p:nvPr/>
        </p:nvSpPr>
        <p:spPr>
          <a:xfrm>
            <a:off x="5760213" y="5031030"/>
            <a:ext cx="460304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can never get an appointment and I only ever make appointments if it’s urgent.”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There is long waiting for an appointment. It's easy to get the appointment but you will need to wait for 2 to 3 weeks before seeing the doctor.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64" name="Google Shape;264;p12"/>
          <p:cNvCxnSpPr/>
          <p:nvPr/>
        </p:nvCxnSpPr>
        <p:spPr>
          <a:xfrm>
            <a:off x="5803991" y="353061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65" name="Google Shape;265;p12"/>
          <p:cNvCxnSpPr/>
          <p:nvPr/>
        </p:nvCxnSpPr>
        <p:spPr>
          <a:xfrm>
            <a:off x="5853798" y="5100233"/>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66" name="Google Shape;266;p1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67" name="Google Shape;267;p12"/>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68" name="Google Shape;268;p12"/>
          <p:cNvCxnSpPr/>
          <p:nvPr/>
        </p:nvCxnSpPr>
        <p:spPr>
          <a:xfrm>
            <a:off x="5853797" y="669993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376C1C94-5318-4084-933C-81812111CD68}"/>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76" name="Google Shape;276;p13" descr="Icon&#10;&#10;Description automatically generated"/>
          <p:cNvPicPr preferRelativeResize="0"/>
          <p:nvPr/>
        </p:nvPicPr>
        <p:blipFill rotWithShape="1">
          <a:blip r:embed="rId4">
            <a:alphaModFix/>
          </a:blip>
          <a:srcRect/>
          <a:stretch/>
        </p:blipFill>
        <p:spPr>
          <a:xfrm rot="-1979173">
            <a:off x="-568897" y="5038918"/>
            <a:ext cx="2814439" cy="2814439"/>
          </a:xfrm>
          <a:prstGeom prst="rect">
            <a:avLst/>
          </a:prstGeom>
          <a:noFill/>
          <a:ln>
            <a:noFill/>
          </a:ln>
        </p:spPr>
      </p:pic>
      <p:sp>
        <p:nvSpPr>
          <p:cNvPr id="277" name="Google Shape;277;p13"/>
          <p:cNvSpPr txBox="1"/>
          <p:nvPr/>
        </p:nvSpPr>
        <p:spPr>
          <a:xfrm>
            <a:off x="696083" y="1076836"/>
            <a:ext cx="9421800" cy="156962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this quarter,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second most applied theme for GPs. It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applied to 375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which 79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n.300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6%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neutral and 14%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n.53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featuring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three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sub-themes for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a:buSzPts val="1200"/>
            </a:pPr>
            <a:b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majority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focused on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where 79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(n.223)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Taken together with the positivity regarding the sub-themes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Capacity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General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strongly suggests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majority of patients/service users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satisfied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professionalism provided by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administrative and clinical teams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their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respective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GP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surgeries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278" name="Google Shape;278;p13"/>
          <p:cNvGraphicFramePr/>
          <p:nvPr>
            <p:extLst>
              <p:ext uri="{D42A27DB-BD31-4B8C-83A1-F6EECF244321}">
                <p14:modId xmlns:p14="http://schemas.microsoft.com/office/powerpoint/2010/main" val="33437087"/>
              </p:ext>
            </p:extLst>
          </p:nvPr>
        </p:nvGraphicFramePr>
        <p:xfrm>
          <a:off x="564709" y="2851778"/>
          <a:ext cx="4634816" cy="3526817"/>
        </p:xfrm>
        <a:graphic>
          <a:graphicData uri="http://schemas.openxmlformats.org/drawingml/2006/chart">
            <c:chart xmlns:c="http://schemas.openxmlformats.org/drawingml/2006/chart" xmlns:r="http://schemas.openxmlformats.org/officeDocument/2006/relationships" r:id="rId5"/>
          </a:graphicData>
        </a:graphic>
      </p:graphicFrame>
      <p:sp>
        <p:nvSpPr>
          <p:cNvPr id="279" name="Google Shape;279;p13"/>
          <p:cNvSpPr txBox="1"/>
          <p:nvPr/>
        </p:nvSpPr>
        <p:spPr>
          <a:xfrm rot="16200000">
            <a:off x="-306318" y="4106460"/>
            <a:ext cx="13160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2136843" y="6419526"/>
            <a:ext cx="18356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765685" y="2524505"/>
            <a:ext cx="4161363" cy="2185173"/>
          </a:xfrm>
          <a:prstGeom prst="rect">
            <a:avLst/>
          </a:prstGeom>
          <a:noFill/>
          <a:ln>
            <a:noFill/>
          </a:ln>
        </p:spPr>
        <p:txBody>
          <a:bodyPr spcFirstLastPara="1" wrap="square" lIns="91425" tIns="45700" rIns="91425" bIns="45700" anchor="t" anchorCtr="0">
            <a:spAutoFit/>
          </a:bodyPr>
          <a:lstStyle/>
          <a:p>
            <a:pPr algn="just">
              <a:buSzPts val="1200"/>
            </a:pPr>
            <a:endParaRPr lang="en-GB" sz="1200" b="1" dirty="0">
              <a:solidFill>
                <a:schemeClr val="dk1"/>
              </a:solidFill>
              <a:latin typeface="Trebuchet MS"/>
              <a:ea typeface="Trebuchet MS"/>
              <a:cs typeface="Trebuchet MS"/>
              <a:sym typeface="Trebuchet MS"/>
            </a:endParaRPr>
          </a:p>
          <a:p>
            <a:pPr algn="just">
              <a:buSzPts val="1200"/>
            </a:pPr>
            <a:endParaRPr lang="en-GB" sz="1200" b="1" dirty="0">
              <a:solidFill>
                <a:schemeClr val="dk1"/>
              </a:solidFill>
              <a:latin typeface="Trebuchet MS"/>
              <a:ea typeface="Trebuchet MS"/>
              <a:cs typeface="Trebuchet MS"/>
              <a:sym typeface="Trebuchet MS"/>
            </a:endParaRPr>
          </a:p>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Very efficient and friendly service. Mr. P was great and incredibly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receptionists are very nice, last week I had my cervical check-up done with the nurse and she was very good and very nice</a:t>
            </a:r>
            <a:r>
              <a:rPr lang="en-GB" sz="1600" dirty="0">
                <a:solidFill>
                  <a:srgbClr val="212529"/>
                </a:solidFill>
                <a:highlight>
                  <a:srgbClr val="DDEAC0"/>
                </a:highlight>
                <a:latin typeface="-apple-system"/>
              </a:rPr>
              <a: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 </a:t>
            </a:r>
            <a:endParaRPr sz="1200" b="0" i="0" u="none" strike="noStrike" cap="none" dirty="0">
              <a:solidFill>
                <a:schemeClr val="dk1"/>
              </a:solidFill>
              <a:latin typeface="Trebuchet MS"/>
              <a:ea typeface="Trebuchet MS"/>
              <a:cs typeface="Trebuchet MS"/>
              <a:sym typeface="Trebuchet MS"/>
            </a:endParaRPr>
          </a:p>
        </p:txBody>
      </p:sp>
      <p:sp>
        <p:nvSpPr>
          <p:cNvPr id="282" name="Google Shape;282;p13"/>
          <p:cNvSpPr txBox="1"/>
          <p:nvPr/>
        </p:nvSpPr>
        <p:spPr>
          <a:xfrm>
            <a:off x="5811246" y="4645131"/>
            <a:ext cx="4211369" cy="2308284"/>
          </a:xfrm>
          <a:prstGeom prst="rect">
            <a:avLst/>
          </a:prstGeom>
          <a:noFill/>
          <a:ln>
            <a:noFill/>
          </a:ln>
        </p:spPr>
        <p:txBody>
          <a:bodyPr spcFirstLastPara="1" wrap="square" lIns="91425" tIns="45700" rIns="91425" bIns="45700" anchor="t" anchorCtr="0">
            <a:spAutoFit/>
          </a:bodyPr>
          <a:lstStyle/>
          <a:p>
            <a:pPr marL="0" marR="0" lvl="0" indent="0" algn="just">
              <a:lnSpc>
                <a:spcPct val="100000"/>
              </a:lnSpc>
              <a:spcBef>
                <a:spcPts val="0"/>
              </a:spcBef>
              <a:spcAft>
                <a:spcPts val="0"/>
              </a:spcAft>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chemeClr val="dk1"/>
              </a:solidFill>
              <a:latin typeface="Arial"/>
              <a:ea typeface="Arial"/>
              <a:cs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It's impossible to book an appointment, the receptionist staff are rude and unhelpful. They never answer the phone, however, the doctors are great.</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 </a:t>
            </a: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place is an absolute shambles. They have no idea as to what's going on with their own patients nor are they willing to help even when the fault is their own . The staff are rude, careless, and obnoxious.</a:t>
            </a: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283" name="Google Shape;283;p13"/>
          <p:cNvCxnSpPr/>
          <p:nvPr/>
        </p:nvCxnSpPr>
        <p:spPr>
          <a:xfrm>
            <a:off x="5833802" y="287657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84" name="Google Shape;284;p13"/>
          <p:cNvCxnSpPr/>
          <p:nvPr/>
        </p:nvCxnSpPr>
        <p:spPr>
          <a:xfrm>
            <a:off x="5892253" y="4645131"/>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85" name="Google Shape;285;p1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86" name="Google Shape;286;p1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87" name="Google Shape;287;p13"/>
          <p:cNvCxnSpPr/>
          <p:nvPr/>
        </p:nvCxnSpPr>
        <p:spPr>
          <a:xfrm>
            <a:off x="5904897" y="6561206"/>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2884DC1A-0390-467A-B051-DCD876DB91B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15" name="Google Shape;315;p1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16" name="Google Shape;316;p15"/>
          <p:cNvSpPr txBox="1"/>
          <p:nvPr/>
        </p:nvSpPr>
        <p:spPr>
          <a:xfrm>
            <a:off x="478972" y="1083763"/>
            <a:ext cx="9579300" cy="1969730"/>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third most applied theme for GPs this quarter. It was applied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times with the majority of reviews relating to the sub-theme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sub-theme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identified in 154 reviews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(n.8) neutral and 61%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t>
            </a:r>
          </a:p>
          <a:p>
            <a:br>
              <a:rPr lang="en-GB"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In addition, the reviews relating to the sub-theme,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Patient Choice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were mostly negative in sentiment (91% n.20). This indicates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there remains significant concerns from 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 length of time waiting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appointment as well as the amount of choice and availability of appointments. Compared to Q4 of the 2020/21 year, negative reviews relating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increased, significantly and continue to increase. This insight must be viewed within the current context of the pandemic and is a trend which we will</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continue 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monitor, sharing this insight</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providers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key health partners</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None/>
            </a:pP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17" name="Google Shape;317;p15"/>
          <p:cNvGraphicFramePr/>
          <p:nvPr>
            <p:extLst>
              <p:ext uri="{D42A27DB-BD31-4B8C-83A1-F6EECF244321}">
                <p14:modId xmlns:p14="http://schemas.microsoft.com/office/powerpoint/2010/main" val="4046895641"/>
              </p:ext>
            </p:extLst>
          </p:nvPr>
        </p:nvGraphicFramePr>
        <p:xfrm>
          <a:off x="478972" y="2965683"/>
          <a:ext cx="4875600" cy="3256141"/>
        </p:xfrm>
        <a:graphic>
          <a:graphicData uri="http://schemas.openxmlformats.org/drawingml/2006/chart">
            <c:chart xmlns:c="http://schemas.openxmlformats.org/drawingml/2006/chart" xmlns:r="http://schemas.openxmlformats.org/officeDocument/2006/relationships" r:id="rId5"/>
          </a:graphicData>
        </a:graphic>
      </p:graphicFrame>
      <p:sp>
        <p:nvSpPr>
          <p:cNvPr id="318" name="Google Shape;318;p15"/>
          <p:cNvSpPr txBox="1"/>
          <p:nvPr/>
        </p:nvSpPr>
        <p:spPr>
          <a:xfrm rot="-5400000">
            <a:off x="-306314" y="3871200"/>
            <a:ext cx="1246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19" name="Google Shape;319;p15"/>
          <p:cNvSpPr txBox="1"/>
          <p:nvPr/>
        </p:nvSpPr>
        <p:spPr>
          <a:xfrm>
            <a:off x="2127263" y="6231136"/>
            <a:ext cx="17827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5576845" y="2740095"/>
            <a:ext cx="4211369" cy="2123618"/>
          </a:xfrm>
          <a:prstGeom prst="rect">
            <a:avLst/>
          </a:prstGeom>
          <a:noFill/>
          <a:ln>
            <a:noFill/>
          </a:ln>
        </p:spPr>
        <p:txBody>
          <a:bodyPr spcFirstLastPara="1" wrap="square" lIns="91425" tIns="45700" rIns="91425" bIns="45700" anchor="t" anchorCtr="0">
            <a:spAutoFit/>
          </a:bodyPr>
          <a:lstStyle/>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lang="en-US" sz="1200" b="0" i="0" u="none" strike="noStrike" cap="none" dirty="0">
              <a:solidFill>
                <a:schemeClr val="dk1"/>
              </a:solidFill>
              <a:latin typeface="Trebuchet MS"/>
              <a:ea typeface="Trebuchet MS"/>
              <a:cs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‘‘V</a:t>
            </a:r>
            <a:r>
              <a:rPr lang="en-GB" sz="1200" dirty="0">
                <a:solidFill>
                  <a:schemeClr val="dk1"/>
                </a:solidFill>
                <a:highlight>
                  <a:srgbClr val="DDEAC0"/>
                </a:highlight>
                <a:latin typeface="Trebuchet MS"/>
              </a:rPr>
              <a:t>ery good service, very easy to book an appointment, I do everything online, its pretty quick, no need to call. I have not dealt with the receptionist for a very long time.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have not been here for many year after having a cardiac arrest. I came to see the staff if they can book an appointment for me, but they offered me one straight away.</a:t>
            </a: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sym typeface="Calibri"/>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21" name="Google Shape;321;p15"/>
          <p:cNvSpPr txBox="1"/>
          <p:nvPr/>
        </p:nvSpPr>
        <p:spPr>
          <a:xfrm>
            <a:off x="5604772" y="4937547"/>
            <a:ext cx="4211369" cy="1569620"/>
          </a:xfrm>
          <a:prstGeom prst="rect">
            <a:avLst/>
          </a:prstGeom>
          <a:noFill/>
          <a:ln>
            <a:noFill/>
          </a:ln>
        </p:spPr>
        <p:txBody>
          <a:bodyPr spcFirstLastPara="1" wrap="square" lIns="91425" tIns="45700" rIns="91425" bIns="45700" anchor="t" anchorCtr="0">
            <a:spAutoFit/>
          </a:bodyPr>
          <a:lstStyle/>
          <a:p>
            <a:pPr marL="0" marR="0" lvl="0" indent="0" algn="just">
              <a:lnSpc>
                <a:spcPct val="100000"/>
              </a:lnSpc>
              <a:spcBef>
                <a:spcPts val="0"/>
              </a:spcBef>
              <a:spcAft>
                <a:spcPts val="0"/>
              </a:spcAft>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lang="en-US" sz="1400" b="0" i="0" u="none" strike="noStrike" cap="none" dirty="0">
              <a:solidFill>
                <a:schemeClr val="dk1"/>
              </a:solidFill>
              <a:latin typeface="Arial"/>
              <a:ea typeface="Arial"/>
              <a:cs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It's literally impossible to speak to the receptionist if you can see my phone now, it took me over 1 hour to get through the receptionist.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poor service. They do not reply to support tickets or emails, and it is very hard to get them on the phone.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322" name="Google Shape;322;p15"/>
          <p:cNvCxnSpPr/>
          <p:nvPr/>
        </p:nvCxnSpPr>
        <p:spPr>
          <a:xfrm>
            <a:off x="5629285" y="278684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23" name="Google Shape;323;p15"/>
          <p:cNvCxnSpPr/>
          <p:nvPr/>
        </p:nvCxnSpPr>
        <p:spPr>
          <a:xfrm>
            <a:off x="5670498" y="496609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24" name="Google Shape;324;p15"/>
          <p:cNvSpPr txBox="1">
            <a:spLocks noGrp="1"/>
          </p:cNvSpPr>
          <p:nvPr>
            <p:ph type="sldNum" idx="12"/>
          </p:nvPr>
        </p:nvSpPr>
        <p:spPr>
          <a:xfrm>
            <a:off x="7641317" y="6967310"/>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dirty="0"/>
          </a:p>
        </p:txBody>
      </p:sp>
      <p:pic>
        <p:nvPicPr>
          <p:cNvPr id="325" name="Google Shape;325;p1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26" name="Google Shape;326;p1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27" name="Google Shape;327;p15"/>
          <p:cNvCxnSpPr/>
          <p:nvPr/>
        </p:nvCxnSpPr>
        <p:spPr>
          <a:xfrm>
            <a:off x="5698423" y="676922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25F8DC49-23AE-473D-8023-B20E0B66265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95" name="Google Shape;295;p14" descr="Icon&#10;&#10;Description automatically generated"/>
          <p:cNvPicPr preferRelativeResize="0"/>
          <p:nvPr/>
        </p:nvPicPr>
        <p:blipFill rotWithShape="1">
          <a:blip r:embed="rId4">
            <a:alphaModFix/>
          </a:blip>
          <a:srcRect/>
          <a:stretch/>
        </p:blipFill>
        <p:spPr>
          <a:xfrm rot="19620827">
            <a:off x="-225945" y="5587130"/>
            <a:ext cx="1801166" cy="1726933"/>
          </a:xfrm>
          <a:prstGeom prst="rect">
            <a:avLst/>
          </a:prstGeom>
          <a:noFill/>
          <a:ln>
            <a:noFill/>
          </a:ln>
        </p:spPr>
      </p:pic>
      <p:sp>
        <p:nvSpPr>
          <p:cNvPr id="296" name="Google Shape;296;p14"/>
          <p:cNvSpPr txBox="1"/>
          <p:nvPr/>
        </p:nvSpPr>
        <p:spPr>
          <a:xfrm>
            <a:off x="284634" y="1104777"/>
            <a:ext cx="9637200" cy="2123618"/>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of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was the fourth most applied theme for GPs this quarter. It received 185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the total count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77%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142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3% (n.6)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neutral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negative. The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top four sub-themes.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br>
              <a:rPr lang="en-GB"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1" dirty="0">
                <a:solidFill>
                  <a:schemeClr val="dk1"/>
                </a:solidFill>
                <a:latin typeface="Khmer UI" panose="020B0502040204020203" pitchFamily="34" charset="0"/>
                <a:ea typeface="Trebuchet MS"/>
                <a:cs typeface="Khmer UI" panose="020B0502040204020203" pitchFamily="34" charset="0"/>
                <a:sym typeface="Trebuchet MS"/>
              </a:rPr>
              <a:t>Quality of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the most applied sub-theme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 quarter. This sub-theme was identified as largely positive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86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70).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second highest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sub-theme was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Experience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(n.44)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 reviews being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 an increase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compared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 last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Safety</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sub-theme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almost equally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in postive (n.8)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negative (n.6) reviews, indicating that there could be some concerns over the safety of patients when attending GP surgeries. This may, however, be due to a hesitancy to attend the GP clinic or in-person treatments available during Covid-19. Patients/service users are generally satisfied with the treatment and care received at their respective GP surgeries. </a:t>
            </a:r>
          </a:p>
          <a:p>
            <a:endParaRPr lang="en-GB" sz="1200" b="1"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297" name="Google Shape;297;p14"/>
          <p:cNvGraphicFramePr/>
          <p:nvPr>
            <p:extLst>
              <p:ext uri="{D42A27DB-BD31-4B8C-83A1-F6EECF244321}">
                <p14:modId xmlns:p14="http://schemas.microsoft.com/office/powerpoint/2010/main" val="1481584927"/>
              </p:ext>
            </p:extLst>
          </p:nvPr>
        </p:nvGraphicFramePr>
        <p:xfrm>
          <a:off x="568865" y="3082382"/>
          <a:ext cx="4510988" cy="3458475"/>
        </p:xfrm>
        <a:graphic>
          <a:graphicData uri="http://schemas.openxmlformats.org/drawingml/2006/chart">
            <c:chart xmlns:c="http://schemas.openxmlformats.org/drawingml/2006/chart" xmlns:r="http://schemas.openxmlformats.org/officeDocument/2006/relationships" r:id="rId5"/>
          </a:graphicData>
        </a:graphic>
      </p:graphicFrame>
      <p:sp>
        <p:nvSpPr>
          <p:cNvPr id="298" name="Google Shape;298;p14"/>
          <p:cNvSpPr txBox="1"/>
          <p:nvPr/>
        </p:nvSpPr>
        <p:spPr>
          <a:xfrm rot="16200000">
            <a:off x="-247148" y="4330315"/>
            <a:ext cx="12684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1836339" y="6540857"/>
            <a:ext cx="18006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00" name="Google Shape;300;p14"/>
          <p:cNvSpPr txBox="1"/>
          <p:nvPr/>
        </p:nvSpPr>
        <p:spPr>
          <a:xfrm>
            <a:off x="5337187" y="2934574"/>
            <a:ext cx="4592832" cy="1938952"/>
          </a:xfrm>
          <a:prstGeom prst="rect">
            <a:avLst/>
          </a:prstGeom>
          <a:noFill/>
          <a:ln>
            <a:noFill/>
          </a:ln>
        </p:spPr>
        <p:txBody>
          <a:bodyPr spcFirstLastPara="1" wrap="square" lIns="91425" tIns="45700" rIns="91425" bIns="45700" anchor="t" anchorCtr="0">
            <a:spAutoFit/>
          </a:bodyPr>
          <a:lstStyle/>
          <a:p>
            <a:pPr algn="just">
              <a:buSzPts val="1200"/>
            </a:pPr>
            <a:r>
              <a:rPr lang="en-GB" sz="1200" b="1" i="0" u="none" strike="noStrike" cap="none" dirty="0">
                <a:solidFill>
                  <a:schemeClr val="dk1"/>
                </a:solidFill>
                <a:latin typeface="Trebuchet MS"/>
                <a:ea typeface="Trebuchet MS"/>
                <a:cs typeface="Trebuchet MS"/>
                <a:sym typeface="Trebuchet MS"/>
              </a:rPr>
              <a:t>Positive reviews</a:t>
            </a:r>
            <a:r>
              <a:rPr lang="en-GB" sz="1200" b="1" dirty="0">
                <a:solidFill>
                  <a:schemeClr val="dk1"/>
                </a:solidFill>
                <a:latin typeface="Trebuchet MS"/>
                <a:ea typeface="Trebuchet MS"/>
                <a:cs typeface="Trebuchet MS"/>
                <a:sym typeface="Trebuchet MS"/>
              </a:rPr>
              <a:t> </a:t>
            </a:r>
            <a:endParaRPr sz="1200" b="0" i="0" u="none" strike="noStrike" cap="none" dirty="0">
              <a:solidFill>
                <a:schemeClr val="dk1"/>
              </a:solidFill>
              <a:latin typeface="Trebuchet MS"/>
              <a:ea typeface="Trebuchet MS"/>
              <a:cs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 doctors go the extra mile for their patients. I had a very tough time with multiple health issues during the pandemic and I was looked after amazingly. They are particularly good with mental health issues and the level of care is exemplary.</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“Mr. P</a:t>
            </a:r>
            <a:r>
              <a:rPr lang="en-GB" sz="1200" dirty="0">
                <a:solidFill>
                  <a:schemeClr val="dk1"/>
                </a:solidFill>
                <a:highlight>
                  <a:srgbClr val="DDEAC0"/>
                </a:highlight>
                <a:latin typeface="Trebuchet MS"/>
              </a:rPr>
              <a:t> was great while doing my blood test this morning. He guided me through the steps and was quick and painless. Can't recommend him enough!!.</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01" name="Google Shape;301;p14"/>
          <p:cNvSpPr txBox="1"/>
          <p:nvPr/>
        </p:nvSpPr>
        <p:spPr>
          <a:xfrm>
            <a:off x="5337187" y="4811619"/>
            <a:ext cx="4622129" cy="21851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unprofessional and the worst experience ever!</a:t>
            </a:r>
            <a:r>
              <a:rPr lang="en-GB" sz="1600" dirty="0">
                <a:solidFill>
                  <a:srgbClr val="212529"/>
                </a:solidFill>
                <a:highlight>
                  <a:srgbClr val="BDD1D1"/>
                </a:highlight>
                <a:latin typeface="-apple-system"/>
              </a:rPr>
              <a:t> </a:t>
            </a:r>
            <a:r>
              <a:rPr lang="en-GB" sz="1200" dirty="0">
                <a:solidFill>
                  <a:schemeClr val="dk1"/>
                </a:solidFill>
                <a:highlight>
                  <a:srgbClr val="BDD1D1"/>
                </a:highlight>
                <a:latin typeface="Trebuchet MS"/>
              </a:rPr>
              <a:t>They are not helpful, I had a procedure done at the dentist and I was in pain I went to see the GP and told me I had to go private because this was done at the dentist. He left me in pain.</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Awful experience as the doctors don't care and are not consistent. No appointment availability and the receptionists are rude.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302" name="Google Shape;302;p14"/>
          <p:cNvCxnSpPr/>
          <p:nvPr/>
        </p:nvCxnSpPr>
        <p:spPr>
          <a:xfrm>
            <a:off x="5421985" y="2934574"/>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p14"/>
          <p:cNvCxnSpPr/>
          <p:nvPr/>
        </p:nvCxnSpPr>
        <p:spPr>
          <a:xfrm>
            <a:off x="5421985" y="4811619"/>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305" name="Google Shape;305;p1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06" name="Google Shape;306;p1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07" name="Google Shape;307;p14"/>
          <p:cNvCxnSpPr/>
          <p:nvPr/>
        </p:nvCxnSpPr>
        <p:spPr>
          <a:xfrm>
            <a:off x="5421985" y="6720461"/>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EC1BFF26-FDDD-4BFF-A98D-DABDB9EEE8E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6"/>
          <p:cNvPicPr preferRelativeResize="0"/>
          <p:nvPr/>
        </p:nvPicPr>
        <p:blipFill rotWithShape="1">
          <a:blip r:embed="rId3">
            <a:alphaModFix/>
          </a:blip>
          <a:srcRect/>
          <a:stretch/>
        </p:blipFill>
        <p:spPr>
          <a:xfrm>
            <a:off x="-5438" y="0"/>
            <a:ext cx="10516276" cy="1034161"/>
          </a:xfrm>
          <a:prstGeom prst="rect">
            <a:avLst/>
          </a:prstGeom>
          <a:noFill/>
          <a:ln>
            <a:noFill/>
          </a:ln>
        </p:spPr>
      </p:pic>
      <p:sp>
        <p:nvSpPr>
          <p:cNvPr id="335" name="Google Shape;335;p16"/>
          <p:cNvSpPr txBox="1"/>
          <p:nvPr/>
        </p:nvSpPr>
        <p:spPr>
          <a:xfrm>
            <a:off x="142043" y="1034359"/>
            <a:ext cx="10255697" cy="5755381"/>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section shows a breakdown of the main themes and sub-themes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in the reviews that Healthwatch received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hospitals under the Imperial College Healthcare NHS Trust and Chelsea and Westminster Hospital NHS Foundation Trusts. These hospitals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Charing Cross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(n.42), 48%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(n.9)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(n.13)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Hammersmith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(n.22), 68% (n.15) were positive, 14% (n.3) neutral and 18% (n.4)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 Mary’s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60% (n.15) were positive, 20% (n.5)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(n.5)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Queen Charlottes and Chelsea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(n.18) ,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(n.12) were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 neutral and 28% (n.5) negative</a:t>
            </a:r>
            <a:endParaRPr lang="en-GB" dirty="0">
              <a:solidFill>
                <a:schemeClr val="dk1"/>
              </a:solidFill>
              <a:latin typeface="Khmer UI" panose="020B0502040204020203" pitchFamily="34" charset="0"/>
              <a:ea typeface="Trebuchet MS"/>
              <a:cs typeface="Khmer UI" panose="020B0502040204020203" pitchFamily="34" charset="0"/>
            </a:endParaRPr>
          </a:p>
          <a:p>
            <a:pPr>
              <a:buClr>
                <a:schemeClr val="dk1"/>
              </a:buClr>
              <a:buSzPts val="1200"/>
            </a:pPr>
            <a:endParaRPr sz="1400" b="0" i="0" u="none" strike="noStrike" cap="none" dirty="0">
              <a:solidFill>
                <a:schemeClr val="dk1"/>
              </a:solidFill>
              <a:latin typeface="Khmer UI" panose="020B0502040204020203" pitchFamily="34" charset="0"/>
              <a:cs typeface="Khmer UI" panose="020B0502040204020203" pitchFamily="34" charset="0"/>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Western Eye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50% (n.3) were positive, 17% (n.1) neutral and 33% (n.2)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SzPts val="1200"/>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 have also looked at surrounding hospitals that most of our residents attend which are part of the Chelsea and Westminster Hospital NHS Foundation Trust. These hospitals are: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Chelsea &amp; Westminster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reviews for the quarter (n.33), 49%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18% (n.6) neutral and 33% (n.11) negative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West Middlesex University Hospital: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for 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hospital during this quarter</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Other 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indent="-171450">
              <a:buClr>
                <a:schemeClr val="dk1"/>
              </a:buClr>
              <a:buSzPts val="1200"/>
              <a:buFont typeface="Arial"/>
              <a:buChar char="•"/>
            </a:pP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The Royal Marsden: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Only 1 review was collected for this hospital during this quarter </a:t>
            </a:r>
            <a:endParaRPr sz="1400" i="0" u="none" strike="noStrike" cap="none" dirty="0">
              <a:solidFill>
                <a:schemeClr val="dk1"/>
              </a:solidFill>
              <a:latin typeface="Khmer UI" panose="020B0502040204020203" pitchFamily="34" charset="0"/>
              <a:cs typeface="Khmer UI" panose="020B0502040204020203" pitchFamily="34" charset="0"/>
              <a:sym typeface="Arial"/>
            </a:endParaRPr>
          </a:p>
          <a:p>
            <a:pPr>
              <a:buClr>
                <a:schemeClr val="dk1"/>
              </a:buCl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Clr>
                <a:schemeClr val="dk1"/>
              </a:buClr>
              <a:buSzPts val="1200"/>
              <a:buFont typeface="Arial"/>
              <a:buChar char="•"/>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Royal Brompton Hospital: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Only 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for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hospital during this quarter</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the next section we identify leading positive and negative themes at individual hospital sites and look in more detail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overall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themes and sub-themes for each Trust. For this quarter these are Imperial College Healthcare NHS Trust and Chelsea and Westminster Hospital NHS Foundation Trust</a:t>
            </a:r>
            <a:r>
              <a:rPr lang="en-GB" sz="1800" b="0" i="0" u="none" strike="noStrike" cap="none" dirty="0">
                <a:solidFill>
                  <a:schemeClr val="dk1"/>
                </a:solidFill>
                <a:latin typeface="Khmer UI" panose="020B0502040204020203" pitchFamily="34" charset="0"/>
                <a:ea typeface="Calibri"/>
                <a:cs typeface="Khmer UI" panose="020B0502040204020203" pitchFamily="34" charset="0"/>
                <a:sym typeface="Calibri"/>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336" name="Google Shape;336;p1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pic>
        <p:nvPicPr>
          <p:cNvPr id="337" name="Google Shape;337;p1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338" name="Google Shape;338;p16"/>
          <p:cNvSpPr txBox="1"/>
          <p:nvPr/>
        </p:nvSpPr>
        <p:spPr>
          <a:xfrm>
            <a:off x="722621" y="-79543"/>
            <a:ext cx="84933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Positive, Negative, Neutral and Total reviews for each Hospital</a:t>
            </a:r>
            <a:endParaRPr sz="1400" b="0" i="0" u="none" strike="noStrike" cap="none">
              <a:solidFill>
                <a:srgbClr val="000000"/>
              </a:solidFill>
              <a:latin typeface="Arial"/>
              <a:ea typeface="Arial"/>
              <a:cs typeface="Arial"/>
              <a:sym typeface="Arial"/>
            </a:endParaRPr>
          </a:p>
        </p:txBody>
      </p:sp>
      <p:sp>
        <p:nvSpPr>
          <p:cNvPr id="9" name="Google Shape;102;p2">
            <a:extLst>
              <a:ext uri="{FF2B5EF4-FFF2-40B4-BE49-F238E27FC236}">
                <a16:creationId xmlns:a16="http://schemas.microsoft.com/office/drawing/2014/main" id="{5586574F-EE6F-475A-BB5A-F168F83CD0A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46" name="Google Shape;346;p17"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47" name="Google Shape;347;p17"/>
          <p:cNvSpPr txBox="1"/>
          <p:nvPr/>
        </p:nvSpPr>
        <p:spPr>
          <a:xfrm>
            <a:off x="5524926" y="1083775"/>
            <a:ext cx="4838399"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Charing Cross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(91%)</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(73%)</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themes were regularly identified as positive. This </a:t>
            </a:r>
            <a:r>
              <a:rPr lang="en-GB" sz="1200" dirty="0">
                <a:latin typeface="Khmer UI" panose="020B0502040204020203" pitchFamily="34" charset="0"/>
                <a:ea typeface="Trebuchet MS"/>
                <a:cs typeface="Khmer UI" panose="020B0502040204020203" pitchFamily="34" charset="0"/>
                <a:sym typeface="Trebuchet MS"/>
              </a:rPr>
              <a:t>strongly suggests that staff's general professionalism, bedside manner and ability to meet the needs of their patients is a consistent feature of care at Charing Cross Hospital.</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Out of the 14 reviews in which the theme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Access</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Services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identified, 72% (n.10) were negative in sentiment.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main issues remain around 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Some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patients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report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longer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whilst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others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mention that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their appointments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have been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postponed or cancelled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altogether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All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applied to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100% (n.7)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main issues remain around the sub-themes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Booking appointment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Appointment availability</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indicates that patients struggled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obtain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 appointment at the hospital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during this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48" name="Google Shape;348;p17"/>
          <p:cNvGraphicFramePr/>
          <p:nvPr>
            <p:extLst>
              <p:ext uri="{D42A27DB-BD31-4B8C-83A1-F6EECF244321}">
                <p14:modId xmlns:p14="http://schemas.microsoft.com/office/powerpoint/2010/main" val="1928103510"/>
              </p:ext>
            </p:extLst>
          </p:nvPr>
        </p:nvGraphicFramePr>
        <p:xfrm>
          <a:off x="452439" y="1079550"/>
          <a:ext cx="4875600" cy="2483292"/>
        </p:xfrm>
        <a:graphic>
          <a:graphicData uri="http://schemas.openxmlformats.org/drawingml/2006/chart">
            <c:chart xmlns:c="http://schemas.openxmlformats.org/drawingml/2006/chart" xmlns:r="http://schemas.openxmlformats.org/officeDocument/2006/relationships" r:id="rId5"/>
          </a:graphicData>
        </a:graphic>
      </p:graphicFrame>
      <p:sp>
        <p:nvSpPr>
          <p:cNvPr id="349" name="Google Shape;349;p17"/>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350" name="Google Shape;350;p17"/>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1" name="Google Shape;351;p1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352" name="Google Shape;352;p17"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53" name="Google Shape;353;p17"/>
          <p:cNvGraphicFramePr/>
          <p:nvPr>
            <p:extLst>
              <p:ext uri="{D42A27DB-BD31-4B8C-83A1-F6EECF244321}">
                <p14:modId xmlns:p14="http://schemas.microsoft.com/office/powerpoint/2010/main" val="2976105569"/>
              </p:ext>
            </p:extLst>
          </p:nvPr>
        </p:nvGraphicFramePr>
        <p:xfrm>
          <a:off x="442914" y="3924097"/>
          <a:ext cx="4875600" cy="2614818"/>
        </p:xfrm>
        <a:graphic>
          <a:graphicData uri="http://schemas.openxmlformats.org/drawingml/2006/chart">
            <c:chart xmlns:c="http://schemas.openxmlformats.org/drawingml/2006/chart" xmlns:r="http://schemas.openxmlformats.org/officeDocument/2006/relationships" r:id="rId7"/>
          </a:graphicData>
        </a:graphic>
      </p:graphicFrame>
      <p:sp>
        <p:nvSpPr>
          <p:cNvPr id="354" name="Google Shape;354;p17"/>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5" name="Google Shape;355;p17"/>
          <p:cNvSpPr txBox="1"/>
          <p:nvPr/>
        </p:nvSpPr>
        <p:spPr>
          <a:xfrm>
            <a:off x="5515401" y="4164020"/>
            <a:ext cx="4567912"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Hammersmith Hospital:</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Similar to last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reviews relating to the themes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(78%) 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(100%)</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were entirely or almost entirely positive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sentiment.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a:t>
            </a:r>
            <a:r>
              <a:rPr lang="en-GB" sz="1200" dirty="0">
                <a:latin typeface="Khmer UI" panose="020B0502040204020203" pitchFamily="34" charset="0"/>
                <a:ea typeface="Trebuchet MS"/>
                <a:cs typeface="Khmer UI" panose="020B0502040204020203" pitchFamily="34" charset="0"/>
                <a:sym typeface="Trebuchet MS"/>
              </a:rPr>
              <a:t> findings indicate that patients are happy with the service provided by healthcare professionals at Hammersmith Hospital and happy with the manner in which members of staff provide them.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p:txBody>
      </p:sp>
      <p:sp>
        <p:nvSpPr>
          <p:cNvPr id="356" name="Google Shape;356;p17"/>
          <p:cNvSpPr txBox="1"/>
          <p:nvPr/>
        </p:nvSpPr>
        <p:spPr>
          <a:xfrm>
            <a:off x="874350" y="-102812"/>
            <a:ext cx="762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Summary of themes for each hospital</a:t>
            </a:r>
            <a:endParaRPr sz="1400" b="0" i="0" u="none" strike="noStrike" cap="none" dirty="0">
              <a:solidFill>
                <a:srgbClr val="000000"/>
              </a:solidFill>
              <a:latin typeface="Arial"/>
              <a:ea typeface="Arial"/>
              <a:cs typeface="Arial"/>
              <a:sym typeface="Arial"/>
            </a:endParaRPr>
          </a:p>
        </p:txBody>
      </p:sp>
      <p:sp>
        <p:nvSpPr>
          <p:cNvPr id="357" name="Google Shape;357;p17"/>
          <p:cNvSpPr txBox="1"/>
          <p:nvPr/>
        </p:nvSpPr>
        <p:spPr>
          <a:xfrm rot="-5400000">
            <a:off x="-364676" y="4782926"/>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17" name="Google Shape;102;p2">
            <a:extLst>
              <a:ext uri="{FF2B5EF4-FFF2-40B4-BE49-F238E27FC236}">
                <a16:creationId xmlns:a16="http://schemas.microsoft.com/office/drawing/2014/main" id="{353969F6-FE73-4538-B8FB-7448DD47A6E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65" name="Google Shape;365;p18"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66" name="Google Shape;366;p18"/>
          <p:cNvSpPr txBox="1"/>
          <p:nvPr/>
        </p:nvSpPr>
        <p:spPr>
          <a:xfrm>
            <a:off x="5739275" y="1297270"/>
            <a:ext cx="4319259" cy="233906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 Mary’s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reviews belonging to St Mary's Hospital have been largely positive this quarter. The highest proportion of feedback was identified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majority of reviews being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(60%). However, 40% of the reviews were negative, suggesting that some patients are not satisfied with the care their receive at St Mary’s Hospital.</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reviews related to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also largely positive (86%).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367" name="Google Shape;367;p18"/>
          <p:cNvGraphicFramePr/>
          <p:nvPr>
            <p:extLst>
              <p:ext uri="{D42A27DB-BD31-4B8C-83A1-F6EECF244321}">
                <p14:modId xmlns:p14="http://schemas.microsoft.com/office/powerpoint/2010/main" val="2213675641"/>
              </p:ext>
            </p:extLst>
          </p:nvPr>
        </p:nvGraphicFramePr>
        <p:xfrm>
          <a:off x="442914" y="1073800"/>
          <a:ext cx="4875600" cy="2483400"/>
        </p:xfrm>
        <a:graphic>
          <a:graphicData uri="http://schemas.openxmlformats.org/drawingml/2006/chart">
            <c:chart xmlns:c="http://schemas.openxmlformats.org/drawingml/2006/chart" xmlns:r="http://schemas.openxmlformats.org/officeDocument/2006/relationships" r:id="rId5"/>
          </a:graphicData>
        </a:graphic>
      </p:graphicFrame>
      <p:sp>
        <p:nvSpPr>
          <p:cNvPr id="368" name="Google Shape;368;p18"/>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69" name="Google Shape;369;p18"/>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0" name="Google Shape;370;p1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pic>
        <p:nvPicPr>
          <p:cNvPr id="371" name="Google Shape;371;p18"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72" name="Google Shape;372;p18"/>
          <p:cNvGraphicFramePr/>
          <p:nvPr>
            <p:extLst>
              <p:ext uri="{D42A27DB-BD31-4B8C-83A1-F6EECF244321}">
                <p14:modId xmlns:p14="http://schemas.microsoft.com/office/powerpoint/2010/main" val="3319032531"/>
              </p:ext>
            </p:extLst>
          </p:nvPr>
        </p:nvGraphicFramePr>
        <p:xfrm>
          <a:off x="442914" y="3986443"/>
          <a:ext cx="4875600" cy="2552471"/>
        </p:xfrm>
        <a:graphic>
          <a:graphicData uri="http://schemas.openxmlformats.org/drawingml/2006/chart">
            <c:chart xmlns:c="http://schemas.openxmlformats.org/drawingml/2006/chart" xmlns:r="http://schemas.openxmlformats.org/officeDocument/2006/relationships" r:id="rId7"/>
          </a:graphicData>
        </a:graphic>
      </p:graphicFrame>
      <p:sp>
        <p:nvSpPr>
          <p:cNvPr id="373" name="Google Shape;373;p18"/>
          <p:cNvSpPr txBox="1"/>
          <p:nvPr/>
        </p:nvSpPr>
        <p:spPr>
          <a:xfrm rot="-5400000">
            <a:off x="-361937" y="5099458"/>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74" name="Google Shape;374;p18"/>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5" name="Google Shape;375;p18"/>
          <p:cNvSpPr txBox="1"/>
          <p:nvPr/>
        </p:nvSpPr>
        <p:spPr>
          <a:xfrm>
            <a:off x="5677131" y="4191537"/>
            <a:ext cx="420019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Queen Charlottes and Chelsea Hospital: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reviews belonging to Queen Charlottes Hospital have been overwhelmingly positive 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All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an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positive. Taken together, the evidence strongly suggests that patients at Queen Charlotte’s and Chelsea Hospital were very happy with how their needs were met and how the staff cared for them during their time in the hospital.</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sp>
        <p:nvSpPr>
          <p:cNvPr id="376" name="Google Shape;376;p18"/>
          <p:cNvSpPr txBox="1"/>
          <p:nvPr/>
        </p:nvSpPr>
        <p:spPr>
          <a:xfrm>
            <a:off x="863675" y="-102812"/>
            <a:ext cx="774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17" name="Google Shape;102;p2">
            <a:extLst>
              <a:ext uri="{FF2B5EF4-FFF2-40B4-BE49-F238E27FC236}">
                <a16:creationId xmlns:a16="http://schemas.microsoft.com/office/drawing/2014/main" id="{D0903FBC-7DE7-47C2-A8F8-D2A66362221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84" name="Google Shape;384;p1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87" name="Google Shape;387;p19"/>
          <p:cNvSpPr txBox="1"/>
          <p:nvPr/>
        </p:nvSpPr>
        <p:spPr>
          <a:xfrm rot="16200000">
            <a:off x="-281744" y="3559692"/>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2017589" y="5108033"/>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389" name="Google Shape;389;p1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390" name="Google Shape;390;p1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graphicFrame>
        <p:nvGraphicFramePr>
          <p:cNvPr id="392" name="Google Shape;392;p19"/>
          <p:cNvGraphicFramePr/>
          <p:nvPr>
            <p:extLst>
              <p:ext uri="{D42A27DB-BD31-4B8C-83A1-F6EECF244321}">
                <p14:modId xmlns:p14="http://schemas.microsoft.com/office/powerpoint/2010/main" val="4119402067"/>
              </p:ext>
            </p:extLst>
          </p:nvPr>
        </p:nvGraphicFramePr>
        <p:xfrm>
          <a:off x="525201" y="2317048"/>
          <a:ext cx="4875600" cy="2776577"/>
        </p:xfrm>
        <a:graphic>
          <a:graphicData uri="http://schemas.openxmlformats.org/drawingml/2006/chart">
            <c:chart xmlns:c="http://schemas.openxmlformats.org/drawingml/2006/chart" xmlns:r="http://schemas.openxmlformats.org/officeDocument/2006/relationships" r:id="rId6"/>
          </a:graphicData>
        </a:graphic>
      </p:graphicFrame>
      <p:sp>
        <p:nvSpPr>
          <p:cNvPr id="395" name="Google Shape;395;p19"/>
          <p:cNvSpPr txBox="1"/>
          <p:nvPr/>
        </p:nvSpPr>
        <p:spPr>
          <a:xfrm>
            <a:off x="5900024" y="1711324"/>
            <a:ext cx="4236136"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Chelsea and Westminster Hospital: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last quarter,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total number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positive reviews for this hospital have increased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Over 50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(n.56)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the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This indicates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most patients/service users were satisfied with the quality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they received at the hospital.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However, 44% (n.4) of the reviews were negative. This indicate that patients are not satisfied with the treatment they currently receive from Chelsea and Westminster hospital. </a:t>
            </a:r>
            <a:endParaRPr lang="en-GB" sz="1200"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majority of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relating to the theme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positive (91%). This suggest that, most patients are happy with the manner in which care is provided by healthcare professionals at Chelsea and Westminster Hospital.</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396" name="Google Shape;396;p19"/>
          <p:cNvSpPr txBox="1"/>
          <p:nvPr/>
        </p:nvSpPr>
        <p:spPr>
          <a:xfrm>
            <a:off x="970477" y="-102825"/>
            <a:ext cx="7041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a:t>
            </a:r>
            <a:endParaRPr sz="1400" b="0" i="0" u="none" strike="noStrike" cap="none">
              <a:solidFill>
                <a:srgbClr val="000000"/>
              </a:solidFill>
              <a:latin typeface="Arial"/>
              <a:ea typeface="Arial"/>
              <a:cs typeface="Arial"/>
              <a:sym typeface="Arial"/>
            </a:endParaRPr>
          </a:p>
        </p:txBody>
      </p:sp>
      <p:sp>
        <p:nvSpPr>
          <p:cNvPr id="12" name="Google Shape;102;p2">
            <a:extLst>
              <a:ext uri="{FF2B5EF4-FFF2-40B4-BE49-F238E27FC236}">
                <a16:creationId xmlns:a16="http://schemas.microsoft.com/office/drawing/2014/main" id="{FF56D79F-8E01-465A-9A52-03A1798DD74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F6B"/>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4783" t="2709"/>
          <a:stretch/>
        </p:blipFill>
        <p:spPr>
          <a:xfrm>
            <a:off x="-5438" y="32782"/>
            <a:ext cx="10516276" cy="6978158"/>
          </a:xfrm>
          <a:prstGeom prst="rect">
            <a:avLst/>
          </a:prstGeom>
          <a:noFill/>
          <a:ln>
            <a:noFill/>
          </a:ln>
        </p:spPr>
      </p:pic>
      <p:pic>
        <p:nvPicPr>
          <p:cNvPr id="99" name="Google Shape;99;p2"/>
          <p:cNvPicPr preferRelativeResize="0"/>
          <p:nvPr/>
        </p:nvPicPr>
        <p:blipFill rotWithShape="1">
          <a:blip r:embed="rId4">
            <a:alphaModFix/>
          </a:blip>
          <a:srcRect/>
          <a:stretch/>
        </p:blipFill>
        <p:spPr>
          <a:xfrm>
            <a:off x="-10876" y="-37206"/>
            <a:ext cx="10516276" cy="1029310"/>
          </a:xfrm>
          <a:prstGeom prst="rect">
            <a:avLst/>
          </a:prstGeom>
          <a:noFill/>
          <a:ln>
            <a:noFill/>
          </a:ln>
        </p:spPr>
      </p:pic>
      <p:sp>
        <p:nvSpPr>
          <p:cNvPr id="100" name="Google Shape;100;p2"/>
          <p:cNvSpPr/>
          <p:nvPr/>
        </p:nvSpPr>
        <p:spPr>
          <a:xfrm>
            <a:off x="1737792" y="126083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Introduction &amp; Executive Summary</a:t>
            </a:r>
            <a:endParaRPr sz="1400" b="0" i="0" u="none" strike="noStrike" cap="none">
              <a:solidFill>
                <a:srgbClr val="000000"/>
              </a:solidFill>
              <a:latin typeface="Arial"/>
              <a:ea typeface="Arial"/>
              <a:cs typeface="Arial"/>
              <a:sym typeface="Arial"/>
            </a:endParaRPr>
          </a:p>
        </p:txBody>
      </p:sp>
      <p:pic>
        <p:nvPicPr>
          <p:cNvPr id="101" name="Google Shape;101;p2"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02" name="Google Shape;102;p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
        <p:nvSpPr>
          <p:cNvPr id="103" name="Google Shape;103;p2"/>
          <p:cNvSpPr txBox="1"/>
          <p:nvPr/>
        </p:nvSpPr>
        <p:spPr>
          <a:xfrm>
            <a:off x="999448"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Contents</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737792" y="1702625"/>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737792" y="2151437"/>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Overall Star Rating</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737792" y="2600249"/>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737792" y="3049061"/>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737790" y="3497873"/>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GP, Hospital and Pharmacies</a:t>
            </a:r>
            <a:endParaRPr sz="1800" b="0" i="0" u="none" strike="noStrike" cap="none">
              <a:solidFill>
                <a:schemeClr val="lt1"/>
              </a:solidFill>
              <a:latin typeface="Trebuchet MS"/>
              <a:ea typeface="Trebuchet MS"/>
              <a:cs typeface="Trebuchet MS"/>
              <a:sym typeface="Trebuchet MS"/>
            </a:endParaRPr>
          </a:p>
        </p:txBody>
      </p:sp>
      <p:sp>
        <p:nvSpPr>
          <p:cNvPr id="109" name="Google Shape;109;p2"/>
          <p:cNvSpPr/>
          <p:nvPr/>
        </p:nvSpPr>
        <p:spPr>
          <a:xfrm>
            <a:off x="1737789" y="395164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710706" y="478456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for Primary Care Network Area</a:t>
            </a:r>
            <a:endParaRPr sz="1800" b="0" i="0" u="none" strike="noStrike" cap="none">
              <a:solidFill>
                <a:schemeClr val="lt1"/>
              </a:solidFill>
              <a:latin typeface="Trebuchet MS"/>
              <a:ea typeface="Trebuchet MS"/>
              <a:cs typeface="Trebuchet MS"/>
              <a:sym typeface="Trebuchet MS"/>
            </a:endParaRPr>
          </a:p>
        </p:txBody>
      </p:sp>
      <p:sp>
        <p:nvSpPr>
          <p:cNvPr id="111" name="Google Shape;111;p2"/>
          <p:cNvSpPr/>
          <p:nvPr/>
        </p:nvSpPr>
        <p:spPr>
          <a:xfrm>
            <a:off x="1720133" y="5254918"/>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Demographic Information </a:t>
            </a:r>
            <a:endParaRPr sz="1800" b="0" i="0" u="none" strike="noStrike" cap="none">
              <a:solidFill>
                <a:schemeClr val="lt1"/>
              </a:solidFill>
              <a:latin typeface="Trebuchet MS"/>
              <a:ea typeface="Trebuchet MS"/>
              <a:cs typeface="Trebuchet MS"/>
              <a:sym typeface="Trebuchet MS"/>
            </a:endParaRPr>
          </a:p>
        </p:txBody>
      </p:sp>
      <p:sp>
        <p:nvSpPr>
          <p:cNvPr id="112" name="Google Shape;112;p2"/>
          <p:cNvSpPr/>
          <p:nvPr/>
        </p:nvSpPr>
        <p:spPr>
          <a:xfrm>
            <a:off x="8093245" y="130581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2</a:t>
            </a: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8093244" y="173102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4</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8093243" y="218231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093242" y="261822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8</a:t>
            </a: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097538" y="306892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9</a:t>
            </a: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8093242" y="352627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8" name="Google Shape;118;p2"/>
          <p:cNvSpPr/>
          <p:nvPr/>
        </p:nvSpPr>
        <p:spPr>
          <a:xfrm>
            <a:off x="8093242" y="397508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9" name="Google Shape;119;p2"/>
          <p:cNvSpPr/>
          <p:nvPr/>
        </p:nvSpPr>
        <p:spPr>
          <a:xfrm>
            <a:off x="8093241" y="5320488"/>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0" name="Google Shape;120;p2"/>
          <p:cNvSpPr/>
          <p:nvPr/>
        </p:nvSpPr>
        <p:spPr>
          <a:xfrm>
            <a:off x="1726571" y="566861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Conclusion</a:t>
            </a:r>
            <a:endParaRPr sz="1800" b="0" i="0" u="none" strike="noStrike" cap="none">
              <a:solidFill>
                <a:schemeClr val="lt1"/>
              </a:solidFill>
              <a:latin typeface="Trebuchet MS"/>
              <a:ea typeface="Trebuchet MS"/>
              <a:cs typeface="Trebuchet MS"/>
              <a:sym typeface="Trebuchet MS"/>
            </a:endParaRPr>
          </a:p>
        </p:txBody>
      </p:sp>
      <p:sp>
        <p:nvSpPr>
          <p:cNvPr id="121" name="Google Shape;121;p2"/>
          <p:cNvSpPr txBox="1"/>
          <p:nvPr/>
        </p:nvSpPr>
        <p:spPr>
          <a:xfrm>
            <a:off x="8066162" y="352186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10</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8043812" y="3970673"/>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26</a:t>
            </a:r>
            <a:endParaRPr sz="1400" b="0" i="0" u="none" strike="noStrike" cap="none" dirty="0">
              <a:solidFill>
                <a:schemeClr val="dk1"/>
              </a:solidFill>
              <a:latin typeface="Trebuchet MS"/>
              <a:ea typeface="Trebuchet MS"/>
              <a:cs typeface="Trebuchet MS"/>
              <a:sym typeface="Trebuchet MS"/>
            </a:endParaRPr>
          </a:p>
        </p:txBody>
      </p:sp>
      <p:sp>
        <p:nvSpPr>
          <p:cNvPr id="123" name="Google Shape;123;p2"/>
          <p:cNvSpPr txBox="1"/>
          <p:nvPr/>
        </p:nvSpPr>
        <p:spPr>
          <a:xfrm>
            <a:off x="8043996" y="5304490"/>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46</a:t>
            </a:r>
            <a:endParaRPr sz="1400" b="0" i="0" u="none" strike="noStrike" cap="none" dirty="0">
              <a:solidFill>
                <a:schemeClr val="dk1"/>
              </a:solidFill>
              <a:latin typeface="Trebuchet MS"/>
              <a:ea typeface="Trebuchet MS"/>
              <a:cs typeface="Trebuchet MS"/>
              <a:sym typeface="Trebuchet MS"/>
            </a:endParaRPr>
          </a:p>
        </p:txBody>
      </p:sp>
      <p:sp>
        <p:nvSpPr>
          <p:cNvPr id="124" name="Google Shape;124;p2"/>
          <p:cNvSpPr/>
          <p:nvPr/>
        </p:nvSpPr>
        <p:spPr>
          <a:xfrm>
            <a:off x="4982742" y="6700901"/>
            <a:ext cx="105103" cy="157099"/>
          </a:xfrm>
          <a:prstGeom prst="ellipse">
            <a:avLst/>
          </a:prstGeom>
          <a:solidFill>
            <a:srgbClr val="024F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1726572" y="4366136"/>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Negative and neutral reviews</a:t>
            </a:r>
            <a:endParaRPr sz="1800" b="0" i="0" u="none" strike="noStrike" cap="none">
              <a:solidFill>
                <a:schemeClr val="lt1"/>
              </a:solidFill>
              <a:latin typeface="Trebuchet MS"/>
              <a:ea typeface="Trebuchet MS"/>
              <a:cs typeface="Trebuchet MS"/>
              <a:sym typeface="Trebuchet MS"/>
            </a:endParaRPr>
          </a:p>
        </p:txBody>
      </p:sp>
      <p:sp>
        <p:nvSpPr>
          <p:cNvPr id="126" name="Google Shape;126;p2"/>
          <p:cNvSpPr/>
          <p:nvPr/>
        </p:nvSpPr>
        <p:spPr>
          <a:xfrm>
            <a:off x="8093238" y="4814990"/>
            <a:ext cx="296563" cy="30525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9</a:t>
            </a:r>
            <a:endParaRPr sz="1400" b="0" i="0" u="none" strike="noStrike" cap="none">
              <a:solidFill>
                <a:schemeClr val="lt1"/>
              </a:solidFill>
              <a:latin typeface="Trebuchet MS"/>
              <a:ea typeface="Trebuchet MS"/>
              <a:cs typeface="Trebuchet MS"/>
              <a:sym typeface="Trebuchet MS"/>
            </a:endParaRPr>
          </a:p>
        </p:txBody>
      </p:sp>
      <p:sp>
        <p:nvSpPr>
          <p:cNvPr id="127" name="Google Shape;127;p2"/>
          <p:cNvSpPr txBox="1"/>
          <p:nvPr/>
        </p:nvSpPr>
        <p:spPr>
          <a:xfrm>
            <a:off x="8066162" y="4813238"/>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34</a:t>
            </a:r>
            <a:endParaRPr sz="1400" b="0" i="0" u="none" strike="noStrike" cap="none" dirty="0">
              <a:solidFill>
                <a:schemeClr val="dk1"/>
              </a:solidFill>
              <a:latin typeface="Trebuchet MS"/>
              <a:ea typeface="Trebuchet MS"/>
              <a:cs typeface="Trebuchet MS"/>
              <a:sym typeface="Trebuchet MS"/>
            </a:endParaRPr>
          </a:p>
        </p:txBody>
      </p:sp>
      <p:sp>
        <p:nvSpPr>
          <p:cNvPr id="128" name="Google Shape;128;p2"/>
          <p:cNvSpPr/>
          <p:nvPr/>
        </p:nvSpPr>
        <p:spPr>
          <a:xfrm>
            <a:off x="8043812" y="4369499"/>
            <a:ext cx="368336"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9" name="Google Shape;129;p2"/>
          <p:cNvSpPr txBox="1"/>
          <p:nvPr/>
        </p:nvSpPr>
        <p:spPr>
          <a:xfrm>
            <a:off x="8066161" y="4396907"/>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30</a:t>
            </a:r>
            <a:endParaRPr sz="1400" b="0" i="0" u="none" strike="noStrike" cap="none" dirty="0">
              <a:solidFill>
                <a:schemeClr val="dk1"/>
              </a:solidFill>
              <a:latin typeface="Trebuchet MS"/>
              <a:ea typeface="Trebuchet MS"/>
              <a:cs typeface="Trebuchet MS"/>
              <a:sym typeface="Trebuchet MS"/>
            </a:endParaRPr>
          </a:p>
        </p:txBody>
      </p:sp>
      <p:sp>
        <p:nvSpPr>
          <p:cNvPr id="130" name="Google Shape;130;p2"/>
          <p:cNvSpPr/>
          <p:nvPr/>
        </p:nvSpPr>
        <p:spPr>
          <a:xfrm>
            <a:off x="8086306" y="567926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1" name="Google Shape;131;p2"/>
          <p:cNvSpPr txBox="1"/>
          <p:nvPr/>
        </p:nvSpPr>
        <p:spPr>
          <a:xfrm>
            <a:off x="8066160" y="568184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dirty="0">
                <a:solidFill>
                  <a:schemeClr val="dk1"/>
                </a:solidFill>
                <a:latin typeface="Trebuchet MS"/>
                <a:ea typeface="Trebuchet MS"/>
                <a:cs typeface="Trebuchet MS"/>
                <a:sym typeface="Trebuchet MS"/>
              </a:rPr>
              <a:t>49</a:t>
            </a:r>
            <a:endParaRPr sz="1400" b="0" i="0" u="none" strike="noStrike" cap="none" dirty="0">
              <a:solidFill>
                <a:schemeClr val="dk1"/>
              </a:solidFill>
              <a:latin typeface="Trebuchet MS"/>
              <a:ea typeface="Trebuchet MS"/>
              <a:cs typeface="Trebuchet MS"/>
              <a:sym typeface="Trebuchet MS"/>
            </a:endParaRPr>
          </a:p>
        </p:txBody>
      </p:sp>
      <p:sp>
        <p:nvSpPr>
          <p:cNvPr id="132" name="Google Shape;132;p2"/>
          <p:cNvSpPr/>
          <p:nvPr/>
        </p:nvSpPr>
        <p:spPr>
          <a:xfrm>
            <a:off x="1733053" y="6128024"/>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Action, impact and next steps</a:t>
            </a:r>
            <a:endParaRPr sz="1800" b="0" i="0" u="none" strike="noStrike" cap="none">
              <a:solidFill>
                <a:schemeClr val="lt1"/>
              </a:solidFill>
              <a:latin typeface="Trebuchet MS"/>
              <a:ea typeface="Trebuchet MS"/>
              <a:cs typeface="Trebuchet MS"/>
              <a:sym typeface="Trebuchet MS"/>
            </a:endParaRPr>
          </a:p>
        </p:txBody>
      </p:sp>
      <p:sp>
        <p:nvSpPr>
          <p:cNvPr id="133" name="Google Shape;133;p2"/>
          <p:cNvSpPr/>
          <p:nvPr/>
        </p:nvSpPr>
        <p:spPr>
          <a:xfrm>
            <a:off x="8115586" y="6150906"/>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4" name="Google Shape;134;p2"/>
          <p:cNvSpPr txBox="1"/>
          <p:nvPr/>
        </p:nvSpPr>
        <p:spPr>
          <a:xfrm>
            <a:off x="8086306" y="612517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51</a:t>
            </a:r>
            <a:endParaRPr sz="1400" b="0" i="0" u="none" strike="noStrike" cap="none" dirty="0">
              <a:solidFill>
                <a:schemeClr val="dk1"/>
              </a:solidFill>
              <a:latin typeface="Trebuchet MS"/>
              <a:ea typeface="Trebuchet MS"/>
              <a:cs typeface="Trebuchet MS"/>
              <a:sym typeface="Trebuchet MS"/>
            </a:endParaRPr>
          </a:p>
        </p:txBody>
      </p:sp>
      <p:sp>
        <p:nvSpPr>
          <p:cNvPr id="135" name="Google Shape;135;p2"/>
          <p:cNvSpPr/>
          <p:nvPr/>
        </p:nvSpPr>
        <p:spPr>
          <a:xfrm>
            <a:off x="1733053" y="6553113"/>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Appendix</a:t>
            </a:r>
            <a:endParaRPr sz="1800" b="0" i="0" u="none" strike="noStrike" cap="none">
              <a:solidFill>
                <a:schemeClr val="lt1"/>
              </a:solidFill>
              <a:latin typeface="Trebuchet MS"/>
              <a:ea typeface="Trebuchet MS"/>
              <a:cs typeface="Trebuchet MS"/>
              <a:sym typeface="Trebuchet MS"/>
            </a:endParaRPr>
          </a:p>
        </p:txBody>
      </p:sp>
      <p:sp>
        <p:nvSpPr>
          <p:cNvPr id="136" name="Google Shape;136;p2"/>
          <p:cNvSpPr/>
          <p:nvPr/>
        </p:nvSpPr>
        <p:spPr>
          <a:xfrm>
            <a:off x="8089633" y="658913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7" name="Google Shape;137;p2"/>
          <p:cNvSpPr txBox="1"/>
          <p:nvPr/>
        </p:nvSpPr>
        <p:spPr>
          <a:xfrm>
            <a:off x="8093238" y="657296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Trebuchet MS"/>
                <a:ea typeface="Trebuchet MS"/>
                <a:cs typeface="Trebuchet MS"/>
                <a:sym typeface="Trebuchet MS"/>
              </a:rPr>
              <a:t>53</a:t>
            </a:r>
            <a:endParaRPr sz="1400" b="0"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one of the leading themes identified for Imperial College NHS Trust this quarter, with 52 patient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being identified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theme. In total, 77% (n.40) were positive, 2% (n.1)</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(n.11)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It also had the highest proportion of positive reviews out of all the main themes relating to hospital services. This suggests that the professionalism and manner of care from Imperial College NHS Trust staff is exemplary.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breakdown of the top two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regularly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sub-theme, with  (56%) of the reviews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within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referencing this sub-theme. Out of the total number of these reviews, 83% were positive in sentiment, providing strong evidence that patient-facing staff at the Imperial College NHS Trust are delivering care to a very high standard.</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444" name="Google Shape;444;p22"/>
          <p:cNvGraphicFramePr/>
          <p:nvPr>
            <p:extLst>
              <p:ext uri="{D42A27DB-BD31-4B8C-83A1-F6EECF244321}">
                <p14:modId xmlns:p14="http://schemas.microsoft.com/office/powerpoint/2010/main" val="368386729"/>
              </p:ext>
            </p:extLst>
          </p:nvPr>
        </p:nvGraphicFramePr>
        <p:xfrm>
          <a:off x="559799" y="2907245"/>
          <a:ext cx="4875600" cy="3497169"/>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439923" y="2644409"/>
            <a:ext cx="4698376" cy="21851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Through my experience with the urology department great consultants great surgeons great nurses they are very professional.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My wife gave birth on the 22nd of July but she was inpatient for the following 5 days in Edith Ward. I am going to tell the experience, my wife underwent. The day shift staff was very helpful and very professional.!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sp>
        <p:nvSpPr>
          <p:cNvPr id="448" name="Google Shape;448;p22"/>
          <p:cNvSpPr txBox="1"/>
          <p:nvPr/>
        </p:nvSpPr>
        <p:spPr>
          <a:xfrm>
            <a:off x="5439923" y="4710224"/>
            <a:ext cx="476685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Understaffed, very long wait for appointments. Staff are good but there are not nearly enough and there is a huge turnover.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Some Staffs are helpful others are a waste of space and rude and moody. Social distancing is in effect unless you use the lift then you are squashed in by staff!!.</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 </a:t>
            </a:r>
            <a:endParaRPr sz="1400" b="0" i="0" u="none" strike="noStrike" cap="none" dirty="0">
              <a:solidFill>
                <a:srgbClr val="000000"/>
              </a:solidFill>
              <a:latin typeface="Arial"/>
              <a:ea typeface="Arial"/>
              <a:cs typeface="Arial"/>
              <a:sym typeface="Arial"/>
            </a:endParaRPr>
          </a:p>
        </p:txBody>
      </p:sp>
      <p:cxnSp>
        <p:nvCxnSpPr>
          <p:cNvPr id="449" name="Google Shape;449;p22"/>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533574" y="472142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1" name="Google Shape;451;p2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54" name="Google Shape;454;p22"/>
          <p:cNvCxnSpPr/>
          <p:nvPr/>
        </p:nvCxnSpPr>
        <p:spPr>
          <a:xfrm>
            <a:off x="5519381" y="642121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C76D23E0-5BDE-4366-8209-BBA46ED27F9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03" name="Google Shape;403;p20"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04" name="Google Shape;404;p20"/>
          <p:cNvSpPr txBox="1"/>
          <p:nvPr/>
        </p:nvSpPr>
        <p:spPr>
          <a:xfrm>
            <a:off x="478971" y="1083763"/>
            <a:ext cx="9811500" cy="1569620"/>
          </a:xfrm>
          <a:prstGeom prst="rect">
            <a:avLst/>
          </a:prstGeom>
          <a:noFill/>
          <a:ln>
            <a:noFill/>
          </a:ln>
        </p:spPr>
        <p:txBody>
          <a:bodyPr spcFirstLastPara="1" wrap="square" lIns="91425" tIns="45700" rIns="91425" bIns="45700" anchor="t" anchorCtr="0">
            <a:spAutoFit/>
          </a:bodyPr>
          <a:lstStyle/>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was our </a:t>
            </a:r>
            <a:r>
              <a:rPr lang="en-GB" sz="1200" dirty="0">
                <a:solidFill>
                  <a:schemeClr val="dk1"/>
                </a:solidFill>
                <a:latin typeface="Khmer UI" panose="020B0502040204020203" pitchFamily="34" charset="0"/>
                <a:cs typeface="Khmer UI" panose="020B0502040204020203" pitchFamily="34" charset="0"/>
              </a:rPr>
              <a:t>second most popular theme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identified for Imperial College NHS Trust this quarter, with 35 comments highlighting this area. These reviews have been largely positive, as 80% (n.28) of patients/service users expressed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satisfaction, whilst 16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in sentiment. The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top three sub-themes.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Quality of Care was</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most regularly theme identified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with 84%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this sub-theme being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in sentiment. In addition,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79% (n.5)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that made reference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sub-theme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Experience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these findings indicate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happy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quality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care being 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However,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remains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room for improvement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to ensure that patients overall experience of care at the Trust's hospitals are positive in nature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405" name="Google Shape;405;p20"/>
          <p:cNvGraphicFramePr/>
          <p:nvPr>
            <p:extLst>
              <p:ext uri="{D42A27DB-BD31-4B8C-83A1-F6EECF244321}">
                <p14:modId xmlns:p14="http://schemas.microsoft.com/office/powerpoint/2010/main" val="1857591481"/>
              </p:ext>
            </p:extLst>
          </p:nvPr>
        </p:nvGraphicFramePr>
        <p:xfrm>
          <a:off x="471455" y="3081891"/>
          <a:ext cx="4783964" cy="3528681"/>
        </p:xfrm>
        <a:graphic>
          <a:graphicData uri="http://schemas.openxmlformats.org/drawingml/2006/chart">
            <c:chart xmlns:c="http://schemas.openxmlformats.org/drawingml/2006/chart" xmlns:r="http://schemas.openxmlformats.org/officeDocument/2006/relationships" r:id="rId5"/>
          </a:graphicData>
        </a:graphic>
      </p:graphicFrame>
      <p:sp>
        <p:nvSpPr>
          <p:cNvPr id="406" name="Google Shape;406;p20"/>
          <p:cNvSpPr txBox="1"/>
          <p:nvPr/>
        </p:nvSpPr>
        <p:spPr>
          <a:xfrm rot="-5400000">
            <a:off x="-256759" y="4496240"/>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07" name="Google Shape;407;p20"/>
          <p:cNvSpPr txBox="1"/>
          <p:nvPr/>
        </p:nvSpPr>
        <p:spPr>
          <a:xfrm>
            <a:off x="1970602" y="6567587"/>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Number of reviews</a:t>
            </a:r>
            <a:endParaRPr sz="1400" b="0" i="0" u="none" strike="noStrike" cap="none" dirty="0">
              <a:solidFill>
                <a:srgbClr val="000000"/>
              </a:solidFill>
              <a:latin typeface="Arial"/>
              <a:ea typeface="Arial"/>
              <a:cs typeface="Arial"/>
              <a:sym typeface="Arial"/>
            </a:endParaRPr>
          </a:p>
        </p:txBody>
      </p:sp>
      <p:sp>
        <p:nvSpPr>
          <p:cNvPr id="408" name="Google Shape;408;p20"/>
          <p:cNvSpPr txBox="1"/>
          <p:nvPr/>
        </p:nvSpPr>
        <p:spPr>
          <a:xfrm>
            <a:off x="5406502" y="2720790"/>
            <a:ext cx="4625366" cy="2492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b="1"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go here often to see </a:t>
            </a:r>
            <a:r>
              <a:rPr lang="en-GB" sz="1200" dirty="0" err="1">
                <a:solidFill>
                  <a:schemeClr val="dk1"/>
                </a:solidFill>
                <a:highlight>
                  <a:srgbClr val="DDEAC0"/>
                </a:highlight>
                <a:latin typeface="Trebuchet MS"/>
              </a:rPr>
              <a:t>Dr.</a:t>
            </a:r>
            <a:r>
              <a:rPr lang="en-GB" sz="1200" dirty="0">
                <a:solidFill>
                  <a:schemeClr val="dk1"/>
                </a:solidFill>
                <a:highlight>
                  <a:srgbClr val="DDEAC0"/>
                </a:highlight>
                <a:latin typeface="Trebuchet MS"/>
              </a:rPr>
              <a:t> </a:t>
            </a:r>
            <a:r>
              <a:rPr lang="en-GB" sz="1200" dirty="0" err="1">
                <a:solidFill>
                  <a:schemeClr val="dk1"/>
                </a:solidFill>
                <a:highlight>
                  <a:srgbClr val="DDEAC0"/>
                </a:highlight>
                <a:latin typeface="Trebuchet MS"/>
              </a:rPr>
              <a:t>Varnava</a:t>
            </a:r>
            <a:r>
              <a:rPr lang="en-GB" sz="1200" dirty="0">
                <a:solidFill>
                  <a:schemeClr val="dk1"/>
                </a:solidFill>
                <a:highlight>
                  <a:srgbClr val="DDEAC0"/>
                </a:highlight>
                <a:latin typeface="Trebuchet MS"/>
              </a:rPr>
              <a:t> for my heart condition. She is very knowledgeable and has helped a lot with my rare condition</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would never choose as amazing a hospital as queen Charlotte giving birth to my little prince. The midwives team and doctors were amazing, they showed wonderful care that I haven’t experienced before.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Maternity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409" name="Google Shape;409;p20"/>
          <p:cNvSpPr txBox="1"/>
          <p:nvPr/>
        </p:nvSpPr>
        <p:spPr>
          <a:xfrm>
            <a:off x="5429372" y="4599026"/>
            <a:ext cx="4731797"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lang="en-GB"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left the A&amp;E with antibiotics however there was no exact diagnosis, just that there is infection in my blood. If a hospital cant get to the bottom of a disease then we are doomed.</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have never been treated so diabolical by a few nurses. The Left-hand doesn't know what the right is doing. They could learn a thing or two from the royal free or gosh or the UCH.</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p:txBody>
      </p:sp>
      <p:cxnSp>
        <p:nvCxnSpPr>
          <p:cNvPr id="410" name="Google Shape;410;p20"/>
          <p:cNvCxnSpPr/>
          <p:nvPr/>
        </p:nvCxnSpPr>
        <p:spPr>
          <a:xfrm>
            <a:off x="5601397" y="2866022"/>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11" name="Google Shape;411;p20"/>
          <p:cNvCxnSpPr/>
          <p:nvPr/>
        </p:nvCxnSpPr>
        <p:spPr>
          <a:xfrm>
            <a:off x="5627227" y="465012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12" name="Google Shape;412;p2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413" name="Google Shape;413;p20"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14" name="Google Shape;414;p20"/>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and Sub-Themes for Imperial College NHS Trust</a:t>
            </a:r>
            <a:endParaRPr sz="1400" b="0" i="0" u="none" strike="noStrike" cap="none" dirty="0">
              <a:solidFill>
                <a:srgbClr val="000000"/>
              </a:solidFill>
              <a:latin typeface="Arial"/>
              <a:ea typeface="Arial"/>
              <a:cs typeface="Arial"/>
              <a:sym typeface="Arial"/>
            </a:endParaRPr>
          </a:p>
        </p:txBody>
      </p:sp>
      <p:cxnSp>
        <p:nvCxnSpPr>
          <p:cNvPr id="415" name="Google Shape;415;p20"/>
          <p:cNvCxnSpPr/>
          <p:nvPr/>
        </p:nvCxnSpPr>
        <p:spPr>
          <a:xfrm>
            <a:off x="5519381" y="672264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2B13FB89-3370-4513-9A2E-82228A8FBFA8}"/>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62" name="Google Shape;462;p23"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63" name="Google Shape;463;p23"/>
          <p:cNvSpPr txBox="1"/>
          <p:nvPr/>
        </p:nvSpPr>
        <p:spPr>
          <a:xfrm>
            <a:off x="478971" y="1083763"/>
            <a:ext cx="98115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 this occasion,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third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patient reviews focusing on this area. Out of the total number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times this theme was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31% (n.10) were positive, 6% (n.2)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Following on from the last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demonstrates that the sentiment around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is largely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sub-theme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p>
          <a:p>
            <a:pPr marL="0" marR="0" lvl="0" indent="0" algn="l" rtl="0">
              <a:lnSpc>
                <a:spcPct val="100000"/>
              </a:lnSpc>
              <a:spcBef>
                <a:spcPts val="0"/>
              </a:spcBef>
              <a:spcAft>
                <a:spcPts val="0"/>
              </a:spcAft>
              <a:buClr>
                <a:srgbClr val="000000"/>
              </a:buClr>
              <a:buSzPts val="1200"/>
              <a:buFont typeface="Arial"/>
              <a:buNone/>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Unsurprisingly, 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all the reviews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all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issues focusing on this topic. In addition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sentiment around this sub-theme was negative in the majority of these reviews (63%). This indicates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that patients are having to wait longer then they would like, to get the necessary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ervice they need. On a more encouraging note 31% of the reviews belonging to this sub-theme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identified 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464" name="Google Shape;464;p23"/>
          <p:cNvGraphicFramePr/>
          <p:nvPr>
            <p:extLst>
              <p:ext uri="{D42A27DB-BD31-4B8C-83A1-F6EECF244321}">
                <p14:modId xmlns:p14="http://schemas.microsoft.com/office/powerpoint/2010/main" val="2323077187"/>
              </p:ext>
            </p:extLst>
          </p:nvPr>
        </p:nvGraphicFramePr>
        <p:xfrm>
          <a:off x="559799" y="3080229"/>
          <a:ext cx="4760643" cy="3324185"/>
        </p:xfrm>
        <a:graphic>
          <a:graphicData uri="http://schemas.openxmlformats.org/drawingml/2006/chart">
            <c:chart xmlns:c="http://schemas.openxmlformats.org/drawingml/2006/chart" xmlns:r="http://schemas.openxmlformats.org/officeDocument/2006/relationships" r:id="rId5"/>
          </a:graphicData>
        </a:graphic>
      </p:graphicFrame>
      <p:sp>
        <p:nvSpPr>
          <p:cNvPr id="465" name="Google Shape;465;p23"/>
          <p:cNvSpPr txBox="1"/>
          <p:nvPr/>
        </p:nvSpPr>
        <p:spPr>
          <a:xfrm rot="-5400000">
            <a:off x="-179238" y="4520023"/>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Trebuchet MS"/>
                <a:ea typeface="Trebuchet MS"/>
                <a:cs typeface="Trebuchet MS"/>
                <a:sym typeface="Trebuchet MS"/>
              </a:rPr>
              <a:t>Sub-themes</a:t>
            </a:r>
            <a:endParaRPr sz="1400" b="0" i="0" u="none" strike="noStrike" cap="none" dirty="0">
              <a:solidFill>
                <a:srgbClr val="000000"/>
              </a:solidFill>
              <a:latin typeface="Arial"/>
              <a:ea typeface="Arial"/>
              <a:cs typeface="Arial"/>
              <a:sym typeface="Arial"/>
            </a:endParaRPr>
          </a:p>
        </p:txBody>
      </p:sp>
      <p:sp>
        <p:nvSpPr>
          <p:cNvPr id="466" name="Google Shape;466;p23"/>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67" name="Google Shape;467;p23"/>
          <p:cNvSpPr txBox="1"/>
          <p:nvPr/>
        </p:nvSpPr>
        <p:spPr>
          <a:xfrm>
            <a:off x="5484692" y="2937837"/>
            <a:ext cx="4588355"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was seen absolutely on the dot of my appointment time and all in all, I just wanted to relay my thanks for a really good experience.</a:t>
            </a:r>
            <a:r>
              <a:rPr lang="en-GB" sz="1200" dirty="0">
                <a:solidFill>
                  <a:schemeClr val="dk1"/>
                </a:solidFill>
                <a:highlight>
                  <a:srgbClr val="DDEAC0"/>
                </a:highlight>
                <a:latin typeface="Trebuchet MS"/>
                <a:sym typeface="Trebuchet MS"/>
              </a:rPr>
              <a:t>” </a:t>
            </a: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Radiology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Very easy and quick appointment, my doctor referred me as I have some ongoing issue, got an appointment for the same week. It was very quick.</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Blood test department </a:t>
            </a:r>
            <a:endParaRPr sz="1400" b="0" i="0" u="none" strike="noStrike" cap="none" dirty="0">
              <a:solidFill>
                <a:srgbClr val="000000"/>
              </a:solidFill>
              <a:latin typeface="Arial"/>
              <a:ea typeface="Arial"/>
              <a:cs typeface="Arial"/>
              <a:sym typeface="Arial"/>
            </a:endParaRPr>
          </a:p>
        </p:txBody>
      </p:sp>
      <p:sp>
        <p:nvSpPr>
          <p:cNvPr id="468" name="Google Shape;468;p23"/>
          <p:cNvSpPr txBox="1"/>
          <p:nvPr/>
        </p:nvSpPr>
        <p:spPr>
          <a:xfrm>
            <a:off x="5507745" y="4803997"/>
            <a:ext cx="4443294"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 friend of mine fell and went to the A&amp;E she waited for 8 hours before she saw a doctor, horrible service.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A&amp;E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nurse saying 5 mins wait till the room gets cleaned and it turns out an hour and counting. Leaving pregnant women reeling in pain in the corridor with waiting men.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cxnSp>
        <p:nvCxnSpPr>
          <p:cNvPr id="469" name="Google Shape;469;p23"/>
          <p:cNvCxnSpPr/>
          <p:nvPr/>
        </p:nvCxnSpPr>
        <p:spPr>
          <a:xfrm>
            <a:off x="5519381" y="2943079"/>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70" name="Google Shape;470;p23"/>
          <p:cNvCxnSpPr>
            <a:cxnSpLocks/>
          </p:cNvCxnSpPr>
          <p:nvPr/>
        </p:nvCxnSpPr>
        <p:spPr>
          <a:xfrm>
            <a:off x="5598864" y="4803997"/>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71" name="Google Shape;471;p2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72" name="Google Shape;472;p23"/>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and Sub-Themes for Imperial College NHS Trust</a:t>
            </a:r>
            <a:endParaRPr sz="1400" b="0" i="0" u="none" strike="noStrike" cap="none" dirty="0">
              <a:solidFill>
                <a:srgbClr val="000000"/>
              </a:solidFill>
              <a:latin typeface="Arial"/>
              <a:ea typeface="Arial"/>
              <a:cs typeface="Arial"/>
              <a:sym typeface="Arial"/>
            </a:endParaRPr>
          </a:p>
        </p:txBody>
      </p:sp>
      <p:cxnSp>
        <p:nvCxnSpPr>
          <p:cNvPr id="473" name="Google Shape;473;p23"/>
          <p:cNvCxnSpPr/>
          <p:nvPr/>
        </p:nvCxnSpPr>
        <p:spPr>
          <a:xfrm>
            <a:off x="5598865" y="6553040"/>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D10EEC08-B72C-45B4-A835-F467251650E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dirty="0">
                <a:latin typeface="Khmer UI" panose="020B0502040204020203" pitchFamily="34" charset="0"/>
                <a:cs typeface="Khmer UI" panose="020B0502040204020203" pitchFamily="34" charset="0"/>
              </a:rPr>
              <a:t>Staff</a:t>
            </a:r>
            <a:r>
              <a:rPr lang="en-GB" sz="1200" dirty="0">
                <a:latin typeface="Khmer UI" panose="020B0502040204020203" pitchFamily="34" charset="0"/>
                <a:cs typeface="Khmer UI" panose="020B0502040204020203" pitchFamily="34" charset="0"/>
              </a:rPr>
              <a:t> was the leading theme for Chelsea and Westminster NHS Foundation Trust Hospitals this quarter (n.20). A total of 70% (n.14) of the reviews relating to this theme were positive whilst 30% (n.6) were negative.</a:t>
            </a:r>
          </a:p>
          <a:p>
            <a:pPr marL="0" marR="0" lvl="0" indent="0" algn="l" rtl="0">
              <a:lnSpc>
                <a:spcPct val="100000"/>
              </a:lnSpc>
              <a:spcBef>
                <a:spcPts val="0"/>
              </a:spcBef>
              <a:spcAft>
                <a:spcPts val="0"/>
              </a:spcAft>
              <a:buNone/>
            </a:pPr>
            <a:endParaRPr lang="en-GB" sz="1200" dirty="0">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None/>
            </a:pPr>
            <a:r>
              <a:rPr lang="en-GB" sz="1200" dirty="0">
                <a:latin typeface="Khmer UI" panose="020B0502040204020203" pitchFamily="34" charset="0"/>
                <a:cs typeface="Khmer UI" panose="020B0502040204020203" pitchFamily="34" charset="0"/>
              </a:rPr>
              <a:t>The chart below presents a breakdown of the top two sub-themes for the </a:t>
            </a:r>
            <a:r>
              <a:rPr lang="en-GB" sz="1200" b="1" dirty="0">
                <a:latin typeface="Khmer UI" panose="020B0502040204020203" pitchFamily="34" charset="0"/>
                <a:cs typeface="Khmer UI" panose="020B0502040204020203" pitchFamily="34" charset="0"/>
              </a:rPr>
              <a:t>Staff</a:t>
            </a:r>
            <a:r>
              <a:rPr lang="en-GB" sz="1200" dirty="0">
                <a:latin typeface="Khmer UI" panose="020B0502040204020203" pitchFamily="34" charset="0"/>
                <a:cs typeface="Khmer UI" panose="020B0502040204020203" pitchFamily="34" charset="0"/>
              </a:rPr>
              <a:t> theme.</a:t>
            </a:r>
          </a:p>
          <a:p>
            <a:pPr marL="0" marR="0" lvl="0" indent="0" algn="l" rtl="0">
              <a:lnSpc>
                <a:spcPct val="100000"/>
              </a:lnSpc>
              <a:spcBef>
                <a:spcPts val="0"/>
              </a:spcBef>
              <a:spcAft>
                <a:spcPts val="0"/>
              </a:spcAft>
              <a:buNone/>
            </a:pPr>
            <a:endParaRPr lang="en-GB" sz="1200" dirty="0">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None/>
            </a:pPr>
            <a:r>
              <a:rPr lang="en-GB" sz="1200" b="1" dirty="0">
                <a:latin typeface="Khmer UI" panose="020B0502040204020203" pitchFamily="34" charset="0"/>
                <a:cs typeface="Khmer UI" panose="020B0502040204020203" pitchFamily="34" charset="0"/>
              </a:rPr>
              <a:t>Attitude</a:t>
            </a:r>
            <a:r>
              <a:rPr lang="en-GB" sz="1200" dirty="0">
                <a:latin typeface="Khmer UI" panose="020B0502040204020203" pitchFamily="34" charset="0"/>
                <a:cs typeface="Khmer UI" panose="020B0502040204020203" pitchFamily="34" charset="0"/>
              </a:rPr>
              <a:t> was by far the most frequently mentioned sub-theme, with 60% reviews (n.12) within the Staff theme focusing on this area. The Attitude sub-theme received overwhelmingly positive comments, as 92% of reviews relating to this theme were left by patients commending the attitude and professionalism of staff at Chelsea and Westminster NHS Foundation Trust Hospitals</a:t>
            </a:r>
            <a:r>
              <a:rPr lang="en-GB" sz="1600" dirty="0">
                <a:latin typeface="Khmer UI" panose="020B0502040204020203" pitchFamily="34" charset="0"/>
                <a:cs typeface="Khmer UI" panose="020B0502040204020203" pitchFamily="34" charset="0"/>
              </a:rPr>
              <a:t>.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444" name="Google Shape;444;p22"/>
          <p:cNvGraphicFramePr/>
          <p:nvPr>
            <p:extLst>
              <p:ext uri="{D42A27DB-BD31-4B8C-83A1-F6EECF244321}">
                <p14:modId xmlns:p14="http://schemas.microsoft.com/office/powerpoint/2010/main" val="4234282038"/>
              </p:ext>
            </p:extLst>
          </p:nvPr>
        </p:nvGraphicFramePr>
        <p:xfrm>
          <a:off x="559799" y="2907245"/>
          <a:ext cx="4875600" cy="3497169"/>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439923" y="2644409"/>
            <a:ext cx="4698376" cy="21851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Through my experience with the urology department great consultants great surgeons great nurses they are very professional.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My wife gave birth on the 22nd of July but she was inpatient for the following 5 days in Edith Ward. I am going to tell the experience, my wife underwent. The day shift staff was very helpful and very professional.!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i="1" dirty="0">
                <a:solidFill>
                  <a:schemeClr val="dk1"/>
                </a:solidFill>
                <a:latin typeface="Trebuchet MS"/>
                <a:ea typeface="Trebuchet MS"/>
                <a:cs typeface="Trebuchet MS"/>
                <a:sym typeface="Trebuchet MS"/>
              </a:rPr>
              <a:t>Maternity</a:t>
            </a:r>
            <a:r>
              <a:rPr lang="en-GB" sz="1200" b="0" i="1" u="none" strike="noStrike" cap="none" dirty="0">
                <a:solidFill>
                  <a:schemeClr val="dk1"/>
                </a:solidFill>
                <a:latin typeface="Trebuchet MS"/>
                <a:ea typeface="Trebuchet MS"/>
                <a:cs typeface="Trebuchet MS"/>
                <a:sym typeface="Trebuchet MS"/>
              </a:rPr>
              <a:t> department</a:t>
            </a:r>
            <a:endParaRPr sz="1400" b="0" i="0" u="none" strike="noStrike" cap="none" dirty="0">
              <a:solidFill>
                <a:srgbClr val="000000"/>
              </a:solidFill>
              <a:latin typeface="Arial"/>
              <a:ea typeface="Arial"/>
              <a:cs typeface="Arial"/>
              <a:sym typeface="Arial"/>
            </a:endParaRPr>
          </a:p>
        </p:txBody>
      </p:sp>
      <p:sp>
        <p:nvSpPr>
          <p:cNvPr id="448" name="Google Shape;448;p22"/>
          <p:cNvSpPr txBox="1"/>
          <p:nvPr/>
        </p:nvSpPr>
        <p:spPr>
          <a:xfrm>
            <a:off x="5439923" y="4710224"/>
            <a:ext cx="476685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Understaffed, very long wait for appointments. Staff are good but there are not nearly enough and there is a huge turnover.</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Some Staffs are helpful others are a waste of space and rude and moody. Social distancing is in effect unless you use the lift then you are squashed in by staff!!.</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Outpatient department </a:t>
            </a:r>
            <a:endParaRPr sz="1400" b="0" i="0" u="none" strike="noStrike" cap="none" dirty="0">
              <a:solidFill>
                <a:srgbClr val="000000"/>
              </a:solidFill>
              <a:latin typeface="Arial"/>
              <a:ea typeface="Arial"/>
              <a:cs typeface="Arial"/>
              <a:sym typeface="Arial"/>
            </a:endParaRPr>
          </a:p>
        </p:txBody>
      </p:sp>
      <p:cxnSp>
        <p:nvCxnSpPr>
          <p:cNvPr id="449" name="Google Shape;449;p22"/>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533574" y="472142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1" name="Google Shape;451;p2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000" b="0" i="0" u="none" strike="noStrike" cap="none" dirty="0">
                <a:solidFill>
                  <a:schemeClr val="lt1"/>
                </a:solidFill>
                <a:latin typeface="Trebuchet MS"/>
                <a:ea typeface="Trebuchet MS"/>
                <a:cs typeface="Trebuchet MS"/>
                <a:sym typeface="Trebuchet MS"/>
              </a:rPr>
              <a:t>Themes and Sub-Themes for Chelsea and Westminster NHS Foundation Trust</a:t>
            </a:r>
            <a:endParaRPr lang="en-GB" sz="3000" b="0" i="0" u="none" strike="noStrike" cap="none" dirty="0">
              <a:solidFill>
                <a:srgbClr val="000000"/>
              </a:solidFill>
              <a:latin typeface="Arial"/>
              <a:ea typeface="Arial"/>
              <a:cs typeface="Arial"/>
              <a:sym typeface="Arial"/>
            </a:endParaRPr>
          </a:p>
        </p:txBody>
      </p:sp>
      <p:cxnSp>
        <p:nvCxnSpPr>
          <p:cNvPr id="454" name="Google Shape;454;p22"/>
          <p:cNvCxnSpPr/>
          <p:nvPr/>
        </p:nvCxnSpPr>
        <p:spPr>
          <a:xfrm>
            <a:off x="5519381" y="642121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C76D23E0-5BDE-4366-8209-BBA46ED27F9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458538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2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20" name="Google Shape;520;p26"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21" name="Google Shape;521;p26"/>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Pharmacies in Hammersmith &amp; Fulham, during this quarter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identified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70 reviews focusing on this area, with 94%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3% (n.2) neutral and 3% (n.3)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presents a more detailed breakdown of the top two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Unsurprisingly, the sub-theme related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Attitudes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here, with 95%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2% (n.1) neutral and 3%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Patients are, therefore, generally happy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staff members' attitudes toward them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their respective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pharmacies.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22" name="Google Shape;522;p26"/>
          <p:cNvGraphicFramePr/>
          <p:nvPr>
            <p:extLst>
              <p:ext uri="{D42A27DB-BD31-4B8C-83A1-F6EECF244321}">
                <p14:modId xmlns:p14="http://schemas.microsoft.com/office/powerpoint/2010/main" val="4252774981"/>
              </p:ext>
            </p:extLst>
          </p:nvPr>
        </p:nvGraphicFramePr>
        <p:xfrm>
          <a:off x="570546" y="2752588"/>
          <a:ext cx="4875600" cy="3760072"/>
        </p:xfrm>
        <a:graphic>
          <a:graphicData uri="http://schemas.openxmlformats.org/drawingml/2006/chart">
            <c:chart xmlns:c="http://schemas.openxmlformats.org/drawingml/2006/chart" xmlns:r="http://schemas.openxmlformats.org/officeDocument/2006/relationships" r:id="rId5"/>
          </a:graphicData>
        </a:graphic>
      </p:graphicFrame>
      <p:sp>
        <p:nvSpPr>
          <p:cNvPr id="523" name="Google Shape;523;p26"/>
          <p:cNvSpPr txBox="1"/>
          <p:nvPr/>
        </p:nvSpPr>
        <p:spPr>
          <a:xfrm rot="-5400000">
            <a:off x="-111655" y="4463466"/>
            <a:ext cx="11740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103389" y="6511928"/>
            <a:ext cx="1809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5569938" y="2816742"/>
            <a:ext cx="4211369" cy="18158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The receptionist was amazing, very helpful and I could see that she’s doing her best</a:t>
            </a:r>
            <a:r>
              <a:rPr lang="en-GB" sz="1600" dirty="0">
                <a:solidFill>
                  <a:srgbClr val="212529"/>
                </a:solidFill>
                <a:highlight>
                  <a:srgbClr val="DDEAC0"/>
                </a:highlight>
                <a:latin typeface="-apple-system"/>
              </a:rPr>
              <a:t>.</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Super helpful and friendly pharmacists, with a private consultation room and really quick turnaround on Covid travel tests.</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26" name="Google Shape;526;p26"/>
          <p:cNvSpPr txBox="1"/>
          <p:nvPr/>
        </p:nvSpPr>
        <p:spPr>
          <a:xfrm>
            <a:off x="5569937" y="4765009"/>
            <a:ext cx="4211369"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got an injection on my left arm and she even didn’t sanitize my arm before injection and also she didn’t have gloves.</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Just got accused of trying to shoplift. I had a product under my arm and a member of staff kept following me round and then asked me when said product that'd I'd been carrying was.</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27" name="Google Shape;527;p26"/>
          <p:cNvCxnSpPr/>
          <p:nvPr/>
        </p:nvCxnSpPr>
        <p:spPr>
          <a:xfrm>
            <a:off x="5569938" y="275258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28" name="Google Shape;528;p26"/>
          <p:cNvCxnSpPr/>
          <p:nvPr/>
        </p:nvCxnSpPr>
        <p:spPr>
          <a:xfrm>
            <a:off x="5576849" y="463262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29" name="Google Shape;529;p2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530" name="Google Shape;530;p26"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31" name="Google Shape;531;p26"/>
          <p:cNvSpPr txBox="1"/>
          <p:nvPr/>
        </p:nvSpPr>
        <p:spPr>
          <a:xfrm>
            <a:off x="824537" y="360861"/>
            <a:ext cx="7975667"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32" name="Google Shape;532;p26"/>
          <p:cNvCxnSpPr/>
          <p:nvPr/>
        </p:nvCxnSpPr>
        <p:spPr>
          <a:xfrm>
            <a:off x="5569937" y="681970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18" name="Google Shape;102;p2">
            <a:extLst>
              <a:ext uri="{FF2B5EF4-FFF2-40B4-BE49-F238E27FC236}">
                <a16:creationId xmlns:a16="http://schemas.microsoft.com/office/drawing/2014/main" id="{5D4E34D9-D7A8-4909-A5C3-42B74EB7389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40" name="Google Shape;540;p27"/>
          <p:cNvSpPr txBox="1"/>
          <p:nvPr/>
        </p:nvSpPr>
        <p:spPr>
          <a:xfrm>
            <a:off x="478972" y="1083763"/>
            <a:ext cx="9579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this quarter,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frequently discussed, with 35 reviews mentioning this theme. Out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these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 24) were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11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illustrates a breakdown of the top two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Medication.</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b="1"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sub-theme relating 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Medicines Management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most frequently mentioned. It was applied 18</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(n.15) being positive, 6% (n.1) neutral and 11% (n.2)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shows that patients are happy with their ability to access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their medication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the sub-theme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Pharmacy Repeat Prescription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 a more balance between positive and negative sentiment and that there may be some difficulties in receiving repeat prescriptions.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graphicFrame>
        <p:nvGraphicFramePr>
          <p:cNvPr id="541" name="Google Shape;541;p27"/>
          <p:cNvGraphicFramePr/>
          <p:nvPr>
            <p:extLst>
              <p:ext uri="{D42A27DB-BD31-4B8C-83A1-F6EECF244321}">
                <p14:modId xmlns:p14="http://schemas.microsoft.com/office/powerpoint/2010/main" val="3076423962"/>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42" name="Google Shape;542;p27"/>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43" name="Google Shape;543;p27"/>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44" name="Google Shape;544;p27"/>
          <p:cNvSpPr txBox="1"/>
          <p:nvPr/>
        </p:nvSpPr>
        <p:spPr>
          <a:xfrm>
            <a:off x="5635815" y="2818433"/>
            <a:ext cx="4626753"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very good, they delivery my prescription and the staff are very nice people.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very good, manage my prescription well. When I go and pick up my prescription is always on time and done in a timely manner. They are very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45" name="Google Shape;545;p27"/>
          <p:cNvSpPr txBox="1"/>
          <p:nvPr/>
        </p:nvSpPr>
        <p:spPr>
          <a:xfrm>
            <a:off x="5569938" y="4670018"/>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They are not good they never had a prescription, sometimes they give you 1 table today and then another one tomorrow. I left them.</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sym typeface="Calibri"/>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“T</a:t>
            </a:r>
            <a:r>
              <a:rPr lang="en-GB" sz="1200" dirty="0">
                <a:solidFill>
                  <a:schemeClr val="dk1"/>
                </a:solidFill>
                <a:highlight>
                  <a:srgbClr val="BDD1D1"/>
                </a:highlight>
                <a:latin typeface="Trebuchet MS"/>
              </a:rPr>
              <a:t>hey are okay, they sometimes get my prescription wrong but I cant blame them because it comes from the surgery.</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46" name="Google Shape;546;p27"/>
          <p:cNvCxnSpPr/>
          <p:nvPr/>
        </p:nvCxnSpPr>
        <p:spPr>
          <a:xfrm>
            <a:off x="5635815" y="280926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47" name="Google Shape;547;p2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24</a:t>
            </a:fld>
            <a:endParaRPr/>
          </a:p>
        </p:txBody>
      </p:sp>
      <p:pic>
        <p:nvPicPr>
          <p:cNvPr id="548" name="Google Shape;548;p2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49" name="Google Shape;549;p27"/>
          <p:cNvSpPr txBox="1"/>
          <p:nvPr/>
        </p:nvSpPr>
        <p:spPr>
          <a:xfrm>
            <a:off x="952712" y="340886"/>
            <a:ext cx="849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Pharmacies: Themes &amp; Sub-Themes</a:t>
            </a:r>
            <a:endParaRPr sz="1400" b="0" i="0" u="none" strike="noStrike" cap="none" dirty="0">
              <a:solidFill>
                <a:schemeClr val="lt1"/>
              </a:solidFill>
              <a:latin typeface="Arial"/>
              <a:ea typeface="Arial"/>
              <a:cs typeface="Arial"/>
              <a:sym typeface="Arial"/>
            </a:endParaRPr>
          </a:p>
        </p:txBody>
      </p:sp>
      <p:cxnSp>
        <p:nvCxnSpPr>
          <p:cNvPr id="550" name="Google Shape;550;p27"/>
          <p:cNvCxnSpPr/>
          <p:nvPr/>
        </p:nvCxnSpPr>
        <p:spPr>
          <a:xfrm>
            <a:off x="5661378" y="458311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51" name="Google Shape;551;p27"/>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0CDB9607-1BAF-4EAF-9AFC-C251FFD13B9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59" name="Google Shape;559;p28"/>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the third most applied theme for pharmacy services this quarter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counts - 48% (n.14) being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(n.6) neutral and 31%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that the main sub-themes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is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Waiting Times.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200"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received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with 42% (n.10) being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and 25% (n.6) being neutral. This indicates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most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patients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wait longer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than they would have liked to receive their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prescription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understandably causing frustration amongst service users. However, these findings must be viewed and noted within the context of the current COVID-19 pandemic. </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p:txBody>
      </p:sp>
      <p:graphicFrame>
        <p:nvGraphicFramePr>
          <p:cNvPr id="560" name="Google Shape;560;p28"/>
          <p:cNvGraphicFramePr/>
          <p:nvPr>
            <p:extLst>
              <p:ext uri="{D42A27DB-BD31-4B8C-83A1-F6EECF244321}">
                <p14:modId xmlns:p14="http://schemas.microsoft.com/office/powerpoint/2010/main" val="1853607120"/>
              </p:ext>
            </p:extLst>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61" name="Google Shape;561;p28"/>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62" name="Google Shape;562;p28"/>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63" name="Google Shape;563;p28"/>
          <p:cNvSpPr txBox="1"/>
          <p:nvPr/>
        </p:nvSpPr>
        <p:spPr>
          <a:xfrm>
            <a:off x="5635815" y="2818433"/>
            <a:ext cx="462675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 The staff is excellent and the medication is always stocked. There is no waiting.</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are great, they are nice. My prescription is always ready when I pick it up..</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sp>
        <p:nvSpPr>
          <p:cNvPr id="564" name="Google Shape;564;p28"/>
          <p:cNvSpPr txBox="1"/>
          <p:nvPr/>
        </p:nvSpPr>
        <p:spPr>
          <a:xfrm>
            <a:off x="5569938" y="4670018"/>
            <a:ext cx="4488462"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slow service, very long waiting to be served</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 </a:t>
            </a: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Excellent service, the prescription is always on time, the staff are nice but long waiting for a prescription.</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65" name="Google Shape;565;p28"/>
          <p:cNvCxnSpPr/>
          <p:nvPr/>
        </p:nvCxnSpPr>
        <p:spPr>
          <a:xfrm>
            <a:off x="5569938" y="2818433"/>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566" name="Google Shape;566;p2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67" name="Google Shape;567;p28"/>
          <p:cNvSpPr txBox="1"/>
          <p:nvPr/>
        </p:nvSpPr>
        <p:spPr>
          <a:xfrm>
            <a:off x="775972" y="146838"/>
            <a:ext cx="7573062"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68" name="Google Shape;568;p28"/>
          <p:cNvCxnSpPr/>
          <p:nvPr/>
        </p:nvCxnSpPr>
        <p:spPr>
          <a:xfrm>
            <a:off x="5569938" y="45916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69" name="Google Shape;569;p28"/>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7B7E44A7-E9FD-4850-917D-350A1AC1B3A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30"/>
          <p:cNvPicPr preferRelativeResize="0"/>
          <p:nvPr/>
        </p:nvPicPr>
        <p:blipFill rotWithShape="1">
          <a:blip r:embed="rId3">
            <a:alphaModFix/>
          </a:blip>
          <a:srcRect/>
          <a:stretch/>
        </p:blipFill>
        <p:spPr>
          <a:xfrm>
            <a:off x="-1" y="-7238"/>
            <a:ext cx="10510838" cy="1034161"/>
          </a:xfrm>
          <a:prstGeom prst="rect">
            <a:avLst/>
          </a:prstGeom>
          <a:noFill/>
          <a:ln>
            <a:noFill/>
          </a:ln>
        </p:spPr>
      </p:pic>
      <p:sp>
        <p:nvSpPr>
          <p:cNvPr id="596" name="Google Shape;596;p30"/>
          <p:cNvSpPr txBox="1"/>
          <p:nvPr/>
        </p:nvSpPr>
        <p:spPr>
          <a:xfrm>
            <a:off x="465705" y="1220175"/>
            <a:ext cx="9579428"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Looking at the positive reviews we have received allows us to highlight areas where a service is doing well and deserving of praise. This section provides an overview of the number of positive reviews by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and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goes on to give some examples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comments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during this quarter. </a:t>
            </a:r>
            <a:endParaRPr lang="en-US"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597" name="Google Shape;597;p30"/>
          <p:cNvGraphicFramePr/>
          <p:nvPr>
            <p:extLst>
              <p:ext uri="{D42A27DB-BD31-4B8C-83A1-F6EECF244321}">
                <p14:modId xmlns:p14="http://schemas.microsoft.com/office/powerpoint/2010/main" val="115963935"/>
              </p:ext>
            </p:extLst>
          </p:nvPr>
        </p:nvGraphicFramePr>
        <p:xfrm>
          <a:off x="1422239" y="1977684"/>
          <a:ext cx="7666359" cy="4246659"/>
        </p:xfrm>
        <a:graphic>
          <a:graphicData uri="http://schemas.openxmlformats.org/drawingml/2006/chart">
            <c:chart xmlns:c="http://schemas.openxmlformats.org/drawingml/2006/chart" xmlns:r="http://schemas.openxmlformats.org/officeDocument/2006/relationships" r:id="rId4"/>
          </a:graphicData>
        </a:graphic>
      </p:graphicFrame>
      <p:sp>
        <p:nvSpPr>
          <p:cNvPr id="598" name="Google Shape;598;p30"/>
          <p:cNvSpPr txBox="1"/>
          <p:nvPr/>
        </p:nvSpPr>
        <p:spPr>
          <a:xfrm rot="-5400000">
            <a:off x="321407" y="3666808"/>
            <a:ext cx="16098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599" name="Google Shape;599;p30"/>
          <p:cNvSpPr txBox="1"/>
          <p:nvPr/>
        </p:nvSpPr>
        <p:spPr>
          <a:xfrm>
            <a:off x="4539360" y="6224343"/>
            <a:ext cx="16722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Positive Reviews</a:t>
            </a:r>
            <a:endParaRPr sz="1400" b="1" i="0" u="none" strike="noStrike" cap="none">
              <a:solidFill>
                <a:schemeClr val="dk1"/>
              </a:solidFill>
              <a:latin typeface="Trebuchet MS"/>
              <a:ea typeface="Trebuchet MS"/>
              <a:cs typeface="Trebuchet MS"/>
              <a:sym typeface="Trebuchet MS"/>
            </a:endParaRPr>
          </a:p>
        </p:txBody>
      </p:sp>
      <p:sp>
        <p:nvSpPr>
          <p:cNvPr id="600" name="Google Shape;600;p3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pic>
        <p:nvPicPr>
          <p:cNvPr id="601" name="Google Shape;601;p3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602" name="Google Shape;602;p30"/>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pic>
        <p:nvPicPr>
          <p:cNvPr id="603" name="Google Shape;603;p30" descr="Icon&#10;&#10;Description automatically generated"/>
          <p:cNvPicPr preferRelativeResize="0"/>
          <p:nvPr/>
        </p:nvPicPr>
        <p:blipFill rotWithShape="1">
          <a:blip r:embed="rId6">
            <a:alphaModFix/>
          </a:blip>
          <a:srcRect/>
          <a:stretch/>
        </p:blipFill>
        <p:spPr>
          <a:xfrm rot="9684414">
            <a:off x="9027823" y="2485983"/>
            <a:ext cx="3576139" cy="3576139"/>
          </a:xfrm>
          <a:prstGeom prst="rect">
            <a:avLst/>
          </a:prstGeom>
          <a:noFill/>
          <a:ln>
            <a:noFill/>
          </a:ln>
        </p:spPr>
      </p:pic>
      <p:sp>
        <p:nvSpPr>
          <p:cNvPr id="13" name="Google Shape;102;p2">
            <a:extLst>
              <a:ext uri="{FF2B5EF4-FFF2-40B4-BE49-F238E27FC236}">
                <a16:creationId xmlns:a16="http://schemas.microsoft.com/office/drawing/2014/main" id="{822184BF-0067-4C6B-9747-58C4DBEE684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27</a:t>
            </a:fld>
            <a:endParaRPr/>
          </a:p>
        </p:txBody>
      </p:sp>
      <p:sp>
        <p:nvSpPr>
          <p:cNvPr id="611" name="Google Shape;611;p31"/>
          <p:cNvSpPr txBox="1"/>
          <p:nvPr/>
        </p:nvSpPr>
        <p:spPr>
          <a:xfrm>
            <a:off x="2179637" y="713056"/>
            <a:ext cx="7925654" cy="2709932"/>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Always friendly, on time, efficient, professional. What more do you need?  I have been coming here since 2005 and its always been the same, different staff over the years, but still of a high standard, the surgery itself always clean and tidy.</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had two wisdom teeth extracted- a breeze. Dr S is an absolute pleasure to deal with. Thank you, Dr S, very grateful to you! She removed a tooth on 17th 06 2021, didn't feel anything when she was removing.</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Exceptional care, profound knowledge and always bringing your smile back!</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a:t>
            </a:r>
            <a:endParaRPr sz="1400" b="0" i="0" u="none" strike="noStrike" cap="none" dirty="0">
              <a:solidFill>
                <a:srgbClr val="000000"/>
              </a:solidFill>
              <a:latin typeface="Arial"/>
              <a:ea typeface="Arial"/>
              <a:cs typeface="Arial"/>
              <a:sym typeface="Arial"/>
            </a:endParaRPr>
          </a:p>
        </p:txBody>
      </p:sp>
      <p:sp>
        <p:nvSpPr>
          <p:cNvPr id="612" name="Google Shape;612;p31"/>
          <p:cNvSpPr txBox="1"/>
          <p:nvPr/>
        </p:nvSpPr>
        <p:spPr>
          <a:xfrm>
            <a:off x="2130550" y="3883562"/>
            <a:ext cx="7925654" cy="306541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Opticians Services</a:t>
            </a:r>
            <a:endParaRPr lang="en-GB"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Expertise, kindness and approachability are excellent. Love supporting a privately owned optician. Advice is excellent and they don't sell glasses unless you need them</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A fantastic experience from start to finish and one where I received expert care that focussed on what I needed to best look after my eyes.</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600" u="none" strike="noStrike" cap="none" dirty="0">
                <a:solidFill>
                  <a:srgbClr val="212529"/>
                </a:solidFill>
                <a:highlight>
                  <a:srgbClr val="DDEAC0"/>
                </a:highlight>
                <a:latin typeface="-apple-system"/>
                <a:ea typeface="Trebuchet MS"/>
                <a:cs typeface="Trebuchet MS"/>
                <a:sym typeface="Trebuchet MS"/>
              </a:rPr>
              <a:t>I </a:t>
            </a:r>
            <a:r>
              <a:rPr lang="en-GB" sz="1200" dirty="0">
                <a:solidFill>
                  <a:schemeClr val="dk1"/>
                </a:solidFill>
                <a:highlight>
                  <a:srgbClr val="DDEAC0"/>
                </a:highlight>
                <a:latin typeface="Trebuchet MS"/>
              </a:rPr>
              <a:t>have been getting my glasses and contact lenses from Focal Point for well over 20 years and even after moving away from Barnes always go back to them. Why? Quality products and consistent high attention service from all the staff, led by Sandra. I wouldn't trust my eyes to anywhere else.it.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i="1" u="none" strike="noStrike" cap="none" dirty="0">
                <a:solidFill>
                  <a:schemeClr val="dk1"/>
                </a:solidFill>
                <a:latin typeface="Trebuchet MS"/>
                <a:ea typeface="Trebuchet MS"/>
                <a:cs typeface="Trebuchet MS"/>
                <a:sym typeface="Trebuchet MS"/>
              </a:rPr>
              <a:t>Opticians Services</a:t>
            </a:r>
            <a:endParaRPr lang="en-GB" sz="1400" i="1"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613" name="Google Shape;613;p31"/>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4" name="Google Shape;614;p31"/>
          <p:cNvCxnSpPr>
            <a:cxnSpLocks/>
          </p:cNvCxnSpPr>
          <p:nvPr/>
        </p:nvCxnSpPr>
        <p:spPr>
          <a:xfrm>
            <a:off x="2179638" y="3597615"/>
            <a:ext cx="7876566" cy="0"/>
          </a:xfrm>
          <a:prstGeom prst="straightConnector1">
            <a:avLst/>
          </a:prstGeom>
          <a:noFill/>
          <a:ln w="12700" cap="flat" cmpd="sng">
            <a:solidFill>
              <a:schemeClr val="dk1"/>
            </a:solidFill>
            <a:prstDash val="solid"/>
            <a:miter lim="800000"/>
            <a:headEnd type="none" w="sm" len="sm"/>
            <a:tailEnd type="none" w="sm" len="sm"/>
          </a:ln>
        </p:spPr>
      </p:cxnSp>
      <p:cxnSp>
        <p:nvCxnSpPr>
          <p:cNvPr id="615" name="Google Shape;615;p31"/>
          <p:cNvCxnSpPr/>
          <p:nvPr/>
        </p:nvCxnSpPr>
        <p:spPr>
          <a:xfrm>
            <a:off x="2179638" y="370688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6" name="Google Shape;616;p31"/>
          <p:cNvCxnSpPr/>
          <p:nvPr/>
        </p:nvCxnSpPr>
        <p:spPr>
          <a:xfrm>
            <a:off x="2130550" y="6721476"/>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17" name="Google Shape;617;p31"/>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618" name="Google Shape;618;p31"/>
          <p:cNvPicPr preferRelativeResize="0"/>
          <p:nvPr/>
        </p:nvPicPr>
        <p:blipFill rotWithShape="1">
          <a:blip r:embed="rId4">
            <a:alphaModFix/>
          </a:blip>
          <a:srcRect/>
          <a:stretch/>
        </p:blipFill>
        <p:spPr>
          <a:xfrm>
            <a:off x="1204468" y="382662"/>
            <a:ext cx="613730" cy="580352"/>
          </a:xfrm>
          <a:prstGeom prst="rect">
            <a:avLst/>
          </a:prstGeom>
          <a:noFill/>
          <a:ln>
            <a:noFill/>
          </a:ln>
        </p:spPr>
      </p:pic>
      <p:sp>
        <p:nvSpPr>
          <p:cNvPr id="619" name="Google Shape;619;p31"/>
          <p:cNvSpPr/>
          <p:nvPr/>
        </p:nvSpPr>
        <p:spPr>
          <a:xfrm>
            <a:off x="1850848" y="963014"/>
            <a:ext cx="157813" cy="2430150"/>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31"/>
          <p:cNvSpPr/>
          <p:nvPr/>
        </p:nvSpPr>
        <p:spPr>
          <a:xfrm rot="5400000">
            <a:off x="1830521"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637;p32">
            <a:extLst>
              <a:ext uri="{FF2B5EF4-FFF2-40B4-BE49-F238E27FC236}">
                <a16:creationId xmlns:a16="http://schemas.microsoft.com/office/drawing/2014/main" id="{6EC48733-DB6C-4526-A266-5BD144974FAC}"/>
              </a:ext>
            </a:extLst>
          </p:cNvPr>
          <p:cNvPicPr preferRelativeResize="0"/>
          <p:nvPr/>
        </p:nvPicPr>
        <p:blipFill rotWithShape="1">
          <a:blip r:embed="rId5">
            <a:alphaModFix/>
          </a:blip>
          <a:srcRect/>
          <a:stretch/>
        </p:blipFill>
        <p:spPr>
          <a:xfrm>
            <a:off x="1053357" y="3429000"/>
            <a:ext cx="613731" cy="580353"/>
          </a:xfrm>
          <a:prstGeom prst="rect">
            <a:avLst/>
          </a:prstGeom>
          <a:noFill/>
          <a:ln>
            <a:noFill/>
          </a:ln>
        </p:spPr>
      </p:pic>
      <p:sp>
        <p:nvSpPr>
          <p:cNvPr id="17" name="Google Shape;639;p32">
            <a:extLst>
              <a:ext uri="{FF2B5EF4-FFF2-40B4-BE49-F238E27FC236}">
                <a16:creationId xmlns:a16="http://schemas.microsoft.com/office/drawing/2014/main" id="{956EE404-D562-4B37-9AA1-BF1CF29C4D61}"/>
              </a:ext>
            </a:extLst>
          </p:cNvPr>
          <p:cNvSpPr/>
          <p:nvPr/>
        </p:nvSpPr>
        <p:spPr>
          <a:xfrm rot="5400000">
            <a:off x="1857899" y="3617943"/>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638;p32">
            <a:extLst>
              <a:ext uri="{FF2B5EF4-FFF2-40B4-BE49-F238E27FC236}">
                <a16:creationId xmlns:a16="http://schemas.microsoft.com/office/drawing/2014/main" id="{15E983C7-E8B1-4C8A-8FC6-898FADCC0B11}"/>
              </a:ext>
            </a:extLst>
          </p:cNvPr>
          <p:cNvSpPr/>
          <p:nvPr/>
        </p:nvSpPr>
        <p:spPr>
          <a:xfrm>
            <a:off x="1878226" y="3964810"/>
            <a:ext cx="177876" cy="257410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28</a:t>
            </a:fld>
            <a:endParaRPr/>
          </a:p>
        </p:txBody>
      </p:sp>
      <p:sp>
        <p:nvSpPr>
          <p:cNvPr id="630" name="Google Shape;630;p32"/>
          <p:cNvSpPr txBox="1"/>
          <p:nvPr/>
        </p:nvSpPr>
        <p:spPr>
          <a:xfrm>
            <a:off x="2179637" y="664593"/>
            <a:ext cx="7925654" cy="26129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dirty="0">
                <a:solidFill>
                  <a:schemeClr val="dk1"/>
                </a:solidFill>
                <a:latin typeface="Khmer UI" panose="020B0502040204020203" pitchFamily="34" charset="0"/>
                <a:cs typeface="Khmer UI" panose="020B0502040204020203" pitchFamily="34" charset="0"/>
                <a:sym typeface="Trebuchet MS"/>
              </a:rPr>
              <a:t>Mental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Quick to start, helpful and set me back on the right path. Flexible in approach and friendly. Did not make me feel like my issues were insignificant. Really helped.</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i="1" dirty="0">
                <a:solidFill>
                  <a:schemeClr val="dk1"/>
                </a:solidFill>
                <a:latin typeface="Trebuchet MS"/>
                <a:sym typeface="Trebuchet MS"/>
              </a:rPr>
              <a:t>“</a:t>
            </a:r>
            <a:r>
              <a:rPr lang="en-GB" sz="1200" dirty="0">
                <a:solidFill>
                  <a:schemeClr val="dk1"/>
                </a:solidFill>
                <a:highlight>
                  <a:srgbClr val="DDEAC0"/>
                </a:highlight>
                <a:latin typeface="Trebuchet MS"/>
              </a:rPr>
              <a:t>The original service I received years ago was excellent but I haven't been aware of any follow up since then. It would have been great to have received that during the pandemic.</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 We had a tight group of people that supported each other, clients and staff alike! Bring it back!.</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Covid-19 service</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sp>
        <p:nvSpPr>
          <p:cNvPr id="631" name="Google Shape;631;p32"/>
          <p:cNvSpPr txBox="1"/>
          <p:nvPr/>
        </p:nvSpPr>
        <p:spPr>
          <a:xfrm>
            <a:off x="2080052" y="3975610"/>
            <a:ext cx="7925654" cy="183738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Community Health Service/ COVID-19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For me personally it's fine that we have consultations on the phone but we wanted to weight her. So she told me to come in. The service has been great.</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They sent a later through the post every year it's a great service. You can change the appointment if you can't make it. The staff are nice. Excellent service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p:txBody>
      </p:sp>
      <p:cxnSp>
        <p:nvCxnSpPr>
          <p:cNvPr id="632" name="Google Shape;632;p32"/>
          <p:cNvCxnSpPr/>
          <p:nvPr/>
        </p:nvCxnSpPr>
        <p:spPr>
          <a:xfrm>
            <a:off x="2179637" y="3831163"/>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79637" y="3516397"/>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5" name="Google Shape;635;p32"/>
          <p:cNvCxnSpPr/>
          <p:nvPr/>
        </p:nvCxnSpPr>
        <p:spPr>
          <a:xfrm>
            <a:off x="1918860" y="608843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sp>
        <p:nvSpPr>
          <p:cNvPr id="640" name="Google Shape;640;p32"/>
          <p:cNvSpPr/>
          <p:nvPr/>
        </p:nvSpPr>
        <p:spPr>
          <a:xfrm>
            <a:off x="1755905" y="4411516"/>
            <a:ext cx="162955" cy="1401480"/>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1" name="Google Shape;641;p32"/>
          <p:cNvPicPr preferRelativeResize="0"/>
          <p:nvPr/>
        </p:nvPicPr>
        <p:blipFill rotWithShape="1">
          <a:blip r:embed="rId4">
            <a:alphaModFix/>
          </a:blip>
          <a:srcRect/>
          <a:stretch/>
        </p:blipFill>
        <p:spPr>
          <a:xfrm>
            <a:off x="1003443" y="3831163"/>
            <a:ext cx="613731" cy="580352"/>
          </a:xfrm>
          <a:prstGeom prst="rect">
            <a:avLst/>
          </a:prstGeom>
          <a:noFill/>
          <a:ln>
            <a:noFill/>
          </a:ln>
        </p:spPr>
      </p:pic>
      <p:sp>
        <p:nvSpPr>
          <p:cNvPr id="642" name="Google Shape;642;p32"/>
          <p:cNvSpPr/>
          <p:nvPr/>
        </p:nvSpPr>
        <p:spPr>
          <a:xfrm rot="5400000">
            <a:off x="1739348" y="3995938"/>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image17.png">
            <a:extLst>
              <a:ext uri="{FF2B5EF4-FFF2-40B4-BE49-F238E27FC236}">
                <a16:creationId xmlns:a16="http://schemas.microsoft.com/office/drawing/2014/main" id="{D56879B9-2C5D-48F1-947A-EBF1D09F5BA5}"/>
              </a:ext>
            </a:extLst>
          </p:cNvPr>
          <p:cNvPicPr preferRelativeResize="0"/>
          <p:nvPr/>
        </p:nvPicPr>
        <p:blipFill>
          <a:blip r:embed="rId5" cstate="print"/>
          <a:stretch>
            <a:fillRect/>
          </a:stretch>
        </p:blipFill>
        <p:spPr>
          <a:xfrm>
            <a:off x="1054501" y="461749"/>
            <a:ext cx="591005" cy="578057"/>
          </a:xfrm>
          <a:prstGeom prst="rect">
            <a:avLst/>
          </a:prstGeom>
          <a:noFill/>
        </p:spPr>
      </p:pic>
      <p:sp>
        <p:nvSpPr>
          <p:cNvPr id="16" name="Triangle 26">
            <a:extLst>
              <a:ext uri="{FF2B5EF4-FFF2-40B4-BE49-F238E27FC236}">
                <a16:creationId xmlns:a16="http://schemas.microsoft.com/office/drawing/2014/main" id="{6D802B18-1EB0-4807-8DAC-3C777FEA344D}"/>
              </a:ext>
            </a:extLst>
          </p:cNvPr>
          <p:cNvSpPr/>
          <p:nvPr/>
        </p:nvSpPr>
        <p:spPr>
          <a:xfrm rot="5400000">
            <a:off x="1783344" y="661840"/>
            <a:ext cx="218530" cy="177875"/>
          </a:xfrm>
          <a:prstGeom prst="triangle">
            <a:avLst/>
          </a:prstGeom>
          <a:solidFill>
            <a:srgbClr val="59A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7" name="Rectangle 16">
            <a:extLst>
              <a:ext uri="{FF2B5EF4-FFF2-40B4-BE49-F238E27FC236}">
                <a16:creationId xmlns:a16="http://schemas.microsoft.com/office/drawing/2014/main" id="{831E7AA8-6332-4431-8057-3125A507084D}"/>
              </a:ext>
            </a:extLst>
          </p:cNvPr>
          <p:cNvSpPr/>
          <p:nvPr/>
        </p:nvSpPr>
        <p:spPr>
          <a:xfrm>
            <a:off x="1806485" y="1096290"/>
            <a:ext cx="151546" cy="2420107"/>
          </a:xfrm>
          <a:prstGeom prst="rect">
            <a:avLst/>
          </a:prstGeom>
          <a:solidFill>
            <a:srgbClr val="59A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44" name="Google Shape;144;p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45" name="Google Shape;145;p3"/>
          <p:cNvSpPr txBox="1"/>
          <p:nvPr/>
        </p:nvSpPr>
        <p:spPr>
          <a:xfrm>
            <a:off x="1026531"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Introduction &amp; Executive Summary </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136710" y="1355439"/>
            <a:ext cx="10226543" cy="4708941"/>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Healthwatch was created by the health and social care reforms of 2012 with a powerful ambition of putting people at the centre of health and social care.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To help realise that ambition Healthwatch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Hammersmith &amp; Fulham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delivers a number of services to gather and represent the views of patients and service users of health and social care in the Hammersmith &amp; Fulham borough. One of the ways we do this is through a</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comprehensive Patient Experience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collection programme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successful</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implementation of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programme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including the use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our Digital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Feedback Centre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will yield a minimum of 4,800 patient experiences per annum, all of which will be presented as they are received and considered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valid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community opinion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Your Voice in Health and Social Care (YVHSC) took over the provision of Healthwatch Hammersmith &amp; Fulham in April 2020. In April 2020, the Digital Feedback Centre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which is integral to the Patient Experience programme was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launched together with the Healthwatch Hammersmith &amp; Fulham website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ur Patient Experience Officer, supported by a team of volunteers, will visit health and social care services to talk to and hear from patients, service users, carers, and relatives about their experiences of local services. The Healthwatch Team captures this information using our standardised Patient Experience Form (see appendices) that they fill in with the individual. This form includes questions for individuals to provide their overall ratings for the service, ratings for specific aspects of the service; such as ease of booking appointments and staff attitudes, and the opportunity to provide further detail about their experience in a free text box, should they see fit. This engagement method is supplemented by independent feedback that individuals are able to provide for the service in question, by visiting our website and filling out the exact same Patient Experience Form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online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through the Digital Feedback Centre. People can choose to leave their name or comment anonymously. At the end of each service visit, the Patient Experience Officer will relay any urgent matters requiring attention to the Operations Manager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Healthwatch Hammersmith &amp; Fulham.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In May of 2021 we were able to restart our face-to-face engagement in GP surgeries in a limited capacity. Healthwatch H&amp;F is taking a stepped-approach to moving back to our traditional model of face-to-face engagement for the Patient Experience programme to prioritise the safety of patients and Healthwatch staff and volunteers as well as ensuring that we do not interfere with GP surgery operations. During this quarter, we therefore implemented both our new and pre-pandemic model of engagement, combining in-person GP surgery visits with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direct engagement over the telephone, the collection of feedback via the NEXTDOOR APP and collecting and collating existing online reviews from relevant platforms such as NHS.uk and Google reviews. This new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'digital' model that we have implemented throughout the pandemic has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benefited residents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by providing additional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information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signposting and a level of befriending for many of those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contacted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over the telephone.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p:txBody>
      </p:sp>
      <p:sp>
        <p:nvSpPr>
          <p:cNvPr id="147" name="Google Shape;147;p3"/>
          <p:cNvSpPr txBox="1">
            <a:spLocks noGrp="1"/>
          </p:cNvSpPr>
          <p:nvPr>
            <p:ph type="sldNum" idx="12"/>
          </p:nvPr>
        </p:nvSpPr>
        <p:spPr>
          <a:xfrm>
            <a:off x="7541170" y="6492875"/>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
        <p:nvSpPr>
          <p:cNvPr id="8" name="Google Shape;102;p2">
            <a:extLst>
              <a:ext uri="{FF2B5EF4-FFF2-40B4-BE49-F238E27FC236}">
                <a16:creationId xmlns:a16="http://schemas.microsoft.com/office/drawing/2014/main" id="{361DB11A-A79B-468C-AC0A-611F8C05DF33}"/>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sp>
        <p:nvSpPr>
          <p:cNvPr id="630" name="Google Shape;630;p32"/>
          <p:cNvSpPr txBox="1"/>
          <p:nvPr/>
        </p:nvSpPr>
        <p:spPr>
          <a:xfrm>
            <a:off x="2179637" y="664593"/>
            <a:ext cx="7925654" cy="164348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Supported Living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Bluebird Care has outstanding on CQC two years running! Its a Family run business with a great reputation, not only from the people they look after but from the cares as well. The office staff are polite, professional and very helpful. The management are quick to solve any problems that may arise and are very good at what they do!</a:t>
            </a:r>
            <a:endParaRPr sz="1200" dirty="0">
              <a:solidFill>
                <a:schemeClr val="dk1"/>
              </a:solidFill>
              <a:highlight>
                <a:srgbClr val="DDEAC0"/>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Residential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30550" y="2308079"/>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10" name="image7.png">
            <a:extLst>
              <a:ext uri="{FF2B5EF4-FFF2-40B4-BE49-F238E27FC236}">
                <a16:creationId xmlns:a16="http://schemas.microsoft.com/office/drawing/2014/main" id="{4A62F019-7632-4869-A385-B36801ECA473}"/>
              </a:ext>
            </a:extLst>
          </p:cNvPr>
          <p:cNvPicPr preferRelativeResize="0"/>
          <p:nvPr/>
        </p:nvPicPr>
        <p:blipFill>
          <a:blip r:embed="rId4" cstate="print"/>
          <a:stretch>
            <a:fillRect/>
          </a:stretch>
        </p:blipFill>
        <p:spPr>
          <a:xfrm>
            <a:off x="1182154" y="460601"/>
            <a:ext cx="613730" cy="580352"/>
          </a:xfrm>
          <a:prstGeom prst="rect">
            <a:avLst/>
          </a:prstGeom>
          <a:noFill/>
        </p:spPr>
      </p:pic>
      <p:sp>
        <p:nvSpPr>
          <p:cNvPr id="11" name="Rectangle 10">
            <a:extLst>
              <a:ext uri="{FF2B5EF4-FFF2-40B4-BE49-F238E27FC236}">
                <a16:creationId xmlns:a16="http://schemas.microsoft.com/office/drawing/2014/main" id="{4855E5B1-96A2-4FED-BD25-FDBE044CDA2E}"/>
              </a:ext>
            </a:extLst>
          </p:cNvPr>
          <p:cNvSpPr/>
          <p:nvPr/>
        </p:nvSpPr>
        <p:spPr>
          <a:xfrm>
            <a:off x="1979569" y="1040954"/>
            <a:ext cx="150981" cy="1012930"/>
          </a:xfrm>
          <a:prstGeom prst="rect">
            <a:avLst/>
          </a:prstGeom>
          <a:solidFill>
            <a:srgbClr val="0E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riangle 50">
            <a:extLst>
              <a:ext uri="{FF2B5EF4-FFF2-40B4-BE49-F238E27FC236}">
                <a16:creationId xmlns:a16="http://schemas.microsoft.com/office/drawing/2014/main" id="{B83B4E30-79BA-4C78-B78A-D76EAC5C43CB}"/>
              </a:ext>
            </a:extLst>
          </p:cNvPr>
          <p:cNvSpPr/>
          <p:nvPr/>
        </p:nvSpPr>
        <p:spPr>
          <a:xfrm rot="5400000">
            <a:off x="1944655" y="661840"/>
            <a:ext cx="218530" cy="177875"/>
          </a:xfrm>
          <a:prstGeom prst="triangle">
            <a:avLst/>
          </a:prstGeom>
          <a:solidFill>
            <a:srgbClr val="0E6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extLst>
      <p:ext uri="{BB962C8B-B14F-4D97-AF65-F5344CB8AC3E}">
        <p14:creationId xmlns:p14="http://schemas.microsoft.com/office/powerpoint/2010/main" val="1739959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33"/>
          <p:cNvPicPr preferRelativeResize="0"/>
          <p:nvPr/>
        </p:nvPicPr>
        <p:blipFill rotWithShape="1">
          <a:blip r:embed="rId3">
            <a:alphaModFix/>
          </a:blip>
          <a:srcRect/>
          <a:stretch/>
        </p:blipFill>
        <p:spPr>
          <a:xfrm>
            <a:off x="0" y="-20281"/>
            <a:ext cx="10510838" cy="1035087"/>
          </a:xfrm>
          <a:prstGeom prst="rect">
            <a:avLst/>
          </a:prstGeom>
          <a:noFill/>
          <a:ln>
            <a:noFill/>
          </a:ln>
        </p:spPr>
      </p:pic>
      <p:sp>
        <p:nvSpPr>
          <p:cNvPr id="649" name="Google Shape;649;p33"/>
          <p:cNvSpPr txBox="1"/>
          <p:nvPr/>
        </p:nvSpPr>
        <p:spPr>
          <a:xfrm>
            <a:off x="465705" y="1133602"/>
            <a:ext cx="9579428"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By looking at the negative and neutral reviews we have received from patients/service users from Hammersmith and Fulham each month, we can better understand where a service needs to improve in order to provide an all-round positive experience. This section provides an overview of the number of negative and neutral reviews by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goes on to give some examples of comments received. We include those reviews where we have classified the comment as being of ''neutral'' sentiment as experience tell us that these can generally highlight where improvements could be made.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p:txBody>
      </p:sp>
      <p:sp>
        <p:nvSpPr>
          <p:cNvPr id="650" name="Google Shape;650;p33"/>
          <p:cNvSpPr txBox="1"/>
          <p:nvPr/>
        </p:nvSpPr>
        <p:spPr>
          <a:xfrm rot="-5400000">
            <a:off x="9684" y="3903604"/>
            <a:ext cx="1578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651" name="Google Shape;651;p33"/>
          <p:cNvSpPr txBox="1"/>
          <p:nvPr/>
        </p:nvSpPr>
        <p:spPr>
          <a:xfrm>
            <a:off x="4131516" y="6349710"/>
            <a:ext cx="25215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Negative &amp; Neutral Reviews</a:t>
            </a:r>
            <a:endParaRPr sz="1400" b="1" i="0" u="none" strike="noStrike" cap="none">
              <a:solidFill>
                <a:schemeClr val="dk1"/>
              </a:solidFill>
              <a:latin typeface="Trebuchet MS"/>
              <a:ea typeface="Trebuchet MS"/>
              <a:cs typeface="Trebuchet MS"/>
              <a:sym typeface="Trebuchet MS"/>
            </a:endParaRPr>
          </a:p>
        </p:txBody>
      </p:sp>
      <p:sp>
        <p:nvSpPr>
          <p:cNvPr id="652" name="Google Shape;652;p3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a:p>
        </p:txBody>
      </p:sp>
      <p:pic>
        <p:nvPicPr>
          <p:cNvPr id="653" name="Google Shape;653;p3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654" name="Google Shape;654;p3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Negative &amp; Neutral Reviews</a:t>
            </a:r>
            <a:endParaRPr sz="1400" b="0" i="0" u="none" strike="noStrike" cap="none">
              <a:solidFill>
                <a:srgbClr val="000000"/>
              </a:solidFill>
              <a:latin typeface="Arial"/>
              <a:ea typeface="Arial"/>
              <a:cs typeface="Arial"/>
              <a:sym typeface="Arial"/>
            </a:endParaRPr>
          </a:p>
        </p:txBody>
      </p:sp>
      <p:pic>
        <p:nvPicPr>
          <p:cNvPr id="655" name="Google Shape;655;p33" descr="Icon&#10;&#10;Description automatically generated"/>
          <p:cNvPicPr preferRelativeResize="0"/>
          <p:nvPr/>
        </p:nvPicPr>
        <p:blipFill rotWithShape="1">
          <a:blip r:embed="rId5">
            <a:alphaModFix/>
          </a:blip>
          <a:srcRect/>
          <a:stretch/>
        </p:blipFill>
        <p:spPr>
          <a:xfrm rot="9013618">
            <a:off x="8748393" y="2252504"/>
            <a:ext cx="4133941" cy="4133941"/>
          </a:xfrm>
          <a:prstGeom prst="rect">
            <a:avLst/>
          </a:prstGeom>
          <a:noFill/>
          <a:ln>
            <a:noFill/>
          </a:ln>
        </p:spPr>
      </p:pic>
      <p:pic>
        <p:nvPicPr>
          <p:cNvPr id="656" name="Google Shape;656;p33" descr="Icon&#10;&#10;Description automatically generated"/>
          <p:cNvPicPr preferRelativeResize="0"/>
          <p:nvPr/>
        </p:nvPicPr>
        <p:blipFill rotWithShape="1">
          <a:blip r:embed="rId5">
            <a:alphaModFix/>
          </a:blip>
          <a:srcRect/>
          <a:stretch/>
        </p:blipFill>
        <p:spPr>
          <a:xfrm rot="-1278804">
            <a:off x="-2501195" y="4244561"/>
            <a:ext cx="4223580" cy="4223580"/>
          </a:xfrm>
          <a:prstGeom prst="rect">
            <a:avLst/>
          </a:prstGeom>
          <a:noFill/>
          <a:ln>
            <a:noFill/>
          </a:ln>
        </p:spPr>
      </p:pic>
      <p:graphicFrame>
        <p:nvGraphicFramePr>
          <p:cNvPr id="657" name="Google Shape;657;p33"/>
          <p:cNvGraphicFramePr/>
          <p:nvPr>
            <p:extLst>
              <p:ext uri="{D42A27DB-BD31-4B8C-83A1-F6EECF244321}">
                <p14:modId xmlns:p14="http://schemas.microsoft.com/office/powerpoint/2010/main" val="2791007061"/>
              </p:ext>
            </p:extLst>
          </p:nvPr>
        </p:nvGraphicFramePr>
        <p:xfrm>
          <a:off x="1235034" y="2268061"/>
          <a:ext cx="7671460" cy="4081649"/>
        </p:xfrm>
        <a:graphic>
          <a:graphicData uri="http://schemas.openxmlformats.org/drawingml/2006/chart">
            <c:chart xmlns:c="http://schemas.openxmlformats.org/drawingml/2006/chart" xmlns:r="http://schemas.openxmlformats.org/officeDocument/2006/relationships" r:id="rId6"/>
          </a:graphicData>
        </a:graphic>
      </p:graphicFrame>
      <p:sp>
        <p:nvSpPr>
          <p:cNvPr id="14" name="Google Shape;102;p2">
            <a:extLst>
              <a:ext uri="{FF2B5EF4-FFF2-40B4-BE49-F238E27FC236}">
                <a16:creationId xmlns:a16="http://schemas.microsoft.com/office/drawing/2014/main" id="{AAA84543-6F9E-42D7-86EC-E4B799406F9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
        <p:nvSpPr>
          <p:cNvPr id="665" name="Google Shape;665;p34"/>
          <p:cNvSpPr txBox="1"/>
          <p:nvPr/>
        </p:nvSpPr>
        <p:spPr>
          <a:xfrm>
            <a:off x="2176092" y="676377"/>
            <a:ext cx="7925700" cy="2603749"/>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Dentist reviews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Went for the hygiene appointment here and it was the worst £90 service I ever had. To start with, the appointment was late for 30 min. I booked an airflow appointment, however, the hygienist strongly advised against it..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One of the receptionists is very professional. Unfortunately another is very rude &amp; dismissive . They just have failed to make me an appointment . It takes an hour to get through on phone.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entire staff can't hold a normal conversation. Very bad English and very poor service. Disappointed</a:t>
            </a:r>
            <a:r>
              <a:rPr lang="en-GB" sz="1200" b="0" i="0" u="none" strike="noStrike" cap="none" dirty="0">
                <a:solidFill>
                  <a:schemeClr val="dk1"/>
                </a:solidFill>
                <a:highlight>
                  <a:srgbClr val="BDD1D1"/>
                </a:highlight>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Dentist Services </a:t>
            </a:r>
            <a:endParaRPr sz="1400" b="0" i="0" u="none" strike="noStrike" cap="none" dirty="0">
              <a:solidFill>
                <a:srgbClr val="000000"/>
              </a:solidFill>
              <a:latin typeface="Arial"/>
              <a:ea typeface="Arial"/>
              <a:cs typeface="Arial"/>
              <a:sym typeface="Arial"/>
            </a:endParaRPr>
          </a:p>
        </p:txBody>
      </p:sp>
      <p:sp>
        <p:nvSpPr>
          <p:cNvPr id="666" name="Google Shape;666;p34"/>
          <p:cNvSpPr txBox="1"/>
          <p:nvPr/>
        </p:nvSpPr>
        <p:spPr>
          <a:xfrm>
            <a:off x="2176092" y="3823182"/>
            <a:ext cx="7925654" cy="2225184"/>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cs typeface="Khmer UI" panose="020B0502040204020203" pitchFamily="34" charset="0"/>
                <a:sym typeface="Trebuchet MS"/>
              </a:rPr>
              <a:t>Residence Care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Manager and staff at Hestia are very disappointing and appear not to understand how to encourage recovery or act to create a normal bridge to living. Staff needs the training to be able to support vulnerable adults and have to inspire, guide, and encourage recovery. They have to skill up so they broaden horizons, increase good communications and encourage meaningful activity, and stress the importance of education. Nor should staff or managers bully people unlucky enough to be using their services. Can you link or twin them up with training by St Mungo who seem to have a much higher standard and are better at rebuilding shattered lives? Or link with Cross light so there is some spiritual practical help?</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Residence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667" name="Google Shape;667;p34"/>
          <p:cNvCxnSpPr/>
          <p:nvPr/>
        </p:nvCxnSpPr>
        <p:spPr>
          <a:xfrm>
            <a:off x="2216376" y="342899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68" name="Google Shape;668;p34"/>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69" name="Google Shape;669;p34"/>
          <p:cNvCxnSpPr/>
          <p:nvPr/>
        </p:nvCxnSpPr>
        <p:spPr>
          <a:xfrm>
            <a:off x="2337284" y="3655781"/>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70" name="Google Shape;670;p34"/>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71" name="Google Shape;671;p34"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72" name="Google Shape;672;p34"/>
          <p:cNvSpPr/>
          <p:nvPr/>
        </p:nvSpPr>
        <p:spPr>
          <a:xfrm>
            <a:off x="1826777" y="1052603"/>
            <a:ext cx="177876" cy="2376395"/>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3" name="Google Shape;673;p34"/>
          <p:cNvPicPr preferRelativeResize="0"/>
          <p:nvPr/>
        </p:nvPicPr>
        <p:blipFill rotWithShape="1">
          <a:blip r:embed="rId4">
            <a:alphaModFix/>
          </a:blip>
          <a:srcRect/>
          <a:stretch/>
        </p:blipFill>
        <p:spPr>
          <a:xfrm>
            <a:off x="1059458" y="486854"/>
            <a:ext cx="613730" cy="580352"/>
          </a:xfrm>
          <a:prstGeom prst="rect">
            <a:avLst/>
          </a:prstGeom>
          <a:noFill/>
          <a:ln>
            <a:noFill/>
          </a:ln>
        </p:spPr>
      </p:pic>
      <p:sp>
        <p:nvSpPr>
          <p:cNvPr id="674" name="Google Shape;674;p34"/>
          <p:cNvSpPr/>
          <p:nvPr/>
        </p:nvSpPr>
        <p:spPr>
          <a:xfrm rot="5400000">
            <a:off x="1824300"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21A86E90-E0B6-4592-B3CC-04C3F726A3BE}"/>
              </a:ext>
            </a:extLst>
          </p:cNvPr>
          <p:cNvSpPr/>
          <p:nvPr/>
        </p:nvSpPr>
        <p:spPr>
          <a:xfrm>
            <a:off x="1922443" y="4271968"/>
            <a:ext cx="151546" cy="1629429"/>
          </a:xfrm>
          <a:prstGeom prst="rect">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8" name="image6.png">
            <a:extLst>
              <a:ext uri="{FF2B5EF4-FFF2-40B4-BE49-F238E27FC236}">
                <a16:creationId xmlns:a16="http://schemas.microsoft.com/office/drawing/2014/main" id="{2628D1A3-00CF-4D8D-AEEF-3D8F8E7DB278}"/>
              </a:ext>
            </a:extLst>
          </p:cNvPr>
          <p:cNvPicPr preferRelativeResize="0"/>
          <p:nvPr/>
        </p:nvPicPr>
        <p:blipFill>
          <a:blip r:embed="rId5" cstate="print"/>
          <a:stretch>
            <a:fillRect/>
          </a:stretch>
        </p:blipFill>
        <p:spPr>
          <a:xfrm>
            <a:off x="1129657" y="3650638"/>
            <a:ext cx="578056" cy="578056"/>
          </a:xfrm>
          <a:prstGeom prst="rect">
            <a:avLst/>
          </a:prstGeom>
          <a:noFill/>
        </p:spPr>
      </p:pic>
      <p:sp>
        <p:nvSpPr>
          <p:cNvPr id="19" name="Triangle 8">
            <a:extLst>
              <a:ext uri="{FF2B5EF4-FFF2-40B4-BE49-F238E27FC236}">
                <a16:creationId xmlns:a16="http://schemas.microsoft.com/office/drawing/2014/main" id="{AAEEF6CF-4169-4480-B1F0-F5E14BD09A4C}"/>
              </a:ext>
            </a:extLst>
          </p:cNvPr>
          <p:cNvSpPr/>
          <p:nvPr/>
        </p:nvSpPr>
        <p:spPr>
          <a:xfrm rot="5400000">
            <a:off x="1897966" y="3813499"/>
            <a:ext cx="218530" cy="177875"/>
          </a:xfrm>
          <a:prstGeom prst="triangle">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32</a:t>
            </a:fld>
            <a:endParaRPr/>
          </a:p>
        </p:txBody>
      </p:sp>
      <p:sp>
        <p:nvSpPr>
          <p:cNvPr id="684" name="Google Shape;684;p35"/>
          <p:cNvSpPr txBox="1"/>
          <p:nvPr/>
        </p:nvSpPr>
        <p:spPr>
          <a:xfrm>
            <a:off x="2151486" y="661180"/>
            <a:ext cx="7925654" cy="2612983"/>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Opticians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Charging £35 for an eye test? As of 08/09/21, their website states the eye test costs between £20-25. The person on the phone at the branch told me it didn't state it on the website; it does, it's on the "free eye test" page.</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bad experience in reception broken my glasses after asking him to fix it.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Very unpleasant experience with an employee over the phone. Extremely rude, didn't allow me to speak, answered back. I don't think I have ever been spoken to in such a rude manner before.</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Opticians Services </a:t>
            </a:r>
            <a:endParaRPr sz="1400" b="0" i="0" u="none" strike="noStrike" cap="none" dirty="0">
              <a:solidFill>
                <a:srgbClr val="000000"/>
              </a:solidFill>
              <a:latin typeface="Arial"/>
              <a:ea typeface="Arial"/>
              <a:cs typeface="Arial"/>
              <a:sym typeface="Arial"/>
            </a:endParaRPr>
          </a:p>
        </p:txBody>
      </p:sp>
      <p:sp>
        <p:nvSpPr>
          <p:cNvPr id="685" name="Google Shape;685;p35"/>
          <p:cNvSpPr txBox="1"/>
          <p:nvPr/>
        </p:nvSpPr>
        <p:spPr>
          <a:xfrm>
            <a:off x="2176092" y="3823182"/>
            <a:ext cx="7804746" cy="342089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Community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dirty="0">
              <a:solidFill>
                <a:schemeClr val="dk1"/>
              </a:solidFill>
              <a:highlight>
                <a:srgbClr val="BDD1D1"/>
              </a:highlight>
              <a:latin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poor service from Adult bladder and bowel service within CLCH Trust. They refuse to upgrade my 96-year-old mother's tenner knickers until November. This means she will be in the undignified position of having urine-soaked clothes for another 11 weeks..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poor child healthcare system. Any support for new parents neither review. Totally disappointed!</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p>
          <a:p>
            <a:pPr marL="0" marR="0" lvl="0" indent="0" algn="just" rtl="0">
              <a:lnSpc>
                <a:spcPct val="105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No doubt the therapists could be much more effective if they were able to carry out a physical examination right at the start. As result of phone only consultation following GP referral, I believe my assessment was incomplete &amp; there was no opportunity for therapist to ensure I carried out the exercise programme (delivered by </a:t>
            </a:r>
            <a:r>
              <a:rPr lang="en-GB" sz="1200" dirty="0" err="1">
                <a:solidFill>
                  <a:schemeClr val="dk1"/>
                </a:solidFill>
                <a:highlight>
                  <a:srgbClr val="BDD1D1"/>
                </a:highlight>
                <a:latin typeface="Trebuchet MS"/>
              </a:rPr>
              <a:t>url</a:t>
            </a:r>
            <a:r>
              <a:rPr lang="en-GB" sz="1200" dirty="0">
                <a:solidFill>
                  <a:schemeClr val="dk1"/>
                </a:solidFill>
                <a:highlight>
                  <a:srgbClr val="BDD1D1"/>
                </a:highlight>
                <a:latin typeface="Trebuchet MS"/>
              </a:rPr>
              <a:t> link) in the proper manner.!</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Community Health  Services</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lang="en-GB"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686" name="Google Shape;686;p35"/>
          <p:cNvCxnSpPr/>
          <p:nvPr/>
        </p:nvCxnSpPr>
        <p:spPr>
          <a:xfrm>
            <a:off x="2216376" y="357312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87" name="Google Shape;687;p35"/>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8" name="Google Shape;688;p35"/>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9" name="Google Shape;689;p35"/>
          <p:cNvCxnSpPr/>
          <p:nvPr/>
        </p:nvCxnSpPr>
        <p:spPr>
          <a:xfrm>
            <a:off x="2151486" y="6754756"/>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90" name="Google Shape;690;p35"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91" name="Google Shape;691;p35"/>
          <p:cNvSpPr/>
          <p:nvPr/>
        </p:nvSpPr>
        <p:spPr>
          <a:xfrm>
            <a:off x="1858500" y="964529"/>
            <a:ext cx="147901" cy="246446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p35"/>
          <p:cNvPicPr preferRelativeResize="0"/>
          <p:nvPr/>
        </p:nvPicPr>
        <p:blipFill rotWithShape="1">
          <a:blip r:embed="rId4">
            <a:alphaModFix/>
          </a:blip>
          <a:srcRect/>
          <a:stretch/>
        </p:blipFill>
        <p:spPr>
          <a:xfrm>
            <a:off x="1129657" y="384176"/>
            <a:ext cx="613731" cy="580353"/>
          </a:xfrm>
          <a:prstGeom prst="rect">
            <a:avLst/>
          </a:prstGeom>
          <a:noFill/>
          <a:ln>
            <a:noFill/>
          </a:ln>
        </p:spPr>
      </p:pic>
      <p:sp>
        <p:nvSpPr>
          <p:cNvPr id="693" name="Google Shape;693;p35"/>
          <p:cNvSpPr/>
          <p:nvPr/>
        </p:nvSpPr>
        <p:spPr>
          <a:xfrm rot="5400000">
            <a:off x="1823938" y="544836"/>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35"/>
          <p:cNvSpPr/>
          <p:nvPr/>
        </p:nvSpPr>
        <p:spPr>
          <a:xfrm>
            <a:off x="1828335" y="4144576"/>
            <a:ext cx="193806" cy="2464463"/>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5" name="Google Shape;695;p35"/>
          <p:cNvPicPr preferRelativeResize="0"/>
          <p:nvPr/>
        </p:nvPicPr>
        <p:blipFill rotWithShape="1">
          <a:blip r:embed="rId5">
            <a:alphaModFix/>
          </a:blip>
          <a:srcRect/>
          <a:stretch/>
        </p:blipFill>
        <p:spPr>
          <a:xfrm>
            <a:off x="1126539" y="3564224"/>
            <a:ext cx="613731" cy="580352"/>
          </a:xfrm>
          <a:prstGeom prst="rect">
            <a:avLst/>
          </a:prstGeom>
          <a:noFill/>
          <a:ln>
            <a:noFill/>
          </a:ln>
        </p:spPr>
      </p:pic>
      <p:sp>
        <p:nvSpPr>
          <p:cNvPr id="696" name="Google Shape;696;p35"/>
          <p:cNvSpPr/>
          <p:nvPr/>
        </p:nvSpPr>
        <p:spPr>
          <a:xfrm rot="5400000">
            <a:off x="1808007" y="3780076"/>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33</a:t>
            </a:fld>
            <a:endParaRPr/>
          </a:p>
        </p:txBody>
      </p:sp>
      <p:sp>
        <p:nvSpPr>
          <p:cNvPr id="703" name="Google Shape;703;p36"/>
          <p:cNvSpPr txBox="1"/>
          <p:nvPr/>
        </p:nvSpPr>
        <p:spPr>
          <a:xfrm>
            <a:off x="2176092" y="676377"/>
            <a:ext cx="7925654" cy="283919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Mental Health Services</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am furious that we have lost the only Mental Health Centre in H&amp;F that really cared for and understood the clients.</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Services</a:t>
            </a:r>
          </a:p>
          <a:p>
            <a:pPr marL="0" marR="0" lvl="0" indent="0" algn="just" rtl="0">
              <a:lnSpc>
                <a:spcPct val="105000"/>
              </a:lnSpc>
              <a:spcBef>
                <a:spcPts val="0"/>
              </a:spcBef>
              <a:spcAft>
                <a:spcPts val="0"/>
              </a:spcAft>
              <a:buClr>
                <a:srgbClr val="000000"/>
              </a:buClr>
              <a:buSzPts val="1200"/>
              <a:buFont typeface="Arial"/>
              <a:buNone/>
            </a:pPr>
            <a:endParaRPr lang="en-GB" sz="1200" b="1" i="0" u="none" strike="noStrike" cap="none" dirty="0">
              <a:solidFill>
                <a:schemeClr val="dk1"/>
              </a:solidFill>
              <a:latin typeface="Trebuchet MS"/>
              <a:ea typeface="Trebuchet MS"/>
              <a:cs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Excessively long waiting lists. Lack of resources. No access to talking therapies within a realistic timeline.</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Services</a:t>
            </a:r>
            <a:endParaRPr lang="en-GB"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lang="en-GB" sz="1200" dirty="0">
              <a:solidFill>
                <a:schemeClr val="dk1"/>
              </a:solidFill>
              <a:highlight>
                <a:srgbClr val="BDD1D1"/>
              </a:highlight>
              <a:latin typeface="Trebuchet MS"/>
              <a:sym typeface="Trebuchet MS"/>
            </a:endParaRPr>
          </a:p>
          <a:p>
            <a:pPr algn="just">
              <a:lnSpc>
                <a:spcPct val="105000"/>
              </a:lnSpc>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felt like I needed a higher level of intervention from the start, particularly psychotherapy, but it seemed like my best chance of accessing it was through counselling.</a:t>
            </a:r>
            <a:r>
              <a:rPr lang="en-GB" sz="1200" dirty="0">
                <a:solidFill>
                  <a:schemeClr val="dk1"/>
                </a:solidFill>
                <a:highlight>
                  <a:srgbClr val="BDD1D1"/>
                </a:highlight>
                <a:latin typeface="Trebuchet MS"/>
                <a:sym typeface="Trebuchet MS"/>
              </a:rPr>
              <a:t>”</a:t>
            </a:r>
            <a:endParaRPr lang="en-GB" sz="1200" dirty="0">
              <a:solidFill>
                <a:schemeClr val="dk1"/>
              </a:solidFill>
              <a:highlight>
                <a:srgbClr val="BDD1D1"/>
              </a:highlight>
              <a:latin typeface="Trebuchet MS"/>
            </a:endParaRPr>
          </a:p>
          <a:p>
            <a:pPr algn="just">
              <a:lnSpc>
                <a:spcPct val="105000"/>
              </a:lnSpc>
              <a:buSzPts val="1200"/>
            </a:pPr>
            <a:r>
              <a:rPr lang="en-GB" sz="1200" b="0" i="1" u="none" strike="noStrike" cap="none" dirty="0">
                <a:solidFill>
                  <a:schemeClr val="dk1"/>
                </a:solidFill>
                <a:latin typeface="Trebuchet MS"/>
                <a:ea typeface="Trebuchet MS"/>
                <a:cs typeface="Trebuchet MS"/>
                <a:sym typeface="Trebuchet MS"/>
              </a:rPr>
              <a:t>Mental Health Services</a:t>
            </a:r>
            <a:endParaRPr lang="en-GB" sz="1400" b="0" i="0" u="none" strike="noStrike" cap="none" dirty="0">
              <a:solidFill>
                <a:srgbClr val="000000"/>
              </a:solidFill>
              <a:latin typeface="Arial"/>
              <a:ea typeface="Arial"/>
              <a:cs typeface="Arial"/>
              <a:sym typeface="Arial"/>
            </a:endParaRPr>
          </a:p>
          <a:p>
            <a:pPr algn="just">
              <a:lnSpc>
                <a:spcPct val="105000"/>
              </a:lnSpc>
              <a:buSzPts val="1200"/>
            </a:pPr>
            <a:endParaRPr lang="en-GB" sz="1200" i="1" dirty="0">
              <a:solidFill>
                <a:schemeClr val="dk1"/>
              </a:solidFill>
              <a:latin typeface="Trebuchet MS"/>
              <a:sym typeface="Trebuchet MS"/>
            </a:endParaRPr>
          </a:p>
          <a:p>
            <a:pPr algn="just">
              <a:lnSpc>
                <a:spcPct val="105000"/>
              </a:lnSpc>
              <a:buSzPts val="1200"/>
            </a:pPr>
            <a:endParaRPr sz="1400" b="0" i="0" u="none" strike="noStrike" cap="none" dirty="0">
              <a:solidFill>
                <a:srgbClr val="000000"/>
              </a:solidFill>
              <a:latin typeface="Arial"/>
              <a:ea typeface="Arial"/>
              <a:cs typeface="Arial"/>
              <a:sym typeface="Arial"/>
            </a:endParaRPr>
          </a:p>
        </p:txBody>
      </p:sp>
      <p:sp>
        <p:nvSpPr>
          <p:cNvPr id="704" name="Google Shape;704;p36"/>
          <p:cNvSpPr txBox="1"/>
          <p:nvPr/>
        </p:nvSpPr>
        <p:spPr>
          <a:xfrm>
            <a:off x="2176092" y="3823182"/>
            <a:ext cx="7925654" cy="164348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dirty="0">
                <a:solidFill>
                  <a:schemeClr val="dk1"/>
                </a:solidFill>
                <a:latin typeface="Khmer UI" panose="020B0502040204020203" pitchFamily="34" charset="0"/>
                <a:cs typeface="Khmer UI" panose="020B0502040204020203" pitchFamily="34" charset="0"/>
                <a:sym typeface="Trebuchet MS"/>
              </a:rPr>
              <a:t>Residential Care</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rPr>
              <a:t>I haven't had an appointment in a very long time. This is because no one answers my phone calls. There is only a machine answering. My medication has changed, but I do not know why because I cannot communicate with my GP. I also can no longer get referrals to the hospital because of that.</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Residence Care</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cxnSp>
        <p:nvCxnSpPr>
          <p:cNvPr id="705" name="Google Shape;705;p36"/>
          <p:cNvCxnSpPr/>
          <p:nvPr/>
        </p:nvCxnSpPr>
        <p:spPr>
          <a:xfrm>
            <a:off x="1890255" y="3423059"/>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706" name="Google Shape;706;p36"/>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7" name="Google Shape;707;p36"/>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8" name="Google Shape;708;p36"/>
          <p:cNvCxnSpPr/>
          <p:nvPr/>
        </p:nvCxnSpPr>
        <p:spPr>
          <a:xfrm>
            <a:off x="1946728" y="5901397"/>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709" name="Google Shape;709;p36"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710" name="Google Shape;710;p36"/>
          <p:cNvSpPr/>
          <p:nvPr/>
        </p:nvSpPr>
        <p:spPr>
          <a:xfrm>
            <a:off x="1857791" y="859010"/>
            <a:ext cx="134385" cy="2479207"/>
          </a:xfrm>
          <a:prstGeom prst="rect">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1" name="Google Shape;711;p36"/>
          <p:cNvPicPr preferRelativeResize="0"/>
          <p:nvPr/>
        </p:nvPicPr>
        <p:blipFill rotWithShape="1">
          <a:blip r:embed="rId4">
            <a:alphaModFix/>
          </a:blip>
          <a:srcRect/>
          <a:stretch/>
        </p:blipFill>
        <p:spPr>
          <a:xfrm>
            <a:off x="1129657" y="280953"/>
            <a:ext cx="591005" cy="578057"/>
          </a:xfrm>
          <a:prstGeom prst="rect">
            <a:avLst/>
          </a:prstGeom>
          <a:noFill/>
          <a:ln>
            <a:noFill/>
          </a:ln>
        </p:spPr>
      </p:pic>
      <p:sp>
        <p:nvSpPr>
          <p:cNvPr id="712" name="Google Shape;712;p36"/>
          <p:cNvSpPr/>
          <p:nvPr/>
        </p:nvSpPr>
        <p:spPr>
          <a:xfrm rot="5400000">
            <a:off x="1824300" y="562248"/>
            <a:ext cx="218530" cy="177875"/>
          </a:xfrm>
          <a:prstGeom prst="triangle">
            <a:avLst>
              <a:gd name="adj" fmla="val 50000"/>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Rectangle 15">
            <a:extLst>
              <a:ext uri="{FF2B5EF4-FFF2-40B4-BE49-F238E27FC236}">
                <a16:creationId xmlns:a16="http://schemas.microsoft.com/office/drawing/2014/main" id="{6327A56A-3773-42E4-91FC-3CB10701821C}"/>
              </a:ext>
            </a:extLst>
          </p:cNvPr>
          <p:cNvSpPr/>
          <p:nvPr/>
        </p:nvSpPr>
        <p:spPr>
          <a:xfrm>
            <a:off x="1922443" y="4271968"/>
            <a:ext cx="151546" cy="1629429"/>
          </a:xfrm>
          <a:prstGeom prst="rect">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image6.png">
            <a:extLst>
              <a:ext uri="{FF2B5EF4-FFF2-40B4-BE49-F238E27FC236}">
                <a16:creationId xmlns:a16="http://schemas.microsoft.com/office/drawing/2014/main" id="{8A8B96AB-FE18-4F95-9CBE-4524AD27B983}"/>
              </a:ext>
            </a:extLst>
          </p:cNvPr>
          <p:cNvPicPr preferRelativeResize="0"/>
          <p:nvPr/>
        </p:nvPicPr>
        <p:blipFill>
          <a:blip r:embed="rId5" cstate="print"/>
          <a:stretch>
            <a:fillRect/>
          </a:stretch>
        </p:blipFill>
        <p:spPr>
          <a:xfrm>
            <a:off x="1129657" y="3650638"/>
            <a:ext cx="578056" cy="578056"/>
          </a:xfrm>
          <a:prstGeom prst="rect">
            <a:avLst/>
          </a:prstGeom>
          <a:noFill/>
        </p:spPr>
      </p:pic>
      <p:sp>
        <p:nvSpPr>
          <p:cNvPr id="18" name="Triangle 8">
            <a:extLst>
              <a:ext uri="{FF2B5EF4-FFF2-40B4-BE49-F238E27FC236}">
                <a16:creationId xmlns:a16="http://schemas.microsoft.com/office/drawing/2014/main" id="{0993D327-BA56-4BAB-8514-16F836DC03E5}"/>
              </a:ext>
            </a:extLst>
          </p:cNvPr>
          <p:cNvSpPr/>
          <p:nvPr/>
        </p:nvSpPr>
        <p:spPr>
          <a:xfrm rot="5400000">
            <a:off x="1897966" y="3813499"/>
            <a:ext cx="218530" cy="177875"/>
          </a:xfrm>
          <a:prstGeom prst="triangle">
            <a:avLst/>
          </a:prstGeom>
          <a:solidFill>
            <a:srgbClr val="1EA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3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722" name="Google Shape;722;p37"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23" name="Google Shape;723;p37"/>
          <p:cNvSpPr txBox="1"/>
          <p:nvPr/>
        </p:nvSpPr>
        <p:spPr>
          <a:xfrm>
            <a:off x="1026531" y="325274"/>
            <a:ext cx="86254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Primary Care Network Area</a:t>
            </a:r>
            <a:endParaRPr sz="1400" b="0" i="0" u="none" strike="noStrike" cap="none">
              <a:solidFill>
                <a:srgbClr val="000000"/>
              </a:solidFill>
              <a:latin typeface="Arial"/>
              <a:ea typeface="Arial"/>
              <a:cs typeface="Arial"/>
              <a:sym typeface="Arial"/>
            </a:endParaRPr>
          </a:p>
        </p:txBody>
      </p:sp>
      <p:sp>
        <p:nvSpPr>
          <p:cNvPr id="724" name="Google Shape;724;p37"/>
          <p:cNvSpPr txBox="1"/>
          <p:nvPr/>
        </p:nvSpPr>
        <p:spPr>
          <a:xfrm>
            <a:off x="414528" y="1099098"/>
            <a:ext cx="9680448" cy="3730212"/>
          </a:xfrm>
          <a:prstGeom prst="rect">
            <a:avLst/>
          </a:prstGeom>
          <a:noFill/>
          <a:ln>
            <a:noFill/>
          </a:ln>
        </p:spPr>
        <p:txBody>
          <a:bodyPr spcFirstLastPara="1" wrap="square" lIns="91425" tIns="45700" rIns="91425" bIns="45700" anchor="t" anchorCtr="0">
            <a:spAutoFit/>
          </a:bodyPr>
          <a:lstStyle/>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tables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on the following pages show the number of positive, negative and neutral reviews for each surgery based on the overall star ratings. The left side of the table indicates the number of the reviews received for each GP surgery and their sentiment. </a:t>
            </a:r>
          </a:p>
          <a:p>
            <a:pPr algn="just">
              <a:lnSpc>
                <a:spcPct val="105000"/>
              </a:lnSpc>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data displayed on the right-hand side reflects the average star rating given by patients regarding specific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aspects of the surgery, such as; Ease of gaining an appointment, Waiting times and Staff Attitudes. </a:t>
            </a:r>
          </a:p>
          <a:p>
            <a:pPr algn="just">
              <a:lnSpc>
                <a:spcPct val="105000"/>
              </a:lnSpc>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should be noted that the GP surgeries that received less than 10 reviews during this quarter (July to September) are not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included in the average ratings on the right-hand side. This is to avoid generalising the findings from smaller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samples sizes. </a:t>
            </a:r>
          </a:p>
          <a:p>
            <a:pPr algn="just">
              <a:lnSpc>
                <a:spcPct val="105000"/>
              </a:lnSpc>
            </a:pP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London Borough of Hammersmith &amp; Fulham is </a:t>
            </a:r>
          </a:p>
          <a:p>
            <a:pPr algn="just">
              <a:lnSpc>
                <a:spcPct val="105000"/>
              </a:lnSpc>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divided into five Primary Care Network areas (PCNs):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North H&amp;F PCN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Babylon GP at Hand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725" name="Google Shape;725;p3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a:p>
        </p:txBody>
      </p:sp>
      <p:sp>
        <p:nvSpPr>
          <p:cNvPr id="726" name="Google Shape;726;p37"/>
          <p:cNvSpPr txBox="1"/>
          <p:nvPr/>
        </p:nvSpPr>
        <p:spPr>
          <a:xfrm>
            <a:off x="414528" y="3441680"/>
            <a:ext cx="5038200" cy="646290"/>
          </a:xfrm>
          <a:prstGeom prst="rect">
            <a:avLst/>
          </a:prstGeom>
          <a:noFill/>
          <a:ln>
            <a:noFill/>
          </a:ln>
        </p:spPr>
        <p:txBody>
          <a:bodyPr spcFirstLastPara="1" wrap="square" lIns="91425" tIns="45700" rIns="91425" bIns="45700" anchor="t" anchorCtr="0">
            <a:spAutoFit/>
          </a:bodyPr>
          <a:lstStyle/>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727" name="Google Shape;727;p37"/>
          <p:cNvSpPr txBox="1"/>
          <p:nvPr/>
        </p:nvSpPr>
        <p:spPr>
          <a:xfrm>
            <a:off x="572637" y="5982443"/>
            <a:ext cx="4910400" cy="64629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Trebuchet MS"/>
                <a:ea typeface="Trebuchet MS"/>
                <a:cs typeface="Trebuchet MS"/>
                <a:sym typeface="Trebuchet MS"/>
              </a:rPr>
              <a:t>The bar chart below shows the number of reviews received in each network area. North H&amp;F (28%, n.168), H&amp;F Partnership (27%, n.166) and South Fulham (31%, n.</a:t>
            </a:r>
            <a:r>
              <a:rPr lang="en-GB" sz="1200" dirty="0">
                <a:solidFill>
                  <a:schemeClr val="dk1"/>
                </a:solidFill>
                <a:latin typeface="Trebuchet MS"/>
                <a:ea typeface="Trebuchet MS"/>
                <a:cs typeface="Trebuchet MS"/>
                <a:sym typeface="Trebuchet MS"/>
              </a:rPr>
              <a:t>91</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s. </a:t>
            </a:r>
            <a:endParaRPr lang="en-US" sz="1400" b="0" i="0" u="none" strike="noStrike" cap="none" dirty="0">
              <a:solidFill>
                <a:schemeClr val="dk1"/>
              </a:solidFill>
              <a:latin typeface="Trebuchet MS"/>
              <a:ea typeface="Trebuchet MS"/>
              <a:cs typeface="Trebuchet MS"/>
            </a:endParaRPr>
          </a:p>
        </p:txBody>
      </p:sp>
      <p:graphicFrame>
        <p:nvGraphicFramePr>
          <p:cNvPr id="12" name="Chart 11">
            <a:extLst>
              <a:ext uri="{FF2B5EF4-FFF2-40B4-BE49-F238E27FC236}">
                <a16:creationId xmlns:a16="http://schemas.microsoft.com/office/drawing/2014/main" id="{98A70898-1DDF-4B57-873F-019653110B8C}"/>
              </a:ext>
            </a:extLst>
          </p:cNvPr>
          <p:cNvGraphicFramePr>
            <a:graphicFrameLocks/>
          </p:cNvGraphicFramePr>
          <p:nvPr>
            <p:extLst>
              <p:ext uri="{D42A27DB-BD31-4B8C-83A1-F6EECF244321}">
                <p14:modId xmlns:p14="http://schemas.microsoft.com/office/powerpoint/2010/main" val="1667719263"/>
              </p:ext>
            </p:extLst>
          </p:nvPr>
        </p:nvGraphicFramePr>
        <p:xfrm>
          <a:off x="5641145" y="2973730"/>
          <a:ext cx="4453831" cy="3655003"/>
        </p:xfrm>
        <a:graphic>
          <a:graphicData uri="http://schemas.openxmlformats.org/drawingml/2006/chart">
            <c:chart xmlns:c="http://schemas.openxmlformats.org/drawingml/2006/chart" xmlns:r="http://schemas.openxmlformats.org/officeDocument/2006/relationships" r:id="rId5"/>
          </a:graphicData>
        </a:graphic>
      </p:graphicFrame>
      <p:sp>
        <p:nvSpPr>
          <p:cNvPr id="13" name="Google Shape;102;p2">
            <a:extLst>
              <a:ext uri="{FF2B5EF4-FFF2-40B4-BE49-F238E27FC236}">
                <a16:creationId xmlns:a16="http://schemas.microsoft.com/office/drawing/2014/main" id="{C184F728-BE8C-436E-B983-5EB5992F34C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7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36" name="Google Shape;736;p7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a:p>
        </p:txBody>
      </p:sp>
      <p:pic>
        <p:nvPicPr>
          <p:cNvPr id="737" name="Google Shape;737;p7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39" name="Google Shape;739;p76"/>
          <p:cNvSpPr/>
          <p:nvPr/>
        </p:nvSpPr>
        <p:spPr>
          <a:xfrm>
            <a:off x="201478" y="1094242"/>
            <a:ext cx="10161775" cy="5294173"/>
          </a:xfrm>
          <a:prstGeom prst="rect">
            <a:avLst/>
          </a:prstGeom>
          <a:gradFill>
            <a:gsLst>
              <a:gs pos="0">
                <a:srgbClr val="C5D7B9"/>
              </a:gs>
              <a:gs pos="100000">
                <a:srgbClr val="C5D3ED"/>
              </a:gs>
            </a:gsLst>
            <a:lin ang="0" scaled="0"/>
          </a:gra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0" name="Google Shape;740;p76"/>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Network Area GP Reviews</a:t>
            </a:r>
            <a:endParaRPr/>
          </a:p>
        </p:txBody>
      </p:sp>
      <p:pic>
        <p:nvPicPr>
          <p:cNvPr id="741" name="Google Shape;741;p76" descr="A picture containing text, sign&#10;&#10;Description automatically generated"/>
          <p:cNvPicPr preferRelativeResize="0"/>
          <p:nvPr/>
        </p:nvPicPr>
        <p:blipFill rotWithShape="1">
          <a:blip r:embed="rId5">
            <a:alphaModFix/>
          </a:blip>
          <a:srcRect l="336" t="906" r="989" b="509"/>
          <a:stretch/>
        </p:blipFill>
        <p:spPr>
          <a:xfrm>
            <a:off x="237630" y="5650290"/>
            <a:ext cx="969979" cy="706062"/>
          </a:xfrm>
          <a:prstGeom prst="rect">
            <a:avLst/>
          </a:prstGeom>
          <a:noFill/>
          <a:ln>
            <a:noFill/>
          </a:ln>
        </p:spPr>
      </p:pic>
      <p:sp>
        <p:nvSpPr>
          <p:cNvPr id="742" name="Google Shape;742;p76"/>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Trebuchet MS"/>
                <a:ea typeface="Trebuchet MS"/>
                <a:cs typeface="Trebuchet MS"/>
                <a:sym typeface="Trebuchet MS"/>
              </a:rPr>
              <a:t>Number of reviews</a:t>
            </a:r>
            <a:endParaRPr/>
          </a:p>
        </p:txBody>
      </p:sp>
      <p:graphicFrame>
        <p:nvGraphicFramePr>
          <p:cNvPr id="743" name="Google Shape;743;p76"/>
          <p:cNvGraphicFramePr/>
          <p:nvPr>
            <p:extLst>
              <p:ext uri="{D42A27DB-BD31-4B8C-83A1-F6EECF244321}">
                <p14:modId xmlns:p14="http://schemas.microsoft.com/office/powerpoint/2010/main" val="1052441635"/>
              </p:ext>
            </p:extLst>
          </p:nvPr>
        </p:nvGraphicFramePr>
        <p:xfrm>
          <a:off x="201471" y="1094243"/>
          <a:ext cx="10161825" cy="4440140"/>
        </p:xfrm>
        <a:graphic>
          <a:graphicData uri="http://schemas.openxmlformats.org/drawingml/2006/table">
            <a:tbl>
              <a:tblPr firstRow="1" bandRow="1">
                <a:noFill/>
                <a:tableStyleId>{0A4B19D6-3155-4B77-AC66-F97A66EBD0A7}</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13700">
                <a:tc gridSpan="6">
                  <a:txBody>
                    <a:bodyPr/>
                    <a:lstStyle/>
                    <a:p>
                      <a:pPr marL="0" marR="0" lvl="0" indent="0" algn="l" rtl="0">
                        <a:lnSpc>
                          <a:spcPct val="100000"/>
                        </a:lnSpc>
                        <a:spcBef>
                          <a:spcPts val="0"/>
                        </a:spcBef>
                        <a:spcAft>
                          <a:spcPts val="0"/>
                        </a:spcAft>
                        <a:buClr>
                          <a:schemeClr val="lt1"/>
                        </a:buClr>
                        <a:buSzPts val="2400"/>
                        <a:buFont typeface="Arial"/>
                        <a:buNone/>
                      </a:pPr>
                      <a:r>
                        <a:rPr lang="en-GB" sz="2400" u="none" strike="noStrike" cap="none" dirty="0">
                          <a:solidFill>
                            <a:schemeClr val="lt1"/>
                          </a:solidFill>
                          <a:latin typeface="Trebuchet MS"/>
                          <a:ea typeface="Trebuchet MS"/>
                          <a:cs typeface="Trebuchet MS"/>
                          <a:sym typeface="Trebuchet MS"/>
                        </a:rPr>
                        <a:t>North H&amp;F PCN</a:t>
                      </a:r>
                      <a:endParaRPr dirty="0"/>
                    </a:p>
                    <a:p>
                      <a:pPr marL="0" marR="0" lvl="0" indent="0" algn="l" rtl="0">
                        <a:lnSpc>
                          <a:spcPct val="100000"/>
                        </a:lnSpc>
                        <a:spcBef>
                          <a:spcPts val="0"/>
                        </a:spcBef>
                        <a:spcAft>
                          <a:spcPts val="0"/>
                        </a:spcAft>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Ease of gaining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Convenience of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Cleanliness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Staff Attitude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Waiting Time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Treatment Explanation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dirty="0">
                          <a:solidFill>
                            <a:schemeClr val="dk1"/>
                          </a:solidFill>
                          <a:latin typeface="Trebuchet MS"/>
                          <a:ea typeface="Trebuchet MS"/>
                          <a:cs typeface="Trebuchet MS"/>
                          <a:sym typeface="Trebuchet MS"/>
                        </a:rPr>
                        <a:t>Quality of care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&amp; Fulham Centres for Healt</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Westway Surgery, Dr Dasgupta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dirty="0">
                          <a:solidFill>
                            <a:schemeClr val="dk1"/>
                          </a:solidFill>
                          <a:latin typeface="Trebuchet MS"/>
                          <a:ea typeface="Trebuchet MS"/>
                          <a:cs typeface="Trebuchet MS"/>
                          <a:sym typeface="Trebuchet MS"/>
                        </a:rPr>
                        <a:t>Parkview Practice</a:t>
                      </a:r>
                      <a:endParaRPr dirty="0"/>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3</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3"/>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dirty="0">
                          <a:solidFill>
                            <a:schemeClr val="dk1"/>
                          </a:solidFill>
                          <a:latin typeface="Trebuchet MS"/>
                          <a:ea typeface="Trebuchet MS"/>
                          <a:cs typeface="Trebuchet MS"/>
                          <a:sym typeface="Trebuchet MS"/>
                        </a:rPr>
                        <a:t>Canberra Old Oak Surgery</a:t>
                      </a:r>
                      <a:endParaRPr sz="1000" u="none" strike="noStrike" cap="none" dirty="0"/>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4</a:t>
                      </a:r>
                      <a:endParaRPr sz="1400"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4"/>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Dr Uppal and Partners</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dirty="0"/>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dirty="0"/>
                        <a:t>5</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Medical Centre, Dr Kukar</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6"/>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Medical Centre Dr Kukar</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New Surgery, Dr Dassanayake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4</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None/>
                      </a:pPr>
                      <a:r>
                        <a:rPr lang="en-GB" dirty="0"/>
                        <a:t>4</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8"/>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Shepherds Bush Medical Centre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sym typeface="Trebuchet MS"/>
                        </a:rPr>
                        <a:t>3</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9"/>
                  </a:ext>
                </a:extLst>
              </a:tr>
            </a:tbl>
          </a:graphicData>
        </a:graphic>
      </p:graphicFrame>
      <p:graphicFrame>
        <p:nvGraphicFramePr>
          <p:cNvPr id="744" name="Google Shape;744;p76"/>
          <p:cNvGraphicFramePr/>
          <p:nvPr>
            <p:extLst>
              <p:ext uri="{D42A27DB-BD31-4B8C-83A1-F6EECF244321}">
                <p14:modId xmlns:p14="http://schemas.microsoft.com/office/powerpoint/2010/main" val="1238826743"/>
              </p:ext>
            </p:extLst>
          </p:nvPr>
        </p:nvGraphicFramePr>
        <p:xfrm>
          <a:off x="2000250" y="1892411"/>
          <a:ext cx="3373608" cy="3957021"/>
        </p:xfrm>
        <a:graphic>
          <a:graphicData uri="http://schemas.openxmlformats.org/drawingml/2006/chart">
            <c:chart xmlns:c="http://schemas.openxmlformats.org/drawingml/2006/chart" xmlns:r="http://schemas.openxmlformats.org/officeDocument/2006/relationships" r:id="rId6"/>
          </a:graphicData>
        </a:graphic>
      </p:graphicFrame>
      <p:sp>
        <p:nvSpPr>
          <p:cNvPr id="12" name="Google Shape;102;p2">
            <a:extLst>
              <a:ext uri="{FF2B5EF4-FFF2-40B4-BE49-F238E27FC236}">
                <a16:creationId xmlns:a16="http://schemas.microsoft.com/office/drawing/2014/main" id="{7F0EB7BB-4564-4C2E-94A0-677A1538FC7F}"/>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3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51" name="Google Shape;751;p3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a:p>
        </p:txBody>
      </p:sp>
      <p:pic>
        <p:nvPicPr>
          <p:cNvPr id="752" name="Google Shape;752;p3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53" name="Google Shape;753;p39"/>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39"/>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55" name="Google Shape;755;p39"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56" name="Google Shape;756;p39"/>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57" name="Google Shape;757;p39"/>
          <p:cNvGraphicFramePr/>
          <p:nvPr>
            <p:extLst>
              <p:ext uri="{D42A27DB-BD31-4B8C-83A1-F6EECF244321}">
                <p14:modId xmlns:p14="http://schemas.microsoft.com/office/powerpoint/2010/main" val="2634236883"/>
              </p:ext>
            </p:extLst>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dirty="0">
                          <a:solidFill>
                            <a:schemeClr val="lt1"/>
                          </a:solidFill>
                          <a:latin typeface="Trebuchet MS"/>
                          <a:ea typeface="Trebuchet MS"/>
                          <a:cs typeface="Trebuchet MS"/>
                          <a:sym typeface="Trebuchet MS"/>
                        </a:rPr>
                        <a:t>H&amp;F Partnership</a:t>
                      </a:r>
                      <a:endParaRPr sz="1400" u="none" strike="noStrike" cap="none" dirty="0"/>
                    </a:p>
                    <a:p>
                      <a:pPr marL="0" marR="0" lvl="0" indent="0" algn="l" rtl="0">
                        <a:lnSpc>
                          <a:spcPct val="100000"/>
                        </a:lnSpc>
                        <a:spcBef>
                          <a:spcPts val="0"/>
                        </a:spcBef>
                        <a:spcAft>
                          <a:spcPts val="0"/>
                        </a:spcAft>
                        <a:buClr>
                          <a:srgbClr val="000000"/>
                        </a:buClr>
                        <a:buSzPts val="2400"/>
                        <a:buFont typeface="Arial"/>
                        <a:buNone/>
                      </a:pPr>
                      <a:endParaRPr sz="2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Richford Gate Medical Practice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Bush Doctors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cs typeface="Calibri"/>
                          <a:sym typeface="Arial"/>
                        </a:rPr>
                        <a:t>3</a:t>
                      </a:r>
                      <a:endParaRPr sz="1552" b="1" i="0" u="none" strike="noStrike" cap="none" dirty="0">
                        <a:solidFill>
                          <a:schemeClr val="dk1"/>
                        </a:solidFill>
                        <a:latin typeface="Trebuchet MS"/>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cs typeface="Calibri"/>
                          <a:sym typeface="Trebuchet MS"/>
                        </a:rPr>
                        <a:t>3</a:t>
                      </a:r>
                      <a:endParaRPr kumimoji="0" lang="en-GB" sz="1400" b="0" i="0" u="none" strike="noStrike" kern="0" cap="none" spc="0" normalizeH="0" baseline="0" noProof="0" dirty="0">
                        <a:ln>
                          <a:noFill/>
                        </a:ln>
                        <a:solidFill>
                          <a:srgbClr val="000000"/>
                        </a:solidFill>
                        <a:effectLst/>
                        <a:uLnTx/>
                        <a:uFillTx/>
                        <a:latin typeface="Calibri"/>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End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sym typeface="Arial"/>
                        </a:rPr>
                        <a:t>3.5</a:t>
                      </a:r>
                      <a:endParaRPr sz="1552" b="1" i="0" u="none" strike="noStrike" cap="none" dirty="0">
                        <a:solidFill>
                          <a:schemeClr val="dk1"/>
                        </a:solidFill>
                        <a:latin typeface="Trebuchet MS"/>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i="0" u="none" strike="noStrike" cap="none" dirty="0">
                          <a:solidFill>
                            <a:schemeClr val="dk1"/>
                          </a:solidFill>
                          <a:latin typeface="Trebuchet MS"/>
                          <a:cs typeface="Calibri"/>
                          <a:sym typeface="Arial"/>
                        </a:rPr>
                        <a:t>3.5</a:t>
                      </a:r>
                      <a:endParaRPr sz="1552" b="1" i="0" u="none" strike="noStrike" cap="none" dirty="0">
                        <a:solidFill>
                          <a:schemeClr val="dk1"/>
                        </a:solidFill>
                        <a:latin typeface="Trebuchet MS"/>
                        <a:cs typeface="Calibri"/>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sym typeface="Trebuchet MS"/>
                        </a:rPr>
                        <a:t>3.5</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bl>
          </a:graphicData>
        </a:graphic>
      </p:graphicFrame>
      <p:graphicFrame>
        <p:nvGraphicFramePr>
          <p:cNvPr id="758" name="Google Shape;758;p39"/>
          <p:cNvGraphicFramePr/>
          <p:nvPr>
            <p:extLst>
              <p:ext uri="{D42A27DB-BD31-4B8C-83A1-F6EECF244321}">
                <p14:modId xmlns:p14="http://schemas.microsoft.com/office/powerpoint/2010/main" val="570646192"/>
              </p:ext>
            </p:extLst>
          </p:nvPr>
        </p:nvGraphicFramePr>
        <p:xfrm>
          <a:off x="2016645" y="1932433"/>
          <a:ext cx="2164700"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EAE012B5-0CD6-47CF-A849-9F8AD24FA580}"/>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4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66" name="Google Shape;766;p4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37</a:t>
            </a:fld>
            <a:endParaRPr/>
          </a:p>
        </p:txBody>
      </p:sp>
      <p:pic>
        <p:nvPicPr>
          <p:cNvPr id="767" name="Google Shape;767;p4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68" name="Google Shape;768;p40"/>
          <p:cNvSpPr/>
          <p:nvPr/>
        </p:nvSpPr>
        <p:spPr>
          <a:xfrm>
            <a:off x="201478" y="1094242"/>
            <a:ext cx="10161775" cy="5294173"/>
          </a:xfrm>
          <a:prstGeom prst="rect">
            <a:avLst/>
          </a:prstGeom>
          <a:gradFill>
            <a:gsLst>
              <a:gs pos="0">
                <a:srgbClr val="C5D7B9"/>
              </a:gs>
              <a:gs pos="22126">
                <a:srgbClr val="C5D6C5"/>
              </a:gs>
              <a:gs pos="46000">
                <a:srgbClr val="C5D5D1"/>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40"/>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70" name="Google Shape;770;p40"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71" name="Google Shape;771;p40"/>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72" name="Google Shape;772;p40"/>
          <p:cNvGraphicFramePr/>
          <p:nvPr>
            <p:extLst>
              <p:ext uri="{D42A27DB-BD31-4B8C-83A1-F6EECF244321}">
                <p14:modId xmlns:p14="http://schemas.microsoft.com/office/powerpoint/2010/main" val="1381667552"/>
              </p:ext>
            </p:extLst>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H&amp;F Central PCN</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Ashchurch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Sterndale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Fulham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5"/>
                  </a:ext>
                </a:extLst>
              </a:tr>
            </a:tbl>
          </a:graphicData>
        </a:graphic>
      </p:graphicFrame>
      <p:graphicFrame>
        <p:nvGraphicFramePr>
          <p:cNvPr id="773" name="Google Shape;773;p40"/>
          <p:cNvGraphicFramePr/>
          <p:nvPr>
            <p:extLst>
              <p:ext uri="{D42A27DB-BD31-4B8C-83A1-F6EECF244321}">
                <p14:modId xmlns:p14="http://schemas.microsoft.com/office/powerpoint/2010/main" val="3635686894"/>
              </p:ext>
            </p:extLst>
          </p:nvPr>
        </p:nvGraphicFramePr>
        <p:xfrm>
          <a:off x="2086251" y="1932433"/>
          <a:ext cx="1998861"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6A348F2D-8696-4E56-BE50-47966701A39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4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81" name="Google Shape;781;p4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pic>
        <p:nvPicPr>
          <p:cNvPr id="782" name="Google Shape;782;p4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83" name="Google Shape;783;p41"/>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41"/>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85" name="Google Shape;785;p41"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86" name="Google Shape;786;p41"/>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87" name="Google Shape;787;p41"/>
          <p:cNvGraphicFramePr/>
          <p:nvPr>
            <p:extLst>
              <p:ext uri="{D42A27DB-BD31-4B8C-83A1-F6EECF244321}">
                <p14:modId xmlns:p14="http://schemas.microsoft.com/office/powerpoint/2010/main" val="434549456"/>
              </p:ext>
            </p:extLst>
          </p:nvPr>
        </p:nvGraphicFramePr>
        <p:xfrm>
          <a:off x="201478" y="1094242"/>
          <a:ext cx="10161825" cy="449317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65000">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b="0" u="none" strike="noStrike" cap="none">
                          <a:solidFill>
                            <a:schemeClr val="lt1"/>
                          </a:solidFill>
                          <a:latin typeface="Trebuchet MS"/>
                          <a:ea typeface="Trebuchet MS"/>
                          <a:cs typeface="Trebuchet MS"/>
                          <a:sym typeface="Trebuchet MS"/>
                        </a:rPr>
                        <a:t>Babylon GP at Hand</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3000">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The Medical Centre,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3</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400" u="none" strike="noStrike" cap="none" dirty="0"/>
                        <a:t>3</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3</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1"/>
                  </a:ext>
                </a:extLst>
              </a:tr>
              <a:tr h="1734325">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a:ln>
                            <a:noFill/>
                          </a:ln>
                          <a:solidFill>
                            <a:srgbClr val="000000"/>
                          </a:solidFill>
                          <a:effectLst/>
                          <a:uLnTx/>
                          <a:uFillTx/>
                          <a:latin typeface="Trebuchet MS"/>
                          <a:ea typeface="Trebuchet MS"/>
                          <a:cs typeface="Trebuchet MS"/>
                          <a:sym typeface="Trebuchet MS"/>
                        </a:rPr>
                        <a:t>3</a:t>
                      </a:r>
                      <a:endPar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2</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2</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1</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2</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dirty="0">
                          <a:solidFill>
                            <a:schemeClr val="dk1"/>
                          </a:solidFill>
                          <a:latin typeface="Trebuchet MS"/>
                          <a:ea typeface="Trebuchet MS"/>
                          <a:cs typeface="Trebuchet MS"/>
                          <a:sym typeface="Trebuchet MS"/>
                        </a:rPr>
                        <a:t>2</a:t>
                      </a:r>
                      <a:endParaRPr sz="1552" b="0"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2"/>
                  </a:ext>
                </a:extLst>
              </a:tr>
            </a:tbl>
          </a:graphicData>
        </a:graphic>
      </p:graphicFrame>
      <p:graphicFrame>
        <p:nvGraphicFramePr>
          <p:cNvPr id="788" name="Google Shape;788;p41"/>
          <p:cNvGraphicFramePr/>
          <p:nvPr>
            <p:extLst>
              <p:ext uri="{D42A27DB-BD31-4B8C-83A1-F6EECF244321}">
                <p14:modId xmlns:p14="http://schemas.microsoft.com/office/powerpoint/2010/main" val="4198883887"/>
              </p:ext>
            </p:extLst>
          </p:nvPr>
        </p:nvGraphicFramePr>
        <p:xfrm>
          <a:off x="2030667" y="1916909"/>
          <a:ext cx="3754764"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03311A54-684F-471B-B60C-73DB9DE098A6}"/>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55" name="Google Shape;155;p4"/>
          <p:cNvSpPr txBox="1"/>
          <p:nvPr/>
        </p:nvSpPr>
        <p:spPr>
          <a:xfrm>
            <a:off x="239605" y="1192161"/>
            <a:ext cx="10123648" cy="5281405"/>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course, these new methods of feedback collection bring their own limitations. First, although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every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effort is made to ensure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participant diversity, there is less opportunity through telephone and online contact, to speak to the diverse range of residents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that Patient Experience Officers would usually speak to in Primary and Secondary Care settings. A second limitation of collecting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online reviews is that there is the potential for a Selection Bias regarding the sentiment of feedback - individuals are more likely to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input a negative experience online than a positive one. Both these limitations, the general context of the COVID-19 pandemic and</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indeed the strain that it is putting on healthcare services and patients' own wellbeing, must be taken into account when reviewing the </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findings of these reports.</a:t>
            </a: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report covers the period of Quarter 2, from July to September, 2021. In ordinary circumstances, face-to-face community outreach</a:t>
            </a: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yields a minimum of 1,200 patient experience feedbacks, per quarter. In spite of being in this time of adapted engagement, we were </a:t>
            </a: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able to gather a total of 1213, achieving our quarterly target of 1200. </a:t>
            </a:r>
            <a:endParaRPr lang="en-GB"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Out of the total number of patients experiences received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400" b="0" i="0" u="none" strike="noStrike" cap="none" dirty="0">
              <a:solidFill>
                <a:schemeClr val="dk1"/>
              </a:solidFill>
              <a:latin typeface="Khmer UI" panose="020B0502040204020203" pitchFamily="34" charset="0"/>
              <a:cs typeface="Khmer UI" panose="020B0502040204020203" pitchFamily="34" charset="0"/>
              <a:sym typeface="Arial"/>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898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(74%) were positive with a star rating of 4-5, </a:t>
            </a:r>
            <a:endParaRPr lang="en-GB" sz="1400" b="0" i="0" u="none" strike="noStrike" cap="none" dirty="0">
              <a:solidFill>
                <a:srgbClr val="000000"/>
              </a:solidFill>
              <a:latin typeface="Khmer UI" panose="020B0502040204020203" pitchFamily="34" charset="0"/>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130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(11%) were neutral with a star rating of 3, and;</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185 (15%) were negative with a star rating 1-2 (this is based on the overall star rating provided by patients - see page 4 for further detail).</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addition, we have worked extensively to promote our new service across the borough, driving direct reviews to our website for those with</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internet access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have distributed our poster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leaflet in each of the GP surgeries that we have visited this quarter.</a:t>
            </a:r>
            <a:endParaRPr lang="en-GB" sz="1200" dirty="0">
              <a:solidFill>
                <a:schemeClr val="dk1"/>
              </a:solidFill>
              <a:latin typeface="Khmer UI" panose="020B0502040204020203" pitchFamily="34" charset="0"/>
              <a:cs typeface="Khmer UI" panose="020B0502040204020203" pitchFamily="34" charset="0"/>
              <a:sym typeface="Trebuchet MS"/>
            </a:endParaRPr>
          </a:p>
          <a:p>
            <a:endParaRPr lang="en-GB" sz="1200" dirty="0">
              <a:solidFill>
                <a:schemeClr val="dk1"/>
              </a:solidFill>
              <a:latin typeface="Khmer UI" panose="020B0502040204020203" pitchFamily="34" charset="0"/>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also continue to make use of the Healthwatch Hammersmith and Fulham Widget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which is cu</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rrently used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thirteen GP</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surgeries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Imperial Healthcare NHS Trust and other community and voluntary sector organisation websites.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would like to thank all of these service providers for their ongoing support.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 our service becomes further embedded across the borough, we expect greater awareness of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service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 subsequent increase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number of reviews made directly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through our website or by calling our office.</a:t>
            </a:r>
            <a:endParaRPr lang="en-GB" sz="12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just" rtl="0">
              <a:lnSpc>
                <a:spcPct val="105000"/>
              </a:lnSpc>
              <a:spcBef>
                <a:spcPts val="0"/>
              </a:spcBef>
              <a:spcAft>
                <a:spcPts val="0"/>
              </a:spcAft>
              <a:buSzPts val="1200"/>
              <a:buNone/>
            </a:pPr>
            <a:endParaRPr lang="en-GB" sz="1200" b="0" i="0" u="none" strike="noStrike" cap="none" dirty="0">
              <a:solidFill>
                <a:schemeClr val="dk1"/>
              </a:solidFill>
              <a:latin typeface="Khmer UI" panose="020B0502040204020203" pitchFamily="34" charset="0"/>
              <a:cs typeface="Khmer UI" panose="020B0502040204020203" pitchFamily="34" charset="0"/>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sp>
        <p:nvSpPr>
          <p:cNvPr id="156" name="Google Shape;156;p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157" name="Google Shape;157;p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58" name="Google Shape;158;p4"/>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Introduction &amp; Executive Summary cont. </a:t>
            </a:r>
            <a:endParaRPr sz="1400" b="0" i="0" u="none" strike="noStrike" cap="none">
              <a:solidFill>
                <a:srgbClr val="000000"/>
              </a:solidFill>
              <a:latin typeface="Arial"/>
              <a:ea typeface="Arial"/>
              <a:cs typeface="Arial"/>
              <a:sym typeface="Arial"/>
            </a:endParaRPr>
          </a:p>
        </p:txBody>
      </p:sp>
      <p:sp>
        <p:nvSpPr>
          <p:cNvPr id="9" name="Google Shape;102;p2">
            <a:extLst>
              <a:ext uri="{FF2B5EF4-FFF2-40B4-BE49-F238E27FC236}">
                <a16:creationId xmlns:a16="http://schemas.microsoft.com/office/drawing/2014/main" id="{B59A52DE-AE5B-4202-A0E4-50686B517F9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42"/>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96" name="Google Shape;796;p4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797" name="Google Shape;797;p4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98" name="Google Shape;798;p42"/>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p4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800" name="Google Shape;800;p42" descr="A picture containing text, sign&#10;&#10;Description automatically generated"/>
          <p:cNvPicPr preferRelativeResize="0"/>
          <p:nvPr/>
        </p:nvPicPr>
        <p:blipFill rotWithShape="1">
          <a:blip r:embed="rId5">
            <a:alphaModFix/>
          </a:blip>
          <a:srcRect l="336" t="906" r="988" b="509"/>
          <a:stretch/>
        </p:blipFill>
        <p:spPr>
          <a:xfrm>
            <a:off x="237630" y="5763756"/>
            <a:ext cx="969979" cy="592595"/>
          </a:xfrm>
          <a:prstGeom prst="rect">
            <a:avLst/>
          </a:prstGeom>
          <a:noFill/>
          <a:ln>
            <a:noFill/>
          </a:ln>
        </p:spPr>
      </p:pic>
      <p:sp>
        <p:nvSpPr>
          <p:cNvPr id="801" name="Google Shape;801;p42"/>
          <p:cNvSpPr txBox="1"/>
          <p:nvPr/>
        </p:nvSpPr>
        <p:spPr>
          <a:xfrm>
            <a:off x="2313322" y="6160313"/>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802" name="Google Shape;802;p42"/>
          <p:cNvGraphicFramePr/>
          <p:nvPr>
            <p:extLst>
              <p:ext uri="{D42A27DB-BD31-4B8C-83A1-F6EECF244321}">
                <p14:modId xmlns:p14="http://schemas.microsoft.com/office/powerpoint/2010/main" val="3198503143"/>
              </p:ext>
            </p:extLst>
          </p:nvPr>
        </p:nvGraphicFramePr>
        <p:xfrm>
          <a:off x="201475" y="1094243"/>
          <a:ext cx="10161825" cy="442276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1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South Fulham PCN</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8825">
                <a:tc>
                  <a:txBody>
                    <a:bodyPr/>
                    <a:lstStyle/>
                    <a:p>
                      <a:pPr marL="0" marR="0" lvl="0" indent="0" algn="l" rtl="0">
                        <a:lnSpc>
                          <a:spcPct val="100000"/>
                        </a:lnSpc>
                        <a:spcBef>
                          <a:spcPts val="0"/>
                        </a:spcBef>
                        <a:spcAft>
                          <a:spcPts val="0"/>
                        </a:spcAft>
                        <a:buClr>
                          <a:schemeClr val="dk1"/>
                        </a:buClr>
                        <a:buSzPts val="1000"/>
                        <a:buFont typeface="Trebuchet MS"/>
                        <a:buNone/>
                      </a:pPr>
                      <a:r>
                        <a:rPr lang="en-GB" sz="1000" u="none" strike="noStrike" cap="none">
                          <a:solidFill>
                            <a:schemeClr val="dk1"/>
                          </a:solidFill>
                          <a:latin typeface="Trebuchet MS"/>
                          <a:ea typeface="Trebuchet MS"/>
                          <a:cs typeface="Trebuchet MS"/>
                          <a:sym typeface="Trebuchet MS"/>
                        </a:rPr>
                        <a:t>Fulham Cross Medical Centre </a:t>
                      </a:r>
                      <a:endParaRPr sz="1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1"/>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Salisbury Surgery, Dr Ravindrasena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Palace Surgery, Dr Mangwana and Partners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GB" sz="1400" b="1" u="none" strike="noStrike" cap="none" dirty="0">
                          <a:solidFill>
                            <a:schemeClr val="dk1"/>
                          </a:solidFill>
                          <a:latin typeface="Trebuchet MS"/>
                          <a:ea typeface="Trebuchet MS"/>
                          <a:cs typeface="Trebuchet MS"/>
                          <a:sym typeface="Trebuchet MS"/>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Cassidy Medical Centre (West London Group Practices)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4"/>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Lilyville Surgery @ Parsons Green</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3.5</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3</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Ashville Surgery</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a:ln>
                            <a:noFill/>
                          </a:ln>
                          <a:solidFill>
                            <a:srgbClr val="000000"/>
                          </a:solidFill>
                          <a:effectLst/>
                          <a:uLnTx/>
                          <a:uFillTx/>
                          <a:latin typeface="Trebuchet MS"/>
                          <a:ea typeface="Trebuchet MS"/>
                          <a:cs typeface="Trebuchet MS"/>
                          <a:sym typeface="Trebuchet MS"/>
                        </a:rPr>
                        <a:t>4</a:t>
                      </a:r>
                      <a:endPar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552"/>
                        <a:buFont typeface="Arial"/>
                        <a:buNone/>
                        <a:tabLst/>
                        <a:defRPr/>
                      </a:pPr>
                      <a:r>
                        <a:rPr kumimoji="0" lang="en-GB" sz="1552"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4</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6"/>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Fulham Medical Centre</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sym typeface="Trebuchet MS"/>
                        </a:rPr>
                        <a:t>3</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7"/>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Sands End Health Clinic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3.5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8"/>
                  </a:ext>
                </a:extLst>
              </a:tr>
            </a:tbl>
          </a:graphicData>
        </a:graphic>
      </p:graphicFrame>
      <p:graphicFrame>
        <p:nvGraphicFramePr>
          <p:cNvPr id="803" name="Google Shape;803;p42"/>
          <p:cNvGraphicFramePr/>
          <p:nvPr>
            <p:extLst>
              <p:ext uri="{D42A27DB-BD31-4B8C-83A1-F6EECF244321}">
                <p14:modId xmlns:p14="http://schemas.microsoft.com/office/powerpoint/2010/main" val="4022196163"/>
              </p:ext>
            </p:extLst>
          </p:nvPr>
        </p:nvGraphicFramePr>
        <p:xfrm>
          <a:off x="2068501" y="2011680"/>
          <a:ext cx="2433162" cy="4068958"/>
        </p:xfrm>
        <a:graphic>
          <a:graphicData uri="http://schemas.openxmlformats.org/drawingml/2006/chart">
            <c:chart xmlns:c="http://schemas.openxmlformats.org/drawingml/2006/chart" xmlns:r="http://schemas.openxmlformats.org/officeDocument/2006/relationships" r:id="rId6"/>
          </a:graphicData>
        </a:graphic>
      </p:graphicFrame>
      <p:sp>
        <p:nvSpPr>
          <p:cNvPr id="13" name="Google Shape;102;p2">
            <a:extLst>
              <a:ext uri="{FF2B5EF4-FFF2-40B4-BE49-F238E27FC236}">
                <a16:creationId xmlns:a16="http://schemas.microsoft.com/office/drawing/2014/main" id="{0FF89B13-BE4E-471C-8786-EA047E2BAE4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4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811" name="Google Shape;811;p4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812" name="Google Shape;812;p43"/>
          <p:cNvSpPr txBox="1"/>
          <p:nvPr/>
        </p:nvSpPr>
        <p:spPr>
          <a:xfrm>
            <a:off x="1026531" y="325274"/>
            <a:ext cx="8625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primary Network Area</a:t>
            </a:r>
            <a:endParaRPr sz="1400" b="0" i="0" u="none" strike="noStrike" cap="none">
              <a:solidFill>
                <a:srgbClr val="000000"/>
              </a:solidFill>
              <a:latin typeface="Arial"/>
              <a:ea typeface="Arial"/>
              <a:cs typeface="Arial"/>
              <a:sym typeface="Arial"/>
            </a:endParaRPr>
          </a:p>
        </p:txBody>
      </p:sp>
      <p:sp>
        <p:nvSpPr>
          <p:cNvPr id="813" name="Google Shape;813;p43"/>
          <p:cNvSpPr txBox="1"/>
          <p:nvPr/>
        </p:nvSpPr>
        <p:spPr>
          <a:xfrm>
            <a:off x="359900" y="1102324"/>
            <a:ext cx="9791100" cy="249295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Q2,</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were able to capture reviews across all 5 PCN areas. The following pages show the top themes for each PCN, based on the qualitative analysis of comments received and the application of themes thereafter. For this report, theme counts below 20 were deemed as too low to draw any firm conclusions from. Themes and sentiments will be monitored over the coming quarters to identify any emerging trends. We can only show the main themes for each Primary Care Network (PCN) where we received a significant number of reviews.</a:t>
            </a:r>
            <a:endParaRPr lang="en-US" sz="1400" b="0" i="0" u="none" strike="noStrike" cap="none" dirty="0">
              <a:solidFill>
                <a:schemeClr val="dk1"/>
              </a:solidFill>
              <a:latin typeface="Khmer UI" panose="020B0502040204020203" pitchFamily="34" charset="0"/>
              <a:cs typeface="Khmer UI" panose="020B0502040204020203" pitchFamily="34" charset="0"/>
            </a:endParaRPr>
          </a:p>
          <a:p>
            <a:pPr marL="457200" marR="0" lvl="0" indent="0" algn="l" rtl="0">
              <a:lnSpc>
                <a:spcPct val="100000"/>
              </a:lnSpc>
              <a:spcBef>
                <a:spcPts val="0"/>
              </a:spcBef>
              <a:spcAft>
                <a:spcPts val="0"/>
              </a:spcAft>
              <a:buSzPts val="1200"/>
              <a:buNone/>
            </a:pP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Q2, the PCNs which received a significant number of reviews and were thereby subject to thematic analysis were: North H&amp;F PCN, H&amp;F Partnership, H&amp;F Central PCN, Babylon GP at Hand and South Fulham PCN. </a:t>
            </a:r>
            <a:endParaRPr lang="en-GB" dirty="0">
              <a:solidFill>
                <a:schemeClr val="dk1"/>
              </a:solidFill>
              <a:latin typeface="Khmer UI" panose="020B0502040204020203" pitchFamily="34" charset="0"/>
              <a:ea typeface="Trebuchet MS"/>
              <a:cs typeface="Khmer UI" panose="020B0502040204020203" pitchFamily="34" charset="0"/>
              <a:sym typeface="Trebuchet MS"/>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After patients give their overall star rating for the service, there is a section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 "tell us more about your experience". Each comment is uploaded to our Online Feedback Centre where up to five themes and sub-themes may be applied to the comment (see appendix 3 p59-61; for a full list).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reason, the total numbers of themes-counts will differ from the total number of reviews for each service area. For each theme applied to a review, a positive, negative or neutral 'sentiment' is given. The application of themes, sub-themes and sentiment is a manual process.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sp>
        <p:nvSpPr>
          <p:cNvPr id="814" name="Google Shape;814;p4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sp>
        <p:nvSpPr>
          <p:cNvPr id="9" name="Google Shape;102;p2">
            <a:extLst>
              <a:ext uri="{FF2B5EF4-FFF2-40B4-BE49-F238E27FC236}">
                <a16:creationId xmlns:a16="http://schemas.microsoft.com/office/drawing/2014/main" id="{E116311A-FA5C-4FB8-93D3-77F52B63D3BB}"/>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p4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22" name="Google Shape;822;p44"/>
          <p:cNvSpPr txBox="1"/>
          <p:nvPr/>
        </p:nvSpPr>
        <p:spPr>
          <a:xfrm>
            <a:off x="478971" y="1083763"/>
            <a:ext cx="9884282"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168</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North H&amp;F PCN,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(n.118) were positive, 8% (n.13)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37</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The chart below shows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for North H&amp;F PCN.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Staff, 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Treatment and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have, by far, been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regularly identified 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the reviews 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surgeries within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North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PCN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lang="en-GB" dirty="0">
              <a:solidFill>
                <a:schemeClr val="dk1"/>
              </a:solidFill>
              <a:latin typeface="Khmer UI" panose="020B0502040204020203" pitchFamily="34" charset="0"/>
              <a:ea typeface="Trebuchet MS"/>
              <a:cs typeface="Khmer UI" panose="020B0502040204020203" pitchFamily="34" charset="0"/>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and Treatment Care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themes were mostly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 (86%) and (88%).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the reviews belonging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were mostly negative in sentiment, 53% (n.86). The main issues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identified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around appointment availability and booking an appointment. ON a positive note, 40% of the reviews mentioning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 were positive.  In addition the patients’ feedback relating to the Access to service were negative in sentiment (71% n.36).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Patients mentioned that they had to wait longer for their appointment or waiting longer on the phone before speaking to receptionists.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823" name="Google Shape;823;p44"/>
          <p:cNvGraphicFramePr/>
          <p:nvPr>
            <p:extLst>
              <p:ext uri="{D42A27DB-BD31-4B8C-83A1-F6EECF244321}">
                <p14:modId xmlns:p14="http://schemas.microsoft.com/office/powerpoint/2010/main" val="1499380988"/>
              </p:ext>
            </p:extLst>
          </p:nvPr>
        </p:nvGraphicFramePr>
        <p:xfrm>
          <a:off x="552541" y="3221501"/>
          <a:ext cx="4875600" cy="3060151"/>
        </p:xfrm>
        <a:graphic>
          <a:graphicData uri="http://schemas.openxmlformats.org/drawingml/2006/chart">
            <c:chart xmlns:c="http://schemas.openxmlformats.org/drawingml/2006/chart" xmlns:r="http://schemas.openxmlformats.org/officeDocument/2006/relationships" r:id="rId4"/>
          </a:graphicData>
        </a:graphic>
      </p:graphicFrame>
      <p:sp>
        <p:nvSpPr>
          <p:cNvPr id="824" name="Google Shape;824;p44"/>
          <p:cNvSpPr txBox="1"/>
          <p:nvPr/>
        </p:nvSpPr>
        <p:spPr>
          <a:xfrm rot="-5400000">
            <a:off x="-55464" y="4189056"/>
            <a:ext cx="908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25" name="Google Shape;825;p44"/>
          <p:cNvSpPr txBox="1"/>
          <p:nvPr/>
        </p:nvSpPr>
        <p:spPr>
          <a:xfrm>
            <a:off x="2140897" y="6281674"/>
            <a:ext cx="18635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26" name="Google Shape;826;p44"/>
          <p:cNvSpPr txBox="1"/>
          <p:nvPr/>
        </p:nvSpPr>
        <p:spPr>
          <a:xfrm>
            <a:off x="5577860" y="3022715"/>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Since I moved to this surgery it has been great. Compared to my old surgery, here whenever I need an appointment they offer me one. I can also book my appointment online.</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don't have any complains. I get everything I need when I need it. Very easy to book an appointment, it's done over the phone. I use the online system only for prescription, which is very good..</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27" name="Google Shape;827;p44"/>
          <p:cNvSpPr txBox="1"/>
          <p:nvPr/>
        </p:nvSpPr>
        <p:spPr>
          <a:xfrm>
            <a:off x="5569938" y="4885691"/>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Impossible to speak to staff, they do not pick up the phone. have been trying to book an appointment but I have been able to get through.</a:t>
            </a:r>
            <a:r>
              <a:rPr lang="en-GB" sz="1200" dirty="0">
                <a:solidFill>
                  <a:schemeClr val="dk1"/>
                </a:solidFill>
                <a:highlight>
                  <a:srgbClr val="BDD1D1"/>
                </a:highlight>
                <a:latin typeface="Trebuchet MS"/>
                <a:sym typeface="Trebuchet MS"/>
              </a:rPr>
              <a:t>”  </a:t>
            </a:r>
            <a:r>
              <a:rPr lang="en-GB" sz="1200" dirty="0">
                <a:solidFill>
                  <a:schemeClr val="dk1"/>
                </a:solidFill>
                <a:highlight>
                  <a:srgbClr val="BDD1D1"/>
                </a:highlight>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It's impossible to book an appointment, the receptionists never answer the phone.</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828" name="Google Shape;828;p44"/>
          <p:cNvCxnSpPr/>
          <p:nvPr/>
        </p:nvCxnSpPr>
        <p:spPr>
          <a:xfrm>
            <a:off x="5577860" y="3022715"/>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29" name="Google Shape;829;p44"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30" name="Google Shape;830;p4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Themes for North H&amp;F PCN Network</a:t>
            </a:r>
            <a:endParaRPr sz="1400" b="0" i="0" u="none" strike="noStrike" cap="none" dirty="0">
              <a:solidFill>
                <a:srgbClr val="000000"/>
              </a:solidFill>
              <a:latin typeface="Arial"/>
              <a:ea typeface="Arial"/>
              <a:cs typeface="Arial"/>
              <a:sym typeface="Arial"/>
            </a:endParaRPr>
          </a:p>
        </p:txBody>
      </p:sp>
      <p:cxnSp>
        <p:nvCxnSpPr>
          <p:cNvPr id="831" name="Google Shape;831;p44"/>
          <p:cNvCxnSpPr/>
          <p:nvPr/>
        </p:nvCxnSpPr>
        <p:spPr>
          <a:xfrm>
            <a:off x="5661378" y="4885691"/>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32" name="Google Shape;832;p44"/>
          <p:cNvCxnSpPr/>
          <p:nvPr/>
        </p:nvCxnSpPr>
        <p:spPr>
          <a:xfrm>
            <a:off x="5661378" y="6639977"/>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6" name="Google Shape;102;p2">
            <a:extLst>
              <a:ext uri="{FF2B5EF4-FFF2-40B4-BE49-F238E27FC236}">
                <a16:creationId xmlns:a16="http://schemas.microsoft.com/office/drawing/2014/main" id="{AA7B5A13-37F8-48F5-AC82-19073B10F2C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40" name="Google Shape;840;p45"/>
          <p:cNvSpPr txBox="1"/>
          <p:nvPr/>
        </p:nvSpPr>
        <p:spPr>
          <a:xfrm>
            <a:off x="268375" y="1083775"/>
            <a:ext cx="10022100" cy="2348295"/>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166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54% (n.90)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(n.33) were neutral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(n.43) were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chart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below shows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top four themes for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Network</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uring this quarter, the number of negative reviews for GP surgeries in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Partnership</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increased,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last quarter. </a:t>
            </a:r>
          </a:p>
          <a:p>
            <a:pPr marL="0" marR="0" lvl="0" indent="0" algn="l" rtl="0">
              <a:lnSpc>
                <a:spcPct val="100000"/>
              </a:lnSpc>
              <a:spcBef>
                <a:spcPts val="0"/>
              </a:spcBef>
              <a:spcAft>
                <a:spcPts val="0"/>
              </a:spcAft>
              <a:buNone/>
            </a:pP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Treatment and Care, Access to Service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the most common themes identified this quarter.</a:t>
            </a:r>
            <a:br>
              <a:rPr lang="en-GB"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feedback related to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was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mostly positive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72</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(n.50)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whereas the majority of reviews belonging to the</a:t>
            </a:r>
            <a:r>
              <a:rPr lang="en-GB" sz="1200" b="0" i="0" u="none" strike="noStrike" cap="none" dirty="0">
                <a:solidFill>
                  <a:srgbClr val="FF0000"/>
                </a:solidFill>
                <a:latin typeface="Khmer UI" panose="020B0502040204020203" pitchFamily="34" charset="0"/>
                <a:ea typeface="Trebuchet MS"/>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received a negative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 65%, 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.84</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shows an increased of 10&amp; compared to last quarter. </a:t>
            </a: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One factor which may contribute  to the negative sentiment fed back by some services users is the inability to book an appointment with their GP due to being unable to get through to an administrator on the phone and subsequently having to wait a long time for their next GP appointment. Lastly,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Access to Service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theme received primarily negative sentiment reviews with 26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out 40 (65</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841" name="Google Shape;841;p45"/>
          <p:cNvGraphicFramePr/>
          <p:nvPr>
            <p:extLst>
              <p:ext uri="{D42A27DB-BD31-4B8C-83A1-F6EECF244321}">
                <p14:modId xmlns:p14="http://schemas.microsoft.com/office/powerpoint/2010/main" val="2958168538"/>
              </p:ext>
            </p:extLst>
          </p:nvPr>
        </p:nvGraphicFramePr>
        <p:xfrm>
          <a:off x="576145" y="3428999"/>
          <a:ext cx="4875600" cy="2872745"/>
        </p:xfrm>
        <a:graphic>
          <a:graphicData uri="http://schemas.openxmlformats.org/drawingml/2006/chart">
            <c:chart xmlns:c="http://schemas.openxmlformats.org/drawingml/2006/chart" xmlns:r="http://schemas.openxmlformats.org/officeDocument/2006/relationships" r:id="rId4"/>
          </a:graphicData>
        </a:graphic>
      </p:graphicFrame>
      <p:sp>
        <p:nvSpPr>
          <p:cNvPr id="842" name="Google Shape;842;p45"/>
          <p:cNvSpPr txBox="1"/>
          <p:nvPr/>
        </p:nvSpPr>
        <p:spPr>
          <a:xfrm rot="-5400000">
            <a:off x="-15844" y="3931301"/>
            <a:ext cx="876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43" name="Google Shape;843;p45"/>
          <p:cNvSpPr txBox="1"/>
          <p:nvPr/>
        </p:nvSpPr>
        <p:spPr>
          <a:xfrm>
            <a:off x="2205279" y="6298623"/>
            <a:ext cx="17781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44" name="Google Shape;844;p45"/>
          <p:cNvSpPr txBox="1"/>
          <p:nvPr/>
        </p:nvSpPr>
        <p:spPr>
          <a:xfrm>
            <a:off x="5577864" y="3388059"/>
            <a:ext cx="4718777" cy="200050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They are great with babies! My 3 month old baby is getting all the proper care here during covid, with no health visitor around they are doing the check-ups.</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It's been a pleasure dealing with the staff of North End Medical Centre. Many thanks to Mr P at the reception for a quick and professional response to my query.</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845" name="Google Shape;845;p45"/>
          <p:cNvSpPr txBox="1"/>
          <p:nvPr/>
        </p:nvSpPr>
        <p:spPr>
          <a:xfrm>
            <a:off x="5612555" y="5281778"/>
            <a:ext cx="4718776"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Very unprofessional and the worst experience ever. I waited for 1h and 30. The doctor was unable even to advise on basic treatment or to help with my condition</a:t>
            </a: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The phone is busy all day, why don't you have another number?</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846" name="Google Shape;846;p45"/>
          <p:cNvCxnSpPr/>
          <p:nvPr/>
        </p:nvCxnSpPr>
        <p:spPr>
          <a:xfrm>
            <a:off x="5661378" y="3419415"/>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48" name="Google Shape;848;p45"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49" name="Google Shape;849;p45"/>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H&amp;F Partnership Network</a:t>
            </a:r>
            <a:endParaRPr sz="1400" b="0" i="0" u="none" strike="noStrike" cap="none">
              <a:solidFill>
                <a:srgbClr val="000000"/>
              </a:solidFill>
              <a:latin typeface="Arial"/>
              <a:ea typeface="Arial"/>
              <a:cs typeface="Arial"/>
              <a:sym typeface="Arial"/>
            </a:endParaRPr>
          </a:p>
        </p:txBody>
      </p:sp>
      <p:cxnSp>
        <p:nvCxnSpPr>
          <p:cNvPr id="850" name="Google Shape;850;p45"/>
          <p:cNvCxnSpPr/>
          <p:nvPr/>
        </p:nvCxnSpPr>
        <p:spPr>
          <a:xfrm>
            <a:off x="5661378" y="5281778"/>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51" name="Google Shape;851;p45"/>
          <p:cNvCxnSpPr/>
          <p:nvPr/>
        </p:nvCxnSpPr>
        <p:spPr>
          <a:xfrm>
            <a:off x="5784461" y="6769174"/>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5" name="Google Shape;102;p2">
            <a:extLst>
              <a:ext uri="{FF2B5EF4-FFF2-40B4-BE49-F238E27FC236}">
                <a16:creationId xmlns:a16="http://schemas.microsoft.com/office/drawing/2014/main" id="{1C5EF032-35FE-4A71-90BB-5AD9685BFDFD}"/>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p4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59" name="Google Shape;859;p46"/>
          <p:cNvSpPr txBox="1"/>
          <p:nvPr/>
        </p:nvSpPr>
        <p:spPr>
          <a:xfrm>
            <a:off x="542031" y="1061681"/>
            <a:ext cx="9884400" cy="2123618"/>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34reviews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(n.19) were positive, 12% (n.4) were neutral and 32% (n.11) were negative.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the top three 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have</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been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most common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identified in the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H&amp;F Central PCN.</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feedback relating to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positive 60% reviews being positive in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However, 40% of the reviews that mentioned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Administration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were negative. Once again, this shows that patients/service users are struggling to obtain an appointment or get through to the administrative team on the telephone at their respective GP surgeries.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Treatment and Care theme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received a more balance between positive and negative sentiment. In term of the staff theme 50% of the reviews were negative in sentiment, which suggest patients/service users are not happy with staff attitude.</a:t>
            </a:r>
            <a:br>
              <a:rPr lang="en-GB" sz="1200"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endParaRPr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860" name="Google Shape;860;p46"/>
          <p:cNvGraphicFramePr/>
          <p:nvPr>
            <p:extLst>
              <p:ext uri="{D42A27DB-BD31-4B8C-83A1-F6EECF244321}">
                <p14:modId xmlns:p14="http://schemas.microsoft.com/office/powerpoint/2010/main" val="477825396"/>
              </p:ext>
            </p:extLst>
          </p:nvPr>
        </p:nvGraphicFramePr>
        <p:xfrm>
          <a:off x="542031" y="3000633"/>
          <a:ext cx="4875600" cy="3253014"/>
        </p:xfrm>
        <a:graphic>
          <a:graphicData uri="http://schemas.openxmlformats.org/drawingml/2006/chart">
            <c:chart xmlns:c="http://schemas.openxmlformats.org/drawingml/2006/chart" xmlns:r="http://schemas.openxmlformats.org/officeDocument/2006/relationships" r:id="rId4"/>
          </a:graphicData>
        </a:graphic>
      </p:graphicFrame>
      <p:sp>
        <p:nvSpPr>
          <p:cNvPr id="861" name="Google Shape;861;p46"/>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62" name="Google Shape;862;p46"/>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63" name="Google Shape;863;p46"/>
          <p:cNvSpPr txBox="1"/>
          <p:nvPr/>
        </p:nvSpPr>
        <p:spPr>
          <a:xfrm>
            <a:off x="5620568" y="3080228"/>
            <a:ext cx="4730940"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The receptionists are very good. I have been with the surgery for 39 years and I have always been happy with the service.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They are consistent, friendly and attentive and caring doctors.</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64" name="Google Shape;864;p46"/>
          <p:cNvSpPr txBox="1"/>
          <p:nvPr/>
        </p:nvSpPr>
        <p:spPr>
          <a:xfrm>
            <a:off x="5634308" y="4726031"/>
            <a:ext cx="471720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/Neutral reviews</a:t>
            </a:r>
            <a:endParaRPr sz="1400" b="0" i="0" u="none" strike="noStrike" cap="none" dirty="0">
              <a:solidFill>
                <a:srgbClr val="000000"/>
              </a:solidFill>
              <a:latin typeface="Arial"/>
              <a:ea typeface="Arial"/>
              <a:cs typeface="Arial"/>
              <a:sym typeface="Arial"/>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Left after many years due to poor customer service, poor reception team and a few horror stories1.</a:t>
            </a:r>
            <a:r>
              <a:rPr lang="en-GB" sz="1200" dirty="0">
                <a:solidFill>
                  <a:schemeClr val="dk1"/>
                </a:solidFill>
                <a:highlight>
                  <a:srgbClr val="BDD1D1"/>
                </a:highlight>
                <a:latin typeface="Trebuchet MS"/>
                <a:sym typeface="Trebuchet MS"/>
              </a:rPr>
              <a:t>” </a:t>
            </a:r>
            <a:endParaRPr lang="en-GB"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buSzPts val="1200"/>
            </a:pPr>
            <a:r>
              <a:rPr lang="en-GB" sz="1200" dirty="0">
                <a:solidFill>
                  <a:schemeClr val="dk1"/>
                </a:solidFill>
                <a:highlight>
                  <a:srgbClr val="BDD1D1"/>
                </a:highlight>
                <a:latin typeface="Trebuchet MS"/>
                <a:sym typeface="Trebuchet MS"/>
              </a:rPr>
              <a:t>“</a:t>
            </a:r>
            <a:r>
              <a:rPr lang="en-GB" sz="1200" dirty="0">
                <a:solidFill>
                  <a:schemeClr val="dk1"/>
                </a:solidFill>
                <a:highlight>
                  <a:srgbClr val="BDD1D1"/>
                </a:highlight>
                <a:latin typeface="Trebuchet MS"/>
              </a:rPr>
              <a:t>I have multiple health issues and am on numerous drugs. Despite this I haven t seen a GP in 18 months and they don't return calls.</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pic>
        <p:nvPicPr>
          <p:cNvPr id="866" name="Google Shape;866;p4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67" name="Google Shape;867;p46"/>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H&amp;F Central PCN Network</a:t>
            </a:r>
            <a:endParaRPr sz="1400" b="0" i="0" u="none" strike="noStrike" cap="none">
              <a:solidFill>
                <a:srgbClr val="000000"/>
              </a:solidFill>
              <a:latin typeface="Arial"/>
              <a:ea typeface="Arial"/>
              <a:cs typeface="Arial"/>
              <a:sym typeface="Arial"/>
            </a:endParaRPr>
          </a:p>
        </p:txBody>
      </p:sp>
      <p:cxnSp>
        <p:nvCxnSpPr>
          <p:cNvPr id="868" name="Google Shape;868;p46"/>
          <p:cNvCxnSpPr/>
          <p:nvPr/>
        </p:nvCxnSpPr>
        <p:spPr>
          <a:xfrm>
            <a:off x="5749342" y="4652386"/>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69" name="Google Shape;869;p46"/>
          <p:cNvCxnSpPr/>
          <p:nvPr/>
        </p:nvCxnSpPr>
        <p:spPr>
          <a:xfrm>
            <a:off x="5749342" y="658019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70" name="Google Shape;870;p46"/>
          <p:cNvCxnSpPr/>
          <p:nvPr/>
        </p:nvCxnSpPr>
        <p:spPr>
          <a:xfrm>
            <a:off x="5620568" y="300322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332C1779-85C5-4366-B0C2-B39B33D8065E}"/>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4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78" name="Google Shape;878;p47"/>
          <p:cNvSpPr txBox="1"/>
          <p:nvPr/>
        </p:nvSpPr>
        <p:spPr>
          <a:xfrm>
            <a:off x="478972" y="1083763"/>
            <a:ext cx="95793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Babylon GP at Hand</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PCN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these reviews, 52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positive, 17% (n.8) were neutral and 30%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 This chart shows the top two themes for Babylon GP at Hand.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once again, the most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common theme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identified in the reviews for this PCN,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positive in sentiment. However, 64% (n.29) of the reviews belonging to this 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sentiment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which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seemed to be largely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caused by patients not being able to get through to a receptionist on the telephone to book an appointment.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was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largely positive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(56%),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with patients praising the staff</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members'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attitudes at their respective surgeries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879" name="Google Shape;879;p47"/>
          <p:cNvGraphicFramePr/>
          <p:nvPr>
            <p:extLst>
              <p:ext uri="{D42A27DB-BD31-4B8C-83A1-F6EECF244321}">
                <p14:modId xmlns:p14="http://schemas.microsoft.com/office/powerpoint/2010/main" val="461033045"/>
              </p:ext>
            </p:extLst>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80" name="Google Shape;880;p47"/>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81" name="Google Shape;881;p47"/>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82" name="Google Shape;882;p47"/>
          <p:cNvSpPr txBox="1"/>
          <p:nvPr/>
        </p:nvSpPr>
        <p:spPr>
          <a:xfrm>
            <a:off x="5559428" y="2644170"/>
            <a:ext cx="4498972"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a:t>
            </a:r>
            <a:r>
              <a:rPr lang="en-GB" sz="1200" dirty="0">
                <a:solidFill>
                  <a:schemeClr val="dk1"/>
                </a:solidFill>
                <a:highlight>
                  <a:srgbClr val="DDEAC0"/>
                </a:highlight>
                <a:latin typeface="Trebuchet MS"/>
              </a:rPr>
              <a:t>Since COVID-19, I have not had any face to face appointments which is fine for me. The receptionists are very nice and helpful.</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dirty="0">
              <a:solidFill>
                <a:schemeClr val="dk1"/>
              </a:solidFill>
              <a:highlight>
                <a:srgbClr val="DDEAC0"/>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“T</a:t>
            </a:r>
            <a:r>
              <a:rPr lang="en-GB" sz="1200" dirty="0">
                <a:solidFill>
                  <a:schemeClr val="dk1"/>
                </a:solidFill>
                <a:highlight>
                  <a:srgbClr val="DDEAC0"/>
                </a:highlight>
                <a:latin typeface="Trebuchet MS"/>
              </a:rPr>
              <a:t>he staff are very good, They offer me an appointment when I need to. The doctors are very good and the receptionist are very nice and helpful.</a:t>
            </a:r>
            <a:r>
              <a:rPr lang="en-GB" sz="1200" dirty="0">
                <a:solidFill>
                  <a:schemeClr val="dk1"/>
                </a:solidFill>
                <a:highlight>
                  <a:srgbClr val="DDEAC0"/>
                </a:highlight>
                <a:latin typeface="Trebuchet MS"/>
                <a:sym typeface="Trebuchet MS"/>
              </a:rPr>
              <a:t>” </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883" name="Google Shape;883;p47"/>
          <p:cNvSpPr txBox="1"/>
          <p:nvPr/>
        </p:nvSpPr>
        <p:spPr>
          <a:xfrm>
            <a:off x="5559428" y="4592594"/>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algn="just">
              <a:buSzPts val="1200"/>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I have been calling Babylon GP at Hand for over a week on a simple admin task and it still hasn't been processed and I've had no explanation or apology!.</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The place is an absolute shambles. They have no idea as to what's going on with their own patients nor are they willing to help even when the fault is their own.</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884" name="Google Shape;884;p47"/>
          <p:cNvCxnSpPr/>
          <p:nvPr/>
        </p:nvCxnSpPr>
        <p:spPr>
          <a:xfrm>
            <a:off x="5650868" y="264417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85" name="Google Shape;885;p4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44</a:t>
            </a:fld>
            <a:endParaRPr dirty="0"/>
          </a:p>
        </p:txBody>
      </p:sp>
      <p:pic>
        <p:nvPicPr>
          <p:cNvPr id="886" name="Google Shape;886;p4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87" name="Google Shape;887;p47"/>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Babylon GP at Hand</a:t>
            </a:r>
            <a:endParaRPr sz="1400" b="0" i="0" u="none" strike="noStrike" cap="none">
              <a:solidFill>
                <a:srgbClr val="000000"/>
              </a:solidFill>
              <a:latin typeface="Arial"/>
              <a:ea typeface="Arial"/>
              <a:cs typeface="Arial"/>
              <a:sym typeface="Arial"/>
            </a:endParaRPr>
          </a:p>
        </p:txBody>
      </p:sp>
      <p:cxnSp>
        <p:nvCxnSpPr>
          <p:cNvPr id="888" name="Google Shape;888;p47"/>
          <p:cNvCxnSpPr/>
          <p:nvPr/>
        </p:nvCxnSpPr>
        <p:spPr>
          <a:xfrm>
            <a:off x="5650868" y="452992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89" name="Google Shape;889;p47"/>
          <p:cNvCxnSpPr/>
          <p:nvPr/>
        </p:nvCxnSpPr>
        <p:spPr>
          <a:xfrm>
            <a:off x="5651407" y="653154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B0C5FCC9-35AC-44F5-9CF0-38FC7FBDA0BA}"/>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4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97" name="Google Shape;897;p48"/>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Healthwatch H&amp;F collected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191 reviews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PCN.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these, 72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(n.138) were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(n.19) were neutral and 18%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34</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were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chart below shows the top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four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themes for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South Fulham PCN.</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br>
              <a:rPr lang="en-GB" sz="1200" b="1" i="0" u="none" strike="noStrike" cap="none" dirty="0">
                <a:solidFill>
                  <a:srgbClr val="000000"/>
                </a:solidFill>
                <a:latin typeface="Khmer UI" panose="020B0502040204020203" pitchFamily="34" charset="0"/>
                <a:ea typeface="Trebuchet MS"/>
                <a:cs typeface="Khmer UI" panose="020B0502040204020203" pitchFamily="34" charset="0"/>
                <a:sym typeface="Trebuchet MS"/>
              </a:rPr>
            </a:b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and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by far most common themes identified.</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Patient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feedback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to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was very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making up 86% of the total number of these reviews.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On the other hand, over half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referencing 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Administration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theme were negative,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56</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(n.105) being negative in sentiment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Reviews that were related to</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Access to services </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largely negative</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sentiment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making</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up 58</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(n.45) of the total number of reviews</a:t>
            </a:r>
            <a:r>
              <a:rPr lang="en-GB" sz="120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Lastly, whilst the </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Treatment</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Care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theme was identified less frequently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than the two leading themes, the reviews were mostly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898" name="Google Shape;898;p48"/>
          <p:cNvGraphicFramePr/>
          <p:nvPr>
            <p:extLst>
              <p:ext uri="{D42A27DB-BD31-4B8C-83A1-F6EECF244321}">
                <p14:modId xmlns:p14="http://schemas.microsoft.com/office/powerpoint/2010/main" val="3725906627"/>
              </p:ext>
            </p:extLst>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99" name="Google Shape;899;p48"/>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900" name="Google Shape;900;p48"/>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901" name="Google Shape;901;p48"/>
          <p:cNvSpPr txBox="1"/>
          <p:nvPr/>
        </p:nvSpPr>
        <p:spPr>
          <a:xfrm>
            <a:off x="5559428" y="2644170"/>
            <a:ext cx="4498972" cy="23698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am so happy with the service I received from admin member at Cassidy, I processed an online consultation on my mother’s behalf as she does not speak English.</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a:t>
            </a:r>
            <a:r>
              <a:rPr lang="en-GB" sz="1200" dirty="0">
                <a:solidFill>
                  <a:schemeClr val="dk1"/>
                </a:solidFill>
                <a:highlight>
                  <a:srgbClr val="DDEAC0"/>
                </a:highlight>
                <a:latin typeface="Trebuchet MS"/>
              </a:rPr>
              <a:t>I just joined the surgery and it was easy to register, I sent them an email and it was all done. Very straightforward. I had my first visit to the surgery and it was great. I was seen on time.</a:t>
            </a:r>
            <a:r>
              <a:rPr lang="en-GB" sz="1200" dirty="0">
                <a:solidFill>
                  <a:schemeClr val="dk1"/>
                </a:solidFill>
                <a:highlight>
                  <a:srgbClr val="DDEAC0"/>
                </a:highlight>
                <a:latin typeface="Trebuchet MS"/>
                <a:sym typeface="Trebuchet MS"/>
              </a:rPr>
              <a:t>”</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902" name="Google Shape;902;p48"/>
          <p:cNvSpPr txBox="1"/>
          <p:nvPr/>
        </p:nvSpPr>
        <p:spPr>
          <a:xfrm>
            <a:off x="5559428" y="4684927"/>
            <a:ext cx="4488462" cy="21236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Can't get through on the phone my 82-year-old dad has to wait 3 weeks for a doctor to ring him with the results.</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algn="just"/>
            <a:r>
              <a:rPr lang="en-GB" sz="1200" b="0" i="0" u="none" strike="noStrike" cap="none" dirty="0">
                <a:solidFill>
                  <a:schemeClr val="dk1"/>
                </a:solidFill>
                <a:highlight>
                  <a:srgbClr val="BDD1D1"/>
                </a:highlight>
                <a:latin typeface="Trebuchet MS"/>
                <a:ea typeface="Trebuchet MS"/>
                <a:cs typeface="Trebuchet MS"/>
                <a:sym typeface="Trebuchet MS"/>
              </a:rPr>
              <a:t>“</a:t>
            </a:r>
            <a:r>
              <a:rPr lang="en-GB" sz="1200" dirty="0">
                <a:solidFill>
                  <a:schemeClr val="dk1"/>
                </a:solidFill>
                <a:highlight>
                  <a:srgbClr val="BDD1D1"/>
                </a:highlight>
                <a:latin typeface="Trebuchet MS"/>
              </a:rPr>
              <a:t>Awfully rude receptionist (Stephanie). I've been going to this surgery for a decade and the regular challenge is to get past the rudeness, misinformation, and angry nature of the receptionist to get through to decent NHS healthcare beyond.</a:t>
            </a:r>
            <a:r>
              <a:rPr lang="en-GB" sz="1200" dirty="0">
                <a:solidFill>
                  <a:schemeClr val="dk1"/>
                </a:solidFill>
                <a:highlight>
                  <a:srgbClr val="BDD1D1"/>
                </a:highlight>
                <a:latin typeface="Trebuchet MS"/>
                <a:sym typeface="Trebuchet MS"/>
              </a:rPr>
              <a:t>”</a:t>
            </a:r>
            <a:endParaRPr sz="1200" dirty="0">
              <a:solidFill>
                <a:schemeClr val="dk1"/>
              </a:solidFill>
              <a:highlight>
                <a:srgbClr val="BDD1D1"/>
              </a:highlight>
              <a:latin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cxnSp>
        <p:nvCxnSpPr>
          <p:cNvPr id="903" name="Google Shape;903;p48"/>
          <p:cNvCxnSpPr/>
          <p:nvPr/>
        </p:nvCxnSpPr>
        <p:spPr>
          <a:xfrm>
            <a:off x="5650868" y="672147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904" name="Google Shape;904;p4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45</a:t>
            </a:fld>
            <a:endParaRPr/>
          </a:p>
        </p:txBody>
      </p:sp>
      <p:pic>
        <p:nvPicPr>
          <p:cNvPr id="905" name="Google Shape;905;p4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906" name="Google Shape;906;p48"/>
          <p:cNvSpPr txBox="1"/>
          <p:nvPr/>
        </p:nvSpPr>
        <p:spPr>
          <a:xfrm>
            <a:off x="666109" y="24333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South Fulham PCN</a:t>
            </a:r>
            <a:endParaRPr sz="1400" b="0" i="0" u="none" strike="noStrike" cap="none">
              <a:solidFill>
                <a:srgbClr val="000000"/>
              </a:solidFill>
              <a:latin typeface="Arial"/>
              <a:ea typeface="Arial"/>
              <a:cs typeface="Arial"/>
              <a:sym typeface="Arial"/>
            </a:endParaRPr>
          </a:p>
        </p:txBody>
      </p:sp>
      <p:cxnSp>
        <p:nvCxnSpPr>
          <p:cNvPr id="907" name="Google Shape;907;p48"/>
          <p:cNvCxnSpPr/>
          <p:nvPr/>
        </p:nvCxnSpPr>
        <p:spPr>
          <a:xfrm>
            <a:off x="5650868" y="46849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908" name="Google Shape;908;p48"/>
          <p:cNvCxnSpPr/>
          <p:nvPr/>
        </p:nvCxnSpPr>
        <p:spPr>
          <a:xfrm>
            <a:off x="5567350" y="2679798"/>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17" name="Google Shape;102;p2">
            <a:extLst>
              <a:ext uri="{FF2B5EF4-FFF2-40B4-BE49-F238E27FC236}">
                <a16:creationId xmlns:a16="http://schemas.microsoft.com/office/drawing/2014/main" id="{C77A95BF-BE40-46A4-B566-0C56F3F0581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p4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16" name="Google Shape;916;p4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17" name="Google Shape;917;p49"/>
          <p:cNvSpPr txBox="1"/>
          <p:nvPr/>
        </p:nvSpPr>
        <p:spPr>
          <a:xfrm>
            <a:off x="805046" y="152248"/>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18" name="Google Shape;918;p49"/>
          <p:cNvSpPr txBox="1"/>
          <p:nvPr/>
        </p:nvSpPr>
        <p:spPr>
          <a:xfrm>
            <a:off x="237081" y="1136852"/>
            <a:ext cx="4880700" cy="1384954"/>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breakdown of participants by religion. A large proportion of people leave this question blank or chose not to identify their religion.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Out of the total number of participants this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26%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(n.316)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identified as being Christian, 8%</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(n.103)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practice Islam</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and 4% (n.43) identified as Hindu</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10%</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(n.117) identified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as having no religion. We will seek to improve the completion of monitoring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through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our face to face engagement.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919" name="Google Shape;919;p4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46</a:t>
            </a:fld>
            <a:endParaRPr/>
          </a:p>
        </p:txBody>
      </p:sp>
      <p:sp>
        <p:nvSpPr>
          <p:cNvPr id="920" name="Google Shape;920;p49"/>
          <p:cNvSpPr txBox="1"/>
          <p:nvPr/>
        </p:nvSpPr>
        <p:spPr>
          <a:xfrm>
            <a:off x="5392930" y="1014567"/>
            <a:ext cx="51180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breakdown of participants by age group. Aside from the majority of participants who left this question blank (n.625), the age group to provide the most feedback was 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35-44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approximately 12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(n.146</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was followed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by the 45-54 age group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approximately 10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(n.125), and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-34 age group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accounting for 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n.107) of the population sample.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Although there is representation in the lower age groups, given the boroughs profile, further work will be done to increase feedback from these groups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subsequently produce more robust conclusions about their interactions with services.</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23" name="Google Shape;923;p49"/>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Religion of Patients </a:t>
            </a:r>
            <a:endParaRPr sz="1400" b="0" i="0" u="none" strike="noStrike" cap="none">
              <a:solidFill>
                <a:schemeClr val="dk1"/>
              </a:solidFill>
              <a:latin typeface="Trebuchet MS"/>
              <a:ea typeface="Trebuchet MS"/>
              <a:cs typeface="Trebuchet MS"/>
              <a:sym typeface="Trebuchet MS"/>
            </a:endParaRPr>
          </a:p>
        </p:txBody>
      </p:sp>
      <p:sp>
        <p:nvSpPr>
          <p:cNvPr id="924" name="Google Shape;924;p49"/>
          <p:cNvSpPr txBox="1"/>
          <p:nvPr/>
        </p:nvSpPr>
        <p:spPr>
          <a:xfrm>
            <a:off x="6358701" y="6413695"/>
            <a:ext cx="236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Age of Patients </a:t>
            </a:r>
            <a:endParaRPr sz="1800" b="0" i="0" u="none" strike="noStrike" cap="none">
              <a:solidFill>
                <a:schemeClr val="dk1"/>
              </a:solidFill>
              <a:latin typeface="Calibri"/>
              <a:ea typeface="Calibri"/>
              <a:cs typeface="Calibri"/>
              <a:sym typeface="Calibri"/>
            </a:endParaRPr>
          </a:p>
        </p:txBody>
      </p:sp>
      <p:graphicFrame>
        <p:nvGraphicFramePr>
          <p:cNvPr id="14" name="Chart 13">
            <a:extLst>
              <a:ext uri="{FF2B5EF4-FFF2-40B4-BE49-F238E27FC236}">
                <a16:creationId xmlns:a16="http://schemas.microsoft.com/office/drawing/2014/main" id="{B7FA2932-AD9E-4E40-987C-47C16DC8A0DB}"/>
              </a:ext>
            </a:extLst>
          </p:cNvPr>
          <p:cNvGraphicFramePr>
            <a:graphicFrameLocks/>
          </p:cNvGraphicFramePr>
          <p:nvPr>
            <p:extLst>
              <p:ext uri="{D42A27DB-BD31-4B8C-83A1-F6EECF244321}">
                <p14:modId xmlns:p14="http://schemas.microsoft.com/office/powerpoint/2010/main" val="263649631"/>
              </p:ext>
            </p:extLst>
          </p:nvPr>
        </p:nvGraphicFramePr>
        <p:xfrm>
          <a:off x="5454953" y="2740162"/>
          <a:ext cx="4723361" cy="36452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452F474F-0F63-4B8E-B98C-14F473CC0866}"/>
              </a:ext>
            </a:extLst>
          </p:cNvPr>
          <p:cNvGraphicFramePr>
            <a:graphicFrameLocks/>
          </p:cNvGraphicFramePr>
          <p:nvPr>
            <p:extLst>
              <p:ext uri="{D42A27DB-BD31-4B8C-83A1-F6EECF244321}">
                <p14:modId xmlns:p14="http://schemas.microsoft.com/office/powerpoint/2010/main" val="1199575781"/>
              </p:ext>
            </p:extLst>
          </p:nvPr>
        </p:nvGraphicFramePr>
        <p:xfrm>
          <a:off x="383873" y="2740162"/>
          <a:ext cx="4672013" cy="3645295"/>
        </p:xfrm>
        <a:graphic>
          <a:graphicData uri="http://schemas.openxmlformats.org/drawingml/2006/chart">
            <c:chart xmlns:c="http://schemas.openxmlformats.org/drawingml/2006/chart" xmlns:r="http://schemas.openxmlformats.org/officeDocument/2006/relationships" r:id="rId6"/>
          </a:graphicData>
        </a:graphic>
      </p:graphicFrame>
      <p:sp>
        <p:nvSpPr>
          <p:cNvPr id="16" name="Google Shape;102;p2">
            <a:extLst>
              <a:ext uri="{FF2B5EF4-FFF2-40B4-BE49-F238E27FC236}">
                <a16:creationId xmlns:a16="http://schemas.microsoft.com/office/drawing/2014/main" id="{155C77A2-2031-4C73-96DF-E0063F964A1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5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32" name="Google Shape;932;p5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33" name="Google Shape;933;p50"/>
          <p:cNvSpPr txBox="1"/>
          <p:nvPr/>
        </p:nvSpPr>
        <p:spPr>
          <a:xfrm>
            <a:off x="917977" y="132421"/>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34" name="Google Shape;934;p50"/>
          <p:cNvSpPr txBox="1"/>
          <p:nvPr/>
        </p:nvSpPr>
        <p:spPr>
          <a:xfrm>
            <a:off x="237081" y="1136852"/>
            <a:ext cx="4880830" cy="156962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terms of ethnicity,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aside from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(n.614) who did not complete this section, the largest proportion of feedback received this quarter was from people who identified as ‘White British’</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218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 decrease of 12% from last quarter. The next highest category was from people who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identify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as ‘White - Any other White background’ at 9% (n.107) and followed by ‘Black British -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Caribbean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6% (n.71). Further monitoring of ethnicity data will take place to help direct targeted engagement work in the future.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35" name="Google Shape;935;p5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47</a:t>
            </a:fld>
            <a:endParaRPr/>
          </a:p>
        </p:txBody>
      </p:sp>
      <p:sp>
        <p:nvSpPr>
          <p:cNvPr id="936" name="Google Shape;936;p50"/>
          <p:cNvSpPr txBox="1"/>
          <p:nvPr/>
        </p:nvSpPr>
        <p:spPr>
          <a:xfrm>
            <a:off x="5392930" y="1014567"/>
            <a:ext cx="4970400" cy="1754286"/>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pie chart below shows the number of reviews received by gender.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When comparing the number of individuals who identified as either Male or Female, 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majority of the reviews received this quarter are from Females with 34% (n.414</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the total population sample –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an increase of 1%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last quarter. Males made up 15% (n.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180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sample population</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quarter, representing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de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crease of 1</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compared to last quarter.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As we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have noticed that women are more willing to share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experiences, further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work will be undertaken 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gather feedback from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men in the future.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37" name="Google Shape;937;p50"/>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Ethnicity of Patients </a:t>
            </a:r>
            <a:endParaRPr sz="1800" b="0" i="0" u="none" strike="noStrike" cap="none">
              <a:solidFill>
                <a:schemeClr val="dk1"/>
              </a:solidFill>
              <a:latin typeface="Calibri"/>
              <a:ea typeface="Calibri"/>
              <a:cs typeface="Calibri"/>
              <a:sym typeface="Calibri"/>
            </a:endParaRPr>
          </a:p>
        </p:txBody>
      </p:sp>
      <p:sp>
        <p:nvSpPr>
          <p:cNvPr id="938" name="Google Shape;938;p50"/>
          <p:cNvSpPr txBox="1"/>
          <p:nvPr/>
        </p:nvSpPr>
        <p:spPr>
          <a:xfrm>
            <a:off x="6744499" y="6352145"/>
            <a:ext cx="27989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Gender of Patients </a:t>
            </a:r>
            <a:endParaRPr sz="1800" b="0" i="0" u="none" strike="noStrike" cap="none">
              <a:solidFill>
                <a:schemeClr val="dk1"/>
              </a:solidFill>
              <a:latin typeface="Calibri"/>
              <a:ea typeface="Calibri"/>
              <a:cs typeface="Calibri"/>
              <a:sym typeface="Calibri"/>
            </a:endParaRPr>
          </a:p>
        </p:txBody>
      </p:sp>
      <p:graphicFrame>
        <p:nvGraphicFramePr>
          <p:cNvPr id="14" name="Chart 13">
            <a:extLst>
              <a:ext uri="{FF2B5EF4-FFF2-40B4-BE49-F238E27FC236}">
                <a16:creationId xmlns:a16="http://schemas.microsoft.com/office/drawing/2014/main" id="{046E708E-520A-4177-84B4-E177174CDDEA}"/>
              </a:ext>
            </a:extLst>
          </p:cNvPr>
          <p:cNvGraphicFramePr>
            <a:graphicFrameLocks/>
          </p:cNvGraphicFramePr>
          <p:nvPr>
            <p:extLst>
              <p:ext uri="{D42A27DB-BD31-4B8C-83A1-F6EECF244321}">
                <p14:modId xmlns:p14="http://schemas.microsoft.com/office/powerpoint/2010/main" val="206650822"/>
              </p:ext>
            </p:extLst>
          </p:nvPr>
        </p:nvGraphicFramePr>
        <p:xfrm>
          <a:off x="5610602" y="2706512"/>
          <a:ext cx="4395788" cy="3690937"/>
        </p:xfrm>
        <a:graphic>
          <a:graphicData uri="http://schemas.openxmlformats.org/drawingml/2006/chart">
            <c:chart xmlns:c="http://schemas.openxmlformats.org/drawingml/2006/chart" xmlns:r="http://schemas.openxmlformats.org/officeDocument/2006/relationships" r:id="rId5"/>
          </a:graphicData>
        </a:graphic>
      </p:graphicFrame>
      <p:sp>
        <p:nvSpPr>
          <p:cNvPr id="15" name="Google Shape;102;p2">
            <a:extLst>
              <a:ext uri="{FF2B5EF4-FFF2-40B4-BE49-F238E27FC236}">
                <a16:creationId xmlns:a16="http://schemas.microsoft.com/office/drawing/2014/main" id="{B79D27FB-F8B7-44DB-8428-C58CA3DB336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17" name="Chart 16">
            <a:extLst>
              <a:ext uri="{FF2B5EF4-FFF2-40B4-BE49-F238E27FC236}">
                <a16:creationId xmlns:a16="http://schemas.microsoft.com/office/drawing/2014/main" id="{69767EB5-EDF6-4BB3-8CBE-177F69A85142}"/>
              </a:ext>
            </a:extLst>
          </p:cNvPr>
          <p:cNvGraphicFramePr>
            <a:graphicFrameLocks/>
          </p:cNvGraphicFramePr>
          <p:nvPr>
            <p:extLst>
              <p:ext uri="{D42A27DB-BD31-4B8C-83A1-F6EECF244321}">
                <p14:modId xmlns:p14="http://schemas.microsoft.com/office/powerpoint/2010/main" val="3659299453"/>
              </p:ext>
            </p:extLst>
          </p:nvPr>
        </p:nvGraphicFramePr>
        <p:xfrm>
          <a:off x="361497" y="2722762"/>
          <a:ext cx="4674493" cy="3690937"/>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1"/>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48" name="Google Shape;948;p5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49" name="Google Shape;949;p51"/>
          <p:cNvSpPr txBox="1"/>
          <p:nvPr/>
        </p:nvSpPr>
        <p:spPr>
          <a:xfrm>
            <a:off x="849814" y="132316"/>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50" name="Google Shape;950;p51"/>
          <p:cNvSpPr txBox="1"/>
          <p:nvPr/>
        </p:nvSpPr>
        <p:spPr>
          <a:xfrm>
            <a:off x="237081" y="1136852"/>
            <a:ext cx="10053300" cy="1015622"/>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During our direct telephone and face to face engagement, we have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spoken to residents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living in 16 different areas across the borough of Hammersmith &amp; Fulham. The highest number of the reviews received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was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from residents in the </a:t>
            </a:r>
            <a:r>
              <a:rPr lang="en-GB" sz="1200" dirty="0" err="1">
                <a:solidFill>
                  <a:schemeClr val="dk1"/>
                </a:solidFill>
                <a:latin typeface="Khmer UI" panose="020B0502040204020203" pitchFamily="34" charset="0"/>
                <a:cs typeface="Khmer UI" panose="020B0502040204020203" pitchFamily="34" charset="0"/>
              </a:rPr>
              <a:t>Wormholt</a:t>
            </a:r>
            <a:r>
              <a:rPr lang="en-GB" sz="1200" dirty="0">
                <a:solidFill>
                  <a:schemeClr val="dk1"/>
                </a:solidFill>
                <a:latin typeface="Khmer UI" panose="020B0502040204020203" pitchFamily="34" charset="0"/>
                <a:cs typeface="Khmer UI" panose="020B0502040204020203" pitchFamily="34" charset="0"/>
              </a:rPr>
              <a:t> and White City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(9%,</a:t>
            </a:r>
            <a:r>
              <a:rPr lang="en-GB" sz="1200" dirty="0">
                <a:solidFill>
                  <a:schemeClr val="dk1"/>
                </a:solidFill>
                <a:latin typeface="Khmer UI" panose="020B0502040204020203" pitchFamily="34" charset="0"/>
                <a:cs typeface="Khmer UI" panose="020B0502040204020203" pitchFamily="34" charset="0"/>
                <a:sym typeface="Trebuchet MS"/>
              </a:rPr>
              <a:t> n.107), the Parsons Green and Waltham Ward (6%, n.74) and the North End Ward (5%, n.59). The least number of reviews received was from the </a:t>
            </a:r>
            <a:r>
              <a:rPr lang="en-GB" sz="1200" dirty="0">
                <a:solidFill>
                  <a:schemeClr val="dk1"/>
                </a:solidFill>
                <a:latin typeface="Khmer UI" panose="020B0502040204020203" pitchFamily="34" charset="0"/>
                <a:cs typeface="Khmer UI" panose="020B0502040204020203" pitchFamily="34" charset="0"/>
              </a:rPr>
              <a:t>Fulham Reach Ward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(1%, n.8). Compared to last quarter, we have seen an increase in reviews for some areas whilst others have decreased. In Quarter 3</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will continue to try and reach more people in the areas where we have received the fewest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through face to face engagement.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51" name="Google Shape;951;p5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48</a:t>
            </a:fld>
            <a:endParaRPr/>
          </a:p>
        </p:txBody>
      </p:sp>
      <p:sp>
        <p:nvSpPr>
          <p:cNvPr id="952" name="Google Shape;952;p51"/>
          <p:cNvSpPr txBox="1"/>
          <p:nvPr/>
        </p:nvSpPr>
        <p:spPr>
          <a:xfrm>
            <a:off x="3528161" y="6356352"/>
            <a:ext cx="31220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dirty="0">
                <a:solidFill>
                  <a:schemeClr val="dk1"/>
                </a:solidFill>
                <a:latin typeface="Trebuchet MS"/>
                <a:ea typeface="Trebuchet MS"/>
                <a:cs typeface="Trebuchet MS"/>
                <a:sym typeface="Trebuchet MS"/>
              </a:rPr>
              <a:t>Patient</a:t>
            </a:r>
            <a:r>
              <a:rPr lang="en-GB" sz="1800" b="1" i="0" u="none" strike="noStrike" cap="none" dirty="0">
                <a:solidFill>
                  <a:schemeClr val="dk1"/>
                </a:solidFill>
                <a:latin typeface="Trebuchet MS"/>
                <a:ea typeface="Trebuchet MS"/>
                <a:cs typeface="Trebuchet MS"/>
                <a:sym typeface="Trebuchet MS"/>
              </a:rPr>
              <a:t> area of residence</a:t>
            </a:r>
            <a:endParaRPr sz="1400" b="0" i="0" u="none" strike="noStrike" cap="none" dirty="0">
              <a:solidFill>
                <a:schemeClr val="dk1"/>
              </a:solidFill>
              <a:latin typeface="Trebuchet MS"/>
              <a:ea typeface="Trebuchet MS"/>
              <a:cs typeface="Trebuchet MS"/>
              <a:sym typeface="Trebuchet MS"/>
            </a:endParaRPr>
          </a:p>
        </p:txBody>
      </p:sp>
      <p:sp>
        <p:nvSpPr>
          <p:cNvPr id="11" name="Google Shape;102;p2">
            <a:extLst>
              <a:ext uri="{FF2B5EF4-FFF2-40B4-BE49-F238E27FC236}">
                <a16:creationId xmlns:a16="http://schemas.microsoft.com/office/drawing/2014/main" id="{B948AF08-EDD5-430A-B985-B855926164B2}"/>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3" name="Table 2">
            <a:extLst>
              <a:ext uri="{FF2B5EF4-FFF2-40B4-BE49-F238E27FC236}">
                <a16:creationId xmlns:a16="http://schemas.microsoft.com/office/drawing/2014/main" id="{DBDB286F-D3ED-4722-A0C1-09759B498125}"/>
              </a:ext>
            </a:extLst>
          </p:cNvPr>
          <p:cNvGraphicFramePr>
            <a:graphicFrameLocks noGrp="1"/>
          </p:cNvGraphicFramePr>
          <p:nvPr>
            <p:extLst>
              <p:ext uri="{D42A27DB-BD31-4B8C-83A1-F6EECF244321}">
                <p14:modId xmlns:p14="http://schemas.microsoft.com/office/powerpoint/2010/main" val="89654816"/>
              </p:ext>
            </p:extLst>
          </p:nvPr>
        </p:nvGraphicFramePr>
        <p:xfrm>
          <a:off x="562708" y="2274758"/>
          <a:ext cx="9330579" cy="4081586"/>
        </p:xfrm>
        <a:graphic>
          <a:graphicData uri="http://schemas.openxmlformats.org/drawingml/2006/table">
            <a:tbl>
              <a:tblPr>
                <a:tableStyleId>{77E76BAE-E5B0-4B3B-A8A9-43F8569C541C}</a:tableStyleId>
              </a:tblPr>
              <a:tblGrid>
                <a:gridCol w="4083612">
                  <a:extLst>
                    <a:ext uri="{9D8B030D-6E8A-4147-A177-3AD203B41FA5}">
                      <a16:colId xmlns:a16="http://schemas.microsoft.com/office/drawing/2014/main" val="845112049"/>
                    </a:ext>
                  </a:extLst>
                </a:gridCol>
                <a:gridCol w="2606864">
                  <a:extLst>
                    <a:ext uri="{9D8B030D-6E8A-4147-A177-3AD203B41FA5}">
                      <a16:colId xmlns:a16="http://schemas.microsoft.com/office/drawing/2014/main" val="1614368366"/>
                    </a:ext>
                  </a:extLst>
                </a:gridCol>
                <a:gridCol w="2640103">
                  <a:extLst>
                    <a:ext uri="{9D8B030D-6E8A-4147-A177-3AD203B41FA5}">
                      <a16:colId xmlns:a16="http://schemas.microsoft.com/office/drawing/2014/main" val="1166616871"/>
                    </a:ext>
                  </a:extLst>
                </a:gridCol>
              </a:tblGrid>
              <a:tr h="330298">
                <a:tc>
                  <a:txBody>
                    <a:bodyPr/>
                    <a:lstStyle/>
                    <a:p>
                      <a:pPr algn="l" fontAlgn="b"/>
                      <a:r>
                        <a:rPr lang="en-GB" sz="1600" b="1" u="none" strike="noStrike" dirty="0">
                          <a:effectLst/>
                          <a:latin typeface="Trebuchet MS" panose="020B0603020202020204" pitchFamily="34" charset="0"/>
                        </a:rPr>
                        <a:t>Patient area of residence</a:t>
                      </a:r>
                      <a:endParaRPr lang="en-GB" sz="1600" b="1" i="0" u="none" strike="noStrike" dirty="0">
                        <a:solidFill>
                          <a:srgbClr val="FFFFFF"/>
                        </a:solidFill>
                        <a:effectLst/>
                        <a:latin typeface="Trebuchet MS" panose="020B0603020202020204" pitchFamily="34" charset="0"/>
                      </a:endParaRPr>
                    </a:p>
                  </a:txBody>
                  <a:tcPr marL="9525" marR="9525" marT="9525" marB="0" anchor="b"/>
                </a:tc>
                <a:tc>
                  <a:txBody>
                    <a:bodyPr/>
                    <a:lstStyle/>
                    <a:p>
                      <a:pPr algn="l" fontAlgn="b"/>
                      <a:r>
                        <a:rPr lang="en-GB" sz="2000" b="1" u="none" strike="noStrike" dirty="0">
                          <a:effectLst/>
                          <a:latin typeface="Trebuchet MS" panose="020B0603020202020204" pitchFamily="34" charset="0"/>
                        </a:rPr>
                        <a:t>Number of reviews </a:t>
                      </a:r>
                      <a:endParaRPr lang="en-GB" sz="2000" b="1" i="0" u="none" strike="noStrike" dirty="0">
                        <a:solidFill>
                          <a:srgbClr val="FFFFFF"/>
                        </a:solidFill>
                        <a:effectLst/>
                        <a:latin typeface="Trebuchet MS" panose="020B0603020202020204" pitchFamily="34" charset="0"/>
                      </a:endParaRPr>
                    </a:p>
                  </a:txBody>
                  <a:tcPr marL="9525" marR="9525" marT="9525" marB="0" anchor="b"/>
                </a:tc>
                <a:tc>
                  <a:txBody>
                    <a:bodyPr/>
                    <a:lstStyle/>
                    <a:p>
                      <a:pPr algn="l" fontAlgn="b"/>
                      <a:r>
                        <a:rPr lang="en-GB" sz="1600" b="1" u="none" strike="noStrike" dirty="0">
                          <a:effectLst/>
                          <a:latin typeface="Trebuchet MS" panose="020B0603020202020204" pitchFamily="34" charset="0"/>
                        </a:rPr>
                        <a:t>Percentage </a:t>
                      </a:r>
                      <a:endParaRPr lang="en-GB" sz="1600" b="1" i="0" u="none" strike="noStrike" dirty="0">
                        <a:solidFill>
                          <a:srgbClr val="FFFFFF"/>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763780272"/>
                  </a:ext>
                </a:extLst>
              </a:tr>
              <a:tr h="220664">
                <a:tc>
                  <a:txBody>
                    <a:bodyPr/>
                    <a:lstStyle/>
                    <a:p>
                      <a:pPr algn="l" fontAlgn="b"/>
                      <a:r>
                        <a:rPr lang="en-GB" sz="1200" u="none" strike="noStrike" dirty="0" err="1">
                          <a:effectLst/>
                          <a:latin typeface="Trebuchet MS" panose="020B0603020202020204" pitchFamily="34" charset="0"/>
                        </a:rPr>
                        <a:t>Wormholt</a:t>
                      </a:r>
                      <a:r>
                        <a:rPr lang="en-GB" sz="1200" u="none" strike="noStrike" dirty="0">
                          <a:effectLst/>
                          <a:latin typeface="Trebuchet MS" panose="020B0603020202020204" pitchFamily="34" charset="0"/>
                        </a:rPr>
                        <a:t> and White City</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107</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9%</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607958589"/>
                  </a:ext>
                </a:extLst>
              </a:tr>
              <a:tr h="220664">
                <a:tc>
                  <a:txBody>
                    <a:bodyPr/>
                    <a:lstStyle/>
                    <a:p>
                      <a:pPr algn="l" fontAlgn="b"/>
                      <a:r>
                        <a:rPr lang="en-GB" sz="1200" u="none" strike="noStrike" dirty="0">
                          <a:effectLst/>
                          <a:latin typeface="Trebuchet MS" panose="020B0603020202020204" pitchFamily="34" charset="0"/>
                        </a:rPr>
                        <a:t>Parsons Green and </a:t>
                      </a:r>
                      <a:r>
                        <a:rPr lang="en-GB" sz="1200" u="none" strike="noStrike" dirty="0" err="1">
                          <a:effectLst/>
                          <a:latin typeface="Trebuchet MS" panose="020B0603020202020204" pitchFamily="34" charset="0"/>
                        </a:rPr>
                        <a:t>Walham</a:t>
                      </a:r>
                      <a:r>
                        <a:rPr lang="en-GB" sz="1200" u="none" strike="noStrike" dirty="0">
                          <a:effectLst/>
                          <a:latin typeface="Trebuchet MS" panose="020B0603020202020204" pitchFamily="34" charset="0"/>
                        </a:rPr>
                        <a:t>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74</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6%</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714394025"/>
                  </a:ext>
                </a:extLst>
              </a:tr>
              <a:tr h="220664">
                <a:tc>
                  <a:txBody>
                    <a:bodyPr/>
                    <a:lstStyle/>
                    <a:p>
                      <a:pPr algn="l" fontAlgn="b"/>
                      <a:r>
                        <a:rPr lang="en-GB" sz="1200" u="none" strike="noStrike" dirty="0">
                          <a:effectLst/>
                          <a:latin typeface="Trebuchet MS" panose="020B0603020202020204" pitchFamily="34" charset="0"/>
                        </a:rPr>
                        <a:t>North End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59</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5%</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238579065"/>
                  </a:ext>
                </a:extLst>
              </a:tr>
              <a:tr h="220664">
                <a:tc>
                  <a:txBody>
                    <a:bodyPr/>
                    <a:lstStyle/>
                    <a:p>
                      <a:pPr algn="l" fontAlgn="b"/>
                      <a:r>
                        <a:rPr lang="en-GB" sz="1200" u="none" strike="noStrike" dirty="0">
                          <a:effectLst/>
                          <a:latin typeface="Trebuchet MS" panose="020B0603020202020204" pitchFamily="34" charset="0"/>
                        </a:rPr>
                        <a:t>Hammersmith Broadway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58</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5%</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10115152"/>
                  </a:ext>
                </a:extLst>
              </a:tr>
              <a:tr h="220664">
                <a:tc>
                  <a:txBody>
                    <a:bodyPr/>
                    <a:lstStyle/>
                    <a:p>
                      <a:pPr algn="l" fontAlgn="b"/>
                      <a:r>
                        <a:rPr lang="en-GB" sz="1200" u="none" strike="noStrike">
                          <a:effectLst/>
                          <a:latin typeface="Trebuchet MS" panose="020B0603020202020204" pitchFamily="34" charset="0"/>
                        </a:rPr>
                        <a:t>Avonmore &amp; Brook Green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53</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4%</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453967442"/>
                  </a:ext>
                </a:extLst>
              </a:tr>
              <a:tr h="220664">
                <a:tc>
                  <a:txBody>
                    <a:bodyPr/>
                    <a:lstStyle/>
                    <a:p>
                      <a:pPr algn="l" fontAlgn="b"/>
                      <a:r>
                        <a:rPr lang="en-GB" sz="1200" u="none" strike="noStrike">
                          <a:effectLst/>
                          <a:latin typeface="Trebuchet MS" panose="020B0603020202020204" pitchFamily="34" charset="0"/>
                        </a:rPr>
                        <a:t>Askew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38</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3%</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564425785"/>
                  </a:ext>
                </a:extLst>
              </a:tr>
              <a:tr h="220664">
                <a:tc>
                  <a:txBody>
                    <a:bodyPr/>
                    <a:lstStyle/>
                    <a:p>
                      <a:pPr algn="l" fontAlgn="b"/>
                      <a:r>
                        <a:rPr lang="en-GB" sz="1200" u="none" strike="noStrike">
                          <a:effectLst/>
                          <a:latin typeface="Trebuchet MS" panose="020B0603020202020204" pitchFamily="34" charset="0"/>
                        </a:rPr>
                        <a:t>Munster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35</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3%</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035690008"/>
                  </a:ext>
                </a:extLst>
              </a:tr>
              <a:tr h="220664">
                <a:tc>
                  <a:txBody>
                    <a:bodyPr/>
                    <a:lstStyle/>
                    <a:p>
                      <a:pPr algn="l" fontAlgn="b"/>
                      <a:r>
                        <a:rPr lang="en-GB" sz="1200" u="none" strike="noStrike">
                          <a:effectLst/>
                          <a:latin typeface="Trebuchet MS" panose="020B0603020202020204" pitchFamily="34" charset="0"/>
                        </a:rPr>
                        <a:t>Shepherds Bush Green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28</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2%</a:t>
                      </a:r>
                      <a:endParaRPr lang="en-GB" sz="1200" b="1" i="0" u="none" strike="noStrike">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059110414"/>
                  </a:ext>
                </a:extLst>
              </a:tr>
              <a:tr h="220664">
                <a:tc>
                  <a:txBody>
                    <a:bodyPr/>
                    <a:lstStyle/>
                    <a:p>
                      <a:pPr algn="l" fontAlgn="b"/>
                      <a:r>
                        <a:rPr lang="en-GB" sz="1200" u="none" strike="noStrike">
                          <a:effectLst/>
                          <a:latin typeface="Trebuchet MS" panose="020B0603020202020204" pitchFamily="34" charset="0"/>
                        </a:rPr>
                        <a:t>College Park and Old Oak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22</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4241737253"/>
                  </a:ext>
                </a:extLst>
              </a:tr>
              <a:tr h="220664">
                <a:tc>
                  <a:txBody>
                    <a:bodyPr/>
                    <a:lstStyle/>
                    <a:p>
                      <a:pPr algn="l" fontAlgn="b"/>
                      <a:r>
                        <a:rPr lang="en-GB" sz="1200" u="none" strike="noStrike" dirty="0">
                          <a:effectLst/>
                          <a:latin typeface="Trebuchet MS" panose="020B0603020202020204" pitchFamily="34" charset="0"/>
                        </a:rPr>
                        <a:t>Fulham Broadway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22</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249359909"/>
                  </a:ext>
                </a:extLst>
              </a:tr>
              <a:tr h="220664">
                <a:tc>
                  <a:txBody>
                    <a:bodyPr/>
                    <a:lstStyle/>
                    <a:p>
                      <a:pPr algn="l" fontAlgn="b"/>
                      <a:r>
                        <a:rPr lang="en-GB" sz="1200" u="none" strike="noStrike" dirty="0">
                          <a:effectLst/>
                          <a:latin typeface="Trebuchet MS" panose="020B0603020202020204" pitchFamily="34" charset="0"/>
                        </a:rPr>
                        <a:t>Sands End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20</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3533974026"/>
                  </a:ext>
                </a:extLst>
              </a:tr>
              <a:tr h="220664">
                <a:tc>
                  <a:txBody>
                    <a:bodyPr/>
                    <a:lstStyle/>
                    <a:p>
                      <a:pPr algn="l" fontAlgn="b"/>
                      <a:r>
                        <a:rPr lang="en-GB" sz="1200" u="none" strike="noStrike">
                          <a:effectLst/>
                          <a:latin typeface="Trebuchet MS" panose="020B0603020202020204" pitchFamily="34" charset="0"/>
                        </a:rPr>
                        <a:t>Revenscourt Park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19</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3649500965"/>
                  </a:ext>
                </a:extLst>
              </a:tr>
              <a:tr h="220664">
                <a:tc>
                  <a:txBody>
                    <a:bodyPr/>
                    <a:lstStyle/>
                    <a:p>
                      <a:pPr algn="l" fontAlgn="b"/>
                      <a:r>
                        <a:rPr lang="en-GB" sz="1200" u="none" strike="noStrike" dirty="0">
                          <a:effectLst/>
                          <a:latin typeface="Trebuchet MS" panose="020B0603020202020204" pitchFamily="34" charset="0"/>
                        </a:rPr>
                        <a:t>Town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19</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65194775"/>
                  </a:ext>
                </a:extLst>
              </a:tr>
              <a:tr h="220664">
                <a:tc>
                  <a:txBody>
                    <a:bodyPr/>
                    <a:lstStyle/>
                    <a:p>
                      <a:pPr algn="l" fontAlgn="b"/>
                      <a:r>
                        <a:rPr lang="en-GB" sz="1200" u="none" strike="noStrike" dirty="0">
                          <a:effectLst/>
                          <a:latin typeface="Trebuchet MS" panose="020B0603020202020204" pitchFamily="34" charset="0"/>
                        </a:rPr>
                        <a:t>Fulham Reach Ward</a:t>
                      </a:r>
                      <a:endParaRPr lang="en-GB" sz="1200" b="1" i="0" u="none" strike="noStrike" dirty="0">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8</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1%</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727325249"/>
                  </a:ext>
                </a:extLst>
              </a:tr>
              <a:tr h="220664">
                <a:tc>
                  <a:txBody>
                    <a:bodyPr/>
                    <a:lstStyle/>
                    <a:p>
                      <a:pPr algn="l" fontAlgn="b"/>
                      <a:r>
                        <a:rPr lang="en-GB" sz="1200" u="none" strike="noStrike">
                          <a:effectLst/>
                          <a:latin typeface="Trebuchet MS" panose="020B0603020202020204" pitchFamily="34" charset="0"/>
                        </a:rPr>
                        <a:t>Palace Riverside Ward</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11</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1%</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413081537"/>
                  </a:ext>
                </a:extLst>
              </a:tr>
              <a:tr h="220664">
                <a:tc>
                  <a:txBody>
                    <a:bodyPr/>
                    <a:lstStyle/>
                    <a:p>
                      <a:pPr algn="l" fontAlgn="b"/>
                      <a:r>
                        <a:rPr lang="en-GB" sz="1200" u="none" strike="noStrike">
                          <a:effectLst/>
                          <a:latin typeface="Trebuchet MS" panose="020B0603020202020204" pitchFamily="34" charset="0"/>
                        </a:rPr>
                        <a:t>Out of the Borough</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2</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0%</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1712182262"/>
                  </a:ext>
                </a:extLst>
              </a:tr>
              <a:tr h="220664">
                <a:tc>
                  <a:txBody>
                    <a:bodyPr/>
                    <a:lstStyle/>
                    <a:p>
                      <a:pPr algn="l" fontAlgn="b"/>
                      <a:r>
                        <a:rPr lang="en-GB" sz="1200" u="none" strike="noStrike">
                          <a:effectLst/>
                          <a:latin typeface="Trebuchet MS" panose="020B0603020202020204" pitchFamily="34" charset="0"/>
                        </a:rPr>
                        <a:t>Blank</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a:effectLst/>
                          <a:latin typeface="Trebuchet MS" panose="020B0603020202020204" pitchFamily="34" charset="0"/>
                        </a:rPr>
                        <a:t>617</a:t>
                      </a:r>
                      <a:endParaRPr lang="en-GB" sz="1200" b="1" i="0" u="none" strike="noStrike">
                        <a:solidFill>
                          <a:srgbClr val="000000"/>
                        </a:solidFill>
                        <a:effectLst/>
                        <a:latin typeface="Trebuchet MS" panose="020B0603020202020204" pitchFamily="34" charset="0"/>
                      </a:endParaRPr>
                    </a:p>
                  </a:txBody>
                  <a:tcPr marL="9525" marR="9525" marT="9525" marB="0" anchor="b"/>
                </a:tc>
                <a:tc>
                  <a:txBody>
                    <a:bodyPr/>
                    <a:lstStyle/>
                    <a:p>
                      <a:pPr algn="r" fontAlgn="b"/>
                      <a:r>
                        <a:rPr lang="en-GB" sz="1200" u="none" strike="noStrike" dirty="0">
                          <a:effectLst/>
                          <a:latin typeface="Trebuchet MS" panose="020B0603020202020204" pitchFamily="34" charset="0"/>
                        </a:rPr>
                        <a:t>52%</a:t>
                      </a:r>
                      <a:endParaRPr lang="en-GB" sz="1200" b="1" i="0" u="none" strike="noStrike" dirty="0">
                        <a:solidFill>
                          <a:srgbClr val="000000"/>
                        </a:solidFill>
                        <a:effectLst/>
                        <a:latin typeface="Trebuchet MS" panose="020B0603020202020204" pitchFamily="34" charset="0"/>
                      </a:endParaRPr>
                    </a:p>
                  </a:txBody>
                  <a:tcPr marL="9525" marR="9525" marT="9525" marB="0" anchor="b"/>
                </a:tc>
                <a:extLst>
                  <a:ext uri="{0D108BD9-81ED-4DB2-BD59-A6C34878D82A}">
                    <a16:rowId xmlns:a16="http://schemas.microsoft.com/office/drawing/2014/main" val="217996343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66" name="Google Shape;166;p5"/>
          <p:cNvSpPr txBox="1"/>
          <p:nvPr/>
        </p:nvSpPr>
        <p:spPr>
          <a:xfrm>
            <a:off x="393717" y="1256383"/>
            <a:ext cx="9640932" cy="4339609"/>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Healthwatch Hammersmith &amp; Fulham uses a Digital Feedback Centre (on our website) and Informatics system (software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behind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Digital Feedback Centre) to capture and analyse patient experience feedback.</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Informatics system is currently used by approximately 1/3 of the Healthwatch Network across England and it captures feedback in a number of ways:</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endParaRPr lang="en-GB" sz="1200" dirty="0">
              <a:solidFill>
                <a:schemeClr val="dk1"/>
              </a:solidFill>
              <a:latin typeface="Khmer UI" panose="020B0502040204020203" pitchFamily="34" charset="0"/>
              <a:ea typeface="Trebuchet MS"/>
              <a:cs typeface="Khmer UI" panose="020B0502040204020203" pitchFamily="34" charset="0"/>
            </a:endParaRPr>
          </a:p>
          <a:p>
            <a:pPr marL="171450" indent="-171450">
              <a:buSzPts val="1200"/>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asks for an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overall</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star rating of the service, (between 1-5).</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171450" indent="-171450">
              <a:buSzPts val="1200"/>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provides a free text box for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comments </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171450" marR="0" lvl="0" indent="-171450" algn="l" rtl="0">
              <a:lnSpc>
                <a:spcPct val="100000"/>
              </a:lnSpc>
              <a:spcBef>
                <a:spcPts val="0"/>
              </a:spcBef>
              <a:spcAft>
                <a:spcPts val="0"/>
              </a:spcAft>
              <a:buClr>
                <a:srgbClr val="000000"/>
              </a:buClr>
              <a:buSzPts val="1200"/>
              <a:buFont typeface="Arial"/>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It asks for a star rating against specific domain areas, (between 1-5). </a:t>
            </a:r>
            <a:endParaRPr sz="1200" b="0" i="0" u="none" strike="noStrike" cap="none" dirty="0">
              <a:solidFill>
                <a:srgbClr val="000000"/>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above provides Healthwatch with several data sets.</a:t>
            </a:r>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pPr>
              <a:buSzPts val="1200"/>
            </a:pPr>
            <a:r>
              <a:rPr lang="en-GB" sz="1200" dirty="0">
                <a:solidFill>
                  <a:schemeClr val="dk1"/>
                </a:solidFill>
                <a:latin typeface="Khmer UI" panose="020B0502040204020203" pitchFamily="34" charset="0"/>
                <a:ea typeface="Trebuchet MS"/>
                <a:cs typeface="Khmer UI" panose="020B0502040204020203" pitchFamily="34" charset="0"/>
                <a:sym typeface="Trebuchet MS"/>
              </a:rPr>
              <a:t>Star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ratings provide a simple snapshot average, both overall and against specific domain areas.</a:t>
            </a:r>
            <a:b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br>
            <a:r>
              <a:rPr lang="en-GB" sz="1200"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free text comment box is analysed in two different ways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with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two different data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set results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indent="-171450">
              <a:buClr>
                <a:schemeClr val="dk1"/>
              </a:buClr>
              <a:buSzPts val="1200"/>
              <a:buFont typeface="Noto Sans Symbols"/>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the first instance, free text comments are broken down and analysed for themes and sub themes. Where relevant, up to 5 themes and sub themes can be applied to any one patient experience comment. Upon each application of a theme or sub theme, a positive, negative or neutral sentiment is also applied. This is a manual process undertaken by trained staff and specially trained volunteers. The process is overseen by the Patient Experience Officer and regularly audited in order to ensure consistency. Where themes and related sentiments are discussed in the report, it relates to this aspect of the process.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Each of the areas described above provides an independent set of results which can be viewed separately or in conjunction with one another in order to gain an insight into a service or service area. It is important to note that correlation between different data sets may not be apparent, for example, a service may have an overall star rating of 4/5 but much lower ratings against individual domain areas. </a:t>
            </a:r>
            <a:endParaRPr sz="1200" b="0" i="0" u="none" strike="noStrike" cap="none" dirty="0">
              <a:solidFill>
                <a:srgbClr val="000000"/>
              </a:solidFill>
              <a:latin typeface="Khmer UI" panose="020B0502040204020203" pitchFamily="34" charset="0"/>
              <a:ea typeface="Trebuchet MS"/>
              <a:cs typeface="Khmer UI" panose="020B0502040204020203" pitchFamily="34" charset="0"/>
              <a:sym typeface="Trebuchet MS"/>
            </a:endParaRPr>
          </a:p>
        </p:txBody>
      </p:sp>
      <p:sp>
        <p:nvSpPr>
          <p:cNvPr id="167" name="Google Shape;167;p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pic>
        <p:nvPicPr>
          <p:cNvPr id="168" name="Google Shape;168;p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69" name="Google Shape;169;p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9" name="Google Shape;102;p2">
            <a:extLst>
              <a:ext uri="{FF2B5EF4-FFF2-40B4-BE49-F238E27FC236}">
                <a16:creationId xmlns:a16="http://schemas.microsoft.com/office/drawing/2014/main" id="{A6414040-C624-45DD-B3FB-CDB3729988CC}"/>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p5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61" name="Google Shape;961;p5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62" name="Google Shape;962;p5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a:t>
            </a:r>
            <a:endParaRPr sz="1400" b="0" i="0" u="none" strike="noStrike" cap="none">
              <a:solidFill>
                <a:srgbClr val="000000"/>
              </a:solidFill>
              <a:latin typeface="Arial"/>
              <a:ea typeface="Arial"/>
              <a:cs typeface="Arial"/>
              <a:sym typeface="Arial"/>
            </a:endParaRPr>
          </a:p>
        </p:txBody>
      </p:sp>
      <p:sp>
        <p:nvSpPr>
          <p:cNvPr id="963" name="Google Shape;963;p52"/>
          <p:cNvSpPr txBox="1"/>
          <p:nvPr/>
        </p:nvSpPr>
        <p:spPr>
          <a:xfrm>
            <a:off x="359910" y="1102333"/>
            <a:ext cx="9791100" cy="5262939"/>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Our Patient Experience model has developed significantly from Q4 2020/2021 to Q2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2021/2022. Most importantly, we are now</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incorporating a</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degree of face to face Engagement, allowing us to</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gather feedback from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individuals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person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rely less on online reviews and direct telephone engagement as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our primary sources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feedback.</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 will continue to take a stepped approach to our face to face engagement work to ensure the safety of the public and our Patient Experience team remain a priority. As an example of the impact that this shift back to our preferred model of engagement has had on our work</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have seen an increase and more balanced response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this quarter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number of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that we received for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GP surgeries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We hope to continue this work with GP surgeries in the borough during the coming quarters.</a:t>
            </a:r>
            <a:endParaRPr lang="en-GB" sz="1200" b="0" i="0" u="none" strike="noStrike" cap="none" dirty="0">
              <a:solidFill>
                <a:schemeClr val="dk1"/>
              </a:solidFill>
              <a:latin typeface="Khmer UI" panose="020B0502040204020203" pitchFamily="34" charset="0"/>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For this quarter</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we collected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 total of 1213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There were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898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(74%) positive reviews with a star rating 4-5,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130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(11%) neutral reviews with a star rating of 3 and 185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15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reviews with a star rating 1-2. As we saw in Q1</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(April – June 2021),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positive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experiences far outweigh the negative experiences, overall.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Unfortunately, a trend that we see continuing on from</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Q3 and Q1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of 2020/2021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high proportion of</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1-star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ratings. This is a trend that is not as prominent in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neighbouring boroughs and therefore will be an area that we continue to monitor and feedback on, providing evidence for how we can address the prominent issues. During this quarter, one contributing factor to these 1-star reviews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may be due in part to the continuing impact of the pandemic on experiences and may also be due to online reviews still being a feature of our data.</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comparison to the previous three quarterly reports, the rate at which we have received demographic information from patients/service users has increased. One factor which may have contributed to this increased was the return to face to face engagement and we would therefore expect this upward trajectory for demographic information to continue in future quarters. </a:t>
            </a:r>
            <a:endParaRPr lang="en-GB" sz="1200" b="0" i="0" u="none" strike="noStrike" cap="none" dirty="0">
              <a:solidFill>
                <a:schemeClr val="dk1"/>
              </a:solidFill>
              <a:latin typeface="Khmer UI" panose="020B0502040204020203" pitchFamily="34" charset="0"/>
              <a:ea typeface="Trebuchet MS"/>
              <a:cs typeface="Khmer UI" panose="020B0502040204020203" pitchFamily="34" charset="0"/>
            </a:endParaRPr>
          </a:p>
          <a:p>
            <a:endParaRPr lang="en-GB" sz="1200" dirty="0">
              <a:solidFill>
                <a:schemeClr val="dk1"/>
              </a:solidFill>
              <a:latin typeface="Khmer UI" panose="020B0502040204020203" pitchFamily="34" charset="0"/>
              <a:ea typeface="Trebuchet MS"/>
              <a:cs typeface="Khmer UI" panose="020B0502040204020203" pitchFamily="34" charset="0"/>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If we look beyond the broader picture and at specific service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categories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our findings indicate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following: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GP services  </a:t>
            </a:r>
          </a:p>
          <a:p>
            <a:pPr marL="0" marR="0" lvl="0" indent="0" algn="l" rtl="0">
              <a:lnSpc>
                <a:spcPct val="100000"/>
              </a:lnSpc>
              <a:spcBef>
                <a:spcPts val="0"/>
              </a:spcBef>
              <a:spcAft>
                <a:spcPts val="0"/>
              </a:spcAft>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Positive feedback remains high around the Treatment and Care theme (77%) and Staff 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79</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as well as associated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(Experience, Quality of Care and Staff Attitudes). The Access to Services theme received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 significant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amount of negative feedback (65%), as did Waiting Times (61%). Looking at previews quarter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alongside this evidence,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Access to Services theme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has consistently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received the highest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or one of the highest, proportions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negative sentiment compared to other themes.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he Administration theme received a significant amount of negative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similar to last quarter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(40% positive, 55% negative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Neutral). The main issues were with the sub-themes Booking Appointment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negative), Appointment availability (69% negative) and Getting through to someone on the telephone (77%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p:txBody>
      </p:sp>
      <p:sp>
        <p:nvSpPr>
          <p:cNvPr id="964" name="Google Shape;964;p5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49</a:t>
            </a:fld>
            <a:endParaRPr/>
          </a:p>
        </p:txBody>
      </p:sp>
      <p:sp>
        <p:nvSpPr>
          <p:cNvPr id="9" name="Google Shape;102;p2">
            <a:extLst>
              <a:ext uri="{FF2B5EF4-FFF2-40B4-BE49-F238E27FC236}">
                <a16:creationId xmlns:a16="http://schemas.microsoft.com/office/drawing/2014/main" id="{2CEC7AF5-9FC7-462C-B8B1-696B57C654C4}"/>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5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72" name="Google Shape;972;p5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73" name="Google Shape;973;p53"/>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 Cont.</a:t>
            </a:r>
            <a:endParaRPr sz="1400" b="0" i="0" u="none" strike="noStrike" cap="none">
              <a:solidFill>
                <a:srgbClr val="000000"/>
              </a:solidFill>
              <a:latin typeface="Arial"/>
              <a:ea typeface="Arial"/>
              <a:cs typeface="Arial"/>
              <a:sym typeface="Arial"/>
            </a:endParaRPr>
          </a:p>
        </p:txBody>
      </p:sp>
      <p:sp>
        <p:nvSpPr>
          <p:cNvPr id="974" name="Google Shape;974;p53"/>
          <p:cNvSpPr txBox="1"/>
          <p:nvPr/>
        </p:nvSpPr>
        <p:spPr>
          <a:xfrm>
            <a:off x="414528" y="1099098"/>
            <a:ext cx="9680400" cy="54476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 Services (Imperial College NHS Trust)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Our findings indicate that the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area in which the Imperial College NHS Trust can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further improve is by reducing the length of time that individuals have to wait for their hospital appointment, as 63</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relating to the Waiting Times theme this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quarter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were negative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in sentiment. Similarly to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previous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3 quarters, the theme Access to services and the sub-theme Waiting Times received the lowest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number of positive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other themes and sub-themes for Imperial College NHS Trust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Hospitals.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On the other hand, areas of good practice can be found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in the overall Treatment and Care Quality of Care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(84% positive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for patients and an overwhelming number of positive reviews (77%) for the members of staff at the Trust's hospitals, highlighting the incredible efforts of the staff to deliver their duties to the highest standard.</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Hospital Services (Chelsea and Westminster NHS Foundation Trust)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During this quarter, we were only able to obtain a</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significant amount of feedback for the Staff theme for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Chelsea and Westminster NHS Foundation Trust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Hospitals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In total 70%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referencing the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Staff theme were positive, with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60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views referencing the Staff Attitude sub-theme being positive in sentiment. Similarly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to quarter 4</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last year,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reviews belonging to Chelsea and Westminster NHS Trust are more positive than negative</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overall.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Pharmacy Services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Overall,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H&amp;F 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/service users are satisfied with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Staff Attitudes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their respective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pharmacies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are happy with the way that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the service, and concurrently their prescriptions, 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being managed. However, it seems that there are some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issues around the W</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aiting Times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sub-theme as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/service user have to wait longer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than desired for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their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prescriptions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highlight>
                <a:srgbClr val="FFFF00"/>
              </a:highlight>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PCN specific Network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If we look at the individual PCN areas on pages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40</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-45, we see that for the majority of PCN's there are issues around Administration, Booking Appointments, Getting through to someone on the telephone, Appointment Availability and Waiting Times. The feedback referencing the Treatment and Care and Staff themes were generally positive. The PCN that had the most negative reviews was the</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H&amp;F Central PCN</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(56% positive, 12% neutral and 32% negative). Similarly to quarter 4, we can see that the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number</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negative reviews have increased, and this is most likely due to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patients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/service users struggling to get through on the telephone to book an appointment or unable to speak to a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receptionist. This may also be a result of some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GPs not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allowing</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appointments to be booked over the phone. This has been an issue since quarter 2</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of the 2020/21 financial year which has been a source of frustration for many individuals that we have spoken to.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sp>
        <p:nvSpPr>
          <p:cNvPr id="975" name="Google Shape;975;p5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50</a:t>
            </a:fld>
            <a:endParaRPr/>
          </a:p>
        </p:txBody>
      </p:sp>
      <p:sp>
        <p:nvSpPr>
          <p:cNvPr id="9" name="Google Shape;102;p2">
            <a:extLst>
              <a:ext uri="{FF2B5EF4-FFF2-40B4-BE49-F238E27FC236}">
                <a16:creationId xmlns:a16="http://schemas.microsoft.com/office/drawing/2014/main" id="{38E2C715-73FD-4A3C-8EFA-78271F23757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5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95" name="Google Shape;995;p5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96" name="Google Shape;996;p55"/>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 cont.</a:t>
            </a:r>
            <a:endParaRPr sz="1400" b="0" i="0" u="none" strike="noStrike" cap="none">
              <a:solidFill>
                <a:srgbClr val="000000"/>
              </a:solidFill>
              <a:latin typeface="Arial"/>
              <a:ea typeface="Arial"/>
              <a:cs typeface="Arial"/>
              <a:sym typeface="Arial"/>
            </a:endParaRPr>
          </a:p>
        </p:txBody>
      </p:sp>
      <p:sp>
        <p:nvSpPr>
          <p:cNvPr id="997" name="Google Shape;997;p55"/>
          <p:cNvSpPr txBox="1"/>
          <p:nvPr/>
        </p:nvSpPr>
        <p:spPr>
          <a:xfrm>
            <a:off x="300251" y="1132470"/>
            <a:ext cx="10062900" cy="4893607"/>
          </a:xfrm>
          <a:prstGeom prst="rect">
            <a:avLst/>
          </a:prstGeom>
          <a:noFill/>
          <a:ln>
            <a:noFill/>
          </a:ln>
        </p:spPr>
        <p:txBody>
          <a:bodyPr spcFirstLastPara="1" wrap="square" lIns="91425" tIns="45700" rIns="91425" bIns="45700" anchor="t" anchorCtr="0">
            <a:spAutoFit/>
          </a:bodyPr>
          <a:lstStyle/>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We will continue to identify opportunities for sharing our findings at different forums and settings within the Borough to influence change and inform our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own work priorities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research</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studies</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for Q3 2021/22. This includes the POPS Forum, SUCE, The Practice Manager forum, the CCG communications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and engagement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Group and the CQC. W</a:t>
            </a:r>
            <a:r>
              <a:rPr lang="en-GB" sz="1200" dirty="0">
                <a:solidFill>
                  <a:schemeClr val="dk1"/>
                </a:solidFill>
                <a:latin typeface="Khmer UI" panose="020B0502040204020203" pitchFamily="34" charset="0"/>
                <a:cs typeface="Khmer UI" panose="020B0502040204020203" pitchFamily="34" charset="0"/>
              </a:rPr>
              <a:t>e will continue to work closely with these organisations and individuals to ensure that the reach of our Patient Experience program grows and that in turn, the evidence that we present is utilised in the most effective ways. </a:t>
            </a:r>
            <a:r>
              <a:rPr lang="en-GB" sz="1200" dirty="0">
                <a:solidFill>
                  <a:schemeClr val="dk1"/>
                </a:solidFill>
                <a:latin typeface="Khmer UI" panose="020B0502040204020203" pitchFamily="34" charset="0"/>
                <a:cs typeface="Khmer UI" panose="020B0502040204020203" pitchFamily="34" charset="0"/>
                <a:sym typeface="Trebuchet MS"/>
              </a:rPr>
              <a:t>We will also:  </a:t>
            </a:r>
            <a:endParaRPr lang="en-US" sz="1200" b="0" i="0" u="none" strike="noStrike" cap="none" dirty="0">
              <a:solidFill>
                <a:schemeClr val="dk1"/>
              </a:solidFill>
              <a:latin typeface="Khmer UI" panose="020B0502040204020203" pitchFamily="34" charset="0"/>
              <a:cs typeface="Khmer UI" panose="020B0502040204020203" pitchFamily="34" charset="0"/>
            </a:endParaRPr>
          </a:p>
          <a:p>
            <a:endParaRPr lang="en-GB" sz="1200" dirty="0">
              <a:solidFill>
                <a:schemeClr val="dk1"/>
              </a:solidFill>
              <a:latin typeface="Khmer UI" panose="020B0502040204020203" pitchFamily="34" charset="0"/>
              <a:cs typeface="Khmer UI" panose="020B0502040204020203" pitchFamily="34" charset="0"/>
            </a:endParaRPr>
          </a:p>
          <a:p>
            <a:pPr>
              <a:buSzPts val="1200"/>
            </a:pPr>
            <a:r>
              <a:rPr lang="en-GB" sz="1200" b="1" dirty="0">
                <a:solidFill>
                  <a:schemeClr val="dk1"/>
                </a:solidFill>
                <a:latin typeface="Khmer UI" panose="020B0502040204020203" pitchFamily="34" charset="0"/>
                <a:cs typeface="Khmer UI" panose="020B0502040204020203" pitchFamily="34" charset="0"/>
              </a:rPr>
              <a:t>Produce an in-depth analysis on the level of access to GP services during the last year and a half. </a:t>
            </a:r>
            <a:r>
              <a:rPr lang="en-GB" sz="1200" dirty="0">
                <a:solidFill>
                  <a:schemeClr val="dk1"/>
                </a:solidFill>
                <a:latin typeface="Khmer UI" panose="020B0502040204020203" pitchFamily="34" charset="0"/>
                <a:cs typeface="Khmer UI" panose="020B0502040204020203" pitchFamily="34" charset="0"/>
              </a:rPr>
              <a:t>This analysis of previous patient experience data will allow us to identify the key areas in which service delviery can be improved in the borough as well as highlighting the areas in which GP surgeries are doing particularly well, to ensure that best practices are shared. </a:t>
            </a:r>
            <a:endParaRPr lang="en-GB" sz="1200" dirty="0">
              <a:solidFill>
                <a:schemeClr val="dk1"/>
              </a:solidFill>
              <a:highlight>
                <a:srgbClr val="FFFF00"/>
              </a:highlight>
              <a:latin typeface="Khmer UI" panose="020B0502040204020203" pitchFamily="34" charset="0"/>
              <a:cs typeface="Khmer UI" panose="020B0502040204020203" pitchFamily="34" charset="0"/>
            </a:endParaRPr>
          </a:p>
          <a:p>
            <a:endParaRPr lang="en-GB" sz="1200" b="1" dirty="0">
              <a:solidFill>
                <a:schemeClr val="dk1"/>
              </a:solidFill>
              <a:latin typeface="Khmer UI" panose="020B0502040204020203" pitchFamily="34" charset="0"/>
              <a:cs typeface="Khmer UI" panose="020B0502040204020203" pitchFamily="34" charset="0"/>
            </a:endParaRPr>
          </a:p>
          <a:p>
            <a:r>
              <a:rPr lang="en-GB" sz="1200" b="1" dirty="0">
                <a:solidFill>
                  <a:schemeClr val="dk1"/>
                </a:solidFill>
                <a:latin typeface="Khmer UI" panose="020B0502040204020203" pitchFamily="34" charset="0"/>
                <a:cs typeface="Khmer UI" panose="020B0502040204020203" pitchFamily="34" charset="0"/>
              </a:rPr>
              <a:t>Prioritise the feedback gathering process for Mental Health Support Services</a:t>
            </a:r>
            <a:r>
              <a:rPr lang="en-GB" sz="1200" dirty="0">
                <a:solidFill>
                  <a:schemeClr val="dk1"/>
                </a:solidFill>
                <a:latin typeface="Khmer UI" panose="020B0502040204020203" pitchFamily="34" charset="0"/>
                <a:cs typeface="Khmer UI" panose="020B0502040204020203" pitchFamily="34" charset="0"/>
              </a:rPr>
              <a:t>. To identify how Mental Health support services in the borough have been providing care our Patient Experience team have created a shortened version of the Patient Experience feedback form (see appendices). We will work with the West London NHS trust to promote this survey and gather user feedback of mental health services in Hammersmith and Fulham.</a:t>
            </a:r>
          </a:p>
          <a:p>
            <a:endParaRPr lang="en-GB" sz="1200" dirty="0">
              <a:solidFill>
                <a:schemeClr val="dk1"/>
              </a:solidFill>
              <a:latin typeface="Khmer UI" panose="020B0502040204020203" pitchFamily="34" charset="0"/>
              <a:cs typeface="Khmer UI" panose="020B0502040204020203" pitchFamily="34" charset="0"/>
            </a:endParaRPr>
          </a:p>
          <a:p>
            <a:r>
              <a:rPr lang="en-GB" sz="1200" b="1" dirty="0">
                <a:solidFill>
                  <a:schemeClr val="dk1"/>
                </a:solidFill>
                <a:latin typeface="Khmer UI" panose="020B0502040204020203" pitchFamily="34" charset="0"/>
                <a:cs typeface="Khmer UI" panose="020B0502040204020203" pitchFamily="34" charset="0"/>
              </a:rPr>
              <a:t>Further analysis into our Patient Experience demographic data. </a:t>
            </a:r>
            <a:r>
              <a:rPr lang="en-GB" sz="1200" dirty="0">
                <a:solidFill>
                  <a:schemeClr val="dk1"/>
                </a:solidFill>
                <a:latin typeface="Khmer UI" panose="020B0502040204020203" pitchFamily="34" charset="0"/>
                <a:cs typeface="Khmer UI" panose="020B0502040204020203" pitchFamily="34" charset="0"/>
              </a:rPr>
              <a:t>Through analysing our Patient Experience data, Healthwatch H&amp;F will work with YVHSC to explore whether there are any significant differences in the level of access and care that different ethnicities have experienced, throughout the Pandemic. The findings from this report can subsequently inform our own internal workplans and indeed the local and regional inequalities agendas.</a:t>
            </a:r>
          </a:p>
          <a:p>
            <a:endParaRPr lang="en-GB" sz="1200" dirty="0">
              <a:solidFill>
                <a:schemeClr val="dk1"/>
              </a:solidFill>
              <a:latin typeface="Khmer UI" panose="020B0502040204020203" pitchFamily="34" charset="0"/>
              <a:cs typeface="Khmer UI" panose="020B0502040204020203" pitchFamily="34" charset="0"/>
            </a:endParaRPr>
          </a:p>
          <a:p>
            <a:r>
              <a:rPr lang="en-GB" sz="1200" b="1" dirty="0">
                <a:solidFill>
                  <a:schemeClr val="dk1"/>
                </a:solidFill>
                <a:latin typeface="Khmer UI" panose="020B0502040204020203" pitchFamily="34" charset="0"/>
                <a:cs typeface="Khmer UI" panose="020B0502040204020203" pitchFamily="34" charset="0"/>
              </a:rPr>
              <a:t>Continue to build relationships with Imperial College NHS Trust. </a:t>
            </a:r>
            <a:r>
              <a:rPr lang="en-GB" sz="1200" dirty="0">
                <a:solidFill>
                  <a:schemeClr val="dk1"/>
                </a:solidFill>
                <a:latin typeface="Khmer UI" panose="020B0502040204020203" pitchFamily="34" charset="0"/>
                <a:cs typeface="Khmer UI" panose="020B0502040204020203" pitchFamily="34" charset="0"/>
              </a:rPr>
              <a:t>In addition to the primary care services, Healthwatch H&amp;F will work with the Trust to understand how we can best channel our reports and recommendations through their governance structure and collaboratively create a plan for our Patient Experience outreach at the Trust's sites ,when they are able to safely welcome back our team.</a:t>
            </a:r>
          </a:p>
          <a:p>
            <a:endParaRPr lang="en-GB" sz="1200" dirty="0">
              <a:solidFill>
                <a:schemeClr val="dk1"/>
              </a:solidFill>
              <a:latin typeface="Khmer UI" panose="020B0502040204020203" pitchFamily="34" charset="0"/>
              <a:cs typeface="Khmer UI" panose="020B0502040204020203" pitchFamily="34" charset="0"/>
            </a:endParaRPr>
          </a:p>
          <a:p>
            <a:r>
              <a:rPr lang="en-GB" sz="1200" b="1" dirty="0">
                <a:latin typeface="Khmer UI" panose="020B0502040204020203" pitchFamily="34" charset="0"/>
                <a:cs typeface="Khmer UI" panose="020B0502040204020203" pitchFamily="34" charset="0"/>
              </a:rPr>
              <a:t>Comparative Analysis with other NWL Healthwatch </a:t>
            </a:r>
            <a:r>
              <a:rPr lang="en-GB" sz="1200" dirty="0">
                <a:latin typeface="Khmer UI" panose="020B0502040204020203" pitchFamily="34" charset="0"/>
                <a:cs typeface="Khmer UI" panose="020B0502040204020203" pitchFamily="34" charset="0"/>
              </a:rPr>
              <a:t>This work would build on our review of GP surgeries over the last year and a half. We will explore whether parallels can be drawn between the feedback we receive from Hammersmith and Fulham residents and that which our neighbouring Healthwatch organisations receive.</a:t>
            </a:r>
            <a:endParaRPr lang="en-GB" sz="1200" dirty="0">
              <a:solidFill>
                <a:schemeClr val="dk1"/>
              </a:solidFill>
              <a:latin typeface="Khmer UI" panose="020B0502040204020203" pitchFamily="34" charset="0"/>
              <a:cs typeface="Khmer UI" panose="020B0502040204020203" pitchFamily="34" charset="0"/>
            </a:endParaRPr>
          </a:p>
        </p:txBody>
      </p:sp>
      <p:sp>
        <p:nvSpPr>
          <p:cNvPr id="998" name="Google Shape;998;p5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51</a:t>
            </a:fld>
            <a:endParaRPr/>
          </a:p>
        </p:txBody>
      </p:sp>
      <p:sp>
        <p:nvSpPr>
          <p:cNvPr id="9" name="Google Shape;102;p2">
            <a:extLst>
              <a:ext uri="{FF2B5EF4-FFF2-40B4-BE49-F238E27FC236}">
                <a16:creationId xmlns:a16="http://schemas.microsoft.com/office/drawing/2014/main" id="{159149D5-3C26-443A-B862-6E6224668EF8}"/>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3"/>
        <p:cNvGrpSpPr/>
        <p:nvPr/>
      </p:nvGrpSpPr>
      <p:grpSpPr>
        <a:xfrm>
          <a:off x="0" y="0"/>
          <a:ext cx="0" cy="0"/>
          <a:chOff x="0" y="0"/>
          <a:chExt cx="0" cy="0"/>
        </a:xfrm>
      </p:grpSpPr>
      <p:sp>
        <p:nvSpPr>
          <p:cNvPr id="114" name="Rectangle 1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EC85-9666-49EA-A7E7-D3144CDD817D}"/>
              </a:ext>
            </a:extLst>
          </p:cNvPr>
          <p:cNvPicPr>
            <a:picLocks noChangeAspect="1"/>
          </p:cNvPicPr>
          <p:nvPr/>
        </p:nvPicPr>
        <p:blipFill>
          <a:blip r:embed="rId3"/>
          <a:stretch>
            <a:fillRect/>
          </a:stretch>
        </p:blipFill>
        <p:spPr>
          <a:xfrm>
            <a:off x="5786115" y="632673"/>
            <a:ext cx="4039022" cy="5571066"/>
          </a:xfrm>
          <a:prstGeom prst="rect">
            <a:avLst/>
          </a:prstGeom>
        </p:spPr>
      </p:pic>
      <p:cxnSp>
        <p:nvCxnSpPr>
          <p:cNvPr id="118" name="Straight Connector 1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05" name="Google Shape;1005;p56"/>
          <p:cNvPicPr preferRelativeResize="0"/>
          <p:nvPr/>
        </p:nvPicPr>
        <p:blipFill rotWithShape="1">
          <a:blip r:embed="rId4"/>
          <a:stretch/>
        </p:blipFill>
        <p:spPr>
          <a:xfrm>
            <a:off x="779932" y="777341"/>
            <a:ext cx="4187192" cy="5571066"/>
          </a:xfrm>
          <a:prstGeom prst="rect">
            <a:avLst/>
          </a:prstGeom>
          <a:noFill/>
        </p:spPr>
      </p:pic>
      <p:sp>
        <p:nvSpPr>
          <p:cNvPr id="1004" name="Google Shape;1004;p56"/>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52</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9"/>
        <p:cNvGrpSpPr/>
        <p:nvPr/>
      </p:nvGrpSpPr>
      <p:grpSpPr>
        <a:xfrm>
          <a:off x="0" y="0"/>
          <a:ext cx="0" cy="0"/>
          <a:chOff x="0" y="0"/>
          <a:chExt cx="0" cy="0"/>
        </a:xfrm>
      </p:grpSpPr>
      <p:sp>
        <p:nvSpPr>
          <p:cNvPr id="119" name="Rectangle 1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5B447D8-38A6-49F9-816B-723BE1C2D1E2}"/>
              </a:ext>
            </a:extLst>
          </p:cNvPr>
          <p:cNvPicPr>
            <a:picLocks noChangeAspect="1"/>
          </p:cNvPicPr>
          <p:nvPr/>
        </p:nvPicPr>
        <p:blipFill>
          <a:blip r:embed="rId3"/>
          <a:stretch>
            <a:fillRect/>
          </a:stretch>
        </p:blipFill>
        <p:spPr>
          <a:xfrm>
            <a:off x="1214477" y="643466"/>
            <a:ext cx="3245146" cy="5571066"/>
          </a:xfrm>
          <a:prstGeom prst="rect">
            <a:avLst/>
          </a:prstGeom>
        </p:spPr>
      </p:pic>
      <p:cxnSp>
        <p:nvCxnSpPr>
          <p:cNvPr id="123" name="Straight Connector 1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F572854-BF30-4D9A-AE76-87DC6AA02BB4}"/>
              </a:ext>
            </a:extLst>
          </p:cNvPr>
          <p:cNvPicPr>
            <a:picLocks noChangeAspect="1"/>
          </p:cNvPicPr>
          <p:nvPr/>
        </p:nvPicPr>
        <p:blipFill>
          <a:blip r:embed="rId4"/>
          <a:stretch>
            <a:fillRect/>
          </a:stretch>
        </p:blipFill>
        <p:spPr>
          <a:xfrm>
            <a:off x="6023554" y="643467"/>
            <a:ext cx="3452140" cy="5571066"/>
          </a:xfrm>
          <a:prstGeom prst="rect">
            <a:avLst/>
          </a:prstGeom>
        </p:spPr>
      </p:pic>
      <p:sp>
        <p:nvSpPr>
          <p:cNvPr id="1010" name="Google Shape;1010;p57"/>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53</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5"/>
        <p:cNvGrpSpPr/>
        <p:nvPr/>
      </p:nvGrpSpPr>
      <p:grpSpPr>
        <a:xfrm>
          <a:off x="0" y="0"/>
          <a:ext cx="0" cy="0"/>
          <a:chOff x="0" y="0"/>
          <a:chExt cx="0" cy="0"/>
        </a:xfrm>
      </p:grpSpPr>
      <p:sp>
        <p:nvSpPr>
          <p:cNvPr id="125" name="Rectangle 124">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7090"/>
            <a:ext cx="4705497" cy="5897880"/>
          </a:xfrm>
          <a:prstGeom prst="rect">
            <a:avLst/>
          </a:prstGeom>
          <a:solidFill>
            <a:srgbClr val="FFFFFF"/>
          </a:solidFill>
          <a:ln w="19050">
            <a:solidFill>
              <a:srgbClr val="004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BD0F21-FBAE-4C4F-8296-DDAACAB583AE}"/>
              </a:ext>
            </a:extLst>
          </p:cNvPr>
          <p:cNvPicPr>
            <a:picLocks noChangeAspect="1"/>
          </p:cNvPicPr>
          <p:nvPr/>
        </p:nvPicPr>
        <p:blipFill>
          <a:blip r:embed="rId3"/>
          <a:stretch>
            <a:fillRect/>
          </a:stretch>
        </p:blipFill>
        <p:spPr>
          <a:xfrm>
            <a:off x="1204086" y="650497"/>
            <a:ext cx="3119796" cy="5571066"/>
          </a:xfrm>
          <a:prstGeom prst="rect">
            <a:avLst/>
          </a:prstGeom>
        </p:spPr>
      </p:pic>
      <p:sp>
        <p:nvSpPr>
          <p:cNvPr id="129" name="Rectangle 128">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102" y="480060"/>
            <a:ext cx="4705498" cy="5897880"/>
          </a:xfrm>
          <a:prstGeom prst="rect">
            <a:avLst/>
          </a:prstGeom>
          <a:solidFill>
            <a:srgbClr val="FFFFFF"/>
          </a:solidFill>
          <a:ln w="19050">
            <a:solidFill>
              <a:srgbClr val="0042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405426-B35F-4CD3-B5FB-0AF2B086B745}"/>
              </a:ext>
            </a:extLst>
          </p:cNvPr>
          <p:cNvPicPr>
            <a:picLocks noChangeAspect="1"/>
          </p:cNvPicPr>
          <p:nvPr/>
        </p:nvPicPr>
        <p:blipFill>
          <a:blip r:embed="rId4"/>
          <a:stretch>
            <a:fillRect/>
          </a:stretch>
        </p:blipFill>
        <p:spPr>
          <a:xfrm>
            <a:off x="5866615" y="643467"/>
            <a:ext cx="3760470" cy="5571066"/>
          </a:xfrm>
          <a:prstGeom prst="rect">
            <a:avLst/>
          </a:prstGeom>
        </p:spPr>
      </p:pic>
      <p:sp>
        <p:nvSpPr>
          <p:cNvPr id="1016" name="Google Shape;1016;p58"/>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54</a:t>
            </a:fld>
            <a:endParaRPr lang="en-US" sz="1200" kern="1200">
              <a:solidFill>
                <a:schemeClr val="tx1">
                  <a:tint val="75000"/>
                </a:schemeClr>
              </a:solidFill>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1"/>
        <p:cNvGrpSpPr/>
        <p:nvPr/>
      </p:nvGrpSpPr>
      <p:grpSpPr>
        <a:xfrm>
          <a:off x="0" y="0"/>
          <a:ext cx="0" cy="0"/>
          <a:chOff x="0" y="0"/>
          <a:chExt cx="0" cy="0"/>
        </a:xfrm>
      </p:grpSpPr>
      <p:sp>
        <p:nvSpPr>
          <p:cNvPr id="131" name="Rectangle 13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510837"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36" y="480060"/>
            <a:ext cx="9688364"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AAFB12B-0944-436D-B876-D4C59F570111}"/>
              </a:ext>
            </a:extLst>
          </p:cNvPr>
          <p:cNvPicPr>
            <a:picLocks noChangeAspect="1"/>
          </p:cNvPicPr>
          <p:nvPr/>
        </p:nvPicPr>
        <p:blipFill>
          <a:blip r:embed="rId3"/>
          <a:stretch>
            <a:fillRect/>
          </a:stretch>
        </p:blipFill>
        <p:spPr>
          <a:xfrm>
            <a:off x="5755341" y="785285"/>
            <a:ext cx="4303151" cy="5571066"/>
          </a:xfrm>
          <a:prstGeom prst="rect">
            <a:avLst/>
          </a:prstGeom>
        </p:spPr>
      </p:pic>
      <p:cxnSp>
        <p:nvCxnSpPr>
          <p:cNvPr id="135" name="Straight Connector 13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158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24CE580-FE43-41D6-A334-15C9D25A9380}"/>
              </a:ext>
            </a:extLst>
          </p:cNvPr>
          <p:cNvPicPr>
            <a:picLocks noChangeAspect="1"/>
          </p:cNvPicPr>
          <p:nvPr/>
        </p:nvPicPr>
        <p:blipFill>
          <a:blip r:embed="rId4"/>
          <a:stretch>
            <a:fillRect/>
          </a:stretch>
        </p:blipFill>
        <p:spPr>
          <a:xfrm>
            <a:off x="1165413" y="785285"/>
            <a:ext cx="3741217" cy="5571066"/>
          </a:xfrm>
          <a:prstGeom prst="rect">
            <a:avLst/>
          </a:prstGeom>
        </p:spPr>
      </p:pic>
      <p:sp>
        <p:nvSpPr>
          <p:cNvPr id="1022" name="Google Shape;1022;p59"/>
          <p:cNvSpPr txBox="1">
            <a:spLocks noGrp="1"/>
          </p:cNvSpPr>
          <p:nvPr>
            <p:ph type="sldNum" idx="12"/>
          </p:nvPr>
        </p:nvSpPr>
        <p:spPr>
          <a:xfrm>
            <a:off x="7423279" y="6356351"/>
            <a:ext cx="2364939"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000"/>
              <a:buNone/>
            </a:pPr>
            <a:fld id="{00000000-1234-1234-1234-123412341234}" type="slidenum">
              <a:rPr lang="en-US" sz="1200" kern="1200">
                <a:solidFill>
                  <a:schemeClr val="tx1">
                    <a:tint val="75000"/>
                  </a:schemeClr>
                </a:solidFill>
                <a:latin typeface="+mn-lt"/>
                <a:ea typeface="+mn-ea"/>
                <a:cs typeface="+mn-cs"/>
              </a:rPr>
              <a:pPr lvl="0" indent="0">
                <a:spcBef>
                  <a:spcPts val="0"/>
                </a:spcBef>
                <a:spcAft>
                  <a:spcPts val="600"/>
                </a:spcAft>
                <a:buSzPts val="1000"/>
                <a:buNone/>
              </a:pPr>
              <a:t>55</a:t>
            </a:fld>
            <a:endParaRPr lang="en-US" sz="1200" kern="1200">
              <a:solidFill>
                <a:schemeClr val="tx1">
                  <a:tint val="75000"/>
                </a:schemeClr>
              </a:solidFill>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77" name="Google Shape;177;p6" descr="Icon&#10;&#10;Description automatically generated"/>
          <p:cNvPicPr preferRelativeResize="0"/>
          <p:nvPr/>
        </p:nvPicPr>
        <p:blipFill rotWithShape="1">
          <a:blip r:embed="rId4">
            <a:alphaModFix/>
          </a:blip>
          <a:srcRect/>
          <a:stretch/>
        </p:blipFill>
        <p:spPr>
          <a:xfrm rot="-1979173">
            <a:off x="-706507" y="4574151"/>
            <a:ext cx="3204469" cy="3204469"/>
          </a:xfrm>
          <a:prstGeom prst="rect">
            <a:avLst/>
          </a:prstGeom>
          <a:noFill/>
          <a:ln>
            <a:noFill/>
          </a:ln>
        </p:spPr>
      </p:pic>
      <p:graphicFrame>
        <p:nvGraphicFramePr>
          <p:cNvPr id="179" name="Google Shape;179;p6"/>
          <p:cNvGraphicFramePr/>
          <p:nvPr>
            <p:extLst>
              <p:ext uri="{D42A27DB-BD31-4B8C-83A1-F6EECF244321}">
                <p14:modId xmlns:p14="http://schemas.microsoft.com/office/powerpoint/2010/main" val="1504213515"/>
              </p:ext>
            </p:extLst>
          </p:nvPr>
        </p:nvGraphicFramePr>
        <p:xfrm>
          <a:off x="1411383" y="3365264"/>
          <a:ext cx="7688075" cy="3017325"/>
        </p:xfrm>
        <a:graphic>
          <a:graphicData uri="http://schemas.openxmlformats.org/drawingml/2006/table">
            <a:tbl>
              <a:tblPr firstRow="1" bandRow="1">
                <a:noFill/>
                <a:tableStyleId>{77E76BAE-E5B0-4B3B-A8A9-43F8569C541C}</a:tableStyleId>
              </a:tblPr>
              <a:tblGrid>
                <a:gridCol w="1387000">
                  <a:extLst>
                    <a:ext uri="{9D8B030D-6E8A-4147-A177-3AD203B41FA5}">
                      <a16:colId xmlns:a16="http://schemas.microsoft.com/office/drawing/2014/main" val="20000"/>
                    </a:ext>
                  </a:extLst>
                </a:gridCol>
                <a:gridCol w="2096750">
                  <a:extLst>
                    <a:ext uri="{9D8B030D-6E8A-4147-A177-3AD203B41FA5}">
                      <a16:colId xmlns:a16="http://schemas.microsoft.com/office/drawing/2014/main" val="20001"/>
                    </a:ext>
                  </a:extLst>
                </a:gridCol>
                <a:gridCol w="2086150">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6618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Month</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solidFill>
                            <a:schemeClr val="lt1"/>
                          </a:solidFill>
                          <a:latin typeface="Trebuchet MS"/>
                          <a:ea typeface="Trebuchet MS"/>
                          <a:cs typeface="Trebuchet MS"/>
                          <a:sym typeface="Trebuchet MS"/>
                        </a:rPr>
                        <a:t>1 – 2 Star Reviews    (Negative)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3 Star Reviews           (Neutral)</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4 - 5 Star Reviews       (Positive)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0"/>
                  </a:ext>
                </a:extLst>
              </a:tr>
              <a:tr h="5539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July</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42</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34</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328</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1"/>
                  </a:ext>
                </a:extLst>
              </a:tr>
              <a:tr h="6201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August</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63</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44</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298</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2"/>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September</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80</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52</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272</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3"/>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Total</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185</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130</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898</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2AD64"/>
                    </a:solidFill>
                  </a:tcPr>
                </a:tc>
                <a:extLst>
                  <a:ext uri="{0D108BD9-81ED-4DB2-BD59-A6C34878D82A}">
                    <a16:rowId xmlns:a16="http://schemas.microsoft.com/office/drawing/2014/main" val="10004"/>
                  </a:ext>
                </a:extLst>
              </a:tr>
            </a:tbl>
          </a:graphicData>
        </a:graphic>
      </p:graphicFrame>
      <p:sp>
        <p:nvSpPr>
          <p:cNvPr id="180" name="Google Shape;180;p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pic>
        <p:nvPicPr>
          <p:cNvPr id="181" name="Google Shape;181;p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82" name="Google Shape;182;p6"/>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11" name="Google Shape;102;p2">
            <a:extLst>
              <a:ext uri="{FF2B5EF4-FFF2-40B4-BE49-F238E27FC236}">
                <a16:creationId xmlns:a16="http://schemas.microsoft.com/office/drawing/2014/main" id="{E72EEFBA-543F-4CAC-BB4A-086BEBBAC801}"/>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graphicFrame>
        <p:nvGraphicFramePr>
          <p:cNvPr id="184" name="Google Shape;178;p6">
            <a:extLst>
              <a:ext uri="{FF2B5EF4-FFF2-40B4-BE49-F238E27FC236}">
                <a16:creationId xmlns:a16="http://schemas.microsoft.com/office/drawing/2014/main" id="{5021A31C-7619-4BDD-A084-A2AC19939858}"/>
              </a:ext>
            </a:extLst>
          </p:cNvPr>
          <p:cNvGraphicFramePr/>
          <p:nvPr>
            <p:extLst>
              <p:ext uri="{D42A27DB-BD31-4B8C-83A1-F6EECF244321}">
                <p14:modId xmlns:p14="http://schemas.microsoft.com/office/powerpoint/2010/main" val="536095879"/>
              </p:ext>
            </p:extLst>
          </p:nvPr>
        </p:nvGraphicFramePr>
        <p:xfrm>
          <a:off x="534390" y="1112324"/>
          <a:ext cx="9755977" cy="18466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90" name="Google Shape;190;p7"/>
          <p:cNvSpPr txBox="1"/>
          <p:nvPr/>
        </p:nvSpPr>
        <p:spPr>
          <a:xfrm>
            <a:off x="1536254" y="1294096"/>
            <a:ext cx="74383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chart provides a breakdown of negative, neutral, positive and total reviews for each month, based on the overall star rating provided. </a:t>
            </a:r>
            <a:endParaRPr sz="1400" b="0" i="0" u="none" strike="noStrike" cap="none" dirty="0">
              <a:solidFill>
                <a:srgbClr val="000000"/>
              </a:solidFill>
              <a:latin typeface="Khmer UI" panose="020B0502040204020203" pitchFamily="34" charset="0"/>
              <a:cs typeface="Khmer UI" panose="020B0502040204020203" pitchFamily="34" charset="0"/>
              <a:sym typeface="Arial"/>
            </a:endParaRPr>
          </a:p>
        </p:txBody>
      </p:sp>
      <p:graphicFrame>
        <p:nvGraphicFramePr>
          <p:cNvPr id="191" name="Google Shape;191;p7"/>
          <p:cNvGraphicFramePr/>
          <p:nvPr>
            <p:extLst>
              <p:ext uri="{D42A27DB-BD31-4B8C-83A1-F6EECF244321}">
                <p14:modId xmlns:p14="http://schemas.microsoft.com/office/powerpoint/2010/main" val="286190452"/>
              </p:ext>
            </p:extLst>
          </p:nvPr>
        </p:nvGraphicFramePr>
        <p:xfrm>
          <a:off x="1475606" y="1960663"/>
          <a:ext cx="7554188" cy="4467289"/>
        </p:xfrm>
        <a:graphic>
          <a:graphicData uri="http://schemas.openxmlformats.org/drawingml/2006/chart">
            <c:chart xmlns:c="http://schemas.openxmlformats.org/drawingml/2006/chart" xmlns:r="http://schemas.openxmlformats.org/officeDocument/2006/relationships" r:id="rId4"/>
          </a:graphicData>
        </a:graphic>
      </p:graphicFrame>
      <p:sp>
        <p:nvSpPr>
          <p:cNvPr id="192" name="Google Shape;192;p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pic>
        <p:nvPicPr>
          <p:cNvPr id="193" name="Google Shape;193;p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94" name="Google Shape;194;p7"/>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9" name="Google Shape;148;p3">
            <a:extLst>
              <a:ext uri="{FF2B5EF4-FFF2-40B4-BE49-F238E27FC236}">
                <a16:creationId xmlns:a16="http://schemas.microsoft.com/office/drawing/2014/main" id="{7328BADF-EB48-4F5C-B2F1-152A48A70D07}"/>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Q1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02" name="Google Shape;202;p8"/>
          <p:cNvSpPr txBox="1"/>
          <p:nvPr/>
        </p:nvSpPr>
        <p:spPr>
          <a:xfrm>
            <a:off x="337777" y="1087393"/>
            <a:ext cx="2843851" cy="581693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r>
              <a:rPr lang="en-GB" sz="1200" b="1" dirty="0">
                <a:solidFill>
                  <a:schemeClr val="dk1"/>
                </a:solidFill>
                <a:latin typeface="Khmer UI" panose="020B0502040204020203" pitchFamily="34" charset="0"/>
                <a:cs typeface="Khmer UI" panose="020B0502040204020203" pitchFamily="34" charset="0"/>
              </a:rPr>
              <a:t>Individuals are asked to provide an overall star rating for the service that they are reviewing. With five stars being the highest and one star being the lowest.</a:t>
            </a:r>
            <a:r>
              <a:rPr lang="en-GB" sz="1200" b="1" dirty="0">
                <a:solidFill>
                  <a:schemeClr val="dk1"/>
                </a:solidFill>
                <a:latin typeface="Khmer UI" panose="020B0502040204020203" pitchFamily="34" charset="0"/>
                <a:cs typeface="Khmer UI" panose="020B0502040204020203" pitchFamily="34" charset="0"/>
                <a:sym typeface="Trebuchet MS"/>
              </a:rPr>
              <a:t> </a:t>
            </a: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These pie charts show the breakdown of star ratings for each month and for the whole quarter.</a:t>
            </a:r>
            <a:r>
              <a:rPr lang="en-GB" sz="1200" b="1" dirty="0">
                <a:solidFill>
                  <a:schemeClr val="dk1"/>
                </a:solidFill>
                <a:latin typeface="Khmer UI" panose="020B0502040204020203" pitchFamily="34" charset="0"/>
                <a:ea typeface="Trebuchet MS"/>
                <a:cs typeface="Khmer UI" panose="020B0502040204020203" pitchFamily="34" charset="0"/>
                <a:sym typeface="Trebuchet MS"/>
              </a:rPr>
              <a:t> </a:t>
            </a:r>
            <a:endParaRPr lang="en-US" sz="1400" b="1" i="0" u="none" strike="noStrike" cap="none" dirty="0">
              <a:solidFill>
                <a:schemeClr val="dk1"/>
              </a:solidFill>
              <a:latin typeface="Khmer UI" panose="020B0502040204020203" pitchFamily="34" charset="0"/>
              <a:cs typeface="Khmer UI" panose="020B0502040204020203" pitchFamily="34" charset="0"/>
            </a:endParaRPr>
          </a:p>
          <a:p>
            <a:pPr marL="0" marR="0" lvl="0" indent="0" algn="l">
              <a:lnSpc>
                <a:spcPct val="100000"/>
              </a:lnSpc>
              <a:spcBef>
                <a:spcPts val="0"/>
              </a:spcBef>
              <a:spcAft>
                <a:spcPts val="0"/>
              </a:spcAft>
              <a:buSzPts val="1200"/>
              <a:buFont typeface="Arial"/>
              <a:buNone/>
            </a:pPr>
            <a:endParaRPr lang="en-GB" sz="1200" b="1" i="0" u="none" strike="noStrike" cap="none" dirty="0">
              <a:solidFill>
                <a:schemeClr val="dk1"/>
              </a:solidFill>
              <a:latin typeface="Khmer UI" panose="020B0502040204020203" pitchFamily="34" charset="0"/>
              <a:ea typeface="Trebuchet MS"/>
              <a:cs typeface="Khmer UI" panose="020B0502040204020203" pitchFamily="34" charset="0"/>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each month</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5-star rating received the highest proportion</a:t>
            </a:r>
            <a:b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b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of reviews, followed by the 4-star rating and 1-star rating.</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a:buSzPts val="1200"/>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In July, the 5-star rating received almost</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two thirds (n.226)</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of the reviews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with 5-star rating, in August making up 47% (n.188) of the monthly total. However, in September the number of 5-star ratings has reduced to 40% (n.162). We have also noticed a reduction in the numbers of negative reviews compared to previous quarters. One contributory factor could be the increased face-to-face engagement in GP surgeries where we approach patients/service user and ask them to share their feedback. </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overall star ratings for services tell us that people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are</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satisfied. </a:t>
            </a: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p:txBody>
      </p:sp>
      <p:graphicFrame>
        <p:nvGraphicFramePr>
          <p:cNvPr id="203" name="Google Shape;203;p8"/>
          <p:cNvGraphicFramePr/>
          <p:nvPr>
            <p:extLst>
              <p:ext uri="{D42A27DB-BD31-4B8C-83A1-F6EECF244321}">
                <p14:modId xmlns:p14="http://schemas.microsoft.com/office/powerpoint/2010/main" val="3262045996"/>
              </p:ext>
            </p:extLst>
          </p:nvPr>
        </p:nvGraphicFramePr>
        <p:xfrm>
          <a:off x="3269170" y="1086817"/>
          <a:ext cx="3008083" cy="2493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4" name="Google Shape;204;p8"/>
          <p:cNvGraphicFramePr/>
          <p:nvPr>
            <p:extLst>
              <p:ext uri="{D42A27DB-BD31-4B8C-83A1-F6EECF244321}">
                <p14:modId xmlns:p14="http://schemas.microsoft.com/office/powerpoint/2010/main" val="2979428417"/>
              </p:ext>
            </p:extLst>
          </p:nvPr>
        </p:nvGraphicFramePr>
        <p:xfrm>
          <a:off x="3264080" y="3691828"/>
          <a:ext cx="3013173" cy="249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5" name="Google Shape;205;p8"/>
          <p:cNvGraphicFramePr/>
          <p:nvPr>
            <p:extLst>
              <p:ext uri="{D42A27DB-BD31-4B8C-83A1-F6EECF244321}">
                <p14:modId xmlns:p14="http://schemas.microsoft.com/office/powerpoint/2010/main" val="1500160514"/>
              </p:ext>
            </p:extLst>
          </p:nvPr>
        </p:nvGraphicFramePr>
        <p:xfrm>
          <a:off x="7101707" y="3691828"/>
          <a:ext cx="3008082" cy="2486397"/>
        </p:xfrm>
        <a:graphic>
          <a:graphicData uri="http://schemas.openxmlformats.org/drawingml/2006/chart">
            <c:chart xmlns:c="http://schemas.openxmlformats.org/drawingml/2006/chart" xmlns:r="http://schemas.openxmlformats.org/officeDocument/2006/relationships" r:id="rId6"/>
          </a:graphicData>
        </a:graphic>
      </p:graphicFrame>
      <p:sp>
        <p:nvSpPr>
          <p:cNvPr id="206" name="Google Shape;206;p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207" name="Google Shape;207;p8" descr="A picture containing object, clock, drawing&#10;&#10;Description automatically generated"/>
          <p:cNvPicPr preferRelativeResize="0"/>
          <p:nvPr/>
        </p:nvPicPr>
        <p:blipFill rotWithShape="1">
          <a:blip r:embed="rId7">
            <a:alphaModFix/>
          </a:blip>
          <a:srcRect b="41593"/>
          <a:stretch/>
        </p:blipFill>
        <p:spPr>
          <a:xfrm>
            <a:off x="8803235" y="98309"/>
            <a:ext cx="1487132" cy="186126"/>
          </a:xfrm>
          <a:prstGeom prst="rect">
            <a:avLst/>
          </a:prstGeom>
          <a:noFill/>
          <a:ln>
            <a:noFill/>
          </a:ln>
        </p:spPr>
      </p:pic>
      <p:sp>
        <p:nvSpPr>
          <p:cNvPr id="208" name="Google Shape;208;p8"/>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chemeClr val="lt1"/>
                </a:solidFill>
                <a:latin typeface="Trebuchet MS"/>
                <a:ea typeface="Trebuchet MS"/>
                <a:cs typeface="Trebuchet MS"/>
                <a:sym typeface="Trebuchet MS"/>
              </a:rPr>
              <a:t>Overall Star Ratings</a:t>
            </a:r>
            <a:endParaRPr sz="1400" b="0" i="0" u="none" strike="noStrike" cap="none" dirty="0">
              <a:solidFill>
                <a:srgbClr val="000000"/>
              </a:solidFill>
              <a:latin typeface="Arial"/>
              <a:ea typeface="Arial"/>
              <a:cs typeface="Arial"/>
              <a:sym typeface="Arial"/>
            </a:endParaRPr>
          </a:p>
        </p:txBody>
      </p:sp>
      <p:graphicFrame>
        <p:nvGraphicFramePr>
          <p:cNvPr id="209" name="Google Shape;209;p8"/>
          <p:cNvGraphicFramePr/>
          <p:nvPr>
            <p:extLst>
              <p:ext uri="{D42A27DB-BD31-4B8C-83A1-F6EECF244321}">
                <p14:modId xmlns:p14="http://schemas.microsoft.com/office/powerpoint/2010/main" val="3603778623"/>
              </p:ext>
            </p:extLst>
          </p:nvPr>
        </p:nvGraphicFramePr>
        <p:xfrm>
          <a:off x="7101707" y="1052200"/>
          <a:ext cx="3008082" cy="2486397"/>
        </p:xfrm>
        <a:graphic>
          <a:graphicData uri="http://schemas.openxmlformats.org/drawingml/2006/chart">
            <c:chart xmlns:c="http://schemas.openxmlformats.org/drawingml/2006/chart" xmlns:r="http://schemas.openxmlformats.org/officeDocument/2006/relationships" r:id="rId8"/>
          </a:graphicData>
        </a:graphic>
      </p:graphicFrame>
      <p:pic>
        <p:nvPicPr>
          <p:cNvPr id="210" name="Google Shape;210;p8" descr="Graphical user interface, application&#10;&#10;Description automatically generated"/>
          <p:cNvPicPr preferRelativeResize="0"/>
          <p:nvPr/>
        </p:nvPicPr>
        <p:blipFill rotWithShape="1">
          <a:blip r:embed="rId9">
            <a:alphaModFix/>
          </a:blip>
          <a:srcRect/>
          <a:stretch/>
        </p:blipFill>
        <p:spPr>
          <a:xfrm>
            <a:off x="6157086" y="3485033"/>
            <a:ext cx="1064788" cy="1449993"/>
          </a:xfrm>
          <a:prstGeom prst="rect">
            <a:avLst/>
          </a:prstGeom>
          <a:noFill/>
          <a:ln>
            <a:noFill/>
          </a:ln>
        </p:spPr>
      </p:pic>
      <p:sp>
        <p:nvSpPr>
          <p:cNvPr id="14" name="Google Shape;102;p2">
            <a:extLst>
              <a:ext uri="{FF2B5EF4-FFF2-40B4-BE49-F238E27FC236}">
                <a16:creationId xmlns:a16="http://schemas.microsoft.com/office/drawing/2014/main" id="{95583882-2F50-43C1-AEFB-4CB9B0E66075}"/>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18" name="Google Shape;218;p9"/>
          <p:cNvSpPr txBox="1"/>
          <p:nvPr/>
        </p:nvSpPr>
        <p:spPr>
          <a:xfrm>
            <a:off x="379850" y="1162100"/>
            <a:ext cx="2827500" cy="381638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buSzPts val="1200"/>
            </a:pPr>
            <a:r>
              <a:rPr lang="en-GB" sz="1200" b="1"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patient reviews recorded for this quarter cover twelve service categories, as seen in this chart.</a:t>
            </a:r>
            <a:endParaRPr sz="1400" b="0" i="0" u="none" strike="noStrike" cap="none" dirty="0">
              <a:solidFill>
                <a:schemeClr val="dk1"/>
              </a:solidFill>
              <a:latin typeface="Khmer UI" panose="020B0502040204020203" pitchFamily="34" charset="0"/>
              <a:cs typeface="Khmer UI" panose="020B0502040204020203" pitchFamily="34" charset="0"/>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The category with the highest number of reviews recorded was for GPs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n.605</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followed by Dentists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n.202</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Pharmacies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n.158</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and then Hospitals</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 (n.152).</a:t>
            </a:r>
            <a:endParaRPr lang="en-GB" sz="1400" b="0" i="0" u="none" strike="noStrike" cap="none" dirty="0">
              <a:solidFill>
                <a:schemeClr val="dk1"/>
              </a:solidFill>
              <a:latin typeface="Khmer UI" panose="020B0502040204020203" pitchFamily="34" charset="0"/>
              <a:cs typeface="Khmer UI" panose="020B0502040204020203" pitchFamily="34" charset="0"/>
            </a:endParaRPr>
          </a:p>
          <a:p>
            <a:endParaRPr lang="en-GB"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Compared to</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quarter 1 of this financial year (April-June 2021),</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the number of</a:t>
            </a:r>
            <a:r>
              <a:rPr lang="en-GB" sz="1200" dirty="0">
                <a:latin typeface="Khmer UI" panose="020B0502040204020203" pitchFamily="34" charset="0"/>
                <a:ea typeface="Trebuchet MS"/>
                <a:cs typeface="Khmer UI" panose="020B0502040204020203" pitchFamily="34" charset="0"/>
                <a:sym typeface="Trebuchet MS"/>
              </a:rPr>
              <a:t>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reviews for GP </a:t>
            </a:r>
            <a:r>
              <a:rPr lang="en-GB" sz="1200" dirty="0">
                <a:solidFill>
                  <a:schemeClr val="dk1"/>
                </a:solidFill>
                <a:latin typeface="Khmer UI" panose="020B0502040204020203" pitchFamily="34" charset="0"/>
                <a:cs typeface="Khmer UI" panose="020B0502040204020203" pitchFamily="34" charset="0"/>
                <a:sym typeface="Trebuchet MS"/>
              </a:rPr>
              <a:t>surgeries has increased. </a:t>
            </a:r>
          </a:p>
          <a:p>
            <a:endParaRPr lang="en-GB" sz="1200" dirty="0">
              <a:solidFill>
                <a:schemeClr val="dk1"/>
              </a:solidFill>
              <a:latin typeface="Khmer UI" panose="020B0502040204020203" pitchFamily="34" charset="0"/>
              <a:ea typeface="Trebuchet MS"/>
              <a:cs typeface="Khmer UI" panose="020B0502040204020203" pitchFamily="34" charset="0"/>
              <a:sym typeface="Trebuchet MS"/>
            </a:endParaRPr>
          </a:p>
          <a:p>
            <a:r>
              <a:rPr lang="en-GB" sz="1200" dirty="0">
                <a:solidFill>
                  <a:schemeClr val="dk1"/>
                </a:solidFill>
                <a:latin typeface="Khmer UI" panose="020B0502040204020203" pitchFamily="34" charset="0"/>
                <a:ea typeface="Trebuchet MS"/>
                <a:cs typeface="Khmer UI" panose="020B0502040204020203" pitchFamily="34" charset="0"/>
                <a:sym typeface="Trebuchet MS"/>
              </a:rPr>
              <a:t>Since the 17th of May we have restarted our face-to-face engagement work in the community. </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This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factor likely</a:t>
            </a:r>
            <a:r>
              <a:rPr lang="en-GB" sz="1200" b="0" i="0" u="none" strike="noStrike" cap="none" dirty="0">
                <a:solidFill>
                  <a:schemeClr val="dk1"/>
                </a:solidFill>
                <a:latin typeface="Khmer UI" panose="020B0502040204020203" pitchFamily="34" charset="0"/>
                <a:ea typeface="Trebuchet MS"/>
                <a:cs typeface="Khmer UI" panose="020B0502040204020203" pitchFamily="34" charset="0"/>
                <a:sym typeface="Trebuchet MS"/>
              </a:rPr>
              <a:t> </a:t>
            </a:r>
            <a:r>
              <a:rPr lang="en-GB" sz="1200" dirty="0">
                <a:solidFill>
                  <a:schemeClr val="dk1"/>
                </a:solidFill>
                <a:latin typeface="Khmer UI" panose="020B0502040204020203" pitchFamily="34" charset="0"/>
                <a:ea typeface="Trebuchet MS"/>
                <a:cs typeface="Khmer UI" panose="020B0502040204020203" pitchFamily="34" charset="0"/>
                <a:sym typeface="Trebuchet MS"/>
              </a:rPr>
              <a:t>contributed to the increase in GP reviews this quarter. </a:t>
            </a:r>
            <a:endParaRPr lang="en-GB" sz="1200" b="0" i="0" u="none" strike="noStrike" cap="none" dirty="0">
              <a:solidFill>
                <a:schemeClr val="dk1"/>
              </a:solidFill>
              <a:latin typeface="Khmer UI" panose="020B0502040204020203" pitchFamily="34" charset="0"/>
              <a:cs typeface="Khmer UI" panose="020B0502040204020203" pitchFamily="34" charset="0"/>
            </a:endParaRPr>
          </a:p>
        </p:txBody>
      </p:sp>
      <p:graphicFrame>
        <p:nvGraphicFramePr>
          <p:cNvPr id="219" name="Google Shape;219;p9"/>
          <p:cNvGraphicFramePr/>
          <p:nvPr>
            <p:extLst>
              <p:ext uri="{D42A27DB-BD31-4B8C-83A1-F6EECF244321}">
                <p14:modId xmlns:p14="http://schemas.microsoft.com/office/powerpoint/2010/main" val="2933858311"/>
              </p:ext>
            </p:extLst>
          </p:nvPr>
        </p:nvGraphicFramePr>
        <p:xfrm>
          <a:off x="3628918" y="1162627"/>
          <a:ext cx="6502066" cy="4966613"/>
        </p:xfrm>
        <a:graphic>
          <a:graphicData uri="http://schemas.openxmlformats.org/drawingml/2006/chart">
            <c:chart xmlns:c="http://schemas.openxmlformats.org/drawingml/2006/chart" xmlns:r="http://schemas.openxmlformats.org/officeDocument/2006/relationships" r:id="rId4"/>
          </a:graphicData>
        </a:graphic>
      </p:graphicFrame>
      <p:sp>
        <p:nvSpPr>
          <p:cNvPr id="220" name="Google Shape;220;p9"/>
          <p:cNvSpPr txBox="1"/>
          <p:nvPr/>
        </p:nvSpPr>
        <p:spPr>
          <a:xfrm rot="-5400000">
            <a:off x="2314780" y="3130215"/>
            <a:ext cx="21239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5385367" y="6256082"/>
            <a:ext cx="20379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22" name="Google Shape;222;p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223" name="Google Shape;223;p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24" name="Google Shape;224;p9"/>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pic>
        <p:nvPicPr>
          <p:cNvPr id="225" name="Google Shape;225;p9" descr="Icon&#10;&#10;Description automatically generated"/>
          <p:cNvPicPr preferRelativeResize="0"/>
          <p:nvPr/>
        </p:nvPicPr>
        <p:blipFill rotWithShape="1">
          <a:blip r:embed="rId6">
            <a:alphaModFix/>
          </a:blip>
          <a:srcRect/>
          <a:stretch/>
        </p:blipFill>
        <p:spPr>
          <a:xfrm rot="-1979173">
            <a:off x="-418483" y="6248896"/>
            <a:ext cx="2885914" cy="2885914"/>
          </a:xfrm>
          <a:prstGeom prst="rect">
            <a:avLst/>
          </a:prstGeom>
          <a:noFill/>
          <a:ln>
            <a:noFill/>
          </a:ln>
        </p:spPr>
      </p:pic>
      <p:sp>
        <p:nvSpPr>
          <p:cNvPr id="13" name="Google Shape;102;p2">
            <a:extLst>
              <a:ext uri="{FF2B5EF4-FFF2-40B4-BE49-F238E27FC236}">
                <a16:creationId xmlns:a16="http://schemas.microsoft.com/office/drawing/2014/main" id="{F0FB0B07-AB1B-47D9-B368-6D977E548DF9}"/>
              </a:ext>
            </a:extLst>
          </p:cNvPr>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algn="r">
              <a:buSzPts val="1400"/>
            </a:pPr>
            <a:r>
              <a:rPr lang="en-GB" sz="1400" b="0" i="0" u="none" strike="noStrike" cap="none" dirty="0">
                <a:solidFill>
                  <a:schemeClr val="lt1"/>
                </a:solidFill>
                <a:latin typeface="Trebuchet MS"/>
                <a:ea typeface="Trebuchet MS"/>
                <a:cs typeface="Trebuchet MS"/>
                <a:sym typeface="Trebuchet MS"/>
              </a:rPr>
              <a:t>Hammersmith &amp;    Fulham</a:t>
            </a:r>
            <a:r>
              <a:rPr lang="en-GB" dirty="0">
                <a:solidFill>
                  <a:schemeClr val="lt1"/>
                </a:solidFill>
                <a:latin typeface="Trebuchet MS"/>
                <a:ea typeface="Trebuchet MS"/>
                <a:cs typeface="Trebuchet MS"/>
                <a:sym typeface="Trebuchet MS"/>
              </a:rPr>
              <a:t>                </a:t>
            </a:r>
            <a:r>
              <a:rPr lang="en-GB" sz="1400" b="0" i="0" u="none" strike="noStrike" cap="none" dirty="0">
                <a:solidFill>
                  <a:schemeClr val="lt1"/>
                </a:solidFill>
                <a:latin typeface="Trebuchet MS"/>
                <a:ea typeface="Trebuchet MS"/>
                <a:cs typeface="Trebuchet MS"/>
                <a:sym typeface="Trebuchet MS"/>
              </a:rPr>
              <a:t> Q2 | </a:t>
            </a:r>
            <a:r>
              <a:rPr lang="en-GB" dirty="0">
                <a:solidFill>
                  <a:schemeClr val="lt1"/>
                </a:solidFill>
                <a:latin typeface="Trebuchet MS"/>
                <a:ea typeface="Trebuchet MS"/>
                <a:cs typeface="Trebuchet MS"/>
                <a:sym typeface="Trebuchet MS"/>
              </a:rPr>
              <a:t>2021/22</a:t>
            </a:r>
            <a:endParaRPr sz="1400" b="0" i="0" u="none" strike="noStrike" cap="none" dirty="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FC7FF8-93BF-493F-B9DD-548362A26F22}"/>
</file>

<file path=customXml/itemProps2.xml><?xml version="1.0" encoding="utf-8"?>
<ds:datastoreItem xmlns:ds="http://schemas.openxmlformats.org/officeDocument/2006/customXml" ds:itemID="{4B4C258E-CA6C-4502-8F9D-CA0914F714D7}"/>
</file>

<file path=customXml/itemProps3.xml><?xml version="1.0" encoding="utf-8"?>
<ds:datastoreItem xmlns:ds="http://schemas.openxmlformats.org/officeDocument/2006/customXml" ds:itemID="{21C17CC7-F467-46EC-A618-31D09257D06C}"/>
</file>

<file path=docProps/app.xml><?xml version="1.0" encoding="utf-8"?>
<Properties xmlns="http://schemas.openxmlformats.org/officeDocument/2006/extended-properties" xmlns:vt="http://schemas.openxmlformats.org/officeDocument/2006/docPropsVTypes">
  <TotalTime>5369</TotalTime>
  <Words>13877</Words>
  <Application>Microsoft Office PowerPoint</Application>
  <PresentationFormat>Custom</PresentationFormat>
  <Paragraphs>1294</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Trebuchet MS</vt:lpstr>
      <vt:lpstr>Calibri</vt:lpstr>
      <vt:lpstr>Noto Sans Symbols</vt:lpstr>
      <vt:lpstr>Khmer UI</vt:lpstr>
      <vt:lpstr>-apple-system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Kouadio</dc:creator>
  <cp:lastModifiedBy>Carleen Duffy</cp:lastModifiedBy>
  <cp:revision>2098</cp:revision>
  <dcterms:created xsi:type="dcterms:W3CDTF">2020-10-19T07:44:54Z</dcterms:created>
  <dcterms:modified xsi:type="dcterms:W3CDTF">2021-11-10T13:28:56Z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