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37.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59.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35.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Masters/notesMaster1.xml" ContentType="application/vnd.openxmlformats-officedocument.presentationml.notesMaster+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7" r:id="rId21"/>
    <p:sldId id="275" r:id="rId22"/>
    <p:sldId id="278" r:id="rId23"/>
    <p:sldId id="320" r:id="rId24"/>
    <p:sldId id="322" r:id="rId25"/>
    <p:sldId id="281" r:id="rId26"/>
    <p:sldId id="283" r:id="rId27"/>
    <p:sldId id="323" r:id="rId28"/>
    <p:sldId id="324"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26" r:id="rId56"/>
    <p:sldId id="311" r:id="rId57"/>
    <p:sldId id="312" r:id="rId58"/>
    <p:sldId id="313" r:id="rId59"/>
    <p:sldId id="314" r:id="rId60"/>
  </p:sldIdLst>
  <p:sldSz cx="10510838" cy="6858000"/>
  <p:notesSz cx="6858000" cy="9144000"/>
  <p:embeddedFontLst>
    <p:embeddedFont>
      <p:font typeface="Calibri" panose="020F0502020204030204" pitchFamily="34" charset="0"/>
      <p:regular r:id="rId62"/>
      <p:bold r:id="rId63"/>
      <p:italic r:id="rId64"/>
      <p:boldItalic r:id="rId65"/>
    </p:embeddedFont>
    <p:embeddedFont>
      <p:font typeface="Khmer UI" panose="020B0502040204020203" pitchFamily="34" charset="0"/>
      <p:regular r:id="rId66"/>
      <p:bold r:id="rId67"/>
    </p:embeddedFont>
    <p:embeddedFont>
      <p:font typeface="Trebuchet MS" panose="020B0603020202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jsSSspPyA1PzaftdBhgYeqpRW2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Van Mol" initials="" lastIdx="1" clrIdx="0"/>
  <p:cmAuthor id="1" name="Matt Van Mol" initials="MM" lastIdx="2" clrIdx="1">
    <p:extLst>
      <p:ext uri="{19B8F6BF-5375-455C-9EA6-DF929625EA0E}">
        <p15:presenceInfo xmlns:p15="http://schemas.microsoft.com/office/powerpoint/2012/main" userId="34b3a076e3333454" providerId="Windows Live"/>
      </p:ext>
    </p:extLst>
  </p:cmAuthor>
  <p:cmAuthor id="2" name="Patricia Kouadio" initials="PK" lastIdx="1" clrIdx="2">
    <p:extLst>
      <p:ext uri="{19B8F6BF-5375-455C-9EA6-DF929625EA0E}">
        <p15:presenceInfo xmlns:p15="http://schemas.microsoft.com/office/powerpoint/2012/main" userId="d693f624680ffe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88B"/>
    <a:srgbClr val="71AF64"/>
    <a:srgbClr val="5577AD"/>
    <a:srgbClr val="AB7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76BAE-E5B0-4B3B-A8A9-43F8569C541C}">
  <a:tblStyle styleId="{77E76BAE-E5B0-4B3B-A8A9-43F8569C54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A4B19D6-3155-4B77-AC66-F97A66EBD0A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15" autoAdjust="0"/>
  </p:normalViewPr>
  <p:slideViewPr>
    <p:cSldViewPr snapToGrid="0" snapToObjects="1">
      <p:cViewPr varScale="1">
        <p:scale>
          <a:sx n="112" d="100"/>
          <a:sy n="112" d="100"/>
        </p:scale>
        <p:origin x="11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9" Type="http://customschemas.google.com/relationships/presentationmetadata" Target="metadata"/><Relationship Id="rId87"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commentAuthors" Target="commentAuthors.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r>
              <a:rPr lang="en-GB"/>
              <a:t>Positive, Negative, Neutral and Total reviews for each month</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rgbClr val="8CC73F"/>
            </a:solidFill>
            <a:ln>
              <a:solidFill>
                <a:srgbClr val="72AD64"/>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October</c:v>
                </c:pt>
                <c:pt idx="1">
                  <c:v>November</c:v>
                </c:pt>
                <c:pt idx="2">
                  <c:v>December</c:v>
                </c:pt>
              </c:strCache>
            </c:strRef>
          </c:cat>
          <c:val>
            <c:numRef>
              <c:f>Sheet1!$B$2:$B$5</c:f>
              <c:numCache>
                <c:formatCode>General</c:formatCode>
                <c:ptCount val="4"/>
                <c:pt idx="0">
                  <c:v>309</c:v>
                </c:pt>
                <c:pt idx="1">
                  <c:v>313</c:v>
                </c:pt>
                <c:pt idx="2">
                  <c:v>260</c:v>
                </c:pt>
              </c:numCache>
            </c:numRef>
          </c:val>
          <c:extLst>
            <c:ext xmlns:c16="http://schemas.microsoft.com/office/drawing/2014/chart" uri="{C3380CC4-5D6E-409C-BE32-E72D297353CC}">
              <c16:uniqueId val="{00000000-904E-304C-9674-1F4F4DD35202}"/>
            </c:ext>
          </c:extLst>
        </c:ser>
        <c:ser>
          <c:idx val="1"/>
          <c:order val="1"/>
          <c:tx>
            <c:strRef>
              <c:f>Sheet1!$C$1</c:f>
              <c:strCache>
                <c:ptCount val="1"/>
                <c:pt idx="0">
                  <c:v>Negative</c:v>
                </c:pt>
              </c:strCache>
            </c:strRef>
          </c:tx>
          <c:spPr>
            <a:solidFill>
              <a:srgbClr val="529CCF"/>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October</c:v>
                </c:pt>
                <c:pt idx="1">
                  <c:v>November</c:v>
                </c:pt>
                <c:pt idx="2">
                  <c:v>December</c:v>
                </c:pt>
              </c:strCache>
            </c:strRef>
          </c:cat>
          <c:val>
            <c:numRef>
              <c:f>Sheet1!$C$2:$C$5</c:f>
              <c:numCache>
                <c:formatCode>General</c:formatCode>
                <c:ptCount val="4"/>
                <c:pt idx="0">
                  <c:v>66</c:v>
                </c:pt>
                <c:pt idx="1">
                  <c:v>64</c:v>
                </c:pt>
                <c:pt idx="2">
                  <c:v>112</c:v>
                </c:pt>
              </c:numCache>
            </c:numRef>
          </c:val>
          <c:extLst>
            <c:ext xmlns:c16="http://schemas.microsoft.com/office/drawing/2014/chart" uri="{C3380CC4-5D6E-409C-BE32-E72D297353CC}">
              <c16:uniqueId val="{00000001-904E-304C-9674-1F4F4DD35202}"/>
            </c:ext>
          </c:extLst>
        </c:ser>
        <c:ser>
          <c:idx val="2"/>
          <c:order val="2"/>
          <c:tx>
            <c:strRef>
              <c:f>Sheet1!$D$1</c:f>
              <c:strCache>
                <c:ptCount val="1"/>
                <c:pt idx="0">
                  <c:v>Neutral</c:v>
                </c:pt>
              </c:strCache>
            </c:strRef>
          </c:tx>
          <c:spPr>
            <a:solidFill>
              <a:srgbClr val="E64097"/>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October</c:v>
                </c:pt>
                <c:pt idx="1">
                  <c:v>November</c:v>
                </c:pt>
                <c:pt idx="2">
                  <c:v>December</c:v>
                </c:pt>
              </c:strCache>
            </c:strRef>
          </c:cat>
          <c:val>
            <c:numRef>
              <c:f>Sheet1!$D$2:$D$5</c:f>
              <c:numCache>
                <c:formatCode>General</c:formatCode>
                <c:ptCount val="4"/>
                <c:pt idx="0">
                  <c:v>29</c:v>
                </c:pt>
                <c:pt idx="1">
                  <c:v>34</c:v>
                </c:pt>
                <c:pt idx="2">
                  <c:v>32</c:v>
                </c:pt>
              </c:numCache>
            </c:numRef>
          </c:val>
          <c:extLst>
            <c:ext xmlns:c16="http://schemas.microsoft.com/office/drawing/2014/chart" uri="{C3380CC4-5D6E-409C-BE32-E72D297353CC}">
              <c16:uniqueId val="{00000002-904E-304C-9674-1F4F4DD35202}"/>
            </c:ext>
          </c:extLst>
        </c:ser>
        <c:ser>
          <c:idx val="3"/>
          <c:order val="3"/>
          <c:tx>
            <c:strRef>
              <c:f>Sheet1!$E$1</c:f>
              <c:strCache>
                <c:ptCount val="1"/>
                <c:pt idx="0">
                  <c:v>Total</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October</c:v>
                </c:pt>
                <c:pt idx="1">
                  <c:v>November</c:v>
                </c:pt>
                <c:pt idx="2">
                  <c:v>December</c:v>
                </c:pt>
              </c:strCache>
            </c:strRef>
          </c:cat>
          <c:val>
            <c:numRef>
              <c:f>Sheet1!$E$2:$E$5</c:f>
              <c:numCache>
                <c:formatCode>General</c:formatCode>
                <c:ptCount val="4"/>
                <c:pt idx="0">
                  <c:v>404</c:v>
                </c:pt>
                <c:pt idx="1">
                  <c:v>411</c:v>
                </c:pt>
                <c:pt idx="2">
                  <c:v>404</c:v>
                </c:pt>
              </c:numCache>
            </c:numRef>
          </c:val>
          <c:extLst>
            <c:ext xmlns:c16="http://schemas.microsoft.com/office/drawing/2014/chart" uri="{C3380CC4-5D6E-409C-BE32-E72D297353CC}">
              <c16:uniqueId val="{00000004-904E-304C-9674-1F4F4DD35202}"/>
            </c:ext>
          </c:extLst>
        </c:ser>
        <c:dLbls>
          <c:showLegendKey val="0"/>
          <c:showVal val="0"/>
          <c:showCatName val="0"/>
          <c:showSerName val="0"/>
          <c:showPercent val="0"/>
          <c:showBubbleSize val="0"/>
        </c:dLbls>
        <c:gapWidth val="219"/>
        <c:overlap val="-27"/>
        <c:axId val="1172792560"/>
        <c:axId val="1172755936"/>
      </c:barChart>
      <c:catAx>
        <c:axId val="117279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crossAx val="1172755936"/>
        <c:crosses val="autoZero"/>
        <c:auto val="1"/>
        <c:lblAlgn val="ctr"/>
        <c:lblOffset val="100"/>
        <c:noMultiLvlLbl val="0"/>
      </c:catAx>
      <c:valAx>
        <c:axId val="117275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crossAx val="1172792560"/>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 Access to services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7961727787349242"/>
          <c:y val="0.16257761131034701"/>
          <c:w val="0.5591110837640495"/>
          <c:h val="0.6113216287027132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1"/>
              <c:layout>
                <c:manualLayout>
                  <c:x val="2.1242513741897956E-3"/>
                  <c:y val="7.80064499663865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2-49C0-B0B9-D1B6D6B661DE}"/>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Information and Advice</c:v>
                </c:pt>
                <c:pt idx="2">
                  <c:v>Access General</c:v>
                </c:pt>
                <c:pt idx="3">
                  <c:v>Waiting times</c:v>
                </c:pt>
              </c:strCache>
            </c:strRef>
          </c:cat>
          <c:val>
            <c:numRef>
              <c:f>Sheet1!$B$2:$B$5</c:f>
              <c:numCache>
                <c:formatCode>General</c:formatCode>
                <c:ptCount val="4"/>
                <c:pt idx="0">
                  <c:v>6</c:v>
                </c:pt>
                <c:pt idx="1">
                  <c:v>13</c:v>
                </c:pt>
                <c:pt idx="2">
                  <c:v>17</c:v>
                </c:pt>
                <c:pt idx="3">
                  <c:v>45</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D0-7340-87D2-FA716CB4D314}"/>
                </c:ext>
              </c:extLst>
            </c:dLbl>
            <c:dLbl>
              <c:idx val="1"/>
              <c:layout>
                <c:manualLayout>
                  <c:x val="4.85509475756829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80-4453-8D12-8574A047CAFA}"/>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Information and Advice</c:v>
                </c:pt>
                <c:pt idx="2">
                  <c:v>Access General</c:v>
                </c:pt>
                <c:pt idx="3">
                  <c:v>Waiting times</c:v>
                </c:pt>
              </c:strCache>
            </c:strRef>
          </c:cat>
          <c:val>
            <c:numRef>
              <c:f>Sheet1!$C$2:$C$5</c:f>
              <c:numCache>
                <c:formatCode>General</c:formatCode>
                <c:ptCount val="4"/>
                <c:pt idx="0">
                  <c:v>24</c:v>
                </c:pt>
                <c:pt idx="1">
                  <c:v>3</c:v>
                </c:pt>
                <c:pt idx="2">
                  <c:v>7</c:v>
                </c:pt>
                <c:pt idx="3">
                  <c:v>83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2121379932726132E-2"/>
                  <c:y val="6.8595922137838217E-3"/>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3E-7549-B540-B8611A710DD2}"/>
                </c:ext>
              </c:extLst>
            </c:dLbl>
            <c:dLbl>
              <c:idx val="2"/>
              <c:layout>
                <c:manualLayout>
                  <c:x val="2.5848716055459745E-2"/>
                  <c:y val="4.21403865501158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80-4453-8D12-8574A047CA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Others</c:v>
                </c:pt>
                <c:pt idx="1">
                  <c:v>Information and Advice</c:v>
                </c:pt>
                <c:pt idx="2">
                  <c:v>Access General</c:v>
                </c:pt>
                <c:pt idx="3">
                  <c:v>Waiting times</c:v>
                </c:pt>
              </c:strCache>
            </c:strRef>
          </c:cat>
          <c:val>
            <c:numRef>
              <c:f>Sheet1!$D$2:$D$5</c:f>
              <c:numCache>
                <c:formatCode>General</c:formatCode>
                <c:ptCount val="4"/>
                <c:pt idx="0">
                  <c:v>1</c:v>
                </c:pt>
                <c:pt idx="2">
                  <c:v>2</c:v>
                </c:pt>
                <c:pt idx="3">
                  <c:v>14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dirty="0"/>
              <a:t>Top sub-themes for Treatment and Care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2"/>
              <c:layout>
                <c:manualLayout>
                  <c:x val="9.2128698168793995E-3"/>
                  <c:y val="3.3662581654952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5-BD47-B210-2319C6B363E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Treatment Explanation</c:v>
                </c:pt>
                <c:pt idx="2">
                  <c:v>Quality of Care</c:v>
                </c:pt>
                <c:pt idx="3">
                  <c:v>Experience</c:v>
                </c:pt>
              </c:strCache>
            </c:strRef>
          </c:cat>
          <c:val>
            <c:numRef>
              <c:f>Sheet1!$B$2:$B$5</c:f>
              <c:numCache>
                <c:formatCode>General</c:formatCode>
                <c:ptCount val="4"/>
                <c:pt idx="0">
                  <c:v>6</c:v>
                </c:pt>
                <c:pt idx="1">
                  <c:v>9</c:v>
                </c:pt>
                <c:pt idx="2">
                  <c:v>21</c:v>
                </c:pt>
                <c:pt idx="3">
                  <c:v>75</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38-CE47-94C9-2D78D08EE2F4}"/>
                </c:ext>
              </c:extLst>
            </c:dLbl>
            <c:dLbl>
              <c:idx val="1"/>
              <c:layout>
                <c:manualLayout>
                  <c:x val="7.8887511159169577E-3"/>
                  <c:y val="3.36625816549532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38-CE47-94C9-2D78D08EE2F4}"/>
                </c:ext>
              </c:extLst>
            </c:dLbl>
            <c:dLbl>
              <c:idx val="2"/>
              <c:layout>
                <c:manualLayout>
                  <c:x val="2.5182490435941295E-2"/>
                  <c:y val="3.366258165495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62-7348-87BF-2713083EB5F2}"/>
                </c:ext>
              </c:extLst>
            </c:dLbl>
            <c:dLbl>
              <c:idx val="3"/>
              <c:layout>
                <c:manualLayout>
                  <c:x val="3.8326516655694767E-2"/>
                  <c:y val="-3.36625816549538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6B-0D46-90A5-1C3B73E827BD}"/>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Treatment Explanation</c:v>
                </c:pt>
                <c:pt idx="2">
                  <c:v>Quality of Care</c:v>
                </c:pt>
                <c:pt idx="3">
                  <c:v>Experience</c:v>
                </c:pt>
              </c:strCache>
            </c:strRef>
          </c:cat>
          <c:val>
            <c:numRef>
              <c:f>Sheet1!$C$2:$C$5</c:f>
              <c:numCache>
                <c:formatCode>General</c:formatCode>
                <c:ptCount val="4"/>
                <c:pt idx="0">
                  <c:v>6</c:v>
                </c:pt>
                <c:pt idx="1">
                  <c:v>4</c:v>
                </c:pt>
                <c:pt idx="2">
                  <c:v>8</c:v>
                </c:pt>
                <c:pt idx="3">
                  <c:v>13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4.1054950265132187E-2"/>
                  <c:y val="-6.171402010845438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C5-436E-9089-2612DE1302EC}"/>
                </c:ext>
              </c:extLst>
            </c:dLbl>
            <c:dLbl>
              <c:idx val="2"/>
              <c:layout>
                <c:manualLayout>
                  <c:x val="3.13747833160162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C5-436E-9089-2612DE1302EC}"/>
                </c:ext>
              </c:extLst>
            </c:dLbl>
            <c:dLbl>
              <c:idx val="3"/>
              <c:layout>
                <c:manualLayout>
                  <c:x val="4.2567001287545501E-2"/>
                  <c:y val="-6.73251633099067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C5-436E-9089-2612DE1302EC}"/>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Treatment Explanation</c:v>
                </c:pt>
                <c:pt idx="2">
                  <c:v>Quality of Care</c:v>
                </c:pt>
                <c:pt idx="3">
                  <c:v>Experience</c:v>
                </c:pt>
              </c:strCache>
            </c:strRef>
          </c:cat>
          <c:val>
            <c:numRef>
              <c:f>Sheet1!$D$2:$D$5</c:f>
              <c:numCache>
                <c:formatCode>General</c:formatCode>
                <c:ptCount val="4"/>
                <c:pt idx="2">
                  <c:v>1</c:v>
                </c:pt>
                <c:pt idx="3">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solidFill>
          <a:latin typeface="Trebuchet MS" panose="020B070302020209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Charing Cross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4129399458528181"/>
          <c:y val="0.1315366859797398"/>
          <c:w val="0.62476536221183032"/>
          <c:h val="0.61406431462751865"/>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Access to services</c:v>
                </c:pt>
                <c:pt idx="2">
                  <c:v>Treatment and care</c:v>
                </c:pt>
                <c:pt idx="3">
                  <c:v>Staff</c:v>
                </c:pt>
              </c:strCache>
            </c:strRef>
          </c:cat>
          <c:val>
            <c:numRef>
              <c:f>Sheet1!$B$2:$B$5</c:f>
              <c:numCache>
                <c:formatCode>General</c:formatCode>
                <c:ptCount val="4"/>
                <c:pt idx="1">
                  <c:v>7</c:v>
                </c:pt>
                <c:pt idx="2">
                  <c:v>18</c:v>
                </c:pt>
                <c:pt idx="3">
                  <c:v>18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9913036344244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86-49DF-A8AC-AC6900EB571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Access to services</c:v>
                </c:pt>
                <c:pt idx="2">
                  <c:v>Treatment and care</c:v>
                </c:pt>
                <c:pt idx="3">
                  <c:v>Staff</c:v>
                </c:pt>
              </c:strCache>
            </c:strRef>
          </c:cat>
          <c:val>
            <c:numRef>
              <c:f>Sheet1!$C$2:$C$5</c:f>
              <c:numCache>
                <c:formatCode>General</c:formatCode>
                <c:ptCount val="4"/>
                <c:pt idx="0">
                  <c:v>8</c:v>
                </c:pt>
                <c:pt idx="1">
                  <c:v>9</c:v>
                </c:pt>
                <c:pt idx="2">
                  <c:v>5</c:v>
                </c:pt>
                <c:pt idx="3">
                  <c:v>6</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731151037820986E-2"/>
                  <c:y val="-9.3758866719608343E-1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8B-8E40-98D9-660FAE03A09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Access to services</c:v>
                </c:pt>
                <c:pt idx="2">
                  <c:v>Treatment and care</c:v>
                </c:pt>
                <c:pt idx="3">
                  <c:v>Staff</c:v>
                </c:pt>
              </c:strCache>
            </c:strRef>
          </c:cat>
          <c:val>
            <c:numRef>
              <c:f>Sheet1!$D$2:$D$5</c:f>
              <c:numCache>
                <c:formatCode>General</c:formatCode>
                <c:ptCount val="4"/>
                <c:pt idx="0">
                  <c:v>1</c:v>
                </c:pt>
                <c:pt idx="1">
                  <c:v>1</c:v>
                </c:pt>
                <c:pt idx="2">
                  <c:v>1</c:v>
                </c:pt>
                <c:pt idx="3">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Themes for Hammersmith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608437935843793"/>
          <c:y val="0.14289839140190033"/>
          <c:w val="0.61695093937156453"/>
          <c:h val="0.61954866480363546"/>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Staff</c:v>
                </c:pt>
              </c:strCache>
            </c:strRef>
          </c:cat>
          <c:val>
            <c:numRef>
              <c:f>Sheet1!$B$2</c:f>
              <c:numCache>
                <c:formatCode>General</c:formatCode>
                <c:ptCount val="1"/>
                <c:pt idx="0">
                  <c:v>8</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Staff</c:v>
                </c:pt>
              </c:strCache>
            </c:strRef>
          </c:cat>
          <c:val>
            <c:numRef>
              <c:f>Sheet1!$C$2</c:f>
              <c:numCache>
                <c:formatCode>General</c:formatCode>
                <c:ptCount val="1"/>
                <c:pt idx="0">
                  <c:v>2</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Staff</c:v>
                </c:pt>
              </c:strCache>
            </c:strRef>
          </c:cat>
          <c:val>
            <c:numRef>
              <c:f>Sheet1!$D$2</c:f>
              <c:numCache>
                <c:formatCode>General</c:formatCode>
                <c:ptCount val="1"/>
                <c:pt idx="0">
                  <c:v>1</c:v>
                </c:pt>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r>
              <a:rPr lang="en-GB"/>
              <a:t>Top Themes for St Mary’s Hospital</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manualLayout>
          <c:layoutTarget val="inner"/>
          <c:xMode val="edge"/>
          <c:yMode val="edge"/>
          <c:x val="0.29637193371072279"/>
          <c:y val="0.15127741723486404"/>
          <c:w val="0.65917712691771269"/>
          <c:h val="0.6330540266710479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c:v>
                </c:pt>
                <c:pt idx="1">
                  <c:v>Staff</c:v>
                </c:pt>
              </c:strCache>
            </c:strRef>
          </c:cat>
          <c:val>
            <c:numRef>
              <c:f>Sheet1!$B$2:$B$3</c:f>
              <c:numCache>
                <c:formatCode>General</c:formatCode>
                <c:ptCount val="2"/>
                <c:pt idx="0">
                  <c:v>5</c:v>
                </c:pt>
                <c:pt idx="1">
                  <c:v>11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3.0956190007383707E-3"/>
                  <c:y val="1.0228358163276718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8FD-A448-AE4B-AC30E60518E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c:v>
                </c:pt>
                <c:pt idx="1">
                  <c:v>Staff</c:v>
                </c:pt>
              </c:strCache>
            </c:strRef>
          </c:cat>
          <c:val>
            <c:numRef>
              <c:f>Sheet1!$C$2:$C$3</c:f>
              <c:numCache>
                <c:formatCode>General</c:formatCode>
                <c:ptCount val="2"/>
                <c:pt idx="0">
                  <c:v>3</c:v>
                </c:pt>
                <c:pt idx="1">
                  <c:v>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c:v>
                </c:pt>
                <c:pt idx="1">
                  <c:v>Staff</c:v>
                </c:pt>
              </c:strCache>
            </c:strRef>
          </c:cat>
          <c:val>
            <c:numRef>
              <c:f>Sheet1!$D$2:$D$3</c:f>
              <c:numCache>
                <c:formatCode>General</c:formatCode>
                <c:ptCount val="2"/>
                <c:pt idx="0">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r>
              <a:rPr lang="en-GB"/>
              <a:t>Top Themes for Queen Charlottes and Chelsea Hospital</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manualLayout>
          <c:layoutTarget val="inner"/>
          <c:xMode val="edge"/>
          <c:yMode val="edge"/>
          <c:x val="0.33608437935843793"/>
          <c:y val="0.16210409442457915"/>
          <c:w val="0.61695093937156453"/>
          <c:h val="0.5704895373933728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 </c:v>
                </c:pt>
                <c:pt idx="1">
                  <c:v>Staff</c:v>
                </c:pt>
              </c:strCache>
            </c:strRef>
          </c:cat>
          <c:val>
            <c:numRef>
              <c:f>Sheet1!$B$2:$B$3</c:f>
              <c:numCache>
                <c:formatCode>General</c:formatCode>
                <c:ptCount val="2"/>
                <c:pt idx="0">
                  <c:v>4</c:v>
                </c:pt>
                <c:pt idx="1">
                  <c:v>9</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 </c:v>
                </c:pt>
                <c:pt idx="1">
                  <c:v>Staff</c:v>
                </c:pt>
              </c:strCache>
            </c:strRef>
          </c:cat>
          <c:val>
            <c:numRef>
              <c:f>Sheet1!$C$2:$C$3</c:f>
              <c:numCache>
                <c:formatCode>General</c:formatCode>
                <c:ptCount val="2"/>
                <c:pt idx="0">
                  <c:v>7</c:v>
                </c:pt>
                <c:pt idx="1">
                  <c:v>9</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Treatment and care </c:v>
                </c:pt>
                <c:pt idx="1">
                  <c:v>Staff</c:v>
                </c:pt>
              </c:strCache>
            </c:strRef>
          </c:cat>
          <c:val>
            <c:numRef>
              <c:f>Sheet1!$D$2:$D$3</c:f>
              <c:numCache>
                <c:formatCode>General</c:formatCode>
                <c:ptCount val="2"/>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a:t>
            </a:r>
            <a:r>
              <a:rPr lang="en-GB" sz="1600" baseline="0" dirty="0"/>
              <a:t> Themes for Chelsea and Westminster Hospital</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Services</c:v>
                </c:pt>
                <c:pt idx="1">
                  <c:v>Treatment and care</c:v>
                </c:pt>
                <c:pt idx="2">
                  <c:v>Staff</c:v>
                </c:pt>
              </c:strCache>
            </c:strRef>
          </c:cat>
          <c:val>
            <c:numRef>
              <c:f>Sheet1!$B$2:$B$4</c:f>
              <c:numCache>
                <c:formatCode>General</c:formatCode>
                <c:ptCount val="3"/>
                <c:pt idx="0">
                  <c:v>5</c:v>
                </c:pt>
                <c:pt idx="1">
                  <c:v>18</c:v>
                </c:pt>
                <c:pt idx="2">
                  <c:v>29</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Services</c:v>
                </c:pt>
                <c:pt idx="1">
                  <c:v>Treatment and care</c:v>
                </c:pt>
                <c:pt idx="2">
                  <c:v>Staff</c:v>
                </c:pt>
              </c:strCache>
            </c:strRef>
          </c:cat>
          <c:val>
            <c:numRef>
              <c:f>Sheet1!$C$2:$C$4</c:f>
              <c:numCache>
                <c:formatCode>General</c:formatCode>
                <c:ptCount val="3"/>
                <c:pt idx="0">
                  <c:v>11</c:v>
                </c:pt>
                <c:pt idx="1">
                  <c:v>8</c:v>
                </c:pt>
                <c:pt idx="2">
                  <c:v>9</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5442612191320043E-2"/>
                  <c:y val="-1.37219317166425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D7-4FF5-A896-BC0057517101}"/>
                </c:ext>
              </c:extLst>
            </c:dLbl>
            <c:dLbl>
              <c:idx val="3"/>
              <c:layout>
                <c:manualLayout>
                  <c:x val="4.5442612191319946E-2"/>
                  <c:y val="9.1479544777616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D7-4FF5-A896-BC00575171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Services</c:v>
                </c:pt>
                <c:pt idx="1">
                  <c:v>Treatment and care</c:v>
                </c:pt>
                <c:pt idx="2">
                  <c:v>Staff</c:v>
                </c:pt>
              </c:strCache>
            </c:strRef>
          </c:cat>
          <c:val>
            <c:numRef>
              <c:f>Sheet1!$D$2:$D$4</c:f>
              <c:numCache>
                <c:formatCode>General</c:formatCode>
                <c:ptCount val="3"/>
                <c:pt idx="1">
                  <c:v>1</c:v>
                </c:pt>
                <c:pt idx="2">
                  <c:v>3</c:v>
                </c:pt>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sub-themes for staff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 General</c:v>
                </c:pt>
                <c:pt idx="1">
                  <c:v>Attitudes</c:v>
                </c:pt>
              </c:strCache>
            </c:strRef>
          </c:cat>
          <c:val>
            <c:numRef>
              <c:f>Sheet1!$B$2:$B$3</c:f>
              <c:numCache>
                <c:formatCode>General</c:formatCode>
                <c:ptCount val="2"/>
                <c:pt idx="0">
                  <c:v>15</c:v>
                </c:pt>
                <c:pt idx="1">
                  <c:v>22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 General</c:v>
                </c:pt>
                <c:pt idx="1">
                  <c:v>Attitudes</c:v>
                </c:pt>
              </c:strCache>
            </c:strRef>
          </c:cat>
          <c:val>
            <c:numRef>
              <c:f>Sheet1!$C$2:$C$3</c:f>
              <c:numCache>
                <c:formatCode>General</c:formatCode>
                <c:ptCount val="2"/>
                <c:pt idx="0">
                  <c:v>1</c:v>
                </c:pt>
                <c:pt idx="1">
                  <c:v>15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3566330297809501E-2"/>
                  <c:y val="1.37414619671227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05-E74B-9302-65388435B4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 General</c:v>
                </c:pt>
                <c:pt idx="1">
                  <c:v>Attitudes</c:v>
                </c:pt>
              </c:strCache>
            </c:strRef>
          </c:cat>
          <c:val>
            <c:numRef>
              <c:f>Sheet1!$D$2:$D$3</c:f>
              <c:numCache>
                <c:formatCode>General</c:formatCode>
                <c:ptCount val="2"/>
                <c:pt idx="0">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r>
              <a:rPr lang="en-GB"/>
              <a:t>Top sub-themes for Treatment and Care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Effectiveness of Care</c:v>
                </c:pt>
                <c:pt idx="1">
                  <c:v>Quality of Care</c:v>
                </c:pt>
                <c:pt idx="2">
                  <c:v>Experience</c:v>
                </c:pt>
              </c:strCache>
            </c:strRef>
          </c:cat>
          <c:val>
            <c:numRef>
              <c:f>Sheet1!$B$2:$B$4</c:f>
              <c:numCache>
                <c:formatCode>General</c:formatCode>
                <c:ptCount val="3"/>
                <c:pt idx="0">
                  <c:v>5</c:v>
                </c:pt>
                <c:pt idx="1">
                  <c:v>6</c:v>
                </c:pt>
                <c:pt idx="2">
                  <c:v>19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8789072114201328E-2"/>
                  <c:y val="-1.259619462421400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15-4949-B546-D5C5B5C6962C}"/>
                </c:ext>
              </c:extLst>
            </c:dLbl>
            <c:dLbl>
              <c:idx val="2"/>
              <c:layout>
                <c:manualLayout>
                  <c:x val="1.3160226433669701E-2"/>
                  <c:y val="-1.03060964753420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5-4949-B546-D5C5B5C6962C}"/>
                </c:ext>
              </c:extLst>
            </c:dLbl>
            <c:dLbl>
              <c:idx val="3"/>
              <c:layout>
                <c:manualLayout>
                  <c:x val="-7.892772171630159E-3"/>
                  <c:y val="3.4353654917806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5-9440-AFA8-B58050CF50A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Effectiveness of Care</c:v>
                </c:pt>
                <c:pt idx="1">
                  <c:v>Quality of Care</c:v>
                </c:pt>
                <c:pt idx="2">
                  <c:v>Experience</c:v>
                </c:pt>
              </c:strCache>
            </c:strRef>
          </c:cat>
          <c:val>
            <c:numRef>
              <c:f>Sheet1!$C$2:$C$4</c:f>
              <c:numCache>
                <c:formatCode>General</c:formatCode>
                <c:ptCount val="3"/>
                <c:pt idx="2">
                  <c:v>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Effectiveness of Care</c:v>
                </c:pt>
                <c:pt idx="1">
                  <c:v>Quality of Care</c:v>
                </c:pt>
                <c:pt idx="2">
                  <c:v>Experience</c:v>
                </c:pt>
              </c:strCache>
            </c:strRef>
          </c:cat>
          <c:val>
            <c:numRef>
              <c:f>Sheet1!$D$2:$D$4</c:f>
              <c:numCache>
                <c:formatCode>General</c:formatCode>
                <c:ptCount val="3"/>
                <c:pt idx="2">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a:t>
            </a:r>
            <a:r>
              <a:rPr lang="en-GB" sz="1600" baseline="0" dirty="0"/>
              <a:t> Access to Services</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42957978575583172"/>
          <c:y val="0.14739432372145353"/>
          <c:w val="0.52628310923545407"/>
          <c:h val="0.66255999590877157"/>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3.0566039083375823E-2"/>
                  <c:y val="1.52819412878645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DB-49F3-BE14-FD8BF7AA2FD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Sheet1!$C$2:$C$3</c:f>
              <c:numCache>
                <c:formatCode>General</c:formatCode>
                <c:ptCount val="2"/>
                <c:pt idx="0">
                  <c:v>8</c:v>
                </c:pt>
                <c:pt idx="1">
                  <c:v>7</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0967470670276477E-2"/>
                  <c:y val="3.4353654917806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75-4497-9A99-3F8EF139216A}"/>
                </c:ext>
              </c:extLst>
            </c:dLbl>
            <c:dLbl>
              <c:idx val="2"/>
              <c:layout>
                <c:manualLayout>
                  <c:x val="2.8811864279678186E-2"/>
                  <c:y val="-7.004142177823124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DB-49F3-BE14-FD8BF7AA2FD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Sheet1!$D$2:$D$3</c:f>
              <c:numCache>
                <c:formatCode>General</c:formatCode>
                <c:ptCount val="2"/>
                <c:pt idx="0">
                  <c:v>1</c:v>
                </c:pt>
                <c:pt idx="1">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r>
              <a:rPr lang="en-US"/>
              <a:t>October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54A0-8C44-9A18-1B16A54B9595}"/>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4A0-8C44-9A18-1B16A54B9595}"/>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72CF-EF4A-8225-599B0FB2ECC2}"/>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4-54A0-8C44-9A18-1B16A54B9595}"/>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3-54A0-8C44-9A18-1B16A54B9595}"/>
              </c:ext>
            </c:extLst>
          </c:dPt>
          <c:dLbls>
            <c:dLbl>
              <c:idx val="0"/>
              <c:layout>
                <c:manualLayout>
                  <c:x val="5.9515146357331232E-2"/>
                  <c:y val="-3.14986335806283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A0-8C44-9A18-1B16A54B9595}"/>
                </c:ext>
              </c:extLst>
            </c:dLbl>
            <c:dLbl>
              <c:idx val="1"/>
              <c:layout>
                <c:manualLayout>
                  <c:x val="8.5995798653162162E-2"/>
                  <c:y val="-7.3063129617731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A0-8C44-9A18-1B16A54B9595}"/>
                </c:ext>
              </c:extLst>
            </c:dLbl>
            <c:dLbl>
              <c:idx val="2"/>
              <c:layout>
                <c:manualLayout>
                  <c:x val="0.11808833067438632"/>
                  <c:y val="0.162540537375399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CF-EF4A-8225-599B0FB2ECC2}"/>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55</c:v>
                </c:pt>
                <c:pt idx="1">
                  <c:v>11</c:v>
                </c:pt>
                <c:pt idx="2">
                  <c:v>29</c:v>
                </c:pt>
                <c:pt idx="3">
                  <c:v>88</c:v>
                </c:pt>
                <c:pt idx="4">
                  <c:v>221</c:v>
                </c:pt>
              </c:numCache>
            </c:numRef>
          </c:cat>
          <c:val>
            <c:numRef>
              <c:f>Sheet1!$B$2:$B$6</c:f>
              <c:numCache>
                <c:formatCode>General</c:formatCode>
                <c:ptCount val="5"/>
                <c:pt idx="0">
                  <c:v>13</c:v>
                </c:pt>
                <c:pt idx="1">
                  <c:v>3</c:v>
                </c:pt>
                <c:pt idx="2">
                  <c:v>7</c:v>
                </c:pt>
                <c:pt idx="3">
                  <c:v>22</c:v>
                </c:pt>
                <c:pt idx="4">
                  <c:v>55</c:v>
                </c:pt>
              </c:numCache>
            </c:numRef>
          </c:val>
          <c:extLst>
            <c:ext xmlns:c16="http://schemas.microsoft.com/office/drawing/2014/chart" uri="{C3380CC4-5D6E-409C-BE32-E72D297353CC}">
              <c16:uniqueId val="{00000000-54A0-8C44-9A18-1B16A54B959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sub-themes for staff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Sheet1!$B$2:$B$4</c:f>
              <c:numCache>
                <c:formatCode>General</c:formatCode>
                <c:ptCount val="3"/>
                <c:pt idx="0">
                  <c:v>9</c:v>
                </c:pt>
                <c:pt idx="1">
                  <c:v>9</c:v>
                </c:pt>
                <c:pt idx="2">
                  <c:v>11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Sheet1!$C$2:$C$4</c:f>
              <c:numCache>
                <c:formatCode>General</c:formatCode>
                <c:ptCount val="3"/>
                <c:pt idx="0">
                  <c:v>5</c:v>
                </c:pt>
                <c:pt idx="1">
                  <c:v>1</c:v>
                </c:pt>
                <c:pt idx="2">
                  <c:v>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3566330297809501E-2"/>
                  <c:y val="1.37414619671227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05-E74B-9302-65388435B4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Sheet1!$D$2:$D$4</c:f>
              <c:numCache>
                <c:formatCode>General</c:formatCode>
                <c:ptCount val="3"/>
                <c:pt idx="0">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r>
              <a:rPr lang="en-GB"/>
              <a:t>Top sub-themes for Treatment and Care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Quality of Care</c:v>
                </c:pt>
                <c:pt idx="2">
                  <c:v>Experience</c:v>
                </c:pt>
              </c:strCache>
            </c:strRef>
          </c:cat>
          <c:val>
            <c:numRef>
              <c:f>Sheet1!$B$2:$B$4</c:f>
              <c:numCache>
                <c:formatCode>General</c:formatCode>
                <c:ptCount val="3"/>
                <c:pt idx="0">
                  <c:v>5</c:v>
                </c:pt>
                <c:pt idx="1">
                  <c:v>6</c:v>
                </c:pt>
                <c:pt idx="2">
                  <c:v>7</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8789072114201328E-2"/>
                  <c:y val="-1.259619462421400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15-4949-B546-D5C5B5C6962C}"/>
                </c:ext>
              </c:extLst>
            </c:dLbl>
            <c:dLbl>
              <c:idx val="2"/>
              <c:layout>
                <c:manualLayout>
                  <c:x val="1.3160226433669701E-2"/>
                  <c:y val="-1.03060964753420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5-4949-B546-D5C5B5C6962C}"/>
                </c:ext>
              </c:extLst>
            </c:dLbl>
            <c:dLbl>
              <c:idx val="3"/>
              <c:layout>
                <c:manualLayout>
                  <c:x val="-7.892772171630159E-3"/>
                  <c:y val="3.4353654917806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5-9440-AFA8-B58050CF50A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Quality of Care</c:v>
                </c:pt>
                <c:pt idx="2">
                  <c:v>Experience</c:v>
                </c:pt>
              </c:strCache>
            </c:strRef>
          </c:cat>
          <c:val>
            <c:numRef>
              <c:f>Sheet1!$C$2:$C$4</c:f>
              <c:numCache>
                <c:formatCode>General</c:formatCode>
                <c:ptCount val="3"/>
                <c:pt idx="0">
                  <c:v>2</c:v>
                </c:pt>
                <c:pt idx="1">
                  <c:v>1</c:v>
                </c:pt>
                <c:pt idx="2">
                  <c:v>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Quality of Care</c:v>
                </c:pt>
                <c:pt idx="2">
                  <c:v>Experience</c:v>
                </c:pt>
              </c:strCache>
            </c:strRef>
          </c:cat>
          <c:val>
            <c:numRef>
              <c:f>Sheet1!$D$2:$D$4</c:f>
              <c:numCache>
                <c:formatCode>General</c:formatCode>
                <c:ptCount val="3"/>
                <c:pt idx="0">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Khmer UI" panose="020B0502040204020203" pitchFamily="34" charset="0"/>
              <a:ea typeface="+mn-ea"/>
              <a:cs typeface="Khmer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Top sub-themes for Staff</a:t>
            </a:r>
          </a:p>
        </c:rich>
      </c:tx>
      <c:layout>
        <c:manualLayout>
          <c:xMode val="edge"/>
          <c:yMode val="edge"/>
          <c:x val="0.24134916728197556"/>
          <c:y val="2.026556938271394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Sheet1!$B$2:$B$4</c:f>
              <c:numCache>
                <c:formatCode>General</c:formatCode>
                <c:ptCount val="3"/>
                <c:pt idx="0">
                  <c:v>1</c:v>
                </c:pt>
                <c:pt idx="1">
                  <c:v>38</c:v>
                </c:pt>
                <c:pt idx="2">
                  <c:v>64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30463942899335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4C-3340-9704-530416E0AE4B}"/>
                </c:ext>
              </c:extLst>
            </c:dLbl>
            <c:dLbl>
              <c:idx val="1"/>
              <c:layout>
                <c:manualLayout>
                  <c:x val="8.0461891869718603E-4"/>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4C-3340-9704-530416E0AE4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Sheet1!$C$2:$C$4</c:f>
              <c:numCache>
                <c:formatCode>General</c:formatCode>
                <c:ptCount val="3"/>
                <c:pt idx="0">
                  <c:v>9</c:v>
                </c:pt>
                <c:pt idx="1">
                  <c:v>3</c:v>
                </c:pt>
                <c:pt idx="2">
                  <c:v>9</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9601074739519189E-2"/>
                  <c:y val="1.68879744855949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E1-439F-8D14-D3EB602E7593}"/>
                </c:ext>
              </c:extLst>
            </c:dLbl>
            <c:dLbl>
              <c:idx val="1"/>
              <c:layout>
                <c:manualLayout>
                  <c:x val="1.811079661990319E-2"/>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4C-3340-9704-530416E0AE4B}"/>
                </c:ext>
              </c:extLst>
            </c:dLbl>
            <c:dLbl>
              <c:idx val="2"/>
              <c:layout>
                <c:manualLayout>
                  <c:x val="1.61578062187217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E1-439F-8D14-D3EB602E759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Sheet1!$D$2:$D$4</c:f>
              <c:numCache>
                <c:formatCode>General</c:formatCode>
                <c:ptCount val="3"/>
                <c:pt idx="0">
                  <c:v>1</c:v>
                </c:pt>
                <c:pt idx="1">
                  <c:v>6</c:v>
                </c:pt>
                <c:pt idx="2">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Access to services General</c:v>
                </c:pt>
                <c:pt idx="2">
                  <c:v>Waiting times</c:v>
                </c:pt>
              </c:strCache>
            </c:strRef>
          </c:cat>
          <c:val>
            <c:numRef>
              <c:f>Sheet1!$B$2:$B$4</c:f>
              <c:numCache>
                <c:formatCode>General</c:formatCode>
                <c:ptCount val="3"/>
                <c:pt idx="0">
                  <c:v>8</c:v>
                </c:pt>
                <c:pt idx="1">
                  <c:v>16</c:v>
                </c:pt>
                <c:pt idx="2">
                  <c:v>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1-EB43-9469-65FD6243156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Access to services General</c:v>
                </c:pt>
                <c:pt idx="2">
                  <c:v>Waiting times</c:v>
                </c:pt>
              </c:strCache>
            </c:strRef>
          </c:cat>
          <c:val>
            <c:numRef>
              <c:f>Sheet1!$C$2:$C$4</c:f>
              <c:numCache>
                <c:formatCode>General</c:formatCode>
                <c:ptCount val="3"/>
                <c:pt idx="0">
                  <c:v>7</c:v>
                </c:pt>
                <c:pt idx="1">
                  <c:v>2</c:v>
                </c:pt>
                <c:pt idx="2">
                  <c:v>20</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dLbl>
              <c:idx val="2"/>
              <c:layout>
                <c:manualLayout>
                  <c:x val="3.29838378866189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B1-EB43-9469-65FD624315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Access to services General</c:v>
                </c:pt>
                <c:pt idx="2">
                  <c:v>Waiting times</c:v>
                </c:pt>
              </c:strCache>
            </c:strRef>
          </c:cat>
          <c:val>
            <c:numRef>
              <c:f>Sheet1!$D$2:$D$4</c:f>
              <c:numCache>
                <c:formatCode>General</c:formatCode>
                <c:ptCount val="3"/>
                <c:pt idx="0">
                  <c:v>2</c:v>
                </c:pt>
                <c:pt idx="1">
                  <c:v>7</c:v>
                </c:pt>
                <c:pt idx="2">
                  <c:v>8</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Top sub-themes for Staff</a:t>
            </a:r>
          </a:p>
        </c:rich>
      </c:tx>
      <c:layout>
        <c:manualLayout>
          <c:xMode val="edge"/>
          <c:yMode val="edge"/>
          <c:x val="0.24134916728197556"/>
          <c:y val="2.026556938271394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Commissioning and provision</c:v>
                </c:pt>
                <c:pt idx="2">
                  <c:v>Management of service</c:v>
                </c:pt>
              </c:strCache>
            </c:strRef>
          </c:cat>
          <c:val>
            <c:numRef>
              <c:f>Sheet1!$B$2:$B$4</c:f>
              <c:numCache>
                <c:formatCode>General</c:formatCode>
                <c:ptCount val="3"/>
                <c:pt idx="0">
                  <c:v>9</c:v>
                </c:pt>
                <c:pt idx="1">
                  <c:v>8</c:v>
                </c:pt>
                <c:pt idx="2">
                  <c:v>13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30463942899335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4C-3340-9704-530416E0AE4B}"/>
                </c:ext>
              </c:extLst>
            </c:dLbl>
            <c:dLbl>
              <c:idx val="1"/>
              <c:layout>
                <c:manualLayout>
                  <c:x val="8.0461891869718603E-4"/>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4C-3340-9704-530416E0AE4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Commissioning and provision</c:v>
                </c:pt>
                <c:pt idx="2">
                  <c:v>Management of service</c:v>
                </c:pt>
              </c:strCache>
            </c:strRef>
          </c:cat>
          <c:val>
            <c:numRef>
              <c:f>Sheet1!$C$2:$C$4</c:f>
              <c:numCache>
                <c:formatCode>General</c:formatCode>
                <c:ptCount val="3"/>
                <c:pt idx="0">
                  <c:v>3</c:v>
                </c:pt>
                <c:pt idx="1">
                  <c:v>4</c:v>
                </c:pt>
                <c:pt idx="2">
                  <c:v>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9601074739519189E-2"/>
                  <c:y val="1.68879744855949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E1-439F-8D14-D3EB602E7593}"/>
                </c:ext>
              </c:extLst>
            </c:dLbl>
            <c:dLbl>
              <c:idx val="1"/>
              <c:layout>
                <c:manualLayout>
                  <c:x val="1.811079661990319E-2"/>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4C-3340-9704-530416E0AE4B}"/>
                </c:ext>
              </c:extLst>
            </c:dLbl>
            <c:dLbl>
              <c:idx val="2"/>
              <c:layout>
                <c:manualLayout>
                  <c:x val="1.61578062187217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E1-439F-8D14-D3EB602E759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Commissioning and provision</c:v>
                </c:pt>
                <c:pt idx="2">
                  <c:v>Management of service</c:v>
                </c:pt>
              </c:strCache>
            </c:strRef>
          </c:cat>
          <c:val>
            <c:numRef>
              <c:f>Sheet1!$D$2:$D$4</c:f>
              <c:numCache>
                <c:formatCode>General</c:formatCode>
                <c:ptCount val="3"/>
                <c:pt idx="1">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Experience</c:v>
                </c:pt>
              </c:strCache>
            </c:strRef>
          </c:cat>
          <c:val>
            <c:numRef>
              <c:f>Sheet1!$B$2:$B$3</c:f>
              <c:numCache>
                <c:formatCode>General</c:formatCode>
                <c:ptCount val="2"/>
                <c:pt idx="0">
                  <c:v>13</c:v>
                </c:pt>
                <c:pt idx="1">
                  <c:v>23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3-8449-9A94-B518F6DA424E}"/>
                </c:ext>
              </c:extLst>
            </c:dLbl>
            <c:dLbl>
              <c:idx val="1"/>
              <c:layout>
                <c:manualLayout>
                  <c:x val="2.1476536221182937E-2"/>
                  <c:y val="3.51638858585799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B-4FEF-A4C9-793F53BC629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Experience</c:v>
                </c:pt>
              </c:strCache>
            </c:strRef>
          </c:cat>
          <c:val>
            <c:numRef>
              <c:f>Sheet1!$C$2:$C$3</c:f>
              <c:numCache>
                <c:formatCode>General</c:formatCode>
                <c:ptCount val="2"/>
                <c:pt idx="1">
                  <c:v>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Experience</c:v>
                </c:pt>
              </c:strCache>
            </c:strRef>
          </c:cat>
          <c:val>
            <c:numRef>
              <c:f>Sheet1!$D$2:$D$3</c:f>
              <c:numCache>
                <c:formatCode>General</c:formatCode>
                <c:ptCount val="2"/>
                <c:pt idx="1">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Medicines Management</c:v>
                </c:pt>
                <c:pt idx="1">
                  <c:v>Pharmacy Repeat Prescriptions</c:v>
                </c:pt>
              </c:strCache>
            </c:strRef>
          </c:cat>
          <c:val>
            <c:numRef>
              <c:f>Sheet1!$B$2:$B$3</c:f>
              <c:numCache>
                <c:formatCode>General</c:formatCode>
                <c:ptCount val="2"/>
                <c:pt idx="0">
                  <c:v>7</c:v>
                </c:pt>
                <c:pt idx="1">
                  <c:v>17</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3-8449-9A94-B518F6DA424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Medicines Management</c:v>
                </c:pt>
                <c:pt idx="1">
                  <c:v>Pharmacy Repeat Prescriptions</c:v>
                </c:pt>
              </c:strCache>
            </c:strRef>
          </c:cat>
          <c:val>
            <c:numRef>
              <c:f>Sheet1!$C$2:$C$3</c:f>
              <c:numCache>
                <c:formatCode>General</c:formatCode>
                <c:ptCount val="2"/>
                <c:pt idx="0">
                  <c:v>2</c:v>
                </c:pt>
                <c:pt idx="1">
                  <c:v>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Medicines Management</c:v>
                </c:pt>
                <c:pt idx="1">
                  <c:v>Pharmacy Repeat Prescriptions</c:v>
                </c:pt>
              </c:strCache>
            </c:strRef>
          </c:cat>
          <c:val>
            <c:numRef>
              <c:f>Sheet1!$D$2:$D$3</c:f>
              <c:numCache>
                <c:formatCode>General</c:formatCode>
                <c:ptCount val="2"/>
                <c:pt idx="0">
                  <c:v>2</c:v>
                </c:pt>
                <c:pt idx="1">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Khmer UI" panose="020B0502040204020203" pitchFamily="34" charset="0"/>
                <a:ea typeface="+mn-ea"/>
                <a:cs typeface="Khmer UI" panose="020B0502040204020203" pitchFamily="34" charset="0"/>
              </a:defRPr>
            </a:pPr>
            <a:r>
              <a:rPr lang="en-GB"/>
              <a:t>October-November-December</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2.1018843495328066E-2"/>
                  <c:y val="2.9905862467412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00-3649-A873-9E5530DD17FA}"/>
                </c:ext>
              </c:extLst>
            </c:dLbl>
            <c:dLbl>
              <c:idx val="1"/>
              <c:layout>
                <c:manualLayout>
                  <c:x val="2.4332019932799882E-2"/>
                  <c:y val="-5.98117249348252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0-3649-A873-9E5530DD17FA}"/>
                </c:ext>
              </c:extLst>
            </c:dLbl>
            <c:dLbl>
              <c:idx val="2"/>
              <c:layout>
                <c:manualLayout>
                  <c:x val="1.9166856130791714E-2"/>
                  <c:y val="5.98117249348241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0-3649-A873-9E5530DD17FA}"/>
                </c:ext>
              </c:extLst>
            </c:dLbl>
            <c:dLbl>
              <c:idx val="3"/>
              <c:layout>
                <c:manualLayout>
                  <c:x val="2.24285087614602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C-4011-807E-2A689265BCB8}"/>
                </c:ext>
              </c:extLst>
            </c:dLbl>
            <c:dLbl>
              <c:idx val="4"/>
              <c:layout>
                <c:manualLayout>
                  <c:x val="2.4085096980196206E-2"/>
                  <c:y val="-2.9905862467412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4C-4011-807E-2A689265BCB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Khmer UI" panose="020B0502040204020203" pitchFamily="34" charset="0"/>
                    <a:ea typeface="+mn-ea"/>
                    <a:cs typeface="Khmer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Others</c:v>
                </c:pt>
                <c:pt idx="1">
                  <c:v>Community Health Services</c:v>
                </c:pt>
                <c:pt idx="2">
                  <c:v>Mental Health</c:v>
                </c:pt>
                <c:pt idx="3">
                  <c:v>COVID-19</c:v>
                </c:pt>
                <c:pt idx="4">
                  <c:v>Optician</c:v>
                </c:pt>
                <c:pt idx="5">
                  <c:v>Dentist</c:v>
                </c:pt>
              </c:strCache>
            </c:strRef>
          </c:cat>
          <c:val>
            <c:numRef>
              <c:f>Sheet1!$B$2:$B$7</c:f>
              <c:numCache>
                <c:formatCode>General</c:formatCode>
                <c:ptCount val="6"/>
                <c:pt idx="0">
                  <c:v>1</c:v>
                </c:pt>
                <c:pt idx="1">
                  <c:v>1</c:v>
                </c:pt>
                <c:pt idx="2">
                  <c:v>2</c:v>
                </c:pt>
                <c:pt idx="3">
                  <c:v>22</c:v>
                </c:pt>
                <c:pt idx="4">
                  <c:v>59</c:v>
                </c:pt>
                <c:pt idx="5">
                  <c:v>74</c:v>
                </c:pt>
              </c:numCache>
            </c:numRef>
          </c:val>
          <c:extLst>
            <c:ext xmlns:c16="http://schemas.microsoft.com/office/drawing/2014/chart" uri="{C3380CC4-5D6E-409C-BE32-E72D297353CC}">
              <c16:uniqueId val="{00000000-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Khmer UI" panose="020B0502040204020203" pitchFamily="34" charset="0"/>
                <a:ea typeface="+mn-ea"/>
                <a:cs typeface="Khmer UI" panose="020B0502040204020203" pitchFamily="34" charset="0"/>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Khmer UI" panose="020B0502040204020203" pitchFamily="34" charset="0"/>
                <a:ea typeface="+mn-ea"/>
                <a:cs typeface="Khmer UI" panose="020B0502040204020203" pitchFamily="34" charset="0"/>
              </a:defRPr>
            </a:pPr>
            <a:endParaRPr lang="en-US"/>
          </a:p>
        </c:txPr>
        <c:crossAx val="16165385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1" i="0" u="none" strike="noStrike" kern="1200" cap="none" spc="0" baseline="0">
                <a:solidFill>
                  <a:schemeClr val="dk1"/>
                </a:solidFill>
                <a:latin typeface="Khmer UI" panose="020B0502040204020203" pitchFamily="34" charset="0"/>
                <a:ea typeface="Trebuchet MS"/>
                <a:cs typeface="Khmer UI" panose="020B0502040204020203" pitchFamily="34" charset="0"/>
                <a:sym typeface="Arial"/>
              </a:defRPr>
            </a:pPr>
            <a:r>
              <a:rPr lang="en-GB"/>
              <a:t>October-November-December</a:t>
            </a:r>
          </a:p>
        </c:rich>
      </c:tx>
      <c:overlay val="0"/>
      <c:spPr>
        <a:noFill/>
        <a:ln>
          <a:noFill/>
        </a:ln>
        <a:effectLst/>
      </c:spPr>
      <c:txPr>
        <a:bodyPr rot="0" spcFirstLastPara="1" vertOverflow="ellipsis" vert="horz" wrap="square" anchor="ctr" anchorCtr="1"/>
        <a:lstStyle/>
        <a:p>
          <a:pPr>
            <a:defRPr lang="en-US" sz="1440" b="1" i="0" u="none" strike="noStrike" kern="1200" cap="none" spc="0" baseline="0">
              <a:solidFill>
                <a:schemeClr val="dk1"/>
              </a:solidFill>
              <a:latin typeface="Khmer UI" panose="020B0502040204020203" pitchFamily="34" charset="0"/>
              <a:ea typeface="Trebuchet MS"/>
              <a:cs typeface="Khmer UI" panose="020B0502040204020203" pitchFamily="34" charset="0"/>
              <a:sym typeface="Arial"/>
            </a:defRPr>
          </a:pPr>
          <a:endParaRPr lang="en-US"/>
        </a:p>
      </c:txPr>
    </c:title>
    <c:autoTitleDeleted val="0"/>
    <c:plotArea>
      <c:layout/>
      <c:barChart>
        <c:barDir val="bar"/>
        <c:grouping val="stacked"/>
        <c:varyColors val="0"/>
        <c:ser>
          <c:idx val="0"/>
          <c:order val="0"/>
          <c:tx>
            <c:strRef>
              <c:f>Sheet1!$B$1</c:f>
              <c:strCache>
                <c:ptCount val="1"/>
                <c:pt idx="0">
                  <c:v>Negative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cap="none" baseline="0">
                    <a:solidFill>
                      <a:schemeClr val="dk1"/>
                    </a:solidFill>
                    <a:latin typeface="Khmer UI" panose="020B0502040204020203" pitchFamily="34" charset="0"/>
                    <a:ea typeface="Trebuchet MS"/>
                    <a:cs typeface="Khmer UI" panose="020B0502040204020203" pitchFamily="34" charset="0"/>
                    <a:sym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Covid-19 Services</c:v>
                </c:pt>
                <c:pt idx="1">
                  <c:v>Community Health Services</c:v>
                </c:pt>
                <c:pt idx="2">
                  <c:v>Opticians</c:v>
                </c:pt>
                <c:pt idx="3">
                  <c:v>Mental Health service</c:v>
                </c:pt>
                <c:pt idx="4">
                  <c:v>Dentist</c:v>
                </c:pt>
              </c:strCache>
            </c:strRef>
          </c:cat>
          <c:val>
            <c:numRef>
              <c:f>Sheet1!$B$2:$B$6</c:f>
              <c:numCache>
                <c:formatCode>General</c:formatCode>
                <c:ptCount val="5"/>
                <c:pt idx="1">
                  <c:v>4</c:v>
                </c:pt>
                <c:pt idx="2">
                  <c:v>5</c:v>
                </c:pt>
                <c:pt idx="3">
                  <c:v>18</c:v>
                </c:pt>
                <c:pt idx="4">
                  <c:v>20</c:v>
                </c:pt>
              </c:numCache>
            </c:numRef>
          </c:val>
          <c:extLst>
            <c:ext xmlns:c16="http://schemas.microsoft.com/office/drawing/2014/chart" uri="{C3380CC4-5D6E-409C-BE32-E72D297353CC}">
              <c16:uniqueId val="{00000000-590F-E242-8310-545F245D4CE8}"/>
            </c:ext>
          </c:extLst>
        </c:ser>
        <c:ser>
          <c:idx val="1"/>
          <c:order val="1"/>
          <c:tx>
            <c:strRef>
              <c:f>Sheet1!$C$1</c:f>
              <c:strCache>
                <c:ptCount val="1"/>
                <c:pt idx="0">
                  <c:v>Neutral</c:v>
                </c:pt>
              </c:strCache>
            </c:strRef>
          </c:tx>
          <c:spPr>
            <a:solidFill>
              <a:srgbClr val="D1488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0F-E242-8310-545F245D4CE8}"/>
                </c:ext>
              </c:extLst>
            </c:dLbl>
            <c:spPr>
              <a:noFill/>
              <a:ln>
                <a:noFill/>
              </a:ln>
              <a:effectLst/>
            </c:spPr>
            <c:txPr>
              <a:bodyPr rot="0" spcFirstLastPara="1" vertOverflow="ellipsis" vert="horz" wrap="square" anchor="ctr" anchorCtr="1"/>
              <a:lstStyle/>
              <a:p>
                <a:pPr>
                  <a:defRPr lang="en-US" sz="1200" b="1" i="0" u="none" strike="noStrike" kern="1200" cap="none" baseline="0">
                    <a:solidFill>
                      <a:schemeClr val="dk1"/>
                    </a:solidFill>
                    <a:latin typeface="Khmer UI" panose="020B0502040204020203" pitchFamily="34" charset="0"/>
                    <a:ea typeface="Trebuchet MS"/>
                    <a:cs typeface="Khmer UI" panose="020B0502040204020203" pitchFamily="34" charset="0"/>
                    <a:sym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Covid-19 Services</c:v>
                </c:pt>
                <c:pt idx="1">
                  <c:v>Community Health Services</c:v>
                </c:pt>
                <c:pt idx="2">
                  <c:v>Opticians</c:v>
                </c:pt>
                <c:pt idx="3">
                  <c:v>Mental Health service</c:v>
                </c:pt>
                <c:pt idx="4">
                  <c:v>Dentist</c:v>
                </c:pt>
              </c:strCache>
            </c:strRef>
          </c:cat>
          <c:val>
            <c:numRef>
              <c:f>Sheet1!$C$2:$C$6</c:f>
              <c:numCache>
                <c:formatCode>General</c:formatCode>
                <c:ptCount val="5"/>
                <c:pt idx="0">
                  <c:v>1</c:v>
                </c:pt>
                <c:pt idx="2">
                  <c:v>1</c:v>
                </c:pt>
                <c:pt idx="3">
                  <c:v>8</c:v>
                </c:pt>
                <c:pt idx="4">
                  <c:v>1</c:v>
                </c:pt>
              </c:numCache>
            </c:numRef>
          </c:val>
          <c:extLst>
            <c:ext xmlns:c16="http://schemas.microsoft.com/office/drawing/2014/chart" uri="{C3380CC4-5D6E-409C-BE32-E72D297353CC}">
              <c16:uniqueId val="{00000002-590F-E242-8310-545F245D4CE8}"/>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cap="none" baseline="0">
                <a:solidFill>
                  <a:schemeClr val="dk1"/>
                </a:solidFill>
                <a:latin typeface="Khmer UI" panose="020B0502040204020203" pitchFamily="34" charset="0"/>
                <a:ea typeface="Trebuchet MS"/>
                <a:cs typeface="Khmer UI" panose="020B0502040204020203" pitchFamily="34" charset="0"/>
                <a:sym typeface="Arial"/>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1" i="0" u="none" strike="noStrike" kern="1200" cap="none" baseline="0">
                <a:solidFill>
                  <a:schemeClr val="dk1"/>
                </a:solidFill>
                <a:latin typeface="Khmer UI" panose="020B0502040204020203" pitchFamily="34" charset="0"/>
                <a:ea typeface="Trebuchet MS"/>
                <a:cs typeface="Khmer UI" panose="020B0502040204020203" pitchFamily="34" charset="0"/>
                <a:sym typeface="Arial"/>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lang="en-US" sz="1200" b="1" i="0" u="none" strike="noStrike" kern="1200" cap="none" baseline="0">
              <a:solidFill>
                <a:schemeClr val="dk1"/>
              </a:solidFill>
              <a:latin typeface="Khmer UI" panose="020B0502040204020203" pitchFamily="34" charset="0"/>
              <a:ea typeface="Trebuchet MS"/>
              <a:cs typeface="Khmer UI" panose="020B0502040204020203" pitchFamily="34" charset="0"/>
              <a:sym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lang="en-US" sz="1200" b="1" i="0" u="none" strike="noStrike" cap="none">
          <a:solidFill>
            <a:schemeClr val="dk1"/>
          </a:solidFill>
          <a:latin typeface="Khmer UI" panose="020B0502040204020203" pitchFamily="34" charset="0"/>
          <a:ea typeface="Trebuchet MS"/>
          <a:cs typeface="Khmer UI" panose="020B0502040204020203" pitchFamily="34" charset="0"/>
          <a:sym typeface="Aria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rebuchet MS" panose="020B0603020202020204" pitchFamily="34" charset="0"/>
                <a:ea typeface="+mn-ea"/>
                <a:cs typeface="+mn-cs"/>
              </a:defRPr>
            </a:pPr>
            <a:r>
              <a:rPr lang="en-GB"/>
              <a:t>Total numbers of reviews for each PCN Network</a:t>
            </a:r>
          </a:p>
        </c:rich>
      </c:tx>
      <c:layout>
        <c:manualLayout>
          <c:xMode val="edge"/>
          <c:yMode val="edge"/>
          <c:x val="7.5842572383191004E-2"/>
          <c:y val="5.21203402569026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37287658975064614"/>
          <c:y val="0.24870844269466316"/>
          <c:w val="0.52642408874511748"/>
          <c:h val="0.67082494896471268"/>
        </c:manualLayout>
      </c:layout>
      <c:pieChart>
        <c:varyColors val="1"/>
        <c:ser>
          <c:idx val="0"/>
          <c:order val="0"/>
          <c:dPt>
            <c:idx val="0"/>
            <c:bubble3D val="0"/>
            <c:spPr>
              <a:solidFill>
                <a:srgbClr val="C907A4"/>
              </a:solidFill>
              <a:ln w="19050">
                <a:solidFill>
                  <a:schemeClr val="lt1"/>
                </a:solidFill>
              </a:ln>
              <a:effectLst/>
            </c:spPr>
            <c:extLst>
              <c:ext xmlns:c16="http://schemas.microsoft.com/office/drawing/2014/chart" uri="{C3380CC4-5D6E-409C-BE32-E72D297353CC}">
                <c16:uniqueId val="{00000001-1002-4D30-9DD6-7331E8AAE3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02-4D30-9DD6-7331E8AAE350}"/>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1002-4D30-9DD6-7331E8AAE3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02-4D30-9DD6-7331E8AAE3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02-4D30-9DD6-7331E8AAE350}"/>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Sheet1!$I$60:$I$64</c:f>
              <c:strCache>
                <c:ptCount val="5"/>
                <c:pt idx="0">
                  <c:v>North H&amp;F PCN</c:v>
                </c:pt>
                <c:pt idx="1">
                  <c:v>H&amp;F Parterneship</c:v>
                </c:pt>
                <c:pt idx="2">
                  <c:v>H&amp;F Central PCN</c:v>
                </c:pt>
                <c:pt idx="3">
                  <c:v>Babylon GP at Hand</c:v>
                </c:pt>
                <c:pt idx="4">
                  <c:v>South Fulham PCN</c:v>
                </c:pt>
              </c:strCache>
            </c:strRef>
          </c:cat>
          <c:val>
            <c:numRef>
              <c:f>Sheet1!$J$60:$J$64</c:f>
              <c:numCache>
                <c:formatCode>General</c:formatCode>
                <c:ptCount val="5"/>
                <c:pt idx="0">
                  <c:v>187</c:v>
                </c:pt>
                <c:pt idx="1">
                  <c:v>174</c:v>
                </c:pt>
                <c:pt idx="2">
                  <c:v>29</c:v>
                </c:pt>
                <c:pt idx="3">
                  <c:v>29</c:v>
                </c:pt>
                <c:pt idx="4">
                  <c:v>131</c:v>
                </c:pt>
              </c:numCache>
            </c:numRef>
          </c:val>
          <c:extLst>
            <c:ext xmlns:c16="http://schemas.microsoft.com/office/drawing/2014/chart" uri="{C3380CC4-5D6E-409C-BE32-E72D297353CC}">
              <c16:uniqueId val="{0000000A-1002-4D30-9DD6-7331E8AAE35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5394794400699916E-2"/>
          <c:y val="0.1793970545348498"/>
          <c:w val="0.31503681407362355"/>
          <c:h val="0.7604177602799648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r>
              <a:rPr lang="en-US"/>
              <a:t>December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2D8B-0A47-8549-4E817E01307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6-2D8B-0A47-8549-4E817E01307D}"/>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2D8B-0A47-8549-4E817E01307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2D8B-0A47-8549-4E817E01307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4-2D8B-0A47-8549-4E817E01307D}"/>
              </c:ext>
            </c:extLst>
          </c:dPt>
          <c:dLbls>
            <c:dLbl>
              <c:idx val="0"/>
              <c:layout>
                <c:manualLayout>
                  <c:x val="-6.8012523675208825E-2"/>
                  <c:y val="-4.41024184860859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8B-0A47-8549-4E817E01307D}"/>
                </c:ext>
              </c:extLst>
            </c:dLbl>
            <c:dLbl>
              <c:idx val="1"/>
              <c:layout>
                <c:manualLayout>
                  <c:x val="3.3273064639833157E-2"/>
                  <c:y val="-0.187646638415835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D8B-0A47-8549-4E817E01307D}"/>
                </c:ext>
              </c:extLst>
            </c:dLbl>
            <c:dLbl>
              <c:idx val="2"/>
              <c:layout>
                <c:manualLayout>
                  <c:x val="9.2457850909987579E-2"/>
                  <c:y val="-4.110487860244261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D8B-0A47-8549-4E817E01307D}"/>
                </c:ext>
              </c:extLst>
            </c:dLbl>
            <c:dLbl>
              <c:idx val="3"/>
              <c:layout>
                <c:manualLayout>
                  <c:x val="-8.4019072253733854E-2"/>
                  <c:y val="-0.156401075167904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8B-0A47-8549-4E817E01307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82</c:v>
                </c:pt>
                <c:pt idx="1">
                  <c:v>30</c:v>
                </c:pt>
                <c:pt idx="2">
                  <c:v>32</c:v>
                </c:pt>
                <c:pt idx="3">
                  <c:v>89</c:v>
                </c:pt>
                <c:pt idx="4">
                  <c:v>171</c:v>
                </c:pt>
              </c:numCache>
            </c:numRef>
          </c:cat>
          <c:val>
            <c:numRef>
              <c:f>Sheet1!$B$2:$B$6</c:f>
              <c:numCache>
                <c:formatCode>General</c:formatCode>
                <c:ptCount val="5"/>
                <c:pt idx="0">
                  <c:v>20</c:v>
                </c:pt>
                <c:pt idx="1">
                  <c:v>8</c:v>
                </c:pt>
                <c:pt idx="2">
                  <c:v>8</c:v>
                </c:pt>
                <c:pt idx="3">
                  <c:v>22</c:v>
                </c:pt>
                <c:pt idx="4">
                  <c:v>42</c:v>
                </c:pt>
              </c:numCache>
            </c:numRef>
          </c:val>
          <c:extLst>
            <c:ext xmlns:c16="http://schemas.microsoft.com/office/drawing/2014/chart" uri="{C3380CC4-5D6E-409C-BE32-E72D297353CC}">
              <c16:uniqueId val="{00000000-2D8B-0A47-8549-4E817E01307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67212653880197E-2"/>
          <c:y val="3.5935155179678345E-2"/>
          <c:w val="0.84222165000612892"/>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Sheet1!$B$2:$B$10</c:f>
              <c:numCache>
                <c:formatCode>General</c:formatCode>
                <c:ptCount val="9"/>
                <c:pt idx="0">
                  <c:v>6</c:v>
                </c:pt>
                <c:pt idx="1">
                  <c:v>1</c:v>
                </c:pt>
                <c:pt idx="2">
                  <c:v>2</c:v>
                </c:pt>
                <c:pt idx="3">
                  <c:v>6</c:v>
                </c:pt>
                <c:pt idx="5">
                  <c:v>20</c:v>
                </c:pt>
                <c:pt idx="6">
                  <c:v>2</c:v>
                </c:pt>
                <c:pt idx="7">
                  <c:v>1</c:v>
                </c:pt>
                <c:pt idx="8">
                  <c:v>3</c:v>
                </c:pt>
              </c:numCache>
            </c:numRef>
          </c:val>
          <c:extLst>
            <c:ext xmlns:c16="http://schemas.microsoft.com/office/drawing/2014/chart" uri="{C3380CC4-5D6E-409C-BE32-E72D297353CC}">
              <c16:uniqueId val="{00000000-515A-48EC-9513-09795E9E6716}"/>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Sheet1!$C$2:$C$10</c:f>
              <c:numCache>
                <c:formatCode>General</c:formatCode>
                <c:ptCount val="9"/>
                <c:pt idx="1">
                  <c:v>6</c:v>
                </c:pt>
                <c:pt idx="3">
                  <c:v>2</c:v>
                </c:pt>
                <c:pt idx="4">
                  <c:v>1</c:v>
                </c:pt>
                <c:pt idx="5">
                  <c:v>3</c:v>
                </c:pt>
                <c:pt idx="6">
                  <c:v>2</c:v>
                </c:pt>
                <c:pt idx="7">
                  <c:v>2</c:v>
                </c:pt>
                <c:pt idx="8">
                  <c:v>1</c:v>
                </c:pt>
              </c:numCache>
            </c:numRef>
          </c:val>
          <c:extLst>
            <c:ext xmlns:c16="http://schemas.microsoft.com/office/drawing/2014/chart" uri="{C3380CC4-5D6E-409C-BE32-E72D297353CC}">
              <c16:uniqueId val="{00000001-515A-48EC-9513-09795E9E6716}"/>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Sheet1!$D$2:$D$10</c:f>
              <c:numCache>
                <c:formatCode>General</c:formatCode>
                <c:ptCount val="9"/>
                <c:pt idx="0">
                  <c:v>8</c:v>
                </c:pt>
                <c:pt idx="1">
                  <c:v>36</c:v>
                </c:pt>
                <c:pt idx="3">
                  <c:v>3</c:v>
                </c:pt>
                <c:pt idx="4">
                  <c:v>20</c:v>
                </c:pt>
                <c:pt idx="5">
                  <c:v>37</c:v>
                </c:pt>
                <c:pt idx="6">
                  <c:v>13</c:v>
                </c:pt>
                <c:pt idx="7">
                  <c:v>4</c:v>
                </c:pt>
                <c:pt idx="8">
                  <c:v>9</c:v>
                </c:pt>
              </c:numCache>
            </c:numRef>
          </c:val>
          <c:extLst>
            <c:ext xmlns:c16="http://schemas.microsoft.com/office/drawing/2014/chart" uri="{C3380CC4-5D6E-409C-BE32-E72D297353CC}">
              <c16:uniqueId val="{00000002-515A-48EC-9513-09795E9E671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7935844479412536"/>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Sheet1!$B$2:$B$6</c:f>
              <c:numCache>
                <c:formatCode>General</c:formatCode>
                <c:ptCount val="5"/>
                <c:pt idx="0">
                  <c:v>9</c:v>
                </c:pt>
                <c:pt idx="1">
                  <c:v>15</c:v>
                </c:pt>
                <c:pt idx="2">
                  <c:v>7</c:v>
                </c:pt>
                <c:pt idx="3">
                  <c:v>2</c:v>
                </c:pt>
                <c:pt idx="4">
                  <c:v>7</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Sheet1!$C$2:$C$6</c:f>
              <c:numCache>
                <c:formatCode>General</c:formatCode>
                <c:ptCount val="5"/>
                <c:pt idx="0">
                  <c:v>13</c:v>
                </c:pt>
                <c:pt idx="1">
                  <c:v>8</c:v>
                </c:pt>
                <c:pt idx="3">
                  <c:v>3</c:v>
                </c:pt>
                <c:pt idx="4">
                  <c:v>2</c:v>
                </c:pt>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Sheet1!$D$2:$D$6</c:f>
              <c:numCache>
                <c:formatCode>General</c:formatCode>
                <c:ptCount val="5"/>
                <c:pt idx="0">
                  <c:v>36</c:v>
                </c:pt>
                <c:pt idx="1">
                  <c:v>24</c:v>
                </c:pt>
                <c:pt idx="2">
                  <c:v>5</c:v>
                </c:pt>
                <c:pt idx="3">
                  <c:v>19</c:v>
                </c:pt>
                <c:pt idx="4">
                  <c:v>24</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82613540662500606"/>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Sheet1!$B$2:$B$6</c:f>
              <c:numCache>
                <c:formatCode>General</c:formatCode>
                <c:ptCount val="5"/>
                <c:pt idx="0">
                  <c:v>5</c:v>
                </c:pt>
                <c:pt idx="1">
                  <c:v>4</c:v>
                </c:pt>
                <c:pt idx="2">
                  <c:v>3</c:v>
                </c:pt>
                <c:pt idx="3">
                  <c:v>1</c:v>
                </c:pt>
                <c:pt idx="4">
                  <c:v>3</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Sheet1!$C$2:$C$6</c:f>
              <c:numCache>
                <c:formatCode>General</c:formatCode>
                <c:ptCount val="5"/>
                <c:pt idx="0">
                  <c:v>1</c:v>
                </c:pt>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Sheet1!$D$2:$D$6</c:f>
              <c:numCache>
                <c:formatCode>General</c:formatCode>
                <c:ptCount val="5"/>
                <c:pt idx="0">
                  <c:v>8</c:v>
                </c:pt>
                <c:pt idx="3">
                  <c:v>5</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43336570702877E-2"/>
          <c:y val="4.9002484335925023E-2"/>
          <c:w val="0.58636654660585863"/>
          <c:h val="0.87028463626780617"/>
        </c:manualLayout>
      </c:layout>
      <c:barChart>
        <c:barDir val="bar"/>
        <c:grouping val="clustered"/>
        <c:varyColors val="0"/>
        <c:ser>
          <c:idx val="0"/>
          <c:order val="0"/>
          <c:tx>
            <c:strRef>
              <c:f>Sheet1!$B$1</c:f>
              <c:strCache>
                <c:ptCount val="1"/>
                <c:pt idx="0">
                  <c:v>nega</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Sheet1!$B$2:$B$3</c:f>
              <c:numCache>
                <c:formatCode>General</c:formatCode>
                <c:ptCount val="2"/>
                <c:pt idx="0">
                  <c:v>13</c:v>
                </c:pt>
                <c:pt idx="1">
                  <c:v>4</c:v>
                </c:pt>
              </c:numCache>
            </c:numRef>
          </c:val>
          <c:extLst>
            <c:ext xmlns:c16="http://schemas.microsoft.com/office/drawing/2014/chart" uri="{C3380CC4-5D6E-409C-BE32-E72D297353CC}">
              <c16:uniqueId val="{00000000-5FDA-6B45-9957-4CBE99659F46}"/>
            </c:ext>
          </c:extLst>
        </c:ser>
        <c:ser>
          <c:idx val="1"/>
          <c:order val="1"/>
          <c:tx>
            <c:strRef>
              <c:f>Sheet1!$C$1</c:f>
              <c:strCache>
                <c:ptCount val="1"/>
                <c:pt idx="0">
                  <c:v>Neutra</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Sheet1!$C$2:$C$3</c:f>
              <c:numCache>
                <c:formatCode>General</c:formatCode>
                <c:ptCount val="2"/>
              </c:numCache>
            </c:numRef>
          </c:val>
          <c:extLst>
            <c:ext xmlns:c16="http://schemas.microsoft.com/office/drawing/2014/chart" uri="{C3380CC4-5D6E-409C-BE32-E72D297353CC}">
              <c16:uniqueId val="{00000002-5FDA-6B45-9957-4CBE99659F46}"/>
            </c:ext>
          </c:extLst>
        </c:ser>
        <c:ser>
          <c:idx val="2"/>
          <c:order val="2"/>
          <c:tx>
            <c:strRef>
              <c:f>Sheet1!$D$1</c:f>
              <c:strCache>
                <c:ptCount val="1"/>
                <c:pt idx="0">
                  <c:v>Posi</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Sheet1!$D$2:$D$3</c:f>
              <c:numCache>
                <c:formatCode>General</c:formatCode>
                <c:ptCount val="2"/>
                <c:pt idx="0">
                  <c:v>5</c:v>
                </c:pt>
                <c:pt idx="1">
                  <c:v>7</c:v>
                </c:pt>
              </c:numCache>
            </c:numRef>
          </c:val>
          <c:extLst>
            <c:ext xmlns:c16="http://schemas.microsoft.com/office/drawing/2014/chart" uri="{C3380CC4-5D6E-409C-BE32-E72D297353CC}">
              <c16:uniqueId val="{00000003-5FDA-6B45-9957-4CBE99659F4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82924471525375E-2"/>
          <c:y val="1.5023171171409888E-2"/>
          <c:w val="0.89849459139895616"/>
          <c:h val="0.85225692982215395"/>
        </c:manualLayout>
      </c:layout>
      <c:barChart>
        <c:barDir val="bar"/>
        <c:grouping val="clustered"/>
        <c:varyColors val="0"/>
        <c:ser>
          <c:idx val="0"/>
          <c:order val="0"/>
          <c:tx>
            <c:strRef>
              <c:f>Sheet1!$B$1</c:f>
              <c:strCache>
                <c:ptCount val="1"/>
                <c:pt idx="0">
                  <c:v>Neg</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Sheet1!$B$2:$B$9</c:f>
              <c:numCache>
                <c:formatCode>General</c:formatCode>
                <c:ptCount val="8"/>
                <c:pt idx="0">
                  <c:v>6</c:v>
                </c:pt>
                <c:pt idx="1">
                  <c:v>4</c:v>
                </c:pt>
                <c:pt idx="2">
                  <c:v>3</c:v>
                </c:pt>
                <c:pt idx="4">
                  <c:v>2</c:v>
                </c:pt>
                <c:pt idx="7">
                  <c:v>5</c:v>
                </c:pt>
              </c:numCache>
            </c:numRef>
          </c:val>
          <c:extLst>
            <c:ext xmlns:c16="http://schemas.microsoft.com/office/drawing/2014/chart" uri="{C3380CC4-5D6E-409C-BE32-E72D297353CC}">
              <c16:uniqueId val="{00000003-4B68-5442-B3D4-552121A61D59}"/>
            </c:ext>
          </c:extLst>
        </c:ser>
        <c:ser>
          <c:idx val="1"/>
          <c:order val="1"/>
          <c:tx>
            <c:strRef>
              <c:f>Sheet1!$C$1</c:f>
              <c:strCache>
                <c:ptCount val="1"/>
                <c:pt idx="0">
                  <c:v>neut</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Sheet1!$C$2:$C$9</c:f>
              <c:numCache>
                <c:formatCode>General</c:formatCode>
                <c:ptCount val="8"/>
                <c:pt idx="0">
                  <c:v>3</c:v>
                </c:pt>
                <c:pt idx="2">
                  <c:v>3</c:v>
                </c:pt>
                <c:pt idx="3">
                  <c:v>1</c:v>
                </c:pt>
                <c:pt idx="4">
                  <c:v>3</c:v>
                </c:pt>
                <c:pt idx="6">
                  <c:v>2</c:v>
                </c:pt>
                <c:pt idx="7">
                  <c:v>1</c:v>
                </c:pt>
              </c:numCache>
            </c:numRef>
          </c:val>
          <c:extLst>
            <c:ext xmlns:c16="http://schemas.microsoft.com/office/drawing/2014/chart" uri="{C3380CC4-5D6E-409C-BE32-E72D297353CC}">
              <c16:uniqueId val="{00000009-4B68-5442-B3D4-552121A61D59}"/>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Sheet1!$D$2:$D$9</c:f>
              <c:numCache>
                <c:formatCode>General</c:formatCode>
                <c:ptCount val="8"/>
                <c:pt idx="0">
                  <c:v>16</c:v>
                </c:pt>
                <c:pt idx="1">
                  <c:v>9</c:v>
                </c:pt>
                <c:pt idx="2">
                  <c:v>18</c:v>
                </c:pt>
                <c:pt idx="3">
                  <c:v>13</c:v>
                </c:pt>
                <c:pt idx="4">
                  <c:v>33</c:v>
                </c:pt>
                <c:pt idx="5">
                  <c:v>2</c:v>
                </c:pt>
                <c:pt idx="7">
                  <c:v>7</c:v>
                </c:pt>
              </c:numCache>
            </c:numRef>
          </c:val>
          <c:extLst>
            <c:ext xmlns:c16="http://schemas.microsoft.com/office/drawing/2014/chart" uri="{C3380CC4-5D6E-409C-BE32-E72D297353CC}">
              <c16:uniqueId val="{0000000E-4B68-5442-B3D4-552121A61D59}"/>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North H&amp;F PCN Network</a:t>
            </a:r>
          </a:p>
        </c:rich>
      </c:tx>
      <c:layout>
        <c:manualLayout>
          <c:xMode val="edge"/>
          <c:yMode val="edge"/>
          <c:x val="0.16717716793830503"/>
          <c:y val="2.0265569382713948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921014849454423"/>
          <c:y val="9.7004525445257422E-2"/>
          <c:w val="0.61382517023545824"/>
          <c:h val="0.7316032778095739"/>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Sheet1!$B$2:$B$5</c:f>
              <c:numCache>
                <c:formatCode>General</c:formatCode>
                <c:ptCount val="4"/>
                <c:pt idx="0">
                  <c:v>35</c:v>
                </c:pt>
                <c:pt idx="1">
                  <c:v>26</c:v>
                </c:pt>
                <c:pt idx="2">
                  <c:v>103</c:v>
                </c:pt>
                <c:pt idx="3">
                  <c:v>72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237939945852818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96-41B4-AA5A-4E54CE7B51A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DE-134D-A4FD-5C86A26544D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Sheet1!$C$2:$C$5</c:f>
              <c:numCache>
                <c:formatCode>General</c:formatCode>
                <c:ptCount val="4"/>
                <c:pt idx="0">
                  <c:v>5</c:v>
                </c:pt>
                <c:pt idx="1">
                  <c:v>37</c:v>
                </c:pt>
                <c:pt idx="2">
                  <c:v>25</c:v>
                </c:pt>
                <c:pt idx="3">
                  <c:v>74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2379399458528184E-2"/>
                  <c:y val="-1.238437155745260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79-174F-9A94-8A168527EE77}"/>
                </c:ext>
              </c:extLst>
            </c:dLbl>
            <c:dLbl>
              <c:idx val="1"/>
              <c:layout>
                <c:manualLayout>
                  <c:x val="1.8123718106489457E-2"/>
                  <c:y val="-6.75518979423798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79-174F-9A94-8A168527EE77}"/>
                </c:ext>
              </c:extLst>
            </c:dLbl>
            <c:dLbl>
              <c:idx val="2"/>
              <c:layout>
                <c:manualLayout>
                  <c:x val="2.96330708015423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79-174F-9A94-8A168527EE77}"/>
                </c:ext>
              </c:extLst>
            </c:dLbl>
            <c:dLbl>
              <c:idx val="3"/>
              <c:layout>
                <c:manualLayout>
                  <c:x val="3.243088030191156E-2"/>
                  <c:y val="-4.15012200378347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6-4F2F-B8F7-890B884AFC5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Sheet1!$D$2:$D$5</c:f>
              <c:numCache>
                <c:formatCode>General</c:formatCode>
                <c:ptCount val="4"/>
                <c:pt idx="1">
                  <c:v>9</c:v>
                </c:pt>
                <c:pt idx="2">
                  <c:v>1</c:v>
                </c:pt>
                <c:pt idx="3">
                  <c:v>11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Partnership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29981027976043972"/>
          <c:y val="0.17652908114350069"/>
          <c:w val="0.64783965050455328"/>
          <c:h val="0.65685949549202771"/>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Sheet1!$B$2:$B$5</c:f>
              <c:numCache>
                <c:formatCode>General</c:formatCode>
                <c:ptCount val="4"/>
                <c:pt idx="0">
                  <c:v>24</c:v>
                </c:pt>
                <c:pt idx="1">
                  <c:v>27</c:v>
                </c:pt>
                <c:pt idx="2">
                  <c:v>90</c:v>
                </c:pt>
                <c:pt idx="3">
                  <c:v>74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9-5441-9D55-C1020F5EE17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Sheet1!$C$2:$C$5</c:f>
              <c:numCache>
                <c:formatCode>General</c:formatCode>
                <c:ptCount val="4"/>
                <c:pt idx="0">
                  <c:v>8</c:v>
                </c:pt>
                <c:pt idx="1">
                  <c:v>50</c:v>
                </c:pt>
                <c:pt idx="2">
                  <c:v>32</c:v>
                </c:pt>
                <c:pt idx="3">
                  <c:v>82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60581261793420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23-BD4C-B284-F242B4BD70BE}"/>
                </c:ext>
              </c:extLst>
            </c:dLbl>
            <c:dLbl>
              <c:idx val="1"/>
              <c:layout>
                <c:manualLayout>
                  <c:x val="2.37367708589712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23-BD4C-B284-F242B4BD70BE}"/>
                </c:ext>
              </c:extLst>
            </c:dLbl>
            <c:dLbl>
              <c:idx val="2"/>
              <c:layout>
                <c:manualLayout>
                  <c:x val="2.1037615883173256E-2"/>
                  <c:y val="-6.915233122395088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23-BD4C-B284-F242B4BD70BE}"/>
                </c:ext>
              </c:extLst>
            </c:dLbl>
            <c:dLbl>
              <c:idx val="3"/>
              <c:layout>
                <c:manualLayout>
                  <c:x val="1.675239970465164E-2"/>
                  <c:y val="-1.35379638618090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8A-4A96-8D9C-FC488CBDE31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Sheet1!$D$2:$D$5</c:f>
              <c:numCache>
                <c:formatCode>General</c:formatCode>
                <c:ptCount val="4"/>
                <c:pt idx="0">
                  <c:v>1</c:v>
                </c:pt>
                <c:pt idx="1">
                  <c:v>6</c:v>
                </c:pt>
                <c:pt idx="2">
                  <c:v>11</c:v>
                </c:pt>
                <c:pt idx="3">
                  <c:v>12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layout>
        <c:manualLayout>
          <c:xMode val="edge"/>
          <c:yMode val="edge"/>
          <c:x val="0.20394556567396832"/>
          <c:y val="0.9124864894029926"/>
          <c:w val="0.55043194683731234"/>
          <c:h val="8.751351059700739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Central PCN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Sheet1!$B$2:$B$4</c:f>
              <c:numCache>
                <c:formatCode>General</c:formatCode>
                <c:ptCount val="3"/>
                <c:pt idx="0">
                  <c:v>5</c:v>
                </c:pt>
                <c:pt idx="1">
                  <c:v>9</c:v>
                </c:pt>
                <c:pt idx="2">
                  <c:v>11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Sheet1!$C$2:$C$4</c:f>
              <c:numCache>
                <c:formatCode>General</c:formatCode>
                <c:ptCount val="3"/>
                <c:pt idx="0">
                  <c:v>6</c:v>
                </c:pt>
                <c:pt idx="1">
                  <c:v>12</c:v>
                </c:pt>
                <c:pt idx="2">
                  <c:v>11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8.0497579785052092E-2"/>
                  <c:y val="3.43201317028298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5-4130-B041-7A265513A59F}"/>
                </c:ext>
              </c:extLst>
            </c:dLbl>
            <c:dLbl>
              <c:idx val="1"/>
              <c:layout>
                <c:manualLayout>
                  <c:x val="4.5403437525637871E-2"/>
                  <c:y val="1.02960395108489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5-4130-B041-7A265513A59F}"/>
                </c:ext>
              </c:extLst>
            </c:dLbl>
            <c:dLbl>
              <c:idx val="2"/>
              <c:layout>
                <c:manualLayout>
                  <c:x val="8.9361309377306453E-3"/>
                  <c:y val="-6.86402634056602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75-4130-B041-7A265513A59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Sheet1!$D$2:$D$4</c:f>
              <c:numCache>
                <c:formatCode>General</c:formatCode>
                <c:ptCount val="3"/>
                <c:pt idx="0">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Babylon GP at Hand</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Administration</c:v>
                </c:pt>
                <c:pt idx="1">
                  <c:v>Staff</c:v>
                </c:pt>
              </c:strCache>
            </c:strRef>
          </c:cat>
          <c:val>
            <c:numRef>
              <c:f>Sheet1!$B$2:$B$3</c:f>
              <c:numCache>
                <c:formatCode>General</c:formatCode>
                <c:ptCount val="2"/>
                <c:pt idx="0">
                  <c:v>6</c:v>
                </c:pt>
                <c:pt idx="1">
                  <c:v>11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Administration</c:v>
                </c:pt>
                <c:pt idx="1">
                  <c:v>Staff</c:v>
                </c:pt>
              </c:strCache>
            </c:strRef>
          </c:cat>
          <c:val>
            <c:numRef>
              <c:f>Sheet1!$C$2:$C$3</c:f>
              <c:numCache>
                <c:formatCode>General</c:formatCode>
                <c:ptCount val="2"/>
                <c:pt idx="0">
                  <c:v>13</c:v>
                </c:pt>
                <c:pt idx="1">
                  <c:v>15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33197965378620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BD-E84F-9069-260FA226B068}"/>
                </c:ext>
              </c:extLst>
            </c:dLbl>
            <c:dLbl>
              <c:idx val="1"/>
              <c:layout>
                <c:manualLayout>
                  <c:x val="1.7145376979243485E-2"/>
                  <c:y val="-6.710779923282062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5E-4B9A-864D-2B4752AA8B8F}"/>
                </c:ext>
              </c:extLst>
            </c:dLbl>
            <c:dLbl>
              <c:idx val="2"/>
              <c:layout>
                <c:manualLayout>
                  <c:x val="2.508614324390844E-2"/>
                  <c:y val="-7.3209353964920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BD-E84F-9069-260FA226B0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Administration</c:v>
                </c:pt>
                <c:pt idx="1">
                  <c:v>Staff</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South Fulham PCN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c:v>
                </c:pt>
                <c:pt idx="1">
                  <c:v>Treatment and Care</c:v>
                </c:pt>
                <c:pt idx="2">
                  <c:v>Staff</c:v>
                </c:pt>
                <c:pt idx="3">
                  <c:v>Administration</c:v>
                </c:pt>
              </c:strCache>
            </c:strRef>
          </c:cat>
          <c:val>
            <c:numRef>
              <c:f>Sheet1!$B$2:$B$5</c:f>
              <c:numCache>
                <c:formatCode>General</c:formatCode>
                <c:ptCount val="4"/>
                <c:pt idx="0">
                  <c:v>22</c:v>
                </c:pt>
                <c:pt idx="1">
                  <c:v>42</c:v>
                </c:pt>
                <c:pt idx="2">
                  <c:v>54</c:v>
                </c:pt>
                <c:pt idx="3">
                  <c:v>48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9.2402986299121199E-3"/>
                  <c:y val="-3.66046769824603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DA-4E1E-8EDD-4D1CA81AAD5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c:v>
                </c:pt>
                <c:pt idx="1">
                  <c:v>Treatment and Care</c:v>
                </c:pt>
                <c:pt idx="2">
                  <c:v>Staff</c:v>
                </c:pt>
                <c:pt idx="3">
                  <c:v>Administration</c:v>
                </c:pt>
              </c:strCache>
            </c:strRef>
          </c:cat>
          <c:val>
            <c:numRef>
              <c:f>Sheet1!$C$2:$C$5</c:f>
              <c:numCache>
                <c:formatCode>General</c:formatCode>
                <c:ptCount val="4"/>
                <c:pt idx="0">
                  <c:v>19</c:v>
                </c:pt>
                <c:pt idx="1">
                  <c:v>9</c:v>
                </c:pt>
                <c:pt idx="2">
                  <c:v>9</c:v>
                </c:pt>
                <c:pt idx="3">
                  <c:v>54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4535851997702751E-2"/>
                  <c:y val="3.66046769824603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5B40-98D7-6D6EDF2969DF}"/>
                </c:ext>
              </c:extLst>
            </c:dLbl>
            <c:dLbl>
              <c:idx val="1"/>
              <c:layout>
                <c:manualLayout>
                  <c:x val="2.2016572319304196E-2"/>
                  <c:y val="3.66046769824596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5B40-98D7-6D6EDF2969DF}"/>
                </c:ext>
              </c:extLst>
            </c:dLbl>
            <c:dLbl>
              <c:idx val="2"/>
              <c:layout>
                <c:manualLayout>
                  <c:x val="1.2519689884322026E-2"/>
                  <c:y val="-3.66046769824609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C7-4544-A359-468C9EFEBA43}"/>
                </c:ext>
              </c:extLst>
            </c:dLbl>
            <c:dLbl>
              <c:idx val="3"/>
              <c:layout>
                <c:manualLayout>
                  <c:x val="1.9124825662482567E-2"/>
                  <c:y val="-3.355389961641031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7-4544-A359-468C9EFEBA4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c:v>
                </c:pt>
                <c:pt idx="1">
                  <c:v>Treatment and Care</c:v>
                </c:pt>
                <c:pt idx="2">
                  <c:v>Staff</c:v>
                </c:pt>
                <c:pt idx="3">
                  <c:v>Administration</c:v>
                </c:pt>
              </c:strCache>
            </c:strRef>
          </c:cat>
          <c:val>
            <c:numRef>
              <c:f>Sheet1!$D$2:$D$5</c:f>
              <c:numCache>
                <c:formatCode>General</c:formatCode>
                <c:ptCount val="4"/>
                <c:pt idx="0">
                  <c:v>1</c:v>
                </c:pt>
                <c:pt idx="1">
                  <c:v>3</c:v>
                </c:pt>
                <c:pt idx="2">
                  <c:v>5</c:v>
                </c:pt>
                <c:pt idx="3">
                  <c:v>14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r>
              <a:rPr lang="en-US"/>
              <a:t>Total for Q2</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60B-EC42-B362-C62D452D9C5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60B-EC42-B362-C62D452D9C5D}"/>
              </c:ext>
            </c:extLst>
          </c:dPt>
          <c:dPt>
            <c:idx val="2"/>
            <c:bubble3D val="0"/>
            <c:spPr>
              <a:solidFill>
                <a:srgbClr val="D1498D"/>
              </a:solidFill>
              <a:ln w="19050">
                <a:solidFill>
                  <a:schemeClr val="lt1"/>
                </a:solidFill>
              </a:ln>
              <a:effectLst/>
            </c:spPr>
            <c:extLst>
              <c:ext xmlns:c16="http://schemas.microsoft.com/office/drawing/2014/chart" uri="{C3380CC4-5D6E-409C-BE32-E72D297353CC}">
                <c16:uniqueId val="{00000006-560B-EC42-B362-C62D452D9C5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60B-EC42-B362-C62D452D9C5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60B-EC42-B362-C62D452D9C5D}"/>
              </c:ext>
            </c:extLst>
          </c:dPt>
          <c:dLbls>
            <c:dLbl>
              <c:idx val="0"/>
              <c:layout>
                <c:manualLayout>
                  <c:x val="-8.6504290773988204E-2"/>
                  <c:y val="2.89837061418590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60B-EC42-B362-C62D452D9C5D}"/>
                </c:ext>
              </c:extLst>
            </c:dLbl>
            <c:dLbl>
              <c:idx val="1"/>
              <c:layout>
                <c:manualLayout>
                  <c:x val="7.1005544396728543E-2"/>
                  <c:y val="-0.105156577972061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0B-EC42-B362-C62D452D9C5D}"/>
                </c:ext>
              </c:extLst>
            </c:dLbl>
            <c:dLbl>
              <c:idx val="2"/>
              <c:layout>
                <c:manualLayout>
                  <c:x val="4.702614489897549E-2"/>
                  <c:y val="4.78101445585721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60B-EC42-B362-C62D452D9C5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190</c:v>
                </c:pt>
                <c:pt idx="1">
                  <c:v>52</c:v>
                </c:pt>
                <c:pt idx="2">
                  <c:v>95</c:v>
                </c:pt>
                <c:pt idx="3">
                  <c:v>274</c:v>
                </c:pt>
                <c:pt idx="4">
                  <c:v>608</c:v>
                </c:pt>
              </c:numCache>
            </c:numRef>
          </c:cat>
          <c:val>
            <c:numRef>
              <c:f>Sheet1!$B$2:$B$6</c:f>
              <c:numCache>
                <c:formatCode>General</c:formatCode>
                <c:ptCount val="5"/>
                <c:pt idx="0">
                  <c:v>16</c:v>
                </c:pt>
                <c:pt idx="1">
                  <c:v>4</c:v>
                </c:pt>
                <c:pt idx="2">
                  <c:v>8</c:v>
                </c:pt>
                <c:pt idx="3">
                  <c:v>22</c:v>
                </c:pt>
                <c:pt idx="4">
                  <c:v>50</c:v>
                </c:pt>
              </c:numCache>
            </c:numRef>
          </c:val>
          <c:extLst>
            <c:ext xmlns:c16="http://schemas.microsoft.com/office/drawing/2014/chart" uri="{C3380CC4-5D6E-409C-BE32-E72D297353CC}">
              <c16:uniqueId val="{00000000-560B-EC42-B362-C62D452D9C5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a:effectLst/>
  </c:spPr>
  <c:txPr>
    <a:bodyPr/>
    <a:lstStyle/>
    <a:p>
      <a:pPr>
        <a:defRPr b="1">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22741368104032"/>
          <c:y val="0.14030541683079426"/>
          <c:w val="0.56782539233635498"/>
          <c:h val="0.671239481076201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D8-44F6-8DE9-C8D10FFF97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D8-44F6-8DE9-C8D10FFF97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D8-44F6-8DE9-C8D10FFF979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3D8-44F6-8DE9-C8D10FFF97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D8-44F6-8DE9-C8D10FFF97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3D8-44F6-8DE9-C8D10FFF97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3D8-44F6-8DE9-C8D10FFF97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3D8-44F6-8DE9-C8D10FFF979B}"/>
              </c:ext>
            </c:extLst>
          </c:dPt>
          <c:dPt>
            <c:idx val="8"/>
            <c:bubble3D val="0"/>
            <c:spPr>
              <a:solidFill>
                <a:srgbClr val="FFC000"/>
              </a:solidFill>
              <a:ln w="19050">
                <a:solidFill>
                  <a:schemeClr val="lt1"/>
                </a:solidFill>
              </a:ln>
              <a:effectLst/>
            </c:spPr>
            <c:extLst>
              <c:ext xmlns:c16="http://schemas.microsoft.com/office/drawing/2014/chart" uri="{C3380CC4-5D6E-409C-BE32-E72D297353CC}">
                <c16:uniqueId val="{00000011-D3D8-44F6-8DE9-C8D10FFF979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318-4DB5-8D77-2814704BB4CB}"/>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Sheet1!$F$6:$F$14</c:f>
              <c:strCache>
                <c:ptCount val="9"/>
                <c:pt idx="0">
                  <c:v>18 to 24</c:v>
                </c:pt>
                <c:pt idx="1">
                  <c:v>25 to 34</c:v>
                </c:pt>
                <c:pt idx="2">
                  <c:v>35 to 44</c:v>
                </c:pt>
                <c:pt idx="3">
                  <c:v>45 to 54</c:v>
                </c:pt>
                <c:pt idx="4">
                  <c:v>55 to 64</c:v>
                </c:pt>
                <c:pt idx="5">
                  <c:v>65 to 74</c:v>
                </c:pt>
                <c:pt idx="6">
                  <c:v>75 to 84</c:v>
                </c:pt>
                <c:pt idx="7">
                  <c:v>85+</c:v>
                </c:pt>
                <c:pt idx="8">
                  <c:v>Prefer not to say</c:v>
                </c:pt>
              </c:strCache>
            </c:strRef>
          </c:cat>
          <c:val>
            <c:numRef>
              <c:f>Sheet1!$G$6:$G$14</c:f>
              <c:numCache>
                <c:formatCode>General</c:formatCode>
                <c:ptCount val="9"/>
                <c:pt idx="0">
                  <c:v>37</c:v>
                </c:pt>
                <c:pt idx="1">
                  <c:v>66</c:v>
                </c:pt>
                <c:pt idx="2">
                  <c:v>122</c:v>
                </c:pt>
                <c:pt idx="3">
                  <c:v>103</c:v>
                </c:pt>
                <c:pt idx="4">
                  <c:v>109</c:v>
                </c:pt>
                <c:pt idx="5">
                  <c:v>108</c:v>
                </c:pt>
                <c:pt idx="6">
                  <c:v>46</c:v>
                </c:pt>
                <c:pt idx="7">
                  <c:v>4</c:v>
                </c:pt>
                <c:pt idx="8">
                  <c:v>624</c:v>
                </c:pt>
              </c:numCache>
            </c:numRef>
          </c:val>
          <c:extLst>
            <c:ext xmlns:c16="http://schemas.microsoft.com/office/drawing/2014/chart" uri="{C3380CC4-5D6E-409C-BE32-E72D297353CC}">
              <c16:uniqueId val="{00000012-D3D8-44F6-8DE9-C8D10FFF979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8078521434820657E-2"/>
          <c:y val="8.1563434251344935E-2"/>
          <c:w val="0.20217629046369204"/>
          <c:h val="0.8499076936503694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37495893097902"/>
          <c:y val="0.27559820456079065"/>
          <c:w val="0.55463073411824837"/>
          <c:h val="0.653172556812009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A6-48F4-9DA6-4F5226EE5D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A6-48F4-9DA6-4F5226EE5D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A6-48F4-9DA6-4F5226EE5D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A6-48F4-9DA6-4F5226EE5D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A6-48F4-9DA6-4F5226EE5D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A6-48F4-9DA6-4F5226EE5DE2}"/>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C4A6-48F4-9DA6-4F5226EE5DE2}"/>
              </c:ext>
            </c:extLst>
          </c:dPt>
          <c:dPt>
            <c:idx val="7"/>
            <c:bubble3D val="0"/>
            <c:spPr>
              <a:solidFill>
                <a:srgbClr val="92D050"/>
              </a:solidFill>
              <a:ln w="19050">
                <a:solidFill>
                  <a:schemeClr val="lt1"/>
                </a:solidFill>
              </a:ln>
              <a:effectLst/>
            </c:spPr>
            <c:extLst>
              <c:ext xmlns:c16="http://schemas.microsoft.com/office/drawing/2014/chart" uri="{C3380CC4-5D6E-409C-BE32-E72D297353CC}">
                <c16:uniqueId val="{0000000F-C4A6-48F4-9DA6-4F5226EE5DE2}"/>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Sheet1!$H$32:$H$39</c:f>
              <c:strCache>
                <c:ptCount val="8"/>
                <c:pt idx="0">
                  <c:v>Christianity</c:v>
                </c:pt>
                <c:pt idx="1">
                  <c:v>None</c:v>
                </c:pt>
                <c:pt idx="2">
                  <c:v>Islam</c:v>
                </c:pt>
                <c:pt idx="3">
                  <c:v>Hinduism</c:v>
                </c:pt>
                <c:pt idx="4">
                  <c:v>Other religion</c:v>
                </c:pt>
                <c:pt idx="5">
                  <c:v>Buddhism</c:v>
                </c:pt>
                <c:pt idx="6">
                  <c:v>Sikhism</c:v>
                </c:pt>
                <c:pt idx="7">
                  <c:v>Prefer not to say </c:v>
                </c:pt>
              </c:strCache>
            </c:strRef>
          </c:cat>
          <c:val>
            <c:numRef>
              <c:f>Sheet1!$I$32:$I$39</c:f>
              <c:numCache>
                <c:formatCode>General</c:formatCode>
                <c:ptCount val="8"/>
                <c:pt idx="0">
                  <c:v>295</c:v>
                </c:pt>
                <c:pt idx="1">
                  <c:v>161</c:v>
                </c:pt>
                <c:pt idx="2">
                  <c:v>64</c:v>
                </c:pt>
                <c:pt idx="3">
                  <c:v>8</c:v>
                </c:pt>
                <c:pt idx="4">
                  <c:v>36</c:v>
                </c:pt>
                <c:pt idx="5">
                  <c:v>2</c:v>
                </c:pt>
                <c:pt idx="6">
                  <c:v>4</c:v>
                </c:pt>
                <c:pt idx="7">
                  <c:v>649</c:v>
                </c:pt>
              </c:numCache>
            </c:numRef>
          </c:val>
          <c:extLst>
            <c:ext xmlns:c16="http://schemas.microsoft.com/office/drawing/2014/chart" uri="{C3380CC4-5D6E-409C-BE32-E72D297353CC}">
              <c16:uniqueId val="{00000010-C4A6-48F4-9DA6-4F5226EE5DE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4416911939243326E-2"/>
          <c:y val="5.4821291688796257E-2"/>
          <c:w val="0.29158737357965392"/>
          <c:h val="0.871549265810353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68002915518218"/>
          <c:y val="0.14950023776040378"/>
          <c:w val="0.62621832536054967"/>
          <c:h val="0.7535849532842554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30-4E9F-8845-04D3E7FAA0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30-4E9F-8845-04D3E7FAA0ED}"/>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F630-4E9F-8845-04D3E7FAA0E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Sheet1!$L$33:$L$35</c:f>
              <c:strCache>
                <c:ptCount val="3"/>
                <c:pt idx="0">
                  <c:v>Female</c:v>
                </c:pt>
                <c:pt idx="1">
                  <c:v>Male</c:v>
                </c:pt>
                <c:pt idx="2">
                  <c:v>Prefer not to say</c:v>
                </c:pt>
              </c:strCache>
            </c:strRef>
          </c:cat>
          <c:val>
            <c:numRef>
              <c:f>Sheet1!$M$33:$M$35</c:f>
              <c:numCache>
                <c:formatCode>General</c:formatCode>
                <c:ptCount val="3"/>
                <c:pt idx="0">
                  <c:v>368</c:v>
                </c:pt>
                <c:pt idx="1">
                  <c:v>221</c:v>
                </c:pt>
                <c:pt idx="2">
                  <c:v>630</c:v>
                </c:pt>
              </c:numCache>
            </c:numRef>
          </c:val>
          <c:extLst>
            <c:ext xmlns:c16="http://schemas.microsoft.com/office/drawing/2014/chart" uri="{C3380CC4-5D6E-409C-BE32-E72D297353CC}">
              <c16:uniqueId val="{00000006-F630-4E9F-8845-04D3E7FAA0E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0410875137745496E-2"/>
          <c:y val="0.2529329942726708"/>
          <c:w val="0.24245027285210297"/>
          <c:h val="0.43763628106044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77209098862642"/>
          <c:y val="0.15740740740740741"/>
          <c:w val="0.43134492563429572"/>
          <c:h val="0.7189082093904928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B2-45DD-8B85-372009EFB5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B2-45DD-8B85-372009EFB5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B2-45DD-8B85-372009EFB5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B2-45DD-8B85-372009EFB57C}"/>
              </c:ext>
            </c:extLst>
          </c:dPt>
          <c:dPt>
            <c:idx val="4"/>
            <c:bubble3D val="0"/>
            <c:spPr>
              <a:solidFill>
                <a:srgbClr val="D1488B"/>
              </a:solidFill>
              <a:ln w="19050">
                <a:solidFill>
                  <a:schemeClr val="lt1"/>
                </a:solidFill>
              </a:ln>
              <a:effectLst/>
            </c:spPr>
            <c:extLst>
              <c:ext xmlns:c16="http://schemas.microsoft.com/office/drawing/2014/chart" uri="{C3380CC4-5D6E-409C-BE32-E72D297353CC}">
                <c16:uniqueId val="{00000009-80B2-45DD-8B85-372009EFB57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0B2-45DD-8B85-372009EFB57C}"/>
              </c:ext>
            </c:extLst>
          </c:dPt>
          <c:dPt>
            <c:idx val="6"/>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D-80B2-45DD-8B85-372009EFB57C}"/>
              </c:ext>
            </c:extLst>
          </c:dPt>
          <c:dPt>
            <c:idx val="7"/>
            <c:bubble3D val="0"/>
            <c:spPr>
              <a:solidFill>
                <a:srgbClr val="FFFF00"/>
              </a:solidFill>
              <a:ln w="19050">
                <a:solidFill>
                  <a:schemeClr val="lt1"/>
                </a:solidFill>
              </a:ln>
              <a:effectLst/>
            </c:spPr>
            <c:extLst>
              <c:ext xmlns:c16="http://schemas.microsoft.com/office/drawing/2014/chart" uri="{C3380CC4-5D6E-409C-BE32-E72D297353CC}">
                <c16:uniqueId val="{0000000F-80B2-45DD-8B85-372009EFB57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0B2-45DD-8B85-372009EFB57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0B2-45DD-8B85-372009EFB57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0B2-45DD-8B85-372009EFB57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0B2-45DD-8B85-372009EFB57C}"/>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0B2-45DD-8B85-372009EFB57C}"/>
              </c:ext>
            </c:extLst>
          </c:dPt>
          <c:dPt>
            <c:idx val="13"/>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1B-80B2-45DD-8B85-372009EFB57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Grapf!$P$32:$P$42</c:f>
              <c:strCache>
                <c:ptCount val="11"/>
                <c:pt idx="0">
                  <c:v>Asian British - Chinese</c:v>
                </c:pt>
                <c:pt idx="1">
                  <c:v>Asian British - Indian</c:v>
                </c:pt>
                <c:pt idx="2">
                  <c:v>Black British - African</c:v>
                </c:pt>
                <c:pt idx="3">
                  <c:v>Black British - Caribbean</c:v>
                </c:pt>
                <c:pt idx="4">
                  <c:v>White British</c:v>
                </c:pt>
                <c:pt idx="5">
                  <c:v>White - Any other White background</c:v>
                </c:pt>
                <c:pt idx="6">
                  <c:v>Other Ethinic group - Arab</c:v>
                </c:pt>
                <c:pt idx="7">
                  <c:v>White - Irish</c:v>
                </c:pt>
                <c:pt idx="8">
                  <c:v>Any other Asian background</c:v>
                </c:pt>
                <c:pt idx="9">
                  <c:v>Other Ethinic group - Any other background</c:v>
                </c:pt>
                <c:pt idx="10">
                  <c:v>Prefer not to say</c:v>
                </c:pt>
              </c:strCache>
            </c:strRef>
          </c:cat>
          <c:val>
            <c:numRef>
              <c:f>Grapf!$Q$32:$Q$42</c:f>
              <c:numCache>
                <c:formatCode>General</c:formatCode>
                <c:ptCount val="11"/>
                <c:pt idx="0">
                  <c:v>6</c:v>
                </c:pt>
                <c:pt idx="1">
                  <c:v>30</c:v>
                </c:pt>
                <c:pt idx="2">
                  <c:v>27</c:v>
                </c:pt>
                <c:pt idx="3">
                  <c:v>48</c:v>
                </c:pt>
                <c:pt idx="4">
                  <c:v>261</c:v>
                </c:pt>
                <c:pt idx="5">
                  <c:v>146</c:v>
                </c:pt>
                <c:pt idx="6">
                  <c:v>14</c:v>
                </c:pt>
                <c:pt idx="7">
                  <c:v>26</c:v>
                </c:pt>
                <c:pt idx="8">
                  <c:v>26</c:v>
                </c:pt>
                <c:pt idx="9">
                  <c:v>4</c:v>
                </c:pt>
                <c:pt idx="10">
                  <c:v>631</c:v>
                </c:pt>
              </c:numCache>
            </c:numRef>
          </c:val>
          <c:extLst>
            <c:ext xmlns:c16="http://schemas.microsoft.com/office/drawing/2014/chart" uri="{C3380CC4-5D6E-409C-BE32-E72D297353CC}">
              <c16:uniqueId val="{0000001C-80B2-45DD-8B85-372009EFB57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483665605629084E-2"/>
          <c:y val="2.4734859967531012E-2"/>
          <c:w val="0.40797974721244951"/>
          <c:h val="0.9660056797366203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r>
              <a:rPr lang="en-US"/>
              <a:t>November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Khmer UI" panose="020B0502040204020203" pitchFamily="34" charset="0"/>
              <a:ea typeface="+mn-ea"/>
              <a:cs typeface="Khmer UI" panose="020B0502040204020203"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D8A-5F45-9E05-C58B10160DA7}"/>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D8A-5F45-9E05-C58B10160DA7}"/>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6-5D8A-5F45-9E05-C58B10160DA7}"/>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D8A-5F45-9E05-C58B10160DA7}"/>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D8A-5F45-9E05-C58B10160DA7}"/>
              </c:ext>
            </c:extLst>
          </c:dPt>
          <c:dLbls>
            <c:dLbl>
              <c:idx val="0"/>
              <c:layout>
                <c:manualLayout>
                  <c:x val="-0.22833154149388218"/>
                  <c:y val="1.8086813972185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D8A-5F45-9E05-C58B10160DA7}"/>
                </c:ext>
              </c:extLst>
            </c:dLbl>
            <c:dLbl>
              <c:idx val="3"/>
              <c:layout>
                <c:manualLayout>
                  <c:x val="-0.14889088794786845"/>
                  <c:y val="-3.9895077093481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8A-5F45-9E05-C58B10160DA7}"/>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Khmer UI" panose="020B0502040204020203" pitchFamily="34" charset="0"/>
                    <a:ea typeface="+mn-ea"/>
                    <a:cs typeface="Khmer UI" panose="020B0502040204020203"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53</c:v>
                </c:pt>
                <c:pt idx="1">
                  <c:v>11</c:v>
                </c:pt>
                <c:pt idx="2">
                  <c:v>34</c:v>
                </c:pt>
                <c:pt idx="3">
                  <c:v>97</c:v>
                </c:pt>
                <c:pt idx="4">
                  <c:v>216</c:v>
                </c:pt>
              </c:numCache>
            </c:numRef>
          </c:cat>
          <c:val>
            <c:numRef>
              <c:f>Sheet1!$B$2:$B$6</c:f>
              <c:numCache>
                <c:formatCode>General</c:formatCode>
                <c:ptCount val="5"/>
                <c:pt idx="0">
                  <c:v>13</c:v>
                </c:pt>
                <c:pt idx="1">
                  <c:v>3</c:v>
                </c:pt>
                <c:pt idx="2">
                  <c:v>8</c:v>
                </c:pt>
                <c:pt idx="3">
                  <c:v>24</c:v>
                </c:pt>
                <c:pt idx="4">
                  <c:v>52</c:v>
                </c:pt>
              </c:numCache>
            </c:numRef>
          </c:val>
          <c:extLst>
            <c:ext xmlns:c16="http://schemas.microsoft.com/office/drawing/2014/chart" uri="{C3380CC4-5D6E-409C-BE32-E72D297353CC}">
              <c16:uniqueId val="{00000000-5D8A-5F45-9E05-C58B10160DA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latin typeface="Khmer UI" panose="020B0502040204020203" pitchFamily="34" charset="0"/>
          <a:cs typeface="Khmer UI"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reviews</c:v>
                </c:pt>
              </c:strCache>
            </c:strRef>
          </c:tx>
          <c:spPr>
            <a:solidFill>
              <a:schemeClr val="accent1"/>
            </a:solidFill>
            <a:ln>
              <a:noFill/>
            </a:ln>
            <a:effectLst/>
          </c:spPr>
          <c:invertIfNegative val="0"/>
          <c:dPt>
            <c:idx val="0"/>
            <c:invertIfNegative val="0"/>
            <c:bubble3D val="0"/>
            <c:spPr>
              <a:solidFill>
                <a:srgbClr val="23A95C"/>
              </a:solidFill>
              <a:ln>
                <a:noFill/>
              </a:ln>
              <a:effectLst/>
            </c:spPr>
            <c:extLst>
              <c:ext xmlns:c16="http://schemas.microsoft.com/office/drawing/2014/chart" uri="{C3380CC4-5D6E-409C-BE32-E72D297353CC}">
                <c16:uniqueId val="{0000000C-425E-9C4A-9778-AB5CE87EB452}"/>
              </c:ext>
            </c:extLst>
          </c:dPt>
          <c:dPt>
            <c:idx val="1"/>
            <c:invertIfNegative val="0"/>
            <c:bubble3D val="0"/>
            <c:spPr>
              <a:solidFill>
                <a:srgbClr val="E47940"/>
              </a:solidFill>
              <a:ln>
                <a:noFill/>
              </a:ln>
              <a:effectLst/>
            </c:spPr>
            <c:extLst>
              <c:ext xmlns:c16="http://schemas.microsoft.com/office/drawing/2014/chart" uri="{C3380CC4-5D6E-409C-BE32-E72D297353CC}">
                <c16:uniqueId val="{0000000B-425E-9C4A-9778-AB5CE87EB452}"/>
              </c:ext>
            </c:extLst>
          </c:dPt>
          <c:dPt>
            <c:idx val="2"/>
            <c:invertIfNegative val="0"/>
            <c:bubble3D val="0"/>
            <c:spPr>
              <a:solidFill>
                <a:srgbClr val="FFC000"/>
              </a:solidFill>
              <a:ln>
                <a:noFill/>
              </a:ln>
              <a:effectLst/>
            </c:spPr>
            <c:extLst>
              <c:ext xmlns:c16="http://schemas.microsoft.com/office/drawing/2014/chart" uri="{C3380CC4-5D6E-409C-BE32-E72D297353CC}">
                <c16:uniqueId val="{0000000A-425E-9C4A-9778-AB5CE87EB452}"/>
              </c:ext>
            </c:extLst>
          </c:dPt>
          <c:dPt>
            <c:idx val="3"/>
            <c:invertIfNegative val="0"/>
            <c:bubble3D val="0"/>
            <c:spPr>
              <a:solidFill>
                <a:srgbClr val="27A6D2"/>
              </a:solidFill>
              <a:ln>
                <a:noFill/>
              </a:ln>
              <a:effectLst/>
            </c:spPr>
            <c:extLst>
              <c:ext xmlns:c16="http://schemas.microsoft.com/office/drawing/2014/chart" uri="{C3380CC4-5D6E-409C-BE32-E72D297353CC}">
                <c16:uniqueId val="{00000009-425E-9C4A-9778-AB5CE87EB452}"/>
              </c:ext>
            </c:extLst>
          </c:dPt>
          <c:dPt>
            <c:idx val="4"/>
            <c:invertIfNegative val="0"/>
            <c:bubble3D val="0"/>
            <c:spPr>
              <a:solidFill>
                <a:srgbClr val="2E5589"/>
              </a:solidFill>
              <a:ln>
                <a:noFill/>
              </a:ln>
              <a:effectLst/>
            </c:spPr>
            <c:extLst>
              <c:ext xmlns:c16="http://schemas.microsoft.com/office/drawing/2014/chart" uri="{C3380CC4-5D6E-409C-BE32-E72D297353CC}">
                <c16:uniqueId val="{00000008-425E-9C4A-9778-AB5CE87EB452}"/>
              </c:ext>
            </c:extLst>
          </c:dPt>
          <c:dPt>
            <c:idx val="5"/>
            <c:invertIfNegative val="0"/>
            <c:bubble3D val="0"/>
            <c:spPr>
              <a:solidFill>
                <a:srgbClr val="5A3D84"/>
              </a:solidFill>
              <a:ln>
                <a:noFill/>
              </a:ln>
              <a:effectLst/>
            </c:spPr>
            <c:extLst>
              <c:ext xmlns:c16="http://schemas.microsoft.com/office/drawing/2014/chart" uri="{C3380CC4-5D6E-409C-BE32-E72D297353CC}">
                <c16:uniqueId val="{00000007-425E-9C4A-9778-AB5CE87EB452}"/>
              </c:ext>
            </c:extLst>
          </c:dPt>
          <c:dPt>
            <c:idx val="6"/>
            <c:invertIfNegative val="0"/>
            <c:bubble3D val="0"/>
            <c:spPr>
              <a:solidFill>
                <a:srgbClr val="F4DC00"/>
              </a:solidFill>
              <a:ln>
                <a:noFill/>
              </a:ln>
              <a:effectLst/>
            </c:spPr>
            <c:extLst>
              <c:ext xmlns:c16="http://schemas.microsoft.com/office/drawing/2014/chart" uri="{C3380CC4-5D6E-409C-BE32-E72D297353CC}">
                <c16:uniqueId val="{00000006-425E-9C4A-9778-AB5CE87EB452}"/>
              </c:ext>
            </c:extLst>
          </c:dPt>
          <c:dPt>
            <c:idx val="7"/>
            <c:invertIfNegative val="0"/>
            <c:bubble3D val="0"/>
            <c:spPr>
              <a:solidFill>
                <a:srgbClr val="2169A5"/>
              </a:solidFill>
              <a:ln>
                <a:noFill/>
              </a:ln>
              <a:effectLst/>
            </c:spPr>
            <c:extLst>
              <c:ext xmlns:c16="http://schemas.microsoft.com/office/drawing/2014/chart" uri="{C3380CC4-5D6E-409C-BE32-E72D297353CC}">
                <c16:uniqueId val="{00000005-425E-9C4A-9778-AB5CE87EB452}"/>
              </c:ext>
            </c:extLst>
          </c:dPt>
          <c:dPt>
            <c:idx val="8"/>
            <c:invertIfNegative val="0"/>
            <c:bubble3D val="0"/>
            <c:spPr>
              <a:solidFill>
                <a:srgbClr val="80BF61"/>
              </a:solidFill>
              <a:ln>
                <a:noFill/>
              </a:ln>
              <a:effectLst/>
            </c:spPr>
            <c:extLst>
              <c:ext xmlns:c16="http://schemas.microsoft.com/office/drawing/2014/chart" uri="{C3380CC4-5D6E-409C-BE32-E72D297353CC}">
                <c16:uniqueId val="{00000004-425E-9C4A-9778-AB5CE87EB4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Pharmacies</c:v>
                </c:pt>
                <c:pt idx="2">
                  <c:v>Dentists</c:v>
                </c:pt>
                <c:pt idx="3">
                  <c:v>Hospitals</c:v>
                </c:pt>
                <c:pt idx="4">
                  <c:v>Opticians</c:v>
                </c:pt>
                <c:pt idx="5">
                  <c:v>Mental Health Services</c:v>
                </c:pt>
                <c:pt idx="6">
                  <c:v>COVID-19</c:v>
                </c:pt>
                <c:pt idx="7">
                  <c:v>Community Health Services</c:v>
                </c:pt>
                <c:pt idx="8">
                  <c:v>Others</c:v>
                </c:pt>
              </c:strCache>
            </c:strRef>
          </c:cat>
          <c:val>
            <c:numRef>
              <c:f>Sheet1!$B$2:$B$10</c:f>
              <c:numCache>
                <c:formatCode>General</c:formatCode>
                <c:ptCount val="9"/>
                <c:pt idx="0">
                  <c:v>550</c:v>
                </c:pt>
                <c:pt idx="1">
                  <c:v>204</c:v>
                </c:pt>
                <c:pt idx="2">
                  <c:v>195</c:v>
                </c:pt>
                <c:pt idx="3">
                  <c:v>148</c:v>
                </c:pt>
                <c:pt idx="4">
                  <c:v>65</c:v>
                </c:pt>
                <c:pt idx="5">
                  <c:v>28</c:v>
                </c:pt>
                <c:pt idx="6">
                  <c:v>23</c:v>
                </c:pt>
                <c:pt idx="7">
                  <c:v>5</c:v>
                </c:pt>
                <c:pt idx="8">
                  <c:v>1</c:v>
                </c:pt>
              </c:numCache>
            </c:numRef>
          </c:val>
          <c:extLst>
            <c:ext xmlns:c16="http://schemas.microsoft.com/office/drawing/2014/chart" uri="{C3380CC4-5D6E-409C-BE32-E72D297353CC}">
              <c16:uniqueId val="{00000000-425E-9C4A-9778-AB5CE87EB452}"/>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Neutral</c:v>
                </c:pt>
              </c:strCache>
            </c:strRef>
          </c:tx>
          <c:spPr>
            <a:solidFill>
              <a:srgbClr val="D1498D"/>
            </a:solidFill>
            <a:ln>
              <a:noFill/>
            </a:ln>
            <a:effectLst/>
          </c:spPr>
          <c:invertIfNegative val="0"/>
          <c:dPt>
            <c:idx val="0"/>
            <c:invertIfNegative val="0"/>
            <c:bubble3D val="0"/>
            <c:spPr>
              <a:solidFill>
                <a:srgbClr val="D1498D"/>
              </a:solidFill>
              <a:ln>
                <a:noFill/>
              </a:ln>
              <a:effectLst/>
            </c:spPr>
            <c:extLst>
              <c:ext xmlns:c16="http://schemas.microsoft.com/office/drawing/2014/chart" uri="{C3380CC4-5D6E-409C-BE32-E72D297353CC}">
                <c16:uniqueId val="{00000001-1101-6D4A-AE7A-E3F5E8B28084}"/>
              </c:ext>
            </c:extLst>
          </c:dPt>
          <c:dPt>
            <c:idx val="1"/>
            <c:invertIfNegative val="0"/>
            <c:bubble3D val="0"/>
            <c:spPr>
              <a:solidFill>
                <a:srgbClr val="D1498D"/>
              </a:solidFill>
              <a:ln>
                <a:noFill/>
              </a:ln>
              <a:effectLst/>
            </c:spPr>
            <c:extLst>
              <c:ext xmlns:c16="http://schemas.microsoft.com/office/drawing/2014/chart" uri="{C3380CC4-5D6E-409C-BE32-E72D297353CC}">
                <c16:uniqueId val="{00000003-1101-6D4A-AE7A-E3F5E8B28084}"/>
              </c:ext>
            </c:extLst>
          </c:dPt>
          <c:dPt>
            <c:idx val="2"/>
            <c:invertIfNegative val="0"/>
            <c:bubble3D val="0"/>
            <c:spPr>
              <a:solidFill>
                <a:srgbClr val="D1498D"/>
              </a:solidFill>
              <a:ln>
                <a:noFill/>
              </a:ln>
              <a:effectLst/>
            </c:spPr>
            <c:extLst>
              <c:ext xmlns:c16="http://schemas.microsoft.com/office/drawing/2014/chart" uri="{C3380CC4-5D6E-409C-BE32-E72D297353CC}">
                <c16:uniqueId val="{00000005-1101-6D4A-AE7A-E3F5E8B28084}"/>
              </c:ext>
            </c:extLst>
          </c:dPt>
          <c:dPt>
            <c:idx val="3"/>
            <c:invertIfNegative val="0"/>
            <c:bubble3D val="0"/>
            <c:spPr>
              <a:solidFill>
                <a:srgbClr val="D1498D"/>
              </a:solidFill>
              <a:ln>
                <a:noFill/>
              </a:ln>
              <a:effectLst/>
            </c:spPr>
            <c:extLst>
              <c:ext xmlns:c16="http://schemas.microsoft.com/office/drawing/2014/chart" uri="{C3380CC4-5D6E-409C-BE32-E72D297353CC}">
                <c16:uniqueId val="{00000007-1101-6D4A-AE7A-E3F5E8B28084}"/>
              </c:ext>
            </c:extLst>
          </c:dPt>
          <c:dPt>
            <c:idx val="4"/>
            <c:invertIfNegative val="0"/>
            <c:bubble3D val="0"/>
            <c:spPr>
              <a:solidFill>
                <a:srgbClr val="D1498D"/>
              </a:solidFill>
              <a:ln>
                <a:noFill/>
              </a:ln>
              <a:effectLst/>
            </c:spPr>
            <c:extLst>
              <c:ext xmlns:c16="http://schemas.microsoft.com/office/drawing/2014/chart" uri="{C3380CC4-5D6E-409C-BE32-E72D297353CC}">
                <c16:uniqueId val="{00000009-1101-6D4A-AE7A-E3F5E8B28084}"/>
              </c:ext>
            </c:extLst>
          </c:dPt>
          <c:dPt>
            <c:idx val="5"/>
            <c:invertIfNegative val="0"/>
            <c:bubble3D val="0"/>
            <c:spPr>
              <a:solidFill>
                <a:srgbClr val="D1498D"/>
              </a:solidFill>
              <a:ln>
                <a:noFill/>
              </a:ln>
              <a:effectLst/>
            </c:spPr>
            <c:extLst>
              <c:ext xmlns:c16="http://schemas.microsoft.com/office/drawing/2014/chart" uri="{C3380CC4-5D6E-409C-BE32-E72D297353CC}">
                <c16:uniqueId val="{0000000B-1101-6D4A-AE7A-E3F5E8B28084}"/>
              </c:ext>
            </c:extLst>
          </c:dPt>
          <c:dPt>
            <c:idx val="6"/>
            <c:invertIfNegative val="0"/>
            <c:bubble3D val="0"/>
            <c:spPr>
              <a:solidFill>
                <a:srgbClr val="D1498D"/>
              </a:solidFill>
              <a:ln>
                <a:noFill/>
              </a:ln>
              <a:effectLst/>
            </c:spPr>
            <c:extLst>
              <c:ext xmlns:c16="http://schemas.microsoft.com/office/drawing/2014/chart" uri="{C3380CC4-5D6E-409C-BE32-E72D297353CC}">
                <c16:uniqueId val="{0000000D-1101-6D4A-AE7A-E3F5E8B28084}"/>
              </c:ext>
            </c:extLst>
          </c:dPt>
          <c:dPt>
            <c:idx val="7"/>
            <c:invertIfNegative val="0"/>
            <c:bubble3D val="0"/>
            <c:spPr>
              <a:solidFill>
                <a:srgbClr val="D1498D"/>
              </a:solidFill>
              <a:ln>
                <a:noFill/>
              </a:ln>
              <a:effectLst/>
            </c:spPr>
            <c:extLst>
              <c:ext xmlns:c16="http://schemas.microsoft.com/office/drawing/2014/chart" uri="{C3380CC4-5D6E-409C-BE32-E72D297353CC}">
                <c16:uniqueId val="{0000000F-1101-6D4A-AE7A-E3F5E8B28084}"/>
              </c:ext>
            </c:extLst>
          </c:dPt>
          <c:dPt>
            <c:idx val="8"/>
            <c:invertIfNegative val="0"/>
            <c:bubble3D val="0"/>
            <c:spPr>
              <a:solidFill>
                <a:srgbClr val="D1498D"/>
              </a:solidFill>
              <a:ln>
                <a:noFill/>
              </a:ln>
              <a:effectLst/>
            </c:spPr>
            <c:extLst>
              <c:ext xmlns:c16="http://schemas.microsoft.com/office/drawing/2014/chart" uri="{C3380CC4-5D6E-409C-BE32-E72D297353CC}">
                <c16:uniqueId val="{00000011-1101-6D4A-AE7A-E3F5E8B2808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Pharmacies</c:v>
                </c:pt>
                <c:pt idx="2">
                  <c:v>Dentists</c:v>
                </c:pt>
                <c:pt idx="3">
                  <c:v>Hospitals</c:v>
                </c:pt>
                <c:pt idx="4">
                  <c:v>Opticians</c:v>
                </c:pt>
                <c:pt idx="5">
                  <c:v>Mental Health Services</c:v>
                </c:pt>
                <c:pt idx="6">
                  <c:v>COVID-19</c:v>
                </c:pt>
                <c:pt idx="7">
                  <c:v>Community Health Services</c:v>
                </c:pt>
                <c:pt idx="8">
                  <c:v>Others</c:v>
                </c:pt>
              </c:strCache>
            </c:strRef>
          </c:cat>
          <c:val>
            <c:numRef>
              <c:f>Sheet1!$B$2:$B$10</c:f>
              <c:numCache>
                <c:formatCode>General</c:formatCode>
                <c:ptCount val="9"/>
                <c:pt idx="0">
                  <c:v>56</c:v>
                </c:pt>
                <c:pt idx="1">
                  <c:v>20</c:v>
                </c:pt>
                <c:pt idx="2">
                  <c:v>1</c:v>
                </c:pt>
                <c:pt idx="3">
                  <c:v>8</c:v>
                </c:pt>
                <c:pt idx="4">
                  <c:v>1</c:v>
                </c:pt>
                <c:pt idx="5">
                  <c:v>8</c:v>
                </c:pt>
                <c:pt idx="6">
                  <c:v>1</c:v>
                </c:pt>
              </c:numCache>
            </c:numRef>
          </c:val>
          <c:extLst>
            <c:ext xmlns:c16="http://schemas.microsoft.com/office/drawing/2014/chart" uri="{C3380CC4-5D6E-409C-BE32-E72D297353CC}">
              <c16:uniqueId val="{00000012-1101-6D4A-AE7A-E3F5E8B28084}"/>
            </c:ext>
          </c:extLst>
        </c:ser>
        <c:ser>
          <c:idx val="1"/>
          <c:order val="1"/>
          <c:tx>
            <c:strRef>
              <c:f>Sheet1!$C$1</c:f>
              <c:strCache>
                <c:ptCount val="1"/>
                <c:pt idx="0">
                  <c:v>Negative</c:v>
                </c:pt>
              </c:strCache>
            </c:strRef>
          </c:tx>
          <c:spPr>
            <a:solidFill>
              <a:srgbClr val="205F7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Pharmacies</c:v>
                </c:pt>
                <c:pt idx="2">
                  <c:v>Dentists</c:v>
                </c:pt>
                <c:pt idx="3">
                  <c:v>Hospitals</c:v>
                </c:pt>
                <c:pt idx="4">
                  <c:v>Opticians</c:v>
                </c:pt>
                <c:pt idx="5">
                  <c:v>Mental Health Services</c:v>
                </c:pt>
                <c:pt idx="6">
                  <c:v>COVID-19</c:v>
                </c:pt>
                <c:pt idx="7">
                  <c:v>Community Health Services</c:v>
                </c:pt>
                <c:pt idx="8">
                  <c:v>Others</c:v>
                </c:pt>
              </c:strCache>
            </c:strRef>
          </c:cat>
          <c:val>
            <c:numRef>
              <c:f>Sheet1!$C$2:$C$10</c:f>
              <c:numCache>
                <c:formatCode>General</c:formatCode>
                <c:ptCount val="9"/>
                <c:pt idx="0">
                  <c:v>134</c:v>
                </c:pt>
                <c:pt idx="1">
                  <c:v>19</c:v>
                </c:pt>
                <c:pt idx="2">
                  <c:v>20</c:v>
                </c:pt>
                <c:pt idx="3">
                  <c:v>42</c:v>
                </c:pt>
                <c:pt idx="4">
                  <c:v>5</c:v>
                </c:pt>
                <c:pt idx="5">
                  <c:v>18</c:v>
                </c:pt>
                <c:pt idx="7">
                  <c:v>4</c:v>
                </c:pt>
              </c:numCache>
            </c:numRef>
          </c:val>
          <c:extLst>
            <c:ext xmlns:c16="http://schemas.microsoft.com/office/drawing/2014/chart" uri="{C3380CC4-5D6E-409C-BE32-E72D297353CC}">
              <c16:uniqueId val="{00000014-1101-6D4A-AE7A-E3F5E8B28084}"/>
            </c:ext>
          </c:extLst>
        </c:ser>
        <c:ser>
          <c:idx val="2"/>
          <c:order val="2"/>
          <c:tx>
            <c:strRef>
              <c:f>Sheet1!$D$1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GPs</c:v>
                </c:pt>
                <c:pt idx="1">
                  <c:v>Pharmacies</c:v>
                </c:pt>
                <c:pt idx="2">
                  <c:v>Dentists</c:v>
                </c:pt>
                <c:pt idx="3">
                  <c:v>Hospitals</c:v>
                </c:pt>
                <c:pt idx="4">
                  <c:v>Opticians</c:v>
                </c:pt>
                <c:pt idx="5">
                  <c:v>Mental Health Services</c:v>
                </c:pt>
                <c:pt idx="6">
                  <c:v>COVID-19</c:v>
                </c:pt>
                <c:pt idx="7">
                  <c:v>Community Health Services</c:v>
                </c:pt>
                <c:pt idx="8">
                  <c:v>Others</c:v>
                </c:pt>
              </c:strCache>
            </c:strRef>
          </c:cat>
          <c:val>
            <c:numRef>
              <c:f>Sheet1!$D$2:$D$10</c:f>
              <c:numCache>
                <c:formatCode>General</c:formatCode>
                <c:ptCount val="9"/>
                <c:pt idx="0">
                  <c:v>360</c:v>
                </c:pt>
                <c:pt idx="1">
                  <c:v>165</c:v>
                </c:pt>
                <c:pt idx="2">
                  <c:v>174</c:v>
                </c:pt>
                <c:pt idx="3">
                  <c:v>98</c:v>
                </c:pt>
                <c:pt idx="4">
                  <c:v>59</c:v>
                </c:pt>
                <c:pt idx="5">
                  <c:v>2</c:v>
                </c:pt>
                <c:pt idx="6">
                  <c:v>22</c:v>
                </c:pt>
                <c:pt idx="7">
                  <c:v>1</c:v>
                </c:pt>
                <c:pt idx="8">
                  <c:v>1</c:v>
                </c:pt>
              </c:numCache>
            </c:numRef>
          </c:val>
          <c:extLst>
            <c:ext xmlns:c16="http://schemas.microsoft.com/office/drawing/2014/chart" uri="{C3380CC4-5D6E-409C-BE32-E72D297353CC}">
              <c16:uniqueId val="{00000015-1101-6D4A-AE7A-E3F5E8B28084}"/>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latin typeface="Trebuchet MS" panose="020B070302020209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b="1"/>
              <a:t>Top sub-themes for Administration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45886641624468211"/>
          <c:y val="0.14254395738074324"/>
          <c:w val="0.48949570207193716"/>
          <c:h val="0.64418908895000437"/>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5.8701367202045583E-4"/>
                  <c:y val="-8.45442830110033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FE-FE48-AF3B-8FD88E36E858}"/>
                </c:ext>
              </c:extLst>
            </c:dLbl>
            <c:dLbl>
              <c:idx val="3"/>
              <c:layout>
                <c:manualLayout>
                  <c:x val="-2.0288523095910505E-2"/>
                  <c:y val="-1.78322574303997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B7-4550-A061-FA17A238EC6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General</c:v>
                </c:pt>
                <c:pt idx="1">
                  <c:v>Management of service</c:v>
                </c:pt>
                <c:pt idx="2">
                  <c:v>Getting through the telephone</c:v>
                </c:pt>
                <c:pt idx="3">
                  <c:v>Appointment Availibilty</c:v>
                </c:pt>
                <c:pt idx="4">
                  <c:v>Booking appointments</c:v>
                </c:pt>
              </c:strCache>
            </c:strRef>
          </c:cat>
          <c:val>
            <c:numRef>
              <c:f>Sheet1!$B$2:$B$6</c:f>
              <c:numCache>
                <c:formatCode>General</c:formatCode>
                <c:ptCount val="5"/>
                <c:pt idx="0">
                  <c:v>14</c:v>
                </c:pt>
                <c:pt idx="1">
                  <c:v>22</c:v>
                </c:pt>
                <c:pt idx="2">
                  <c:v>29</c:v>
                </c:pt>
                <c:pt idx="3">
                  <c:v>39</c:v>
                </c:pt>
                <c:pt idx="4">
                  <c:v>97</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9619140270970452E-2"/>
                  <c:y val="6.60706199517686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FE-FE48-AF3B-8FD88E36E858}"/>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2.040206153942991E-2"/>
                      <c:h val="6.8544123515317121E-2"/>
                    </c:manualLayout>
                  </c15:layout>
                </c:ext>
                <c:ext xmlns:c16="http://schemas.microsoft.com/office/drawing/2014/chart" uri="{C3380CC4-5D6E-409C-BE32-E72D297353CC}">
                  <c16:uniqueId val="{00000007-1438-CE47-94C9-2D78D08EE2F4}"/>
                </c:ext>
              </c:extLst>
            </c:dLbl>
            <c:dLbl>
              <c:idx val="3"/>
              <c:layout>
                <c:manualLayout>
                  <c:x val="-2.2893931589303165E-2"/>
                  <c:y val="-2.22903217879997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B7-4550-A061-FA17A238EC6B}"/>
                </c:ext>
              </c:extLst>
            </c:dLbl>
            <c:dLbl>
              <c:idx val="4"/>
              <c:layout>
                <c:manualLayout>
                  <c:x val="2.1660744740480905E-2"/>
                  <c:y val="8.38493866945544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F7-4A8B-ABD6-279344B83C7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General</c:v>
                </c:pt>
                <c:pt idx="1">
                  <c:v>Management of service</c:v>
                </c:pt>
                <c:pt idx="2">
                  <c:v>Getting through the telephone</c:v>
                </c:pt>
                <c:pt idx="3">
                  <c:v>Appointment Availibilty</c:v>
                </c:pt>
                <c:pt idx="4">
                  <c:v>Booking appointments</c:v>
                </c:pt>
              </c:strCache>
            </c:strRef>
          </c:cat>
          <c:val>
            <c:numRef>
              <c:f>Sheet1!$C$2:$C$6</c:f>
              <c:numCache>
                <c:formatCode>General</c:formatCode>
                <c:ptCount val="5"/>
                <c:pt idx="0">
                  <c:v>14</c:v>
                </c:pt>
                <c:pt idx="1">
                  <c:v>19</c:v>
                </c:pt>
                <c:pt idx="2">
                  <c:v>59</c:v>
                </c:pt>
                <c:pt idx="3">
                  <c:v>59</c:v>
                </c:pt>
                <c:pt idx="4">
                  <c:v>76</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14725099525408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E-FE48-AF3B-8FD88E36E858}"/>
                </c:ext>
              </c:extLst>
            </c:dLbl>
            <c:dLbl>
              <c:idx val="1"/>
              <c:layout>
                <c:manualLayout>
                  <c:x val="2.9061658545680102E-2"/>
                  <c:y val="-9.22311923713910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FE-FE48-AF3B-8FD88E36E858}"/>
                </c:ext>
              </c:extLst>
            </c:dLbl>
            <c:dLbl>
              <c:idx val="2"/>
              <c:layout>
                <c:manualLayout>
                  <c:x val="2.6266222552081279E-2"/>
                  <c:y val="1.8446238474278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FE-FE48-AF3B-8FD88E36E858}"/>
                </c:ext>
              </c:extLst>
            </c:dLbl>
            <c:dLbl>
              <c:idx val="3"/>
              <c:layout>
                <c:manualLayout>
                  <c:x val="1.62515342629144E-2"/>
                  <c:y val="4.61155961856955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FE-FE48-AF3B-8FD88E36E85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General</c:v>
                </c:pt>
                <c:pt idx="1">
                  <c:v>Management of service</c:v>
                </c:pt>
                <c:pt idx="2">
                  <c:v>Getting through the telephone</c:v>
                </c:pt>
                <c:pt idx="3">
                  <c:v>Appointment Availibilty</c:v>
                </c:pt>
                <c:pt idx="4">
                  <c:v>Booking appointments</c:v>
                </c:pt>
              </c:strCache>
            </c:strRef>
          </c:cat>
          <c:val>
            <c:numRef>
              <c:f>Sheet1!$D$2:$D$6</c:f>
              <c:numCache>
                <c:formatCode>General</c:formatCode>
                <c:ptCount val="5"/>
                <c:pt idx="1">
                  <c:v>3</c:v>
                </c:pt>
                <c:pt idx="2">
                  <c:v>9</c:v>
                </c:pt>
                <c:pt idx="3">
                  <c:v>8</c:v>
                </c:pt>
                <c:pt idx="4">
                  <c:v>16</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0">
          <a:solidFill>
            <a:schemeClr val="tx1"/>
          </a:solidFill>
          <a:latin typeface="Trebuchet MS" panose="020B070302020209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r>
              <a:rPr lang="en-GB" b="1" dirty="0"/>
              <a:t>Top </a:t>
            </a:r>
            <a:r>
              <a:rPr lang="en-GB" sz="1600" b="1" dirty="0"/>
              <a:t>sub-themes</a:t>
            </a:r>
            <a:r>
              <a:rPr lang="en-GB" b="1" dirty="0"/>
              <a:t> for Staff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4.35055026995677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7A-49AD-BA03-E4823FA69952}"/>
                </c:ext>
              </c:extLst>
            </c:dLbl>
            <c:dLbl>
              <c:idx val="2"/>
              <c:layout>
                <c:manualLayout>
                  <c:x val="-6.0826578660296334E-3"/>
                  <c:y val="-1.44039228573526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EA-486E-84CF-59FB84E70CC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Sheet1!$B$2:$B$4</c:f>
              <c:numCache>
                <c:formatCode>General</c:formatCode>
                <c:ptCount val="3"/>
                <c:pt idx="0">
                  <c:v>25</c:v>
                </c:pt>
                <c:pt idx="1">
                  <c:v>98</c:v>
                </c:pt>
                <c:pt idx="2">
                  <c:v>144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4.5428124870545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2A-5F44-B2FA-E52064524A24}"/>
                </c:ext>
              </c:extLst>
            </c:dLbl>
            <c:dLbl>
              <c:idx val="1"/>
              <c:layout>
                <c:manualLayout>
                  <c:x val="3.0872207224623371E-2"/>
                  <c:y val="7.2019614286763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7A-49AD-BA03-E4823FA69952}"/>
                </c:ext>
              </c:extLst>
            </c:dLbl>
            <c:dLbl>
              <c:idx val="2"/>
              <c:layout>
                <c:manualLayout>
                  <c:x val="-1.8051202032615749E-2"/>
                  <c:y val="-1.08029421430145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7A-49AD-BA03-E4823FA6995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Sheet1!$C$2:$C$4</c:f>
              <c:numCache>
                <c:formatCode>General</c:formatCode>
                <c:ptCount val="3"/>
                <c:pt idx="0">
                  <c:v>22</c:v>
                </c:pt>
                <c:pt idx="1">
                  <c:v>15</c:v>
                </c:pt>
                <c:pt idx="2">
                  <c:v>59</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8065985791021691E-2"/>
                  <c:y val="-7.2019614286763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69-2A49-84A0-1980E4469645}"/>
                </c:ext>
              </c:extLst>
            </c:dLbl>
            <c:dLbl>
              <c:idx val="1"/>
              <c:layout>
                <c:manualLayout>
                  <c:x val="5.2784619713058624E-2"/>
                  <c:y val="-7.2019614286763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9-2A49-84A0-1980E4469645}"/>
                </c:ext>
              </c:extLst>
            </c:dLbl>
            <c:dLbl>
              <c:idx val="2"/>
              <c:layout>
                <c:manualLayout>
                  <c:x val="3.8607789392286554E-2"/>
                  <c:y val="-1.80049035716908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EA-486E-84CF-59FB84E70CC8}"/>
                </c:ext>
              </c:extLst>
            </c:dLbl>
            <c:dLbl>
              <c:idx val="3"/>
              <c:layout>
                <c:manualLayout>
                  <c:x val="1.0022404341402119E-2"/>
                  <c:y val="-3.300860856317036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7A-49AD-BA03-E4823FA6995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Sheet1!$D$2:$D$4</c:f>
              <c:numCache>
                <c:formatCode>General</c:formatCode>
                <c:ptCount val="3"/>
                <c:pt idx="1">
                  <c:v>11</c:v>
                </c:pt>
                <c:pt idx="2">
                  <c:v>7</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0">
          <a:solidFill>
            <a:schemeClr val="tx1"/>
          </a:solidFill>
          <a:latin typeface="Trebuchet MS" panose="020B070302020209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E801B-8D0D-441D-B746-C55B2F97B0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5A41408-6C2C-4937-881F-CC136B582F47}">
      <dgm:prSet custT="1"/>
      <dgm:spPr/>
      <dgm:t>
        <a:bodyPr/>
        <a:lstStyle/>
        <a:p>
          <a:pPr>
            <a:lnSpc>
              <a:spcPct val="100000"/>
            </a:lnSpc>
          </a:pPr>
          <a:r>
            <a:rPr lang="en-GB" sz="1100" b="0" i="0" dirty="0">
              <a:latin typeface="Khmer UI" panose="020B0502040204020203" pitchFamily="34" charset="0"/>
              <a:cs typeface="Khmer UI" panose="020B0502040204020203" pitchFamily="34" charset="0"/>
            </a:rPr>
            <a:t>The table below shows a breakdown of the negative, neutral, and positive patient reviews (see the appendices for examples of our physical and online questionnaires).</a:t>
          </a:r>
          <a:br>
            <a:rPr lang="en-GB" sz="1100" b="0" i="0" dirty="0">
              <a:latin typeface="Khmer UI" panose="020B0502040204020203" pitchFamily="34" charset="0"/>
              <a:cs typeface="Khmer UI" panose="020B0502040204020203" pitchFamily="34" charset="0"/>
            </a:rPr>
          </a:br>
          <a:r>
            <a:rPr lang="en-GB" sz="1100" b="0" i="0" dirty="0">
              <a:latin typeface="Khmer UI" panose="020B0502040204020203" pitchFamily="34" charset="0"/>
              <a:cs typeface="Khmer UI" panose="020B0502040204020203" pitchFamily="34" charset="0"/>
            </a:rPr>
            <a:t>Each patient is asked to give an overall rating out of 5 stars for a service. Star ratings of 1 and 2 indicate a negative response, a star rating of 3 indicates a neutral response and star ratings of 4 and 5 indicate a positive response. </a:t>
          </a:r>
          <a:endParaRPr lang="en-US" sz="1100" dirty="0">
            <a:latin typeface="Khmer UI" panose="020B0502040204020203" pitchFamily="34" charset="0"/>
            <a:cs typeface="Khmer UI" panose="020B0502040204020203" pitchFamily="34" charset="0"/>
          </a:endParaRPr>
        </a:p>
      </dgm:t>
    </dgm:pt>
    <dgm:pt modelId="{1702FA52-13AB-4E84-A62C-B6987D22DB24}" type="parTrans" cxnId="{403BF2E0-AC69-4841-BC3F-28A86FCCA25F}">
      <dgm:prSet/>
      <dgm:spPr/>
      <dgm:t>
        <a:bodyPr/>
        <a:lstStyle/>
        <a:p>
          <a:endParaRPr lang="en-US"/>
        </a:p>
      </dgm:t>
    </dgm:pt>
    <dgm:pt modelId="{4452986E-509D-4D65-8A32-F28E27E98435}" type="sibTrans" cxnId="{403BF2E0-AC69-4841-BC3F-28A86FCCA25F}">
      <dgm:prSet/>
      <dgm:spPr/>
      <dgm:t>
        <a:bodyPr/>
        <a:lstStyle/>
        <a:p>
          <a:endParaRPr lang="en-US"/>
        </a:p>
      </dgm:t>
    </dgm:pt>
    <dgm:pt modelId="{458600DE-6E76-4FC9-B14F-E2D6512845AF}">
      <dgm:prSet custT="1"/>
      <dgm:spPr/>
      <dgm:t>
        <a:bodyPr/>
        <a:lstStyle/>
        <a:p>
          <a:pPr>
            <a:lnSpc>
              <a:spcPct val="100000"/>
            </a:lnSpc>
          </a:pPr>
          <a:r>
            <a:rPr lang="en-GB" sz="1100" b="0" i="0" dirty="0">
              <a:latin typeface="Khmer UI" panose="020B0502040204020203" pitchFamily="34" charset="0"/>
              <a:cs typeface="Khmer UI" panose="020B0502040204020203" pitchFamily="34" charset="0"/>
            </a:rPr>
            <a:t>It is important to note that our experience has shown that people are very reluctant to give a negative rating of their care provider. When the 3* 'neutral' ratings are analysed in more detail we have traditionally found these to outline negative feedback. Therefore, where a significant number of 3* ratings are found, our experience tells us these areas are worthy of further attention to help identify areas for improvement. This quarter 882 positive responses, 242 negative responses and 95 neutral responses have been recorded. </a:t>
          </a:r>
          <a:endParaRPr lang="en-US" sz="1100" dirty="0">
            <a:latin typeface="Khmer UI" panose="020B0502040204020203" pitchFamily="34" charset="0"/>
            <a:cs typeface="Khmer UI" panose="020B0502040204020203" pitchFamily="34" charset="0"/>
          </a:endParaRPr>
        </a:p>
      </dgm:t>
    </dgm:pt>
    <dgm:pt modelId="{02027689-C40D-49EA-879C-2DA67F4EBED2}" type="parTrans" cxnId="{755D4D3A-AA01-4D19-8A1F-2358804C4A05}">
      <dgm:prSet/>
      <dgm:spPr/>
      <dgm:t>
        <a:bodyPr/>
        <a:lstStyle/>
        <a:p>
          <a:endParaRPr lang="en-US"/>
        </a:p>
      </dgm:t>
    </dgm:pt>
    <dgm:pt modelId="{A8BC0455-CF45-4415-AA95-D3CF955581CB}" type="sibTrans" cxnId="{755D4D3A-AA01-4D19-8A1F-2358804C4A05}">
      <dgm:prSet/>
      <dgm:spPr/>
      <dgm:t>
        <a:bodyPr/>
        <a:lstStyle/>
        <a:p>
          <a:endParaRPr lang="en-US"/>
        </a:p>
      </dgm:t>
    </dgm:pt>
    <dgm:pt modelId="{29A83717-0A3B-4E82-8132-AF2484A018B4}" type="pres">
      <dgm:prSet presAssocID="{36FE801B-8D0D-441D-B746-C55B2F97B0DB}" presName="root" presStyleCnt="0">
        <dgm:presLayoutVars>
          <dgm:dir/>
          <dgm:resizeHandles val="exact"/>
        </dgm:presLayoutVars>
      </dgm:prSet>
      <dgm:spPr/>
    </dgm:pt>
    <dgm:pt modelId="{B16AEA02-2CEB-4DA2-9723-2BAA223737BF}" type="pres">
      <dgm:prSet presAssocID="{35A41408-6C2C-4937-881F-CC136B582F47}" presName="compNode" presStyleCnt="0"/>
      <dgm:spPr/>
    </dgm:pt>
    <dgm:pt modelId="{ED92EB42-D883-4401-98DD-33774AEC1625}" type="pres">
      <dgm:prSet presAssocID="{35A41408-6C2C-4937-881F-CC136B582F47}" presName="bgRect" presStyleLbl="bgShp" presStyleIdx="0" presStyleCnt="2"/>
      <dgm:spPr/>
    </dgm:pt>
    <dgm:pt modelId="{C29DD598-E1E6-44F3-9CA3-B3825518DA73}" type="pres">
      <dgm:prSet presAssocID="{35A41408-6C2C-4937-881F-CC136B582F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30BFF9FC-D33B-4C85-835F-F5A121106843}" type="pres">
      <dgm:prSet presAssocID="{35A41408-6C2C-4937-881F-CC136B582F47}" presName="spaceRect" presStyleCnt="0"/>
      <dgm:spPr/>
    </dgm:pt>
    <dgm:pt modelId="{B3844A0A-F1E2-4442-9E1F-537CA9CC1501}" type="pres">
      <dgm:prSet presAssocID="{35A41408-6C2C-4937-881F-CC136B582F47}" presName="parTx" presStyleLbl="revTx" presStyleIdx="0" presStyleCnt="2">
        <dgm:presLayoutVars>
          <dgm:chMax val="0"/>
          <dgm:chPref val="0"/>
        </dgm:presLayoutVars>
      </dgm:prSet>
      <dgm:spPr/>
    </dgm:pt>
    <dgm:pt modelId="{67245690-186C-457F-8978-640B151FB138}" type="pres">
      <dgm:prSet presAssocID="{4452986E-509D-4D65-8A32-F28E27E98435}" presName="sibTrans" presStyleCnt="0"/>
      <dgm:spPr/>
    </dgm:pt>
    <dgm:pt modelId="{94E1E03C-15A2-4B7E-BE59-E9F974BFF3E4}" type="pres">
      <dgm:prSet presAssocID="{458600DE-6E76-4FC9-B14F-E2D6512845AF}" presName="compNode" presStyleCnt="0"/>
      <dgm:spPr/>
    </dgm:pt>
    <dgm:pt modelId="{F2839A8B-7AFD-45BC-A928-87DB13DB2BE6}" type="pres">
      <dgm:prSet presAssocID="{458600DE-6E76-4FC9-B14F-E2D6512845AF}" presName="bgRect" presStyleLbl="bgShp" presStyleIdx="1" presStyleCnt="2"/>
      <dgm:spPr/>
    </dgm:pt>
    <dgm:pt modelId="{1E10DA1E-2954-43BA-8780-C4EAF7F1A452}" type="pres">
      <dgm:prSet presAssocID="{458600DE-6E76-4FC9-B14F-E2D6512845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C52EA85C-27EB-463A-A8CA-7A1311D2E23D}" type="pres">
      <dgm:prSet presAssocID="{458600DE-6E76-4FC9-B14F-E2D6512845AF}" presName="spaceRect" presStyleCnt="0"/>
      <dgm:spPr/>
    </dgm:pt>
    <dgm:pt modelId="{3EACE970-C58F-4AAB-9452-4E56CBA4FE87}" type="pres">
      <dgm:prSet presAssocID="{458600DE-6E76-4FC9-B14F-E2D6512845AF}" presName="parTx" presStyleLbl="revTx" presStyleIdx="1" presStyleCnt="2">
        <dgm:presLayoutVars>
          <dgm:chMax val="0"/>
          <dgm:chPref val="0"/>
        </dgm:presLayoutVars>
      </dgm:prSet>
      <dgm:spPr/>
    </dgm:pt>
  </dgm:ptLst>
  <dgm:cxnLst>
    <dgm:cxn modelId="{06B3E535-3674-49E3-BE47-B49FC9D6FF9D}" type="presOf" srcId="{36FE801B-8D0D-441D-B746-C55B2F97B0DB}" destId="{29A83717-0A3B-4E82-8132-AF2484A018B4}" srcOrd="0" destOrd="0" presId="urn:microsoft.com/office/officeart/2018/2/layout/IconVerticalSolidList"/>
    <dgm:cxn modelId="{755D4D3A-AA01-4D19-8A1F-2358804C4A05}" srcId="{36FE801B-8D0D-441D-B746-C55B2F97B0DB}" destId="{458600DE-6E76-4FC9-B14F-E2D6512845AF}" srcOrd="1" destOrd="0" parTransId="{02027689-C40D-49EA-879C-2DA67F4EBED2}" sibTransId="{A8BC0455-CF45-4415-AA95-D3CF955581CB}"/>
    <dgm:cxn modelId="{C0E4485D-1B57-4975-A57A-DEEC45D5B8F2}" type="presOf" srcId="{35A41408-6C2C-4937-881F-CC136B582F47}" destId="{B3844A0A-F1E2-4442-9E1F-537CA9CC1501}" srcOrd="0" destOrd="0" presId="urn:microsoft.com/office/officeart/2018/2/layout/IconVerticalSolidList"/>
    <dgm:cxn modelId="{70223FBA-2121-45D9-8F8D-1C4D8611E531}" type="presOf" srcId="{458600DE-6E76-4FC9-B14F-E2D6512845AF}" destId="{3EACE970-C58F-4AAB-9452-4E56CBA4FE87}" srcOrd="0" destOrd="0" presId="urn:microsoft.com/office/officeart/2018/2/layout/IconVerticalSolidList"/>
    <dgm:cxn modelId="{403BF2E0-AC69-4841-BC3F-28A86FCCA25F}" srcId="{36FE801B-8D0D-441D-B746-C55B2F97B0DB}" destId="{35A41408-6C2C-4937-881F-CC136B582F47}" srcOrd="0" destOrd="0" parTransId="{1702FA52-13AB-4E84-A62C-B6987D22DB24}" sibTransId="{4452986E-509D-4D65-8A32-F28E27E98435}"/>
    <dgm:cxn modelId="{86779A00-2F4E-4EEA-993E-0FF8E578BDDF}" type="presParOf" srcId="{29A83717-0A3B-4E82-8132-AF2484A018B4}" destId="{B16AEA02-2CEB-4DA2-9723-2BAA223737BF}" srcOrd="0" destOrd="0" presId="urn:microsoft.com/office/officeart/2018/2/layout/IconVerticalSolidList"/>
    <dgm:cxn modelId="{6BCF06EC-6827-4E6C-8D99-1147A05533C2}" type="presParOf" srcId="{B16AEA02-2CEB-4DA2-9723-2BAA223737BF}" destId="{ED92EB42-D883-4401-98DD-33774AEC1625}" srcOrd="0" destOrd="0" presId="urn:microsoft.com/office/officeart/2018/2/layout/IconVerticalSolidList"/>
    <dgm:cxn modelId="{4DD84BA9-4021-4409-A9D3-11B79F77A723}" type="presParOf" srcId="{B16AEA02-2CEB-4DA2-9723-2BAA223737BF}" destId="{C29DD598-E1E6-44F3-9CA3-B3825518DA73}" srcOrd="1" destOrd="0" presId="urn:microsoft.com/office/officeart/2018/2/layout/IconVerticalSolidList"/>
    <dgm:cxn modelId="{5BF9F615-CF4A-4409-9ECA-B9EAF1C71C2C}" type="presParOf" srcId="{B16AEA02-2CEB-4DA2-9723-2BAA223737BF}" destId="{30BFF9FC-D33B-4C85-835F-F5A121106843}" srcOrd="2" destOrd="0" presId="urn:microsoft.com/office/officeart/2018/2/layout/IconVerticalSolidList"/>
    <dgm:cxn modelId="{62281ADE-D94A-44FD-88C7-72CAE9507CE5}" type="presParOf" srcId="{B16AEA02-2CEB-4DA2-9723-2BAA223737BF}" destId="{B3844A0A-F1E2-4442-9E1F-537CA9CC1501}" srcOrd="3" destOrd="0" presId="urn:microsoft.com/office/officeart/2018/2/layout/IconVerticalSolidList"/>
    <dgm:cxn modelId="{A950C387-0490-423F-8832-F53FE7878145}" type="presParOf" srcId="{29A83717-0A3B-4E82-8132-AF2484A018B4}" destId="{67245690-186C-457F-8978-640B151FB138}" srcOrd="1" destOrd="0" presId="urn:microsoft.com/office/officeart/2018/2/layout/IconVerticalSolidList"/>
    <dgm:cxn modelId="{292B078A-1231-4802-B1C0-DC24B2DEE74D}" type="presParOf" srcId="{29A83717-0A3B-4E82-8132-AF2484A018B4}" destId="{94E1E03C-15A2-4B7E-BE59-E9F974BFF3E4}" srcOrd="2" destOrd="0" presId="urn:microsoft.com/office/officeart/2018/2/layout/IconVerticalSolidList"/>
    <dgm:cxn modelId="{3F3F2FF0-AC56-4E87-9D90-48831C923EDD}" type="presParOf" srcId="{94E1E03C-15A2-4B7E-BE59-E9F974BFF3E4}" destId="{F2839A8B-7AFD-45BC-A928-87DB13DB2BE6}" srcOrd="0" destOrd="0" presId="urn:microsoft.com/office/officeart/2018/2/layout/IconVerticalSolidList"/>
    <dgm:cxn modelId="{BBB378D0-F962-4A5C-BB10-C2781764C987}" type="presParOf" srcId="{94E1E03C-15A2-4B7E-BE59-E9F974BFF3E4}" destId="{1E10DA1E-2954-43BA-8780-C4EAF7F1A452}" srcOrd="1" destOrd="0" presId="urn:microsoft.com/office/officeart/2018/2/layout/IconVerticalSolidList"/>
    <dgm:cxn modelId="{024D3072-A6FA-4BC2-9348-9D685D6AF00F}" type="presParOf" srcId="{94E1E03C-15A2-4B7E-BE59-E9F974BFF3E4}" destId="{C52EA85C-27EB-463A-A8CA-7A1311D2E23D}" srcOrd="2" destOrd="0" presId="urn:microsoft.com/office/officeart/2018/2/layout/IconVerticalSolidList"/>
    <dgm:cxn modelId="{1F531698-A2DE-4937-B23A-0269BE0D6C5B}" type="presParOf" srcId="{94E1E03C-15A2-4B7E-BE59-E9F974BFF3E4}" destId="{3EACE970-C58F-4AAB-9452-4E56CBA4FE87}"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2EB42-D883-4401-98DD-33774AEC1625}">
      <dsp:nvSpPr>
        <dsp:cNvPr id="0" name=""/>
        <dsp:cNvSpPr/>
      </dsp:nvSpPr>
      <dsp:spPr>
        <a:xfrm>
          <a:off x="0" y="40395"/>
          <a:ext cx="9755977" cy="8136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DD598-E1E6-44F3-9CA3-B3825518DA73}">
      <dsp:nvSpPr>
        <dsp:cNvPr id="0" name=""/>
        <dsp:cNvSpPr/>
      </dsp:nvSpPr>
      <dsp:spPr>
        <a:xfrm>
          <a:off x="246139" y="223474"/>
          <a:ext cx="447526" cy="447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44A0A-F1E2-4442-9E1F-537CA9CC1501}">
      <dsp:nvSpPr>
        <dsp:cNvPr id="0" name=""/>
        <dsp:cNvSpPr/>
      </dsp:nvSpPr>
      <dsp:spPr>
        <a:xfrm>
          <a:off x="939805" y="40395"/>
          <a:ext cx="8816171" cy="81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15" tIns="86115" rIns="86115" bIns="86115" numCol="1" spcCol="1270" anchor="ctr" anchorCtr="0">
          <a:noAutofit/>
        </a:bodyPr>
        <a:lstStyle/>
        <a:p>
          <a:pPr marL="0" lvl="0" indent="0" algn="l" defTabSz="488950">
            <a:lnSpc>
              <a:spcPct val="100000"/>
            </a:lnSpc>
            <a:spcBef>
              <a:spcPct val="0"/>
            </a:spcBef>
            <a:spcAft>
              <a:spcPct val="35000"/>
            </a:spcAft>
            <a:buNone/>
          </a:pPr>
          <a:r>
            <a:rPr lang="en-GB" sz="1100" b="0" i="0" kern="1200" dirty="0">
              <a:latin typeface="Khmer UI" panose="020B0502040204020203" pitchFamily="34" charset="0"/>
              <a:cs typeface="Khmer UI" panose="020B0502040204020203" pitchFamily="34" charset="0"/>
            </a:rPr>
            <a:t>The table below shows a breakdown of the negative, neutral, and positive patient reviews (see the appendices for examples of our physical and online questionnaires).</a:t>
          </a:r>
          <a:br>
            <a:rPr lang="en-GB" sz="1100" b="0" i="0" kern="1200" dirty="0">
              <a:latin typeface="Khmer UI" panose="020B0502040204020203" pitchFamily="34" charset="0"/>
              <a:cs typeface="Khmer UI" panose="020B0502040204020203" pitchFamily="34" charset="0"/>
            </a:rPr>
          </a:br>
          <a:r>
            <a:rPr lang="en-GB" sz="1100" b="0" i="0" kern="1200" dirty="0">
              <a:latin typeface="Khmer UI" panose="020B0502040204020203" pitchFamily="34" charset="0"/>
              <a:cs typeface="Khmer UI" panose="020B0502040204020203" pitchFamily="34" charset="0"/>
            </a:rPr>
            <a:t>Each patient is asked to give an overall rating out of 5 stars for a service. Star ratings of 1 and 2 indicate a negative response, a star rating of 3 indicates a neutral response and star ratings of 4 and 5 indicate a positive response. </a:t>
          </a:r>
          <a:endParaRPr lang="en-US" sz="1100" kern="1200" dirty="0">
            <a:latin typeface="Khmer UI" panose="020B0502040204020203" pitchFamily="34" charset="0"/>
            <a:cs typeface="Khmer UI" panose="020B0502040204020203" pitchFamily="34" charset="0"/>
          </a:endParaRPr>
        </a:p>
      </dsp:txBody>
      <dsp:txXfrm>
        <a:off x="939805" y="40395"/>
        <a:ext cx="8816171" cy="813684"/>
      </dsp:txXfrm>
    </dsp:sp>
    <dsp:sp modelId="{F2839A8B-7AFD-45BC-A928-87DB13DB2BE6}">
      <dsp:nvSpPr>
        <dsp:cNvPr id="0" name=""/>
        <dsp:cNvSpPr/>
      </dsp:nvSpPr>
      <dsp:spPr>
        <a:xfrm>
          <a:off x="0" y="992579"/>
          <a:ext cx="9755977" cy="8136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0DA1E-2954-43BA-8780-C4EAF7F1A452}">
      <dsp:nvSpPr>
        <dsp:cNvPr id="0" name=""/>
        <dsp:cNvSpPr/>
      </dsp:nvSpPr>
      <dsp:spPr>
        <a:xfrm>
          <a:off x="246139" y="1175658"/>
          <a:ext cx="447526" cy="447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E970-C58F-4AAB-9452-4E56CBA4FE87}">
      <dsp:nvSpPr>
        <dsp:cNvPr id="0" name=""/>
        <dsp:cNvSpPr/>
      </dsp:nvSpPr>
      <dsp:spPr>
        <a:xfrm>
          <a:off x="939805" y="992579"/>
          <a:ext cx="8816171" cy="81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15" tIns="86115" rIns="86115" bIns="86115" numCol="1" spcCol="1270" anchor="ctr" anchorCtr="0">
          <a:noAutofit/>
        </a:bodyPr>
        <a:lstStyle/>
        <a:p>
          <a:pPr marL="0" lvl="0" indent="0" algn="l" defTabSz="488950">
            <a:lnSpc>
              <a:spcPct val="100000"/>
            </a:lnSpc>
            <a:spcBef>
              <a:spcPct val="0"/>
            </a:spcBef>
            <a:spcAft>
              <a:spcPct val="35000"/>
            </a:spcAft>
            <a:buNone/>
          </a:pPr>
          <a:r>
            <a:rPr lang="en-GB" sz="1100" b="0" i="0" kern="1200" dirty="0">
              <a:latin typeface="Khmer UI" panose="020B0502040204020203" pitchFamily="34" charset="0"/>
              <a:cs typeface="Khmer UI" panose="020B0502040204020203" pitchFamily="34" charset="0"/>
            </a:rPr>
            <a:t>It is important to note that our experience has shown that people are very reluctant to give a negative rating of their care provider. When the 3* 'neutral' ratings are analysed in more detail we have traditionally found these to outline negative feedback. Therefore, where a significant number of 3* ratings are found, our experience tells us these areas are worthy of further attention to help identify areas for improvement. This quarter 882 positive responses, 242 negative responses and 95 neutral responses have been recorded. </a:t>
          </a:r>
          <a:endParaRPr lang="en-US" sz="1100" kern="1200" dirty="0">
            <a:latin typeface="Khmer UI" panose="020B0502040204020203" pitchFamily="34" charset="0"/>
            <a:cs typeface="Khmer UI" panose="020B0502040204020203" pitchFamily="34" charset="0"/>
          </a:endParaRPr>
        </a:p>
      </dsp:txBody>
      <dsp:txXfrm>
        <a:off x="939805" y="992579"/>
        <a:ext cx="8816171" cy="8136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extLst>
      <p:ext uri="{BB962C8B-B14F-4D97-AF65-F5344CB8AC3E}">
        <p14:creationId xmlns:p14="http://schemas.microsoft.com/office/powerpoint/2010/main" val="424378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extLst>
      <p:ext uri="{BB962C8B-B14F-4D97-AF65-F5344CB8AC3E}">
        <p14:creationId xmlns:p14="http://schemas.microsoft.com/office/powerpoint/2010/main" val="3119565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extLst>
      <p:ext uri="{BB962C8B-B14F-4D97-AF65-F5344CB8AC3E}">
        <p14:creationId xmlns:p14="http://schemas.microsoft.com/office/powerpoint/2010/main" val="304337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extLst>
      <p:ext uri="{BB962C8B-B14F-4D97-AF65-F5344CB8AC3E}">
        <p14:creationId xmlns:p14="http://schemas.microsoft.com/office/powerpoint/2010/main" val="997652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33" name="Google Shape;733;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37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9" name="Google Shape;81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4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5" name="Google Shape;87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4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4" name="Google Shape;89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9" name="Google Shape;92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5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8" name="Google Shape;95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5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5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2" name="Google Shape;99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5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2" name="Google Shape;99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extLst>
      <p:ext uri="{BB962C8B-B14F-4D97-AF65-F5344CB8AC3E}">
        <p14:creationId xmlns:p14="http://schemas.microsoft.com/office/powerpoint/2010/main" val="376090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p5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5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p5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p5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5"/>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18" name="Google Shape;18;p6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5749099" y="2137845"/>
            <a:ext cx="5811838" cy="22663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1150607" y="-62862"/>
            <a:ext cx="5811838" cy="66678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7"/>
          <p:cNvSpPr txBox="1">
            <a:spLocks noGrp="1"/>
          </p:cNvSpPr>
          <p:nvPr>
            <p:ph type="title"/>
          </p:nvPr>
        </p:nvSpPr>
        <p:spPr>
          <a:xfrm>
            <a:off x="717146" y="1709739"/>
            <a:ext cx="906559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73"/>
              <a:buFont typeface="Calibri"/>
              <a:buNone/>
              <a:defRPr sz="517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body" idx="1"/>
          </p:nvPr>
        </p:nvSpPr>
        <p:spPr>
          <a:xfrm>
            <a:off x="717146" y="4589464"/>
            <a:ext cx="906559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rgbClr val="888888"/>
              </a:buClr>
              <a:buSzPts val="2069"/>
              <a:buNone/>
              <a:defRPr sz="2069">
                <a:solidFill>
                  <a:srgbClr val="888888"/>
                </a:solidFill>
              </a:defRPr>
            </a:lvl1pPr>
            <a:lvl2pPr marL="914400" lvl="1" indent="-228600" algn="l">
              <a:lnSpc>
                <a:spcPct val="90000"/>
              </a:lnSpc>
              <a:spcBef>
                <a:spcPts val="431"/>
              </a:spcBef>
              <a:spcAft>
                <a:spcPts val="0"/>
              </a:spcAft>
              <a:buClr>
                <a:srgbClr val="888888"/>
              </a:buClr>
              <a:buSzPts val="1724"/>
              <a:buNone/>
              <a:defRPr sz="1724">
                <a:solidFill>
                  <a:srgbClr val="888888"/>
                </a:solidFill>
              </a:defRPr>
            </a:lvl2pPr>
            <a:lvl3pPr marL="1371600" lvl="2" indent="-228600" algn="l">
              <a:lnSpc>
                <a:spcPct val="90000"/>
              </a:lnSpc>
              <a:spcBef>
                <a:spcPts val="431"/>
              </a:spcBef>
              <a:spcAft>
                <a:spcPts val="0"/>
              </a:spcAft>
              <a:buClr>
                <a:srgbClr val="888888"/>
              </a:buClr>
              <a:buSzPts val="1552"/>
              <a:buNone/>
              <a:defRPr sz="1552">
                <a:solidFill>
                  <a:srgbClr val="888888"/>
                </a:solidFill>
              </a:defRPr>
            </a:lvl3pPr>
            <a:lvl4pPr marL="1828800" lvl="3" indent="-228600" algn="l">
              <a:lnSpc>
                <a:spcPct val="90000"/>
              </a:lnSpc>
              <a:spcBef>
                <a:spcPts val="431"/>
              </a:spcBef>
              <a:spcAft>
                <a:spcPts val="0"/>
              </a:spcAft>
              <a:buClr>
                <a:srgbClr val="888888"/>
              </a:buClr>
              <a:buSzPts val="1379"/>
              <a:buNone/>
              <a:defRPr sz="1379">
                <a:solidFill>
                  <a:srgbClr val="888888"/>
                </a:solidFill>
              </a:defRPr>
            </a:lvl4pPr>
            <a:lvl5pPr marL="2286000" lvl="4" indent="-228600" algn="l">
              <a:lnSpc>
                <a:spcPct val="90000"/>
              </a:lnSpc>
              <a:spcBef>
                <a:spcPts val="431"/>
              </a:spcBef>
              <a:spcAft>
                <a:spcPts val="0"/>
              </a:spcAft>
              <a:buClr>
                <a:srgbClr val="888888"/>
              </a:buClr>
              <a:buSzPts val="1379"/>
              <a:buNone/>
              <a:defRPr sz="1379">
                <a:solidFill>
                  <a:srgbClr val="888888"/>
                </a:solidFill>
              </a:defRPr>
            </a:lvl5pPr>
            <a:lvl6pPr marL="2743200" lvl="5" indent="-228600" algn="l">
              <a:lnSpc>
                <a:spcPct val="90000"/>
              </a:lnSpc>
              <a:spcBef>
                <a:spcPts val="431"/>
              </a:spcBef>
              <a:spcAft>
                <a:spcPts val="0"/>
              </a:spcAft>
              <a:buClr>
                <a:srgbClr val="888888"/>
              </a:buClr>
              <a:buSzPts val="1379"/>
              <a:buNone/>
              <a:defRPr sz="1379">
                <a:solidFill>
                  <a:srgbClr val="888888"/>
                </a:solidFill>
              </a:defRPr>
            </a:lvl6pPr>
            <a:lvl7pPr marL="3200400" lvl="6" indent="-228600" algn="l">
              <a:lnSpc>
                <a:spcPct val="90000"/>
              </a:lnSpc>
              <a:spcBef>
                <a:spcPts val="431"/>
              </a:spcBef>
              <a:spcAft>
                <a:spcPts val="0"/>
              </a:spcAft>
              <a:buClr>
                <a:srgbClr val="888888"/>
              </a:buClr>
              <a:buSzPts val="1379"/>
              <a:buNone/>
              <a:defRPr sz="1379">
                <a:solidFill>
                  <a:srgbClr val="888888"/>
                </a:solidFill>
              </a:defRPr>
            </a:lvl7pPr>
            <a:lvl8pPr marL="3657600" lvl="7" indent="-228600" algn="l">
              <a:lnSpc>
                <a:spcPct val="90000"/>
              </a:lnSpc>
              <a:spcBef>
                <a:spcPts val="431"/>
              </a:spcBef>
              <a:spcAft>
                <a:spcPts val="0"/>
              </a:spcAft>
              <a:buClr>
                <a:srgbClr val="888888"/>
              </a:buClr>
              <a:buSzPts val="1379"/>
              <a:buNone/>
              <a:defRPr sz="1379">
                <a:solidFill>
                  <a:srgbClr val="888888"/>
                </a:solidFill>
              </a:defRPr>
            </a:lvl8pPr>
            <a:lvl9pPr marL="4114800" lvl="8" indent="-228600" algn="l">
              <a:lnSpc>
                <a:spcPct val="90000"/>
              </a:lnSpc>
              <a:spcBef>
                <a:spcPts val="431"/>
              </a:spcBef>
              <a:spcAft>
                <a:spcPts val="0"/>
              </a:spcAft>
              <a:buClr>
                <a:srgbClr val="888888"/>
              </a:buClr>
              <a:buSzPts val="1379"/>
              <a:buNone/>
              <a:defRPr sz="1379">
                <a:solidFill>
                  <a:srgbClr val="888888"/>
                </a:solidFill>
              </a:defRPr>
            </a:lvl9pPr>
          </a:lstStyle>
          <a:p>
            <a:endParaRPr/>
          </a:p>
        </p:txBody>
      </p:sp>
      <p:sp>
        <p:nvSpPr>
          <p:cNvPr id="30" name="Google Shape;30;p67"/>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7"/>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8"/>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8"/>
          <p:cNvSpPr txBox="1">
            <a:spLocks noGrp="1"/>
          </p:cNvSpPr>
          <p:nvPr>
            <p:ph type="body" idx="1"/>
          </p:nvPr>
        </p:nvSpPr>
        <p:spPr>
          <a:xfrm>
            <a:off x="722620"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6" name="Google Shape;36;p68"/>
          <p:cNvSpPr txBox="1">
            <a:spLocks noGrp="1"/>
          </p:cNvSpPr>
          <p:nvPr>
            <p:ph type="body" idx="2"/>
          </p:nvPr>
        </p:nvSpPr>
        <p:spPr>
          <a:xfrm>
            <a:off x="5321112"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7" name="Google Shape;37;p68"/>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9"/>
          <p:cNvSpPr txBox="1">
            <a:spLocks noGrp="1"/>
          </p:cNvSpPr>
          <p:nvPr>
            <p:ph type="title"/>
          </p:nvPr>
        </p:nvSpPr>
        <p:spPr>
          <a:xfrm>
            <a:off x="723989"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9"/>
          <p:cNvSpPr txBox="1">
            <a:spLocks noGrp="1"/>
          </p:cNvSpPr>
          <p:nvPr>
            <p:ph type="body" idx="1"/>
          </p:nvPr>
        </p:nvSpPr>
        <p:spPr>
          <a:xfrm>
            <a:off x="723989" y="1681163"/>
            <a:ext cx="444657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3" name="Google Shape;43;p69"/>
          <p:cNvSpPr txBox="1">
            <a:spLocks noGrp="1"/>
          </p:cNvSpPr>
          <p:nvPr>
            <p:ph type="body" idx="2"/>
          </p:nvPr>
        </p:nvSpPr>
        <p:spPr>
          <a:xfrm>
            <a:off x="723989" y="2505075"/>
            <a:ext cx="44465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4" name="Google Shape;44;p69"/>
          <p:cNvSpPr txBox="1">
            <a:spLocks noGrp="1"/>
          </p:cNvSpPr>
          <p:nvPr>
            <p:ph type="body" idx="3"/>
          </p:nvPr>
        </p:nvSpPr>
        <p:spPr>
          <a:xfrm>
            <a:off x="5321112" y="1681163"/>
            <a:ext cx="44684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5" name="Google Shape;45;p69"/>
          <p:cNvSpPr txBox="1">
            <a:spLocks noGrp="1"/>
          </p:cNvSpPr>
          <p:nvPr>
            <p:ph type="body" idx="4"/>
          </p:nvPr>
        </p:nvSpPr>
        <p:spPr>
          <a:xfrm>
            <a:off x="5321112" y="2505075"/>
            <a:ext cx="4468475"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6" name="Google Shape;46;p69"/>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0"/>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1"/>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1"/>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L="457200" lvl="0" indent="-403796" algn="l">
              <a:lnSpc>
                <a:spcPct val="90000"/>
              </a:lnSpc>
              <a:spcBef>
                <a:spcPts val="862"/>
              </a:spcBef>
              <a:spcAft>
                <a:spcPts val="0"/>
              </a:spcAft>
              <a:buClr>
                <a:schemeClr val="dk1"/>
              </a:buClr>
              <a:buSzPts val="2759"/>
              <a:buChar char="•"/>
              <a:defRPr sz="2759"/>
            </a:lvl1pPr>
            <a:lvl2pPr marL="914400" lvl="1" indent="-381889" algn="l">
              <a:lnSpc>
                <a:spcPct val="90000"/>
              </a:lnSpc>
              <a:spcBef>
                <a:spcPts val="431"/>
              </a:spcBef>
              <a:spcAft>
                <a:spcPts val="0"/>
              </a:spcAft>
              <a:buClr>
                <a:schemeClr val="dk1"/>
              </a:buClr>
              <a:buSzPts val="2414"/>
              <a:buChar char="•"/>
              <a:defRPr sz="2414"/>
            </a:lvl2pPr>
            <a:lvl3pPr marL="1371600" lvl="2" indent="-359981" algn="l">
              <a:lnSpc>
                <a:spcPct val="90000"/>
              </a:lnSpc>
              <a:spcBef>
                <a:spcPts val="431"/>
              </a:spcBef>
              <a:spcAft>
                <a:spcPts val="0"/>
              </a:spcAft>
              <a:buClr>
                <a:schemeClr val="dk1"/>
              </a:buClr>
              <a:buSzPts val="2069"/>
              <a:buChar char="•"/>
              <a:defRPr sz="2069"/>
            </a:lvl3pPr>
            <a:lvl4pPr marL="1828800" lvl="3" indent="-338074" algn="l">
              <a:lnSpc>
                <a:spcPct val="90000"/>
              </a:lnSpc>
              <a:spcBef>
                <a:spcPts val="431"/>
              </a:spcBef>
              <a:spcAft>
                <a:spcPts val="0"/>
              </a:spcAft>
              <a:buClr>
                <a:schemeClr val="dk1"/>
              </a:buClr>
              <a:buSzPts val="1724"/>
              <a:buChar char="•"/>
              <a:defRPr sz="1724"/>
            </a:lvl4pPr>
            <a:lvl5pPr marL="2286000" lvl="4" indent="-338073" algn="l">
              <a:lnSpc>
                <a:spcPct val="90000"/>
              </a:lnSpc>
              <a:spcBef>
                <a:spcPts val="431"/>
              </a:spcBef>
              <a:spcAft>
                <a:spcPts val="0"/>
              </a:spcAft>
              <a:buClr>
                <a:schemeClr val="dk1"/>
              </a:buClr>
              <a:buSzPts val="1724"/>
              <a:buChar char="•"/>
              <a:defRPr sz="1724"/>
            </a:lvl5pPr>
            <a:lvl6pPr marL="2743200" lvl="5" indent="-338073" algn="l">
              <a:lnSpc>
                <a:spcPct val="90000"/>
              </a:lnSpc>
              <a:spcBef>
                <a:spcPts val="431"/>
              </a:spcBef>
              <a:spcAft>
                <a:spcPts val="0"/>
              </a:spcAft>
              <a:buClr>
                <a:schemeClr val="dk1"/>
              </a:buClr>
              <a:buSzPts val="1724"/>
              <a:buChar char="•"/>
              <a:defRPr sz="1724"/>
            </a:lvl6pPr>
            <a:lvl7pPr marL="3200400" lvl="6" indent="-338073" algn="l">
              <a:lnSpc>
                <a:spcPct val="90000"/>
              </a:lnSpc>
              <a:spcBef>
                <a:spcPts val="431"/>
              </a:spcBef>
              <a:spcAft>
                <a:spcPts val="0"/>
              </a:spcAft>
              <a:buClr>
                <a:schemeClr val="dk1"/>
              </a:buClr>
              <a:buSzPts val="1724"/>
              <a:buChar char="•"/>
              <a:defRPr sz="1724"/>
            </a:lvl7pPr>
            <a:lvl8pPr marL="3657600" lvl="7" indent="-338073" algn="l">
              <a:lnSpc>
                <a:spcPct val="90000"/>
              </a:lnSpc>
              <a:spcBef>
                <a:spcPts val="431"/>
              </a:spcBef>
              <a:spcAft>
                <a:spcPts val="0"/>
              </a:spcAft>
              <a:buClr>
                <a:schemeClr val="dk1"/>
              </a:buClr>
              <a:buSzPts val="1724"/>
              <a:buChar char="•"/>
              <a:defRPr sz="1724"/>
            </a:lvl8pPr>
            <a:lvl9pPr marL="4114800" lvl="8" indent="-338073" algn="l">
              <a:lnSpc>
                <a:spcPct val="90000"/>
              </a:lnSpc>
              <a:spcBef>
                <a:spcPts val="431"/>
              </a:spcBef>
              <a:spcAft>
                <a:spcPts val="0"/>
              </a:spcAft>
              <a:buClr>
                <a:schemeClr val="dk1"/>
              </a:buClr>
              <a:buSzPts val="1724"/>
              <a:buChar char="•"/>
              <a:defRPr sz="1724"/>
            </a:lvl9pPr>
          </a:lstStyle>
          <a:p>
            <a:endParaRPr/>
          </a:p>
        </p:txBody>
      </p:sp>
      <p:sp>
        <p:nvSpPr>
          <p:cNvPr id="61" name="Google Shape;61;p72"/>
          <p:cNvSpPr txBox="1">
            <a:spLocks noGrp="1"/>
          </p:cNvSpPr>
          <p:nvPr>
            <p:ph type="body" idx="2"/>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2" name="Google Shape;62;p72"/>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62"/>
              </a:spcBef>
              <a:spcAft>
                <a:spcPts val="0"/>
              </a:spcAft>
              <a:buClr>
                <a:schemeClr val="dk1"/>
              </a:buClr>
              <a:buSzPts val="2759"/>
              <a:buFont typeface="Arial"/>
              <a:buNone/>
              <a:defRPr sz="2759" b="0" i="0" u="none" strike="noStrike" cap="none">
                <a:solidFill>
                  <a:schemeClr val="dk1"/>
                </a:solidFill>
                <a:latin typeface="Calibri"/>
                <a:ea typeface="Calibri"/>
                <a:cs typeface="Calibri"/>
                <a:sym typeface="Calibri"/>
              </a:defRPr>
            </a:lvl1pPr>
            <a:lvl2pPr marR="0" lvl="1" algn="l" rtl="0">
              <a:lnSpc>
                <a:spcPct val="90000"/>
              </a:lnSpc>
              <a:spcBef>
                <a:spcPts val="431"/>
              </a:spcBef>
              <a:spcAft>
                <a:spcPts val="0"/>
              </a:spcAft>
              <a:buClr>
                <a:schemeClr val="dk1"/>
              </a:buClr>
              <a:buSzPts val="2414"/>
              <a:buFont typeface="Arial"/>
              <a:buNone/>
              <a:defRPr sz="2414" b="0" i="0" u="none" strike="noStrike" cap="none">
                <a:solidFill>
                  <a:schemeClr val="dk1"/>
                </a:solidFill>
                <a:latin typeface="Calibri"/>
                <a:ea typeface="Calibri"/>
                <a:cs typeface="Calibri"/>
                <a:sym typeface="Calibri"/>
              </a:defRPr>
            </a:lvl2pPr>
            <a:lvl3pPr marR="0" lvl="2" algn="l" rtl="0">
              <a:lnSpc>
                <a:spcPct val="90000"/>
              </a:lnSpc>
              <a:spcBef>
                <a:spcPts val="431"/>
              </a:spcBef>
              <a:spcAft>
                <a:spcPts val="0"/>
              </a:spcAft>
              <a:buClr>
                <a:schemeClr val="dk1"/>
              </a:buClr>
              <a:buSzPts val="2069"/>
              <a:buFont typeface="Arial"/>
              <a:buNone/>
              <a:defRPr sz="2069" b="0" i="0" u="none" strike="noStrike" cap="none">
                <a:solidFill>
                  <a:schemeClr val="dk1"/>
                </a:solidFill>
                <a:latin typeface="Calibri"/>
                <a:ea typeface="Calibri"/>
                <a:cs typeface="Calibri"/>
                <a:sym typeface="Calibri"/>
              </a:defRPr>
            </a:lvl3pPr>
            <a:lvl4pPr marR="0" lvl="3"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4pPr>
            <a:lvl5pPr marR="0" lvl="4"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5pPr>
            <a:lvl6pPr marR="0" lvl="5"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6pPr>
            <a:lvl7pPr marR="0" lvl="6"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7pPr>
            <a:lvl8pPr marR="0" lvl="7"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8pPr>
            <a:lvl9pPr marR="0" lvl="8"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9pPr>
          </a:lstStyle>
          <a:p>
            <a:endParaRPr/>
          </a:p>
        </p:txBody>
      </p:sp>
      <p:sp>
        <p:nvSpPr>
          <p:cNvPr id="68" name="Google Shape;68;p73"/>
          <p:cNvSpPr txBox="1">
            <a:spLocks noGrp="1"/>
          </p:cNvSpPr>
          <p:nvPr>
            <p:ph type="body" idx="1"/>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9" name="Google Shape;69;p73"/>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3079750" y="-531505"/>
            <a:ext cx="4351338" cy="90655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93"/>
              <a:buFont typeface="Calibri"/>
              <a:buNone/>
              <a:defRPr sz="379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marR="0" lvl="0" indent="-381889" algn="l" rtl="0">
              <a:lnSpc>
                <a:spcPct val="90000"/>
              </a:lnSpc>
              <a:spcBef>
                <a:spcPts val="862"/>
              </a:spcBef>
              <a:spcAft>
                <a:spcPts val="0"/>
              </a:spcAft>
              <a:buClr>
                <a:schemeClr val="dk1"/>
              </a:buClr>
              <a:buSzPts val="2414"/>
              <a:buFont typeface="Arial"/>
              <a:buChar char="•"/>
              <a:defRPr sz="2414" b="0" i="0" u="none" strike="noStrike" cap="none">
                <a:solidFill>
                  <a:schemeClr val="dk1"/>
                </a:solidFill>
                <a:latin typeface="Calibri"/>
                <a:ea typeface="Calibri"/>
                <a:cs typeface="Calibri"/>
                <a:sym typeface="Calibri"/>
              </a:defRPr>
            </a:lvl1pPr>
            <a:lvl2pPr marL="914400" marR="0" lvl="1" indent="-359981" algn="l" rtl="0">
              <a:lnSpc>
                <a:spcPct val="90000"/>
              </a:lnSpc>
              <a:spcBef>
                <a:spcPts val="431"/>
              </a:spcBef>
              <a:spcAft>
                <a:spcPts val="0"/>
              </a:spcAft>
              <a:buClr>
                <a:schemeClr val="dk1"/>
              </a:buClr>
              <a:buSzPts val="2069"/>
              <a:buFont typeface="Arial"/>
              <a:buChar char="•"/>
              <a:defRPr sz="2069" b="0" i="0" u="none" strike="noStrike" cap="none">
                <a:solidFill>
                  <a:schemeClr val="dk1"/>
                </a:solidFill>
                <a:latin typeface="Calibri"/>
                <a:ea typeface="Calibri"/>
                <a:cs typeface="Calibri"/>
                <a:sym typeface="Calibri"/>
              </a:defRPr>
            </a:lvl2pPr>
            <a:lvl3pPr marL="1371600" marR="0" lvl="2" indent="-338074" algn="l" rtl="0">
              <a:lnSpc>
                <a:spcPct val="90000"/>
              </a:lnSpc>
              <a:spcBef>
                <a:spcPts val="431"/>
              </a:spcBef>
              <a:spcAft>
                <a:spcPts val="0"/>
              </a:spcAft>
              <a:buClr>
                <a:schemeClr val="dk1"/>
              </a:buClr>
              <a:buSzPts val="1724"/>
              <a:buFont typeface="Arial"/>
              <a:buChar char="•"/>
              <a:defRPr sz="1724" b="0" i="0" u="none" strike="noStrike" cap="none">
                <a:solidFill>
                  <a:schemeClr val="dk1"/>
                </a:solidFill>
                <a:latin typeface="Calibri"/>
                <a:ea typeface="Calibri"/>
                <a:cs typeface="Calibri"/>
                <a:sym typeface="Calibri"/>
              </a:defRPr>
            </a:lvl3pPr>
            <a:lvl4pPr marL="1828800" marR="0" lvl="3"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4pPr>
            <a:lvl5pPr marL="2286000" marR="0" lvl="4"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5pPr>
            <a:lvl6pPr marL="2743200" marR="0" lvl="5"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6pPr>
            <a:lvl7pPr marL="3200400" marR="0" lvl="6"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7pPr>
            <a:lvl8pPr marL="3657600" marR="0" lvl="7"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8pPr>
            <a:lvl9pPr marL="4114800" marR="0" lvl="8"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9.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0.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4.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image" Target="../media/image21.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9.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30.xml"/><Relationship Id="rId5" Type="http://schemas.openxmlformats.org/officeDocument/2006/relationships/image" Target="../media/image2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hart" Target="../charts/chart31.xml"/><Relationship Id="rId5" Type="http://schemas.openxmlformats.org/officeDocument/2006/relationships/image" Target="../media/image2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chart" Target="../charts/chart32.xml"/><Relationship Id="rId5" Type="http://schemas.openxmlformats.org/officeDocument/2006/relationships/image" Target="../media/image2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chart" Target="../charts/chart33.xml"/><Relationship Id="rId5" Type="http://schemas.openxmlformats.org/officeDocument/2006/relationships/image" Target="../media/image2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chart" Target="../charts/chart34.xml"/><Relationship Id="rId5" Type="http://schemas.openxmlformats.org/officeDocument/2006/relationships/image" Target="../media/image24.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5.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8.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9.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0</a:t>
            </a:fld>
            <a:endParaRPr/>
          </a:p>
        </p:txBody>
      </p:sp>
      <p:pic>
        <p:nvPicPr>
          <p:cNvPr id="89" name="Google Shape;89;p1"/>
          <p:cNvPicPr preferRelativeResize="0"/>
          <p:nvPr/>
        </p:nvPicPr>
        <p:blipFill rotWithShape="1">
          <a:blip r:embed="rId3">
            <a:alphaModFix/>
          </a:blip>
          <a:srcRect l="692" t="1901" r="4949" b="1509"/>
          <a:stretch/>
        </p:blipFill>
        <p:spPr>
          <a:xfrm>
            <a:off x="-57799" y="-64605"/>
            <a:ext cx="10626436" cy="6987210"/>
          </a:xfrm>
          <a:prstGeom prst="rect">
            <a:avLst/>
          </a:prstGeom>
          <a:noFill/>
          <a:ln>
            <a:noFill/>
          </a:ln>
        </p:spPr>
      </p:pic>
      <p:sp>
        <p:nvSpPr>
          <p:cNvPr id="90" name="Google Shape;90;p1"/>
          <p:cNvSpPr/>
          <p:nvPr/>
        </p:nvSpPr>
        <p:spPr>
          <a:xfrm>
            <a:off x="5595730" y="3916017"/>
            <a:ext cx="4244009" cy="1570383"/>
          </a:xfrm>
          <a:prstGeom prst="rect">
            <a:avLst/>
          </a:prstGeom>
          <a:solidFill>
            <a:schemeClr val="lt1">
              <a:alpha val="67450"/>
            </a:schemeClr>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D1488B"/>
                </a:solidFill>
                <a:latin typeface="Trebuchet MS"/>
                <a:ea typeface="Trebuchet MS"/>
                <a:cs typeface="Trebuchet MS"/>
                <a:sym typeface="Trebuchet MS"/>
              </a:rPr>
              <a:t>PATIENT EXPERIENCE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D1488B"/>
                </a:solidFill>
                <a:latin typeface="Trebuchet MS"/>
                <a:ea typeface="Trebuchet MS"/>
                <a:cs typeface="Trebuchet MS"/>
                <a:sym typeface="Trebuchet MS"/>
              </a:rPr>
              <a:t>REPORT 2021/2022</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16485B"/>
                </a:solidFill>
                <a:latin typeface="Trebuchet MS"/>
                <a:ea typeface="Trebuchet MS"/>
                <a:cs typeface="Trebuchet MS"/>
                <a:sym typeface="Trebuchet MS"/>
              </a:rPr>
              <a:t>QUARTER 3</a:t>
            </a:r>
            <a:endParaRPr sz="2400" b="1" i="0" u="none" strike="noStrike" cap="none" dirty="0">
              <a:solidFill>
                <a:srgbClr val="16485B"/>
              </a:solidFill>
              <a:latin typeface="Trebuchet MS"/>
              <a:ea typeface="Trebuchet MS"/>
              <a:cs typeface="Trebuchet MS"/>
              <a:sym typeface="Trebuchet MS"/>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16485B"/>
                </a:solidFill>
                <a:latin typeface="Trebuchet MS"/>
                <a:ea typeface="Trebuchet MS"/>
                <a:cs typeface="Trebuchet MS"/>
                <a:sym typeface="Trebuchet MS"/>
              </a:rPr>
              <a:t>October-December</a:t>
            </a:r>
            <a:endParaRPr sz="2400" b="1" i="0" u="none" strike="noStrike" cap="none" dirty="0">
              <a:solidFill>
                <a:srgbClr val="16485B"/>
              </a:solidFill>
              <a:latin typeface="Trebuchet MS"/>
              <a:ea typeface="Trebuchet MS"/>
              <a:cs typeface="Trebuchet MS"/>
              <a:sym typeface="Trebuchet MS"/>
            </a:endParaRPr>
          </a:p>
        </p:txBody>
      </p:sp>
      <p:sp>
        <p:nvSpPr>
          <p:cNvPr id="91" name="Google Shape;91;p1"/>
          <p:cNvSpPr/>
          <p:nvPr/>
        </p:nvSpPr>
        <p:spPr>
          <a:xfrm>
            <a:off x="442764" y="-336884"/>
            <a:ext cx="2914047" cy="15159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a:stretch/>
        </p:blipFill>
        <p:spPr>
          <a:xfrm>
            <a:off x="808657" y="166378"/>
            <a:ext cx="2182260" cy="7580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33" name="Google Shape;233;p10"/>
          <p:cNvSpPr txBox="1"/>
          <p:nvPr/>
        </p:nvSpPr>
        <p:spPr>
          <a:xfrm>
            <a:off x="6267635" y="1079550"/>
            <a:ext cx="4239703" cy="563227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GB" sz="1200" b="1"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bar chart compares the number of positive, neutral and negative reviews for each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service category</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is based on the overall star rating.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45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were about people's experiences of GP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services. This shows a decrease of 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from last quarter. </a:t>
            </a:r>
          </a:p>
          <a:p>
            <a:pPr>
              <a:buClr>
                <a:schemeClr val="dk1"/>
              </a:buClr>
              <a:buSzPts val="1200"/>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cs typeface="Khmer UI" panose="020B0502040204020203" pitchFamily="34" charset="0"/>
                <a:sym typeface="Trebuchet MS"/>
              </a:rPr>
              <a:t>17% of the reviews were about people's experiences with Pharmacies. An increase of 4% from last quarter.</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16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were about people's experiences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Dentists. This shows a decrease of 1% from last quarter.</a:t>
            </a:r>
          </a:p>
          <a:p>
            <a:pPr>
              <a:buClr>
                <a:schemeClr val="dk1"/>
              </a:buClr>
              <a:buSzPts val="1200"/>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cs typeface="Khmer UI" panose="020B0502040204020203" pitchFamily="34" charset="0"/>
                <a:sym typeface="Trebuchet MS"/>
              </a:rPr>
              <a:t>12% of the reviews were about people’s experiences with Hospitals. A decrease of 1% from last quarter. </a:t>
            </a:r>
            <a:endParaRPr lang="en-GB" sz="1200" dirty="0">
              <a:solidFill>
                <a:schemeClr val="dk1"/>
              </a:solidFill>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Other comments were about Opticians, COVID-19 Services, Community Health Services and Mental Health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these services: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Dentists received the highest proportion of positive reviews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followed by Pharmacies with 81%, Hospitals with 66%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GPs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65%. This quarter there is a decrease in the proportion of positive reviews for Dentists 3%, Pharmacies 7% and GPs 3%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 to last quarter. However, there is an increase in the proportion of positive reviews for hospital 7% this quarter. </a:t>
            </a:r>
            <a:endParaRPr lang="en-GB" sz="1200" dirty="0">
              <a:solidFill>
                <a:schemeClr val="dk1"/>
              </a:solidFill>
              <a:latin typeface="Khmer UI" panose="020B0502040204020203" pitchFamily="34" charset="0"/>
              <a:cs typeface="Khmer UI" panose="020B0502040204020203" pitchFamily="34" charset="0"/>
            </a:endParaRPr>
          </a:p>
        </p:txBody>
      </p:sp>
      <p:graphicFrame>
        <p:nvGraphicFramePr>
          <p:cNvPr id="234" name="Google Shape;234;p10"/>
          <p:cNvGraphicFramePr/>
          <p:nvPr>
            <p:extLst>
              <p:ext uri="{D42A27DB-BD31-4B8C-83A1-F6EECF244321}">
                <p14:modId xmlns:p14="http://schemas.microsoft.com/office/powerpoint/2010/main" val="1009657479"/>
              </p:ext>
            </p:extLst>
          </p:nvPr>
        </p:nvGraphicFramePr>
        <p:xfrm>
          <a:off x="338554" y="1079550"/>
          <a:ext cx="5778161" cy="5437563"/>
        </p:xfrm>
        <a:graphic>
          <a:graphicData uri="http://schemas.openxmlformats.org/drawingml/2006/chart">
            <c:chart xmlns:c="http://schemas.openxmlformats.org/drawingml/2006/chart" xmlns:r="http://schemas.openxmlformats.org/officeDocument/2006/relationships" r:id="rId4"/>
          </a:graphicData>
        </a:graphic>
      </p:graphicFrame>
      <p:sp>
        <p:nvSpPr>
          <p:cNvPr id="235" name="Google Shape;235;p10"/>
          <p:cNvSpPr txBox="1"/>
          <p:nvPr/>
        </p:nvSpPr>
        <p:spPr>
          <a:xfrm rot="-5400000">
            <a:off x="-826533" y="3101112"/>
            <a:ext cx="20283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Trebuchet MS"/>
                <a:ea typeface="Trebuchet MS"/>
                <a:cs typeface="Trebuchet MS"/>
                <a:sym typeface="Trebuchet MS"/>
              </a:rPr>
              <a:t>Type of service</a:t>
            </a:r>
            <a:endParaRPr sz="1400" b="0" i="0" u="none" strike="noStrike" cap="none" dirty="0">
              <a:solidFill>
                <a:srgbClr val="000000"/>
              </a:solidFill>
              <a:latin typeface="Arial"/>
              <a:ea typeface="Arial"/>
              <a:cs typeface="Arial"/>
              <a:sym typeface="Arial"/>
            </a:endParaRPr>
          </a:p>
        </p:txBody>
      </p:sp>
      <p:sp>
        <p:nvSpPr>
          <p:cNvPr id="236" name="Google Shape;236;p10"/>
          <p:cNvSpPr txBox="1"/>
          <p:nvPr/>
        </p:nvSpPr>
        <p:spPr>
          <a:xfrm>
            <a:off x="2384620" y="6517114"/>
            <a:ext cx="257373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pic>
        <p:nvPicPr>
          <p:cNvPr id="237" name="Google Shape;237;p1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38" name="Google Shape;238;p10"/>
          <p:cNvSpPr txBox="1"/>
          <p:nvPr/>
        </p:nvSpPr>
        <p:spPr>
          <a:xfrm>
            <a:off x="952712" y="340886"/>
            <a:ext cx="84933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Trebuchet MS"/>
                <a:ea typeface="Trebuchet MS"/>
                <a:cs typeface="Trebuchet MS"/>
                <a:sym typeface="Trebuchet MS"/>
              </a:rPr>
              <a:t>Distribution of Positive, Neutral &amp; Negative</a:t>
            </a:r>
            <a:endParaRPr sz="1400" b="0" i="0" u="none" strike="noStrike" cap="none" dirty="0">
              <a:solidFill>
                <a:srgbClr val="000000"/>
              </a:solidFill>
              <a:latin typeface="Arial"/>
              <a:ea typeface="Arial"/>
              <a:cs typeface="Arial"/>
              <a:sym typeface="Arial"/>
            </a:endParaRPr>
          </a:p>
        </p:txBody>
      </p:sp>
      <p:sp>
        <p:nvSpPr>
          <p:cNvPr id="10" name="Google Shape;102;p2">
            <a:extLst>
              <a:ext uri="{FF2B5EF4-FFF2-40B4-BE49-F238E27FC236}">
                <a16:creationId xmlns:a16="http://schemas.microsoft.com/office/drawing/2014/main" id="{39CA9A1D-F013-4EB9-848F-A84EB4597A8C}"/>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46" name="Google Shape;246;p11"/>
          <p:cNvSpPr txBox="1"/>
          <p:nvPr/>
        </p:nvSpPr>
        <p:spPr>
          <a:xfrm>
            <a:off x="518615" y="1156747"/>
            <a:ext cx="9844638" cy="2862282"/>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After asking patients for an overall star rating of the service we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encourage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 to "tell us more about your experience" (see the appendices for examples of our physical and online questionnaires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Qualitative analysis is conducted on individuals' comments to identify emerging or trending themes and sub-themes. To do this each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comment is uploaded to our Online Feedback Centre where up to five themes and sub-themes may be applied to the comment (see appendix 3 p56-57 for a full list). For this reason, the total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number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theme-counts will differ from the total number of reviews for each service area. For each theme applied to a review, a positive, negative, or neutral 'sentiment' is given.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application of themes, sub-themes and sentiments is a manual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process undertaken by trained staff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differs from the star rating patients provide.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br>
              <a:rPr lang="en-GB" sz="1200" b="0" i="0" u="none" strike="noStrike" cap="none" dirty="0">
                <a:latin typeface="Khmer UI" panose="020B0502040204020203" pitchFamily="34" charset="0"/>
                <a:ea typeface="Trebuchet MS"/>
                <a:cs typeface="Khmer UI" panose="020B0502040204020203" pitchFamily="34" charset="0"/>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section shows a breakdown of the main themes and sub-themes for those service areas where we received a significant number of reviews.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Q3 these areas are: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cs typeface="Khmer UI" panose="020B0502040204020203" pitchFamily="34" charset="0"/>
                <a:sym typeface="Trebuchet MS"/>
              </a:rPr>
              <a:t>GP surgeries;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indent="-171450">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Hospitals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and their Trusts;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Pharmacies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247" name="Google Shape;247;p1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pic>
        <p:nvPicPr>
          <p:cNvPr id="248" name="Google Shape;248;p1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249" name="Google Shape;249;p11"/>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a:t>
            </a:r>
            <a:endParaRPr sz="1400" b="0" i="0" u="none" strike="noStrike" cap="none">
              <a:solidFill>
                <a:srgbClr val="000000"/>
              </a:solidFill>
              <a:latin typeface="Arial"/>
              <a:ea typeface="Arial"/>
              <a:cs typeface="Arial"/>
              <a:sym typeface="Arial"/>
            </a:endParaRPr>
          </a:p>
        </p:txBody>
      </p:sp>
      <p:sp>
        <p:nvSpPr>
          <p:cNvPr id="8" name="Google Shape;102;p2">
            <a:extLst>
              <a:ext uri="{FF2B5EF4-FFF2-40B4-BE49-F238E27FC236}">
                <a16:creationId xmlns:a16="http://schemas.microsoft.com/office/drawing/2014/main" id="{F611566B-08F8-4701-94AE-31095D31B01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57" name="Google Shape;257;p12" descr="Icon&#10;&#10;Description automatically generated"/>
          <p:cNvPicPr preferRelativeResize="0"/>
          <p:nvPr/>
        </p:nvPicPr>
        <p:blipFill rotWithShape="1">
          <a:blip r:embed="rId4">
            <a:alphaModFix/>
          </a:blip>
          <a:srcRect/>
          <a:stretch/>
        </p:blipFill>
        <p:spPr>
          <a:xfrm rot="7766510">
            <a:off x="-706507" y="4574151"/>
            <a:ext cx="3204469" cy="3204469"/>
          </a:xfrm>
          <a:prstGeom prst="rect">
            <a:avLst/>
          </a:prstGeom>
          <a:noFill/>
          <a:ln>
            <a:noFill/>
          </a:ln>
        </p:spPr>
      </p:pic>
      <p:sp>
        <p:nvSpPr>
          <p:cNvPr id="258" name="Google Shape;258;p12"/>
          <p:cNvSpPr txBox="1"/>
          <p:nvPr/>
        </p:nvSpPr>
        <p:spPr>
          <a:xfrm>
            <a:off x="296687" y="1083763"/>
            <a:ext cx="10066500" cy="2677616"/>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remains one of most applied themes for GPs this quarter. The theme was applied on 481</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counts, with 43% (n.207) of these being positive, 8% (n.38) being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236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Booking an Appointment</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one of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applied sub-themes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within this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category, identified in 189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responses. Of these responses, 51%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97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8% (n.16) neutral and 40% (n.76) were negative, with the negative reviews largely caused by patients being unable to book an appointment. This quarter there is a balance between positive and negative sentiment. Patients/service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users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continue to have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issues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accessing their GPs due to the pandemic. This quarter the reviews belonging to the sub-theme </a:t>
            </a:r>
            <a:r>
              <a:rPr lang="en-GB" sz="1200" b="1" dirty="0">
                <a:solidFill>
                  <a:schemeClr val="dk1"/>
                </a:solidFill>
                <a:latin typeface="Khmer UI" panose="020B0502040204020203" pitchFamily="34" charset="0"/>
                <a:cs typeface="Khmer UI" panose="020B0502040204020203" pitchFamily="34" charset="0"/>
                <a:sym typeface="Trebuchet MS"/>
              </a:rPr>
              <a:t>Management of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largely negative in sentiment compared to previous quarter.</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Appointment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Availability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sub-theme, there were 106 counts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which,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7% (n.8)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Patients\service uses are struggling to obtain a suitable appointment.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Many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relating to the sub-theme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Getting through on the telephone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negative in sentiment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(n.59) being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was due to unanswered calls, long waiting times and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patients  unable to speak to the receptionist on the phone when trying to book an appointment or ask for advice. This issue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been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as an ongoing trend in GP surgery reviews since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 2 2020/2021.</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259" name="Google Shape;259;p12"/>
          <p:cNvGraphicFramePr/>
          <p:nvPr>
            <p:extLst>
              <p:ext uri="{D42A27DB-BD31-4B8C-83A1-F6EECF244321}">
                <p14:modId xmlns:p14="http://schemas.microsoft.com/office/powerpoint/2010/main" val="982971806"/>
              </p:ext>
            </p:extLst>
          </p:nvPr>
        </p:nvGraphicFramePr>
        <p:xfrm>
          <a:off x="377910" y="3723547"/>
          <a:ext cx="5020326" cy="2848770"/>
        </p:xfrm>
        <a:graphic>
          <a:graphicData uri="http://schemas.openxmlformats.org/drawingml/2006/chart">
            <c:chart xmlns:c="http://schemas.openxmlformats.org/drawingml/2006/chart" xmlns:r="http://schemas.openxmlformats.org/officeDocument/2006/relationships" r:id="rId5"/>
          </a:graphicData>
        </a:graphic>
      </p:graphicFrame>
      <p:sp>
        <p:nvSpPr>
          <p:cNvPr id="260" name="Google Shape;260;p12"/>
          <p:cNvSpPr txBox="1"/>
          <p:nvPr/>
        </p:nvSpPr>
        <p:spPr>
          <a:xfrm rot="16200000">
            <a:off x="-399233" y="4580495"/>
            <a:ext cx="13056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61" name="Google Shape;261;p12"/>
          <p:cNvSpPr txBox="1"/>
          <p:nvPr/>
        </p:nvSpPr>
        <p:spPr>
          <a:xfrm>
            <a:off x="1844929" y="6546044"/>
            <a:ext cx="17723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62" name="Google Shape;262;p12"/>
          <p:cNvSpPr txBox="1"/>
          <p:nvPr/>
        </p:nvSpPr>
        <p:spPr>
          <a:xfrm>
            <a:off x="5760147" y="3530613"/>
            <a:ext cx="4530220"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 is fairly easy to book an appointment and it's quite a short wait (around 4 days) till the day of the appointment.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It's easy to book an appointment, both online and on the phone.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263" name="Google Shape;263;p12"/>
          <p:cNvSpPr txBox="1"/>
          <p:nvPr/>
        </p:nvSpPr>
        <p:spPr>
          <a:xfrm>
            <a:off x="5760213" y="5031030"/>
            <a:ext cx="460304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It's hard to get through the phone as there is a long wait. Once you get through, you can book an appointment.”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Getting an appointment can sometime be hard. You are on the phone for very long and when you get through, they tell you there is not more appointment.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264" name="Google Shape;264;p12"/>
          <p:cNvCxnSpPr/>
          <p:nvPr/>
        </p:nvCxnSpPr>
        <p:spPr>
          <a:xfrm>
            <a:off x="5803991" y="353061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65" name="Google Shape;265;p12"/>
          <p:cNvCxnSpPr/>
          <p:nvPr/>
        </p:nvCxnSpPr>
        <p:spPr>
          <a:xfrm>
            <a:off x="5853798" y="5100233"/>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66" name="Google Shape;266;p1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67" name="Google Shape;267;p12"/>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68" name="Google Shape;268;p12"/>
          <p:cNvCxnSpPr/>
          <p:nvPr/>
        </p:nvCxnSpPr>
        <p:spPr>
          <a:xfrm>
            <a:off x="5853797" y="669993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89FC5068-B987-4412-879C-3B09A3F552D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76" name="Google Shape;276;p13" descr="Icon&#10;&#10;Description automatically generated"/>
          <p:cNvPicPr preferRelativeResize="0"/>
          <p:nvPr/>
        </p:nvPicPr>
        <p:blipFill rotWithShape="1">
          <a:blip r:embed="rId4">
            <a:alphaModFix/>
          </a:blip>
          <a:srcRect/>
          <a:stretch/>
        </p:blipFill>
        <p:spPr>
          <a:xfrm rot="-1979173">
            <a:off x="-568897" y="5038918"/>
            <a:ext cx="2814439" cy="2814439"/>
          </a:xfrm>
          <a:prstGeom prst="rect">
            <a:avLst/>
          </a:prstGeom>
          <a:noFill/>
          <a:ln>
            <a:noFill/>
          </a:ln>
        </p:spPr>
      </p:pic>
      <p:sp>
        <p:nvSpPr>
          <p:cNvPr id="277" name="Google Shape;277;p13"/>
          <p:cNvSpPr txBox="1"/>
          <p:nvPr/>
        </p:nvSpPr>
        <p:spPr>
          <a:xfrm>
            <a:off x="696083" y="1076836"/>
            <a:ext cx="9421800" cy="1569620"/>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this quarter,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second most applied theme for GPs. It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applied to 378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which 71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n.268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5%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n.19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n.91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featuring the top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three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sub-themes for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a:buSzPts val="1200"/>
            </a:pPr>
            <a:b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b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majority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focused on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Attitude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where 69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(n.144)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Taken together with the positivity regarding the sub-themes </a:t>
            </a:r>
            <a:r>
              <a:rPr lang="en-GB" sz="1200" b="1" dirty="0">
                <a:solidFill>
                  <a:schemeClr val="dk1"/>
                </a:solidFill>
                <a:latin typeface="Khmer UI" panose="020B0502040204020203" pitchFamily="34" charset="0"/>
                <a:cs typeface="Khmer UI" panose="020B0502040204020203" pitchFamily="34" charset="0"/>
                <a:sym typeface="Trebuchet MS"/>
              </a:rPr>
              <a:t>Staff General,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this</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strongly suggests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majority of patients/service users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satisfied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professionalism provided by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administrative and clinical teams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their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respective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GP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surgeries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278" name="Google Shape;278;p13"/>
          <p:cNvGraphicFramePr/>
          <p:nvPr>
            <p:extLst>
              <p:ext uri="{D42A27DB-BD31-4B8C-83A1-F6EECF244321}">
                <p14:modId xmlns:p14="http://schemas.microsoft.com/office/powerpoint/2010/main" val="1868938702"/>
              </p:ext>
            </p:extLst>
          </p:nvPr>
        </p:nvGraphicFramePr>
        <p:xfrm>
          <a:off x="564709" y="2851778"/>
          <a:ext cx="4634816" cy="3526817"/>
        </p:xfrm>
        <a:graphic>
          <a:graphicData uri="http://schemas.openxmlformats.org/drawingml/2006/chart">
            <c:chart xmlns:c="http://schemas.openxmlformats.org/drawingml/2006/chart" xmlns:r="http://schemas.openxmlformats.org/officeDocument/2006/relationships" r:id="rId5"/>
          </a:graphicData>
        </a:graphic>
      </p:graphicFrame>
      <p:sp>
        <p:nvSpPr>
          <p:cNvPr id="279" name="Google Shape;279;p13"/>
          <p:cNvSpPr txBox="1"/>
          <p:nvPr/>
        </p:nvSpPr>
        <p:spPr>
          <a:xfrm rot="16200000">
            <a:off x="-306318" y="4106460"/>
            <a:ext cx="13160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80" name="Google Shape;280;p13"/>
          <p:cNvSpPr txBox="1"/>
          <p:nvPr/>
        </p:nvSpPr>
        <p:spPr>
          <a:xfrm>
            <a:off x="2136843" y="6419526"/>
            <a:ext cx="18356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5765685" y="2524505"/>
            <a:ext cx="4161363" cy="2185173"/>
          </a:xfrm>
          <a:prstGeom prst="rect">
            <a:avLst/>
          </a:prstGeom>
          <a:noFill/>
          <a:ln>
            <a:noFill/>
          </a:ln>
        </p:spPr>
        <p:txBody>
          <a:bodyPr spcFirstLastPara="1" wrap="square" lIns="91425" tIns="45700" rIns="91425" bIns="45700" anchor="t" anchorCtr="0">
            <a:spAutoFit/>
          </a:bodyPr>
          <a:lstStyle/>
          <a:p>
            <a:pPr algn="just">
              <a:buSzPts val="1200"/>
            </a:pPr>
            <a:endParaRPr lang="en-GB" sz="1200" b="1" dirty="0">
              <a:solidFill>
                <a:schemeClr val="dk1"/>
              </a:solidFill>
              <a:latin typeface="Trebuchet MS"/>
              <a:ea typeface="Trebuchet MS"/>
              <a:cs typeface="Trebuchet MS"/>
              <a:sym typeface="Trebuchet MS"/>
            </a:endParaRPr>
          </a:p>
          <a:p>
            <a:pPr algn="just">
              <a:buSzPts val="1200"/>
            </a:pPr>
            <a:endParaRPr lang="en-GB" sz="1200" b="1" dirty="0">
              <a:solidFill>
                <a:schemeClr val="dk1"/>
              </a:solidFill>
              <a:latin typeface="Trebuchet MS"/>
              <a:ea typeface="Trebuchet MS"/>
              <a:cs typeface="Trebuchet MS"/>
              <a:sym typeface="Trebuchet MS"/>
            </a:endParaRPr>
          </a:p>
          <a:p>
            <a:pPr algn="just">
              <a:buSzPts val="1200"/>
            </a:pPr>
            <a:r>
              <a:rPr lang="en-GB" sz="1200" b="1" i="0" u="none" strike="noStrike" cap="none" dirty="0">
                <a:solidFill>
                  <a:schemeClr val="dk1"/>
                </a:solidFill>
                <a:latin typeface="Trebuchet MS"/>
                <a:ea typeface="Trebuchet MS"/>
                <a:cs typeface="Trebuchet MS"/>
                <a:sym typeface="Trebuchet MS"/>
              </a:rPr>
              <a:t>Positive reviews</a:t>
            </a:r>
            <a:r>
              <a:rPr lang="en-GB" sz="1200" b="1"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staff is very good, easy to talk to and helpful. The GP is fine.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staff are very friendly, when I need to have a check up, the reception sent me a text to book my appointment</a:t>
            </a:r>
            <a:r>
              <a:rPr lang="en-GB" sz="1600" dirty="0">
                <a:solidFill>
                  <a:srgbClr val="212529"/>
                </a:solidFill>
                <a:highlight>
                  <a:srgbClr val="DDEAC0"/>
                </a:highlight>
                <a:latin typeface="-apple-system"/>
              </a:rPr>
              <a: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 </a:t>
            </a:r>
            <a:endParaRPr sz="1200" b="0" i="0" u="none" strike="noStrike" cap="none" dirty="0">
              <a:solidFill>
                <a:schemeClr val="dk1"/>
              </a:solidFill>
              <a:latin typeface="Trebuchet MS"/>
              <a:ea typeface="Trebuchet MS"/>
              <a:cs typeface="Trebuchet MS"/>
              <a:sym typeface="Trebuchet MS"/>
            </a:endParaRPr>
          </a:p>
        </p:txBody>
      </p:sp>
      <p:sp>
        <p:nvSpPr>
          <p:cNvPr id="282" name="Google Shape;282;p13"/>
          <p:cNvSpPr txBox="1"/>
          <p:nvPr/>
        </p:nvSpPr>
        <p:spPr>
          <a:xfrm>
            <a:off x="5811246" y="4645131"/>
            <a:ext cx="4211369" cy="2123618"/>
          </a:xfrm>
          <a:prstGeom prst="rect">
            <a:avLst/>
          </a:prstGeom>
          <a:noFill/>
          <a:ln>
            <a:noFill/>
          </a:ln>
        </p:spPr>
        <p:txBody>
          <a:bodyPr spcFirstLastPara="1" wrap="square" lIns="91425" tIns="45700" rIns="91425" bIns="45700" anchor="t" anchorCtr="0">
            <a:spAutoFit/>
          </a:bodyPr>
          <a:lstStyle/>
          <a:p>
            <a:pPr marL="0" marR="0" lvl="0" indent="0" algn="just">
              <a:lnSpc>
                <a:spcPct val="100000"/>
              </a:lnSpc>
              <a:spcBef>
                <a:spcPts val="0"/>
              </a:spcBef>
              <a:spcAft>
                <a:spcPts val="0"/>
              </a:spcAft>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chemeClr val="dk1"/>
              </a:solidFill>
              <a:latin typeface="Arial"/>
              <a:ea typeface="Arial"/>
              <a:cs typeface="Arial"/>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 staff are very rude and impolite especially the receptionist. The Doctors are awful and unhelpful.</a:t>
            </a:r>
            <a:r>
              <a:rPr lang="en-GB" sz="1200" dirty="0">
                <a:solidFill>
                  <a:schemeClr val="dk1"/>
                </a:solidFill>
                <a:highlight>
                  <a:srgbClr val="BDD1D1"/>
                </a:highlight>
                <a:latin typeface="Trebuchet MS"/>
                <a:sym typeface="Trebuchet MS"/>
              </a:rPr>
              <a:t>” </a:t>
            </a:r>
            <a:endParaRPr lang="en-GB" sz="1200" dirty="0">
              <a:solidFill>
                <a:schemeClr val="dk1"/>
              </a:solidFill>
              <a:highlight>
                <a:srgbClr val="BDD1D1"/>
              </a:highlight>
              <a:latin typeface="Trebuchet MS"/>
            </a:endParaRPr>
          </a:p>
          <a:p>
            <a:pPr algn="just">
              <a:buSzPts val="1200"/>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receptionists are so rude that it actually makes you feel like a burden when calling. Abrupt, rude and a dismissive manner is just what you want to hear when you don't feel great.</a:t>
            </a: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283" name="Google Shape;283;p13"/>
          <p:cNvCxnSpPr/>
          <p:nvPr/>
        </p:nvCxnSpPr>
        <p:spPr>
          <a:xfrm>
            <a:off x="5833802" y="287657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84" name="Google Shape;284;p13"/>
          <p:cNvCxnSpPr/>
          <p:nvPr/>
        </p:nvCxnSpPr>
        <p:spPr>
          <a:xfrm>
            <a:off x="5892253" y="4645131"/>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85" name="Google Shape;285;p1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86" name="Google Shape;286;p1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87" name="Google Shape;287;p13"/>
          <p:cNvCxnSpPr/>
          <p:nvPr/>
        </p:nvCxnSpPr>
        <p:spPr>
          <a:xfrm>
            <a:off x="5904897" y="6561206"/>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A7555E5D-CB12-4FEF-93C1-B5427CCDDD9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15" name="Google Shape;315;p15"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16" name="Google Shape;316;p15"/>
          <p:cNvSpPr txBox="1"/>
          <p:nvPr/>
        </p:nvSpPr>
        <p:spPr>
          <a:xfrm>
            <a:off x="478972" y="1083763"/>
            <a:ext cx="95793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On this occasion,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our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third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with 213 patient reviews focusing on this area. Out of the total number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times this theme was 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8% (n.17) were neutral and 54% (n.115) were negative. Following on from the last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four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demonstrates that the sentiment around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is largely negative. </a:t>
            </a:r>
            <a:endParaRPr lang="en-GB"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of the top sub-theme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p>
          <a:p>
            <a:pPr marL="0" marR="0" lvl="0" indent="0" algn="l" rtl="0">
              <a:lnSpc>
                <a:spcPct val="100000"/>
              </a:lnSpc>
              <a:spcBef>
                <a:spcPts val="0"/>
              </a:spcBef>
              <a:spcAft>
                <a:spcPts val="0"/>
              </a:spcAft>
              <a:buClr>
                <a:srgbClr val="000000"/>
              </a:buClr>
              <a:buSzPts val="1200"/>
              <a:buFont typeface="Arial"/>
              <a:buNone/>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Unsurprisingly, the sub-theme related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two third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reviews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(n.142) of all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issues focusing on this topic. In addition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 sentiment around this sub-theme was negative in the majority of these reviews (58%). This indicates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patients are having to wait longer then they would like, to get the necessary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ervice they need. On a more encouraging note 32% of the reviews belonging to this sub-theme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identified 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 The reviews  belonging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Information and Advice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sub-theme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received a positive sentiment, this indicate patients are satisfied with the advice their receive from the staff are their respective surgery.</a:t>
            </a:r>
            <a:endParaRPr lang="en-GB"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317" name="Google Shape;317;p15"/>
          <p:cNvGraphicFramePr/>
          <p:nvPr>
            <p:extLst>
              <p:ext uri="{D42A27DB-BD31-4B8C-83A1-F6EECF244321}">
                <p14:modId xmlns:p14="http://schemas.microsoft.com/office/powerpoint/2010/main" val="2744282615"/>
              </p:ext>
            </p:extLst>
          </p:nvPr>
        </p:nvGraphicFramePr>
        <p:xfrm>
          <a:off x="478972" y="3315956"/>
          <a:ext cx="4875600" cy="2905868"/>
        </p:xfrm>
        <a:graphic>
          <a:graphicData uri="http://schemas.openxmlformats.org/drawingml/2006/chart">
            <c:chart xmlns:c="http://schemas.openxmlformats.org/drawingml/2006/chart" xmlns:r="http://schemas.openxmlformats.org/officeDocument/2006/relationships" r:id="rId5"/>
          </a:graphicData>
        </a:graphic>
      </p:graphicFrame>
      <p:sp>
        <p:nvSpPr>
          <p:cNvPr id="318" name="Google Shape;318;p15"/>
          <p:cNvSpPr txBox="1"/>
          <p:nvPr/>
        </p:nvSpPr>
        <p:spPr>
          <a:xfrm rot="-5400000">
            <a:off x="-306314" y="3871200"/>
            <a:ext cx="12464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19" name="Google Shape;319;p15"/>
          <p:cNvSpPr txBox="1"/>
          <p:nvPr/>
        </p:nvSpPr>
        <p:spPr>
          <a:xfrm>
            <a:off x="2127263" y="6231136"/>
            <a:ext cx="17827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5576845" y="3118377"/>
            <a:ext cx="4429411" cy="2123618"/>
          </a:xfrm>
          <a:prstGeom prst="rect">
            <a:avLst/>
          </a:prstGeom>
          <a:noFill/>
          <a:ln>
            <a:noFill/>
          </a:ln>
        </p:spPr>
        <p:txBody>
          <a:bodyPr spcFirstLastPara="1" wrap="square" lIns="91425" tIns="45700" rIns="91425" bIns="45700" anchor="t" anchorCtr="0">
            <a:spAutoFit/>
          </a:bodyPr>
          <a:lstStyle/>
          <a:p>
            <a:pPr algn="just">
              <a:buSzPts val="1200"/>
            </a:pPr>
            <a:r>
              <a:rPr lang="en-GB" sz="1200" b="1" i="0" u="none" strike="noStrike" cap="none" dirty="0">
                <a:solidFill>
                  <a:schemeClr val="dk1"/>
                </a:solidFill>
                <a:latin typeface="Trebuchet MS"/>
                <a:ea typeface="Trebuchet MS"/>
                <a:cs typeface="Trebuchet MS"/>
                <a:sym typeface="Trebuchet MS"/>
              </a:rPr>
              <a:t>Positive reviews</a:t>
            </a:r>
            <a:r>
              <a:rPr lang="en-GB" sz="1200" b="1" dirty="0">
                <a:solidFill>
                  <a:schemeClr val="dk1"/>
                </a:solidFill>
                <a:latin typeface="Trebuchet MS"/>
                <a:ea typeface="Trebuchet MS"/>
                <a:cs typeface="Trebuchet MS"/>
                <a:sym typeface="Trebuchet MS"/>
              </a:rPr>
              <a:t> </a:t>
            </a:r>
            <a:endParaRPr lang="en-US" sz="1200" b="0" i="0" u="none" strike="noStrike" cap="none" dirty="0">
              <a:solidFill>
                <a:schemeClr val="dk1"/>
              </a:solidFill>
              <a:latin typeface="Trebuchet MS"/>
              <a:ea typeface="Trebuchet MS"/>
              <a:cs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‘‘The service is great; the  staff are helpful and understanding. The doctor are excellent.  easy to book an appointment over the phone. </a:t>
            </a:r>
            <a:r>
              <a:rPr lang="en-GB" sz="1200" dirty="0">
                <a:solidFill>
                  <a:schemeClr val="dk1"/>
                </a:solidFill>
                <a:highlight>
                  <a:srgbClr val="DDEAC0"/>
                </a:highlight>
                <a:latin typeface="Trebuchet MS"/>
                <a:ea typeface="Trebuchet MS"/>
                <a:cs typeface="Trebuchet MS"/>
                <a:sym typeface="Trebuchet MS"/>
              </a:rPr>
              <a:t>Y</a:t>
            </a:r>
            <a:r>
              <a:rPr lang="en-GB" sz="1200" b="0" i="0" u="none" strike="noStrike" cap="none" dirty="0">
                <a:solidFill>
                  <a:schemeClr val="dk1"/>
                </a:solidFill>
                <a:highlight>
                  <a:srgbClr val="DDEAC0"/>
                </a:highlight>
                <a:latin typeface="Trebuchet MS"/>
                <a:ea typeface="Trebuchet MS"/>
                <a:cs typeface="Trebuchet MS"/>
                <a:sym typeface="Trebuchet MS"/>
              </a:rPr>
              <a:t>ou don’t need to wait long for the appointment.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Great service, fast and friendly. I needed a consult on a medical issue, and it was great to speak to someone knowledgeable the next day when I booked - no waiting time with NHS appointments.</a:t>
            </a: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sym typeface="Calibri"/>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321" name="Google Shape;321;p15"/>
          <p:cNvSpPr txBox="1"/>
          <p:nvPr/>
        </p:nvSpPr>
        <p:spPr>
          <a:xfrm>
            <a:off x="5576845" y="5100560"/>
            <a:ext cx="4481427" cy="1785064"/>
          </a:xfrm>
          <a:prstGeom prst="rect">
            <a:avLst/>
          </a:prstGeom>
          <a:noFill/>
          <a:ln>
            <a:noFill/>
          </a:ln>
        </p:spPr>
        <p:txBody>
          <a:bodyPr spcFirstLastPara="1" wrap="square" lIns="91425" tIns="45700" rIns="91425" bIns="45700" anchor="t" anchorCtr="0">
            <a:spAutoFit/>
          </a:bodyPr>
          <a:lstStyle/>
          <a:p>
            <a:pPr marL="0" marR="0" lvl="0" indent="0" algn="just">
              <a:lnSpc>
                <a:spcPct val="100000"/>
              </a:lnSpc>
              <a:spcBef>
                <a:spcPts val="0"/>
              </a:spcBef>
              <a:spcAft>
                <a:spcPts val="0"/>
              </a:spcAft>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lang="en-US" sz="1400" b="0" i="0" u="none" strike="noStrike" cap="none" dirty="0">
              <a:solidFill>
                <a:schemeClr val="dk1"/>
              </a:solidFill>
              <a:latin typeface="Arial"/>
              <a:ea typeface="Arial"/>
              <a:cs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‘‘Impossible to get an appointment within half a week to a week, have to wait on the phone for 20min every time on hold when calling them. Disgraceful service.</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p>
          <a:p>
            <a:pPr marL="0" marR="0" lvl="0" indent="0" algn="just"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have given them 3 stars  because of the waiting times at the premisses, quiet a long waiting.</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322" name="Google Shape;322;p15"/>
          <p:cNvCxnSpPr/>
          <p:nvPr/>
        </p:nvCxnSpPr>
        <p:spPr>
          <a:xfrm>
            <a:off x="5670498" y="3200365"/>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23" name="Google Shape;323;p15"/>
          <p:cNvCxnSpPr/>
          <p:nvPr/>
        </p:nvCxnSpPr>
        <p:spPr>
          <a:xfrm>
            <a:off x="5698423" y="515947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24" name="Google Shape;324;p15"/>
          <p:cNvSpPr txBox="1">
            <a:spLocks noGrp="1"/>
          </p:cNvSpPr>
          <p:nvPr>
            <p:ph type="sldNum" idx="12"/>
          </p:nvPr>
        </p:nvSpPr>
        <p:spPr>
          <a:xfrm>
            <a:off x="7641317" y="6967310"/>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dirty="0"/>
          </a:p>
        </p:txBody>
      </p:sp>
      <p:pic>
        <p:nvPicPr>
          <p:cNvPr id="325" name="Google Shape;325;p15"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26" name="Google Shape;326;p1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27" name="Google Shape;327;p15"/>
          <p:cNvCxnSpPr/>
          <p:nvPr/>
        </p:nvCxnSpPr>
        <p:spPr>
          <a:xfrm>
            <a:off x="5764149" y="678832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9" name="Google Shape;102;p2">
            <a:extLst>
              <a:ext uri="{FF2B5EF4-FFF2-40B4-BE49-F238E27FC236}">
                <a16:creationId xmlns:a16="http://schemas.microsoft.com/office/drawing/2014/main" id="{DBAC1361-6D57-4A0B-B1DB-1B8B19523A48}"/>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95" name="Google Shape;295;p14" descr="Icon&#10;&#10;Description automatically generated"/>
          <p:cNvPicPr preferRelativeResize="0"/>
          <p:nvPr/>
        </p:nvPicPr>
        <p:blipFill rotWithShape="1">
          <a:blip r:embed="rId4">
            <a:alphaModFix/>
          </a:blip>
          <a:srcRect/>
          <a:stretch/>
        </p:blipFill>
        <p:spPr>
          <a:xfrm rot="19620827">
            <a:off x="-225945" y="5587130"/>
            <a:ext cx="1801166" cy="1726933"/>
          </a:xfrm>
          <a:prstGeom prst="rect">
            <a:avLst/>
          </a:prstGeom>
          <a:noFill/>
          <a:ln>
            <a:noFill/>
          </a:ln>
        </p:spPr>
      </p:pic>
      <p:sp>
        <p:nvSpPr>
          <p:cNvPr id="296" name="Google Shape;296;p14"/>
          <p:cNvSpPr txBox="1"/>
          <p:nvPr/>
        </p:nvSpPr>
        <p:spPr>
          <a:xfrm>
            <a:off x="284634" y="1104777"/>
            <a:ext cx="9637200" cy="1569620"/>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of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was the fourth most applied theme for GPs this quarter. It received 147 reviews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the total count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76%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112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 3% (n.4)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neutral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21% (n.31)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negative. The chart below shows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breakdown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the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top four sub-themes.</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br>
              <a:rPr lang="en-GB" sz="1200" b="0"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1" dirty="0">
                <a:solidFill>
                  <a:schemeClr val="dk1"/>
                </a:solidFill>
                <a:latin typeface="Khmer UI" panose="020B0502040204020203" pitchFamily="34" charset="0"/>
                <a:ea typeface="Trebuchet MS"/>
                <a:cs typeface="Khmer UI" panose="020B0502040204020203" pitchFamily="34" charset="0"/>
                <a:sym typeface="Trebuchet MS"/>
              </a:rPr>
              <a:t>Experience of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the most applied sub-theme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this quarter. This sub-theme was identified as largely positive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82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(n.75</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second highest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sub-theme was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Quality of care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with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(n.21)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these reviews being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 </a:t>
            </a: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 Explanation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sub-theme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positive in sentiment. </a:t>
            </a:r>
          </a:p>
          <a:p>
            <a:endParaRPr lang="en-GB" sz="1200" b="1"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297" name="Google Shape;297;p14"/>
          <p:cNvGraphicFramePr/>
          <p:nvPr>
            <p:extLst>
              <p:ext uri="{D42A27DB-BD31-4B8C-83A1-F6EECF244321}">
                <p14:modId xmlns:p14="http://schemas.microsoft.com/office/powerpoint/2010/main" val="2457703822"/>
              </p:ext>
            </p:extLst>
          </p:nvPr>
        </p:nvGraphicFramePr>
        <p:xfrm>
          <a:off x="568865" y="3082382"/>
          <a:ext cx="4510988" cy="3458475"/>
        </p:xfrm>
        <a:graphic>
          <a:graphicData uri="http://schemas.openxmlformats.org/drawingml/2006/chart">
            <c:chart xmlns:c="http://schemas.openxmlformats.org/drawingml/2006/chart" xmlns:r="http://schemas.openxmlformats.org/officeDocument/2006/relationships" r:id="rId5"/>
          </a:graphicData>
        </a:graphic>
      </p:graphicFrame>
      <p:sp>
        <p:nvSpPr>
          <p:cNvPr id="298" name="Google Shape;298;p14"/>
          <p:cNvSpPr txBox="1"/>
          <p:nvPr/>
        </p:nvSpPr>
        <p:spPr>
          <a:xfrm rot="16200000">
            <a:off x="-247148" y="4330315"/>
            <a:ext cx="126848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99" name="Google Shape;299;p14"/>
          <p:cNvSpPr txBox="1"/>
          <p:nvPr/>
        </p:nvSpPr>
        <p:spPr>
          <a:xfrm>
            <a:off x="1836339" y="6540857"/>
            <a:ext cx="18006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00" name="Google Shape;300;p14"/>
          <p:cNvSpPr txBox="1"/>
          <p:nvPr/>
        </p:nvSpPr>
        <p:spPr>
          <a:xfrm>
            <a:off x="5337187" y="2934574"/>
            <a:ext cx="4592832" cy="1938952"/>
          </a:xfrm>
          <a:prstGeom prst="rect">
            <a:avLst/>
          </a:prstGeom>
          <a:noFill/>
          <a:ln>
            <a:noFill/>
          </a:ln>
        </p:spPr>
        <p:txBody>
          <a:bodyPr spcFirstLastPara="1" wrap="square" lIns="91425" tIns="45700" rIns="91425" bIns="45700" anchor="t" anchorCtr="0">
            <a:spAutoFit/>
          </a:bodyPr>
          <a:lstStyle/>
          <a:p>
            <a:pPr algn="just">
              <a:buSzPts val="1200"/>
            </a:pPr>
            <a:r>
              <a:rPr lang="en-GB" sz="1200" b="1" i="0" u="none" strike="noStrike" cap="none" dirty="0">
                <a:solidFill>
                  <a:schemeClr val="dk1"/>
                </a:solidFill>
                <a:latin typeface="Trebuchet MS"/>
                <a:ea typeface="Trebuchet MS"/>
                <a:cs typeface="Trebuchet MS"/>
                <a:sym typeface="Trebuchet MS"/>
              </a:rPr>
              <a:t>Positive reviews</a:t>
            </a:r>
            <a:r>
              <a:rPr lang="en-GB" sz="1200" b="1"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joined this practice a couple of months ago and have been impressed with everything so far. I have type 1 diabetes and they have been amazing, firstly from speaking with me, getting prescriptions and doing a review. The doctors are very caring and want to help.</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DDEAC0"/>
                </a:highlight>
                <a:latin typeface="Trebuchet MS"/>
                <a:sym typeface="Trebuchet MS"/>
              </a:rPr>
              <a:t>“I have a good experience here and I like how easy it is to get an appointment</a:t>
            </a:r>
            <a:r>
              <a:rPr lang="en-GB" sz="1200" dirty="0">
                <a:solidFill>
                  <a:schemeClr val="dk1"/>
                </a:solidFill>
                <a:highlight>
                  <a:srgbClr val="DDEAC0"/>
                </a:highlight>
                <a:latin typeface="Trebuchet MS"/>
              </a:rPr>
              <a: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301" name="Google Shape;301;p14"/>
          <p:cNvSpPr txBox="1"/>
          <p:nvPr/>
        </p:nvSpPr>
        <p:spPr>
          <a:xfrm>
            <a:off x="5337187" y="4811619"/>
            <a:ext cx="4622129"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“I</a:t>
            </a:r>
            <a:r>
              <a:rPr lang="en-GB" sz="1200" dirty="0">
                <a:solidFill>
                  <a:schemeClr val="dk1"/>
                </a:solidFill>
                <a:highlight>
                  <a:srgbClr val="BDD1D1"/>
                </a:highlight>
                <a:latin typeface="Trebuchet MS"/>
              </a:rPr>
              <a:t> don’t like the fact that when I see the doctor they speak very quickly and you don't have the time to explain yourself. Once I was with the doctor and he told me I have 10 minutes, so I should book another appointment.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doctors do not listen to your issues. I do not believe I m getting any better.</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302" name="Google Shape;302;p14"/>
          <p:cNvCxnSpPr/>
          <p:nvPr/>
        </p:nvCxnSpPr>
        <p:spPr>
          <a:xfrm>
            <a:off x="5421985" y="2934574"/>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03" name="Google Shape;303;p14"/>
          <p:cNvCxnSpPr/>
          <p:nvPr/>
        </p:nvCxnSpPr>
        <p:spPr>
          <a:xfrm>
            <a:off x="5421985" y="4811619"/>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305" name="Google Shape;305;p14"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06" name="Google Shape;306;p14"/>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07" name="Google Shape;307;p14"/>
          <p:cNvCxnSpPr/>
          <p:nvPr/>
        </p:nvCxnSpPr>
        <p:spPr>
          <a:xfrm>
            <a:off x="5421985" y="6720461"/>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18067423-7FC3-4159-BED6-9D36C7DEECD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6"/>
          <p:cNvPicPr preferRelativeResize="0"/>
          <p:nvPr/>
        </p:nvPicPr>
        <p:blipFill rotWithShape="1">
          <a:blip r:embed="rId3">
            <a:alphaModFix/>
          </a:blip>
          <a:srcRect/>
          <a:stretch/>
        </p:blipFill>
        <p:spPr>
          <a:xfrm>
            <a:off x="-5438" y="0"/>
            <a:ext cx="10516276" cy="1034161"/>
          </a:xfrm>
          <a:prstGeom prst="rect">
            <a:avLst/>
          </a:prstGeom>
          <a:noFill/>
          <a:ln>
            <a:noFill/>
          </a:ln>
        </p:spPr>
      </p:pic>
      <p:sp>
        <p:nvSpPr>
          <p:cNvPr id="335" name="Google Shape;335;p16"/>
          <p:cNvSpPr txBox="1"/>
          <p:nvPr/>
        </p:nvSpPr>
        <p:spPr>
          <a:xfrm>
            <a:off x="142043" y="1034359"/>
            <a:ext cx="10255697" cy="5386049"/>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section shows a breakdown of the main themes and sub-themes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in the reviews that Healthwatch received for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hospitals under the Imperial College Healthcare NHS Trust and Chelsea and Westminster Hospital NHS Foundation Trusts. These hospitals are: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Charing Cross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(n.44), 41% (n.18) were positive, 32% (n.14) neutral and 27% (n.12)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Hammersmith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47%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(n.4)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(n.4)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 Mary’s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(n.17), 82% (n.14) were positive, 6% (n.1) neutral and 12% (n.2)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Queen Charlottes and Chelsea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(n.16) , 56%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(n.7) negative</a:t>
            </a:r>
            <a:endParaRPr lang="en-GB" dirty="0">
              <a:solidFill>
                <a:schemeClr val="dk1"/>
              </a:solidFill>
              <a:latin typeface="Khmer UI" panose="020B0502040204020203" pitchFamily="34" charset="0"/>
              <a:ea typeface="Trebuchet MS"/>
              <a:cs typeface="Khmer UI" panose="020B0502040204020203" pitchFamily="34" charset="0"/>
            </a:endParaRPr>
          </a:p>
          <a:p>
            <a:pPr>
              <a:buClr>
                <a:schemeClr val="dk1"/>
              </a:buClr>
              <a:buSzPts val="1200"/>
            </a:pPr>
            <a:endParaRPr sz="1400" b="0" i="0" u="none" strike="noStrike" cap="none" dirty="0">
              <a:solidFill>
                <a:schemeClr val="dk1"/>
              </a:solidFill>
              <a:latin typeface="Khmer UI" panose="020B0502040204020203" pitchFamily="34" charset="0"/>
              <a:cs typeface="Khmer UI" panose="020B0502040204020203" pitchFamily="34" charset="0"/>
            </a:endParaRPr>
          </a:p>
          <a:p>
            <a:pPr marL="171450" indent="-171450">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Western Eye Hospital: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Only 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for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hospital during this quarter</a:t>
            </a:r>
            <a:r>
              <a:rPr lang="en-GB" dirty="0">
                <a:solidFill>
                  <a:schemeClr val="dk1"/>
                </a:solidFill>
                <a:latin typeface="Khmer UI" panose="020B0502040204020203" pitchFamily="34" charset="0"/>
                <a:ea typeface="Trebuchet MS"/>
                <a:cs typeface="Khmer UI" panose="020B0502040204020203" pitchFamily="34" charset="0"/>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SzPts val="1200"/>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 have also looked at surrounding hospitals that most of our residents attend which are part of the Chelsea and Westminster Hospital NHS Foundation Trust. These hospitals are: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Chelsea &amp; Westminster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58% (n.25)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(n.5) neutral and 30%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West Middlesex University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No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for 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hospital during this quarter</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Other hospitals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indent="-171450">
              <a:buClr>
                <a:schemeClr val="dk1"/>
              </a:buClr>
              <a:buSzPts val="1200"/>
              <a:buFont typeface="Arial"/>
              <a:buChar char="•"/>
            </a:pP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The Royal Marsden: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Only 3 review was collected for this hospital during this quarter </a:t>
            </a:r>
            <a:endParaRPr sz="140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Royal Brompton Hospital: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Only 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for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hospital during this quarter</a:t>
            </a:r>
            <a:endParaRPr lang="en-GB"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the next section we identify leading positive and negative themes at individual hospital sites and look in more detail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overall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themes and sub-themes for each Trust. For this quarter these are Imperial College Healthcare NHS Trust and Chelsea and Westminster Hospital NHS Foundation Trust</a:t>
            </a:r>
            <a:r>
              <a:rPr lang="en-GB" sz="1800" b="0" i="0" u="none" strike="noStrike" cap="none" dirty="0">
                <a:solidFill>
                  <a:schemeClr val="dk1"/>
                </a:solidFill>
                <a:latin typeface="Khmer UI" panose="020B0502040204020203" pitchFamily="34" charset="0"/>
                <a:ea typeface="Calibri"/>
                <a:cs typeface="Khmer UI" panose="020B0502040204020203" pitchFamily="34" charset="0"/>
                <a:sym typeface="Calibri"/>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336" name="Google Shape;336;p1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pic>
        <p:nvPicPr>
          <p:cNvPr id="337" name="Google Shape;337;p1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338" name="Google Shape;338;p16"/>
          <p:cNvSpPr txBox="1"/>
          <p:nvPr/>
        </p:nvSpPr>
        <p:spPr>
          <a:xfrm>
            <a:off x="722621" y="-79543"/>
            <a:ext cx="849333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Positive, Negative, Neutral and Total reviews for each Hospital</a:t>
            </a:r>
            <a:endParaRPr sz="1400" b="0" i="0" u="none" strike="noStrike" cap="none">
              <a:solidFill>
                <a:srgbClr val="000000"/>
              </a:solidFill>
              <a:latin typeface="Arial"/>
              <a:ea typeface="Arial"/>
              <a:cs typeface="Arial"/>
              <a:sym typeface="Arial"/>
            </a:endParaRPr>
          </a:p>
        </p:txBody>
      </p:sp>
      <p:sp>
        <p:nvSpPr>
          <p:cNvPr id="8" name="Google Shape;102;p2">
            <a:extLst>
              <a:ext uri="{FF2B5EF4-FFF2-40B4-BE49-F238E27FC236}">
                <a16:creationId xmlns:a16="http://schemas.microsoft.com/office/drawing/2014/main" id="{B54A3D0E-61B6-4345-BC5B-FA3C877B6A58}"/>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46" name="Google Shape;346;p17"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47" name="Google Shape;347;p17"/>
          <p:cNvSpPr txBox="1"/>
          <p:nvPr/>
        </p:nvSpPr>
        <p:spPr>
          <a:xfrm>
            <a:off x="5524926" y="1083775"/>
            <a:ext cx="4838399"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Charing Cross Hospital: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(75%)</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(69%)</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themes were regularly identified as positive. This</a:t>
            </a:r>
            <a:r>
              <a:rPr lang="en-GB" sz="1200" dirty="0">
                <a:latin typeface="Khmer UI" panose="020B0502040204020203" pitchFamily="34" charset="0"/>
                <a:ea typeface="Trebuchet MS"/>
                <a:cs typeface="Khmer UI" panose="020B0502040204020203" pitchFamily="34" charset="0"/>
                <a:sym typeface="Trebuchet MS"/>
              </a:rPr>
              <a:t> suggests that staff's general professionalism, bedside manner and ability to meet the needs of their patients is a consistent feature of care at Charing Cross Hospital. However, there is also a few people who were not satisfy with the care their received and the attitude of staff members with (21% and 23%) of the reviews being negative in sentiment.</a:t>
            </a: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Out of the 17 reviews in which the theme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Access</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Services</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identified, 53% (n.9) were negative in sentiment.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main issues remain around the 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Some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patients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report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longer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waiting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whilst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others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mention that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their appointments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have been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postponed or cancelled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altogether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Out of the 9 reviews in which mentioned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(n.8)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negative 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main issues remain around the sub-themes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Booking appointment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Appointment availability</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indicates that patients struggled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obtain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 appointment at the hospital</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during this quarter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348" name="Google Shape;348;p17"/>
          <p:cNvGraphicFramePr/>
          <p:nvPr>
            <p:extLst>
              <p:ext uri="{D42A27DB-BD31-4B8C-83A1-F6EECF244321}">
                <p14:modId xmlns:p14="http://schemas.microsoft.com/office/powerpoint/2010/main" val="1589349713"/>
              </p:ext>
            </p:extLst>
          </p:nvPr>
        </p:nvGraphicFramePr>
        <p:xfrm>
          <a:off x="452439" y="1079550"/>
          <a:ext cx="4875600" cy="2483292"/>
        </p:xfrm>
        <a:graphic>
          <a:graphicData uri="http://schemas.openxmlformats.org/drawingml/2006/chart">
            <c:chart xmlns:c="http://schemas.openxmlformats.org/drawingml/2006/chart" xmlns:r="http://schemas.openxmlformats.org/officeDocument/2006/relationships" r:id="rId5"/>
          </a:graphicData>
        </a:graphic>
      </p:graphicFrame>
      <p:sp>
        <p:nvSpPr>
          <p:cNvPr id="349" name="Google Shape;349;p17"/>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350" name="Google Shape;350;p17"/>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1" name="Google Shape;351;p1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dirty="0"/>
          </a:p>
        </p:txBody>
      </p:sp>
      <p:pic>
        <p:nvPicPr>
          <p:cNvPr id="352" name="Google Shape;352;p17"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53" name="Google Shape;353;p17"/>
          <p:cNvGraphicFramePr/>
          <p:nvPr>
            <p:extLst>
              <p:ext uri="{D42A27DB-BD31-4B8C-83A1-F6EECF244321}">
                <p14:modId xmlns:p14="http://schemas.microsoft.com/office/powerpoint/2010/main" val="3703262181"/>
              </p:ext>
            </p:extLst>
          </p:nvPr>
        </p:nvGraphicFramePr>
        <p:xfrm>
          <a:off x="442914" y="3924097"/>
          <a:ext cx="4875600" cy="2614818"/>
        </p:xfrm>
        <a:graphic>
          <a:graphicData uri="http://schemas.openxmlformats.org/drawingml/2006/chart">
            <c:chart xmlns:c="http://schemas.openxmlformats.org/drawingml/2006/chart" xmlns:r="http://schemas.openxmlformats.org/officeDocument/2006/relationships" r:id="rId7"/>
          </a:graphicData>
        </a:graphic>
      </p:graphicFrame>
      <p:sp>
        <p:nvSpPr>
          <p:cNvPr id="354" name="Google Shape;354;p17"/>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5" name="Google Shape;355;p17"/>
          <p:cNvSpPr txBox="1"/>
          <p:nvPr/>
        </p:nvSpPr>
        <p:spPr>
          <a:xfrm>
            <a:off x="5524926" y="4879657"/>
            <a:ext cx="456791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Hammersmith Hospital:</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The reviews relating to the themes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(73%)</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were positive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sentiment.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These</a:t>
            </a:r>
            <a:r>
              <a:rPr lang="en-GB" sz="1200" dirty="0">
                <a:latin typeface="Khmer UI" panose="020B0502040204020203" pitchFamily="34" charset="0"/>
                <a:ea typeface="Trebuchet MS"/>
                <a:cs typeface="Khmer UI" panose="020B0502040204020203" pitchFamily="34" charset="0"/>
                <a:sym typeface="Trebuchet MS"/>
              </a:rPr>
              <a:t> findings indicate that patients are happy with the service provided by healthcare professionals at Hammersmith Hospital and happy with the manner in which members of staff provide them. Compare to last quarter there is a 16% decreases in the proportion of positive reviews for the staff theme. </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p:txBody>
      </p:sp>
      <p:sp>
        <p:nvSpPr>
          <p:cNvPr id="356" name="Google Shape;356;p17"/>
          <p:cNvSpPr txBox="1"/>
          <p:nvPr/>
        </p:nvSpPr>
        <p:spPr>
          <a:xfrm>
            <a:off x="874350" y="-102812"/>
            <a:ext cx="762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Summary of themes for each hospital</a:t>
            </a:r>
            <a:endParaRPr sz="1400" b="0" i="0" u="none" strike="noStrike" cap="none" dirty="0">
              <a:solidFill>
                <a:srgbClr val="000000"/>
              </a:solidFill>
              <a:latin typeface="Arial"/>
              <a:ea typeface="Arial"/>
              <a:cs typeface="Arial"/>
              <a:sym typeface="Arial"/>
            </a:endParaRPr>
          </a:p>
        </p:txBody>
      </p:sp>
      <p:sp>
        <p:nvSpPr>
          <p:cNvPr id="357" name="Google Shape;357;p17"/>
          <p:cNvSpPr txBox="1"/>
          <p:nvPr/>
        </p:nvSpPr>
        <p:spPr>
          <a:xfrm rot="-5400000">
            <a:off x="-364676" y="4782926"/>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16" name="Google Shape;102;p2">
            <a:extLst>
              <a:ext uri="{FF2B5EF4-FFF2-40B4-BE49-F238E27FC236}">
                <a16:creationId xmlns:a16="http://schemas.microsoft.com/office/drawing/2014/main" id="{F616F1D3-3B00-475F-8434-F932734BB236}"/>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65" name="Google Shape;365;p18"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66" name="Google Shape;366;p18"/>
          <p:cNvSpPr txBox="1"/>
          <p:nvPr/>
        </p:nvSpPr>
        <p:spPr>
          <a:xfrm>
            <a:off x="5739275" y="1297270"/>
            <a:ext cx="4319259"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 Mary’s Hospital: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reviews belonging to St Mary's Hospital have been largely positive this quarter. The highest proportion of feedback was identified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dirty="0">
                <a:solidFill>
                  <a:schemeClr val="dk1"/>
                </a:solidFill>
                <a:latin typeface="Khmer UI" panose="020B0502040204020203" pitchFamily="34" charset="0"/>
                <a:cs typeface="Khmer UI" panose="020B0502040204020203" pitchFamily="34" charset="0"/>
                <a:sym typeface="Trebuchet MS"/>
              </a:rPr>
              <a:t> theme with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majority of reviews being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(92%). However, 30% of the reviews belonging to the T</a:t>
            </a:r>
            <a:r>
              <a:rPr lang="en-GB" sz="1200" b="1" dirty="0">
                <a:solidFill>
                  <a:schemeClr val="dk1"/>
                </a:solidFill>
                <a:latin typeface="Khmer UI" panose="020B0502040204020203" pitchFamily="34" charset="0"/>
                <a:cs typeface="Khmer UI" panose="020B0502040204020203" pitchFamily="34" charset="0"/>
                <a:sym typeface="Trebuchet MS"/>
              </a:rPr>
              <a:t>reatment and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were negative in sentiment and 20% were neutral, suggesting that some patients are not satisfied with the care their receive at St Mary’s Hospital.</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On a positive note, 50% of the reviews relating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were positive in sentiment.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367" name="Google Shape;367;p18"/>
          <p:cNvGraphicFramePr/>
          <p:nvPr>
            <p:extLst>
              <p:ext uri="{D42A27DB-BD31-4B8C-83A1-F6EECF244321}">
                <p14:modId xmlns:p14="http://schemas.microsoft.com/office/powerpoint/2010/main" val="2352868160"/>
              </p:ext>
            </p:extLst>
          </p:nvPr>
        </p:nvGraphicFramePr>
        <p:xfrm>
          <a:off x="442914" y="1073800"/>
          <a:ext cx="4875600" cy="2483400"/>
        </p:xfrm>
        <a:graphic>
          <a:graphicData uri="http://schemas.openxmlformats.org/drawingml/2006/chart">
            <c:chart xmlns:c="http://schemas.openxmlformats.org/drawingml/2006/chart" xmlns:r="http://schemas.openxmlformats.org/officeDocument/2006/relationships" r:id="rId5"/>
          </a:graphicData>
        </a:graphic>
      </p:graphicFrame>
      <p:sp>
        <p:nvSpPr>
          <p:cNvPr id="368" name="Google Shape;368;p18"/>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69" name="Google Shape;369;p18"/>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0" name="Google Shape;370;p1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pic>
        <p:nvPicPr>
          <p:cNvPr id="371" name="Google Shape;371;p18"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72" name="Google Shape;372;p18"/>
          <p:cNvGraphicFramePr/>
          <p:nvPr>
            <p:extLst>
              <p:ext uri="{D42A27DB-BD31-4B8C-83A1-F6EECF244321}">
                <p14:modId xmlns:p14="http://schemas.microsoft.com/office/powerpoint/2010/main" val="688289501"/>
              </p:ext>
            </p:extLst>
          </p:nvPr>
        </p:nvGraphicFramePr>
        <p:xfrm>
          <a:off x="442914" y="3986443"/>
          <a:ext cx="4875600" cy="2552471"/>
        </p:xfrm>
        <a:graphic>
          <a:graphicData uri="http://schemas.openxmlformats.org/drawingml/2006/chart">
            <c:chart xmlns:c="http://schemas.openxmlformats.org/drawingml/2006/chart" xmlns:r="http://schemas.openxmlformats.org/officeDocument/2006/relationships" r:id="rId7"/>
          </a:graphicData>
        </a:graphic>
      </p:graphicFrame>
      <p:sp>
        <p:nvSpPr>
          <p:cNvPr id="373" name="Google Shape;373;p18"/>
          <p:cNvSpPr txBox="1"/>
          <p:nvPr/>
        </p:nvSpPr>
        <p:spPr>
          <a:xfrm rot="-5400000">
            <a:off x="-361937" y="5099458"/>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74" name="Google Shape;374;p18"/>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5" name="Google Shape;375;p18"/>
          <p:cNvSpPr txBox="1"/>
          <p:nvPr/>
        </p:nvSpPr>
        <p:spPr>
          <a:xfrm>
            <a:off x="5677131" y="4191537"/>
            <a:ext cx="4200195"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Queen Charlottes and Chelsea Hospital: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quarter the proportion of positive review for Queen Charlottes Hospital have decreased compare to last quarter. The reviews belonging to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themes were equally split between positive and negative sentiment. In addition, 64% (n.7) of the reviews mentioning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were negative in sentiment.  This evidence suggests that patients at Queen Charlotte’s and Chelsea Hospital were no happy with how their needs were not met and how the staff cared for them during their time in the hospital.</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sp>
        <p:nvSpPr>
          <p:cNvPr id="376" name="Google Shape;376;p18"/>
          <p:cNvSpPr txBox="1"/>
          <p:nvPr/>
        </p:nvSpPr>
        <p:spPr>
          <a:xfrm>
            <a:off x="863675" y="-102812"/>
            <a:ext cx="7746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hospitals</a:t>
            </a:r>
            <a:endParaRPr sz="1400" b="0" i="0" u="none" strike="noStrike" cap="none">
              <a:solidFill>
                <a:srgbClr val="000000"/>
              </a:solidFill>
              <a:latin typeface="Arial"/>
              <a:ea typeface="Arial"/>
              <a:cs typeface="Arial"/>
              <a:sym typeface="Arial"/>
            </a:endParaRPr>
          </a:p>
        </p:txBody>
      </p:sp>
      <p:sp>
        <p:nvSpPr>
          <p:cNvPr id="16" name="Google Shape;102;p2">
            <a:extLst>
              <a:ext uri="{FF2B5EF4-FFF2-40B4-BE49-F238E27FC236}">
                <a16:creationId xmlns:a16="http://schemas.microsoft.com/office/drawing/2014/main" id="{6D154B9A-255F-4899-9957-15D50E1BB33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84" name="Google Shape;384;p19"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87" name="Google Shape;387;p19"/>
          <p:cNvSpPr txBox="1"/>
          <p:nvPr/>
        </p:nvSpPr>
        <p:spPr>
          <a:xfrm rot="16200000">
            <a:off x="-281744" y="3559692"/>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88" name="Google Shape;388;p19"/>
          <p:cNvSpPr txBox="1"/>
          <p:nvPr/>
        </p:nvSpPr>
        <p:spPr>
          <a:xfrm>
            <a:off x="2017589" y="5108033"/>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389" name="Google Shape;389;p1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390" name="Google Shape;390;p19"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graphicFrame>
        <p:nvGraphicFramePr>
          <p:cNvPr id="392" name="Google Shape;392;p19"/>
          <p:cNvGraphicFramePr/>
          <p:nvPr>
            <p:extLst>
              <p:ext uri="{D42A27DB-BD31-4B8C-83A1-F6EECF244321}">
                <p14:modId xmlns:p14="http://schemas.microsoft.com/office/powerpoint/2010/main" val="4034994078"/>
              </p:ext>
            </p:extLst>
          </p:nvPr>
        </p:nvGraphicFramePr>
        <p:xfrm>
          <a:off x="525201" y="2317048"/>
          <a:ext cx="4875600" cy="2776577"/>
        </p:xfrm>
        <a:graphic>
          <a:graphicData uri="http://schemas.openxmlformats.org/drawingml/2006/chart">
            <c:chart xmlns:c="http://schemas.openxmlformats.org/drawingml/2006/chart" xmlns:r="http://schemas.openxmlformats.org/officeDocument/2006/relationships" r:id="rId6"/>
          </a:graphicData>
        </a:graphic>
      </p:graphicFrame>
      <p:sp>
        <p:nvSpPr>
          <p:cNvPr id="395" name="Google Shape;395;p19"/>
          <p:cNvSpPr txBox="1"/>
          <p:nvPr/>
        </p:nvSpPr>
        <p:spPr>
          <a:xfrm>
            <a:off x="5900024" y="1711324"/>
            <a:ext cx="4236136"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Chelsea and Westminster Hospital: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last quarter,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total number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positive reviews for this hospital have increased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67%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(n.18)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 the theme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This indicates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most patients/service users were satisfied with the quality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treatment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they received at the hospital.</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However, 30% (n.8) of the reviews were negative. This indicate that patients are not satisfied with the treatment they currently receive from Chelsea and Westminster hospital. </a:t>
            </a:r>
            <a:endParaRPr lang="en-GB" sz="1200" dirty="0">
              <a:solidFill>
                <a:schemeClr val="dk1"/>
              </a:solidFill>
              <a:latin typeface="Khmer UI" panose="020B0502040204020203" pitchFamily="34" charset="0"/>
              <a:ea typeface="Trebuchet MS"/>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majority of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reviews relating to the theme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positive (71%). This suggest that, most patients are happy with the manner in which care is provided by healthcare professionals at Chelsea and Westminster Hospital. 22% (n.9) of the reviews negative.</a:t>
            </a: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In comparison to the two top themes mentioned for Chelsea and Westminster hospital, the reviews belonging to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were negative in sentiment with  69% (n.11).</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sp>
        <p:nvSpPr>
          <p:cNvPr id="396" name="Google Shape;396;p19"/>
          <p:cNvSpPr txBox="1"/>
          <p:nvPr/>
        </p:nvSpPr>
        <p:spPr>
          <a:xfrm>
            <a:off x="970477" y="-102825"/>
            <a:ext cx="7041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a:t>
            </a:r>
            <a:endParaRPr sz="1400" b="0" i="0" u="none" strike="noStrike" cap="none">
              <a:solidFill>
                <a:srgbClr val="000000"/>
              </a:solidFill>
              <a:latin typeface="Arial"/>
              <a:ea typeface="Arial"/>
              <a:cs typeface="Arial"/>
              <a:sym typeface="Arial"/>
            </a:endParaRPr>
          </a:p>
        </p:txBody>
      </p:sp>
      <p:sp>
        <p:nvSpPr>
          <p:cNvPr id="13" name="Google Shape;102;p2">
            <a:extLst>
              <a:ext uri="{FF2B5EF4-FFF2-40B4-BE49-F238E27FC236}">
                <a16:creationId xmlns:a16="http://schemas.microsoft.com/office/drawing/2014/main" id="{89B63A6D-561F-4896-9EF2-2B04EC2FD51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4F6B"/>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l="4783" t="2709"/>
          <a:stretch/>
        </p:blipFill>
        <p:spPr>
          <a:xfrm>
            <a:off x="-5438" y="32782"/>
            <a:ext cx="10516276" cy="6978158"/>
          </a:xfrm>
          <a:prstGeom prst="rect">
            <a:avLst/>
          </a:prstGeom>
          <a:noFill/>
          <a:ln>
            <a:noFill/>
          </a:ln>
        </p:spPr>
      </p:pic>
      <p:pic>
        <p:nvPicPr>
          <p:cNvPr id="99" name="Google Shape;99;p2"/>
          <p:cNvPicPr preferRelativeResize="0"/>
          <p:nvPr/>
        </p:nvPicPr>
        <p:blipFill rotWithShape="1">
          <a:blip r:embed="rId4">
            <a:alphaModFix/>
          </a:blip>
          <a:srcRect/>
          <a:stretch/>
        </p:blipFill>
        <p:spPr>
          <a:xfrm>
            <a:off x="-10876" y="-37206"/>
            <a:ext cx="10516276" cy="1029310"/>
          </a:xfrm>
          <a:prstGeom prst="rect">
            <a:avLst/>
          </a:prstGeom>
          <a:noFill/>
          <a:ln>
            <a:noFill/>
          </a:ln>
        </p:spPr>
      </p:pic>
      <p:sp>
        <p:nvSpPr>
          <p:cNvPr id="100" name="Google Shape;100;p2"/>
          <p:cNvSpPr/>
          <p:nvPr/>
        </p:nvSpPr>
        <p:spPr>
          <a:xfrm>
            <a:off x="1737792" y="1260835"/>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Introduction &amp; Executive Summary</a:t>
            </a:r>
            <a:endParaRPr sz="1400" b="0" i="0" u="none" strike="noStrike" cap="none">
              <a:solidFill>
                <a:srgbClr val="000000"/>
              </a:solidFill>
              <a:latin typeface="Arial"/>
              <a:ea typeface="Arial"/>
              <a:cs typeface="Arial"/>
              <a:sym typeface="Arial"/>
            </a:endParaRPr>
          </a:p>
        </p:txBody>
      </p:sp>
      <p:pic>
        <p:nvPicPr>
          <p:cNvPr id="101" name="Google Shape;101;p2"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02" name="Google Shape;102;p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
        <p:nvSpPr>
          <p:cNvPr id="103" name="Google Shape;103;p2"/>
          <p:cNvSpPr txBox="1"/>
          <p:nvPr/>
        </p:nvSpPr>
        <p:spPr>
          <a:xfrm>
            <a:off x="999448"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Contents</a:t>
            </a: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737792" y="1702625"/>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737792" y="2151437"/>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Overall Star Rating</a:t>
            </a: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737792" y="2600249"/>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Total Reviews per Service Category</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737792" y="3049061"/>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Distribution of Positive, Neutral &amp; Negative</a:t>
            </a: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737790" y="3497873"/>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GP, Hospital and Pharmacies</a:t>
            </a:r>
            <a:endParaRPr sz="1800" b="0" i="0" u="none" strike="noStrike" cap="none">
              <a:solidFill>
                <a:schemeClr val="lt1"/>
              </a:solidFill>
              <a:latin typeface="Trebuchet MS"/>
              <a:ea typeface="Trebuchet MS"/>
              <a:cs typeface="Trebuchet MS"/>
              <a:sym typeface="Trebuchet MS"/>
            </a:endParaRPr>
          </a:p>
        </p:txBody>
      </p:sp>
      <p:sp>
        <p:nvSpPr>
          <p:cNvPr id="109" name="Google Shape;109;p2"/>
          <p:cNvSpPr/>
          <p:nvPr/>
        </p:nvSpPr>
        <p:spPr>
          <a:xfrm>
            <a:off x="1737789" y="395164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710706" y="4784565"/>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for Primary Care Network Area</a:t>
            </a:r>
            <a:endParaRPr sz="1800" b="0" i="0" u="none" strike="noStrike" cap="none">
              <a:solidFill>
                <a:schemeClr val="lt1"/>
              </a:solidFill>
              <a:latin typeface="Trebuchet MS"/>
              <a:ea typeface="Trebuchet MS"/>
              <a:cs typeface="Trebuchet MS"/>
              <a:sym typeface="Trebuchet MS"/>
            </a:endParaRPr>
          </a:p>
        </p:txBody>
      </p:sp>
      <p:sp>
        <p:nvSpPr>
          <p:cNvPr id="111" name="Google Shape;111;p2"/>
          <p:cNvSpPr/>
          <p:nvPr/>
        </p:nvSpPr>
        <p:spPr>
          <a:xfrm>
            <a:off x="1720133" y="5254918"/>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Demographic Information </a:t>
            </a:r>
            <a:endParaRPr sz="1800" b="0" i="0" u="none" strike="noStrike" cap="none">
              <a:solidFill>
                <a:schemeClr val="lt1"/>
              </a:solidFill>
              <a:latin typeface="Trebuchet MS"/>
              <a:ea typeface="Trebuchet MS"/>
              <a:cs typeface="Trebuchet MS"/>
              <a:sym typeface="Trebuchet MS"/>
            </a:endParaRPr>
          </a:p>
        </p:txBody>
      </p:sp>
      <p:sp>
        <p:nvSpPr>
          <p:cNvPr id="112" name="Google Shape;112;p2"/>
          <p:cNvSpPr/>
          <p:nvPr/>
        </p:nvSpPr>
        <p:spPr>
          <a:xfrm>
            <a:off x="8093245" y="130581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2</a:t>
            </a: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8093244" y="173102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4</a:t>
            </a: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8093243" y="218231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8093242" y="261822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8</a:t>
            </a: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8097538" y="306892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9</a:t>
            </a: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8093242" y="352627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8" name="Google Shape;118;p2"/>
          <p:cNvSpPr/>
          <p:nvPr/>
        </p:nvSpPr>
        <p:spPr>
          <a:xfrm>
            <a:off x="8093242" y="397508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9" name="Google Shape;119;p2"/>
          <p:cNvSpPr/>
          <p:nvPr/>
        </p:nvSpPr>
        <p:spPr>
          <a:xfrm>
            <a:off x="8093241" y="5320488"/>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0" name="Google Shape;120;p2"/>
          <p:cNvSpPr/>
          <p:nvPr/>
        </p:nvSpPr>
        <p:spPr>
          <a:xfrm>
            <a:off x="1726571" y="566861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Conclusion</a:t>
            </a:r>
            <a:endParaRPr sz="1800" b="0" i="0" u="none" strike="noStrike" cap="none">
              <a:solidFill>
                <a:schemeClr val="lt1"/>
              </a:solidFill>
              <a:latin typeface="Trebuchet MS"/>
              <a:ea typeface="Trebuchet MS"/>
              <a:cs typeface="Trebuchet MS"/>
              <a:sym typeface="Trebuchet MS"/>
            </a:endParaRPr>
          </a:p>
        </p:txBody>
      </p:sp>
      <p:sp>
        <p:nvSpPr>
          <p:cNvPr id="121" name="Google Shape;121;p2"/>
          <p:cNvSpPr txBox="1"/>
          <p:nvPr/>
        </p:nvSpPr>
        <p:spPr>
          <a:xfrm>
            <a:off x="8066162" y="3521861"/>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10</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8043812" y="3970673"/>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29</a:t>
            </a:r>
            <a:endParaRPr sz="1400" b="0" i="0" u="none" strike="noStrike" cap="none" dirty="0">
              <a:solidFill>
                <a:schemeClr val="dk1"/>
              </a:solidFill>
              <a:latin typeface="Trebuchet MS"/>
              <a:ea typeface="Trebuchet MS"/>
              <a:cs typeface="Trebuchet MS"/>
              <a:sym typeface="Trebuchet MS"/>
            </a:endParaRPr>
          </a:p>
        </p:txBody>
      </p:sp>
      <p:sp>
        <p:nvSpPr>
          <p:cNvPr id="123" name="Google Shape;123;p2"/>
          <p:cNvSpPr txBox="1"/>
          <p:nvPr/>
        </p:nvSpPr>
        <p:spPr>
          <a:xfrm>
            <a:off x="8043996" y="5304490"/>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48</a:t>
            </a:r>
            <a:endParaRPr sz="1400" b="0" i="0" u="none" strike="noStrike" cap="none" dirty="0">
              <a:solidFill>
                <a:schemeClr val="dk1"/>
              </a:solidFill>
              <a:latin typeface="Trebuchet MS"/>
              <a:ea typeface="Trebuchet MS"/>
              <a:cs typeface="Trebuchet MS"/>
              <a:sym typeface="Trebuchet MS"/>
            </a:endParaRPr>
          </a:p>
        </p:txBody>
      </p:sp>
      <p:sp>
        <p:nvSpPr>
          <p:cNvPr id="124" name="Google Shape;124;p2"/>
          <p:cNvSpPr/>
          <p:nvPr/>
        </p:nvSpPr>
        <p:spPr>
          <a:xfrm>
            <a:off x="4982742" y="6700901"/>
            <a:ext cx="105103" cy="157099"/>
          </a:xfrm>
          <a:prstGeom prst="ellipse">
            <a:avLst/>
          </a:prstGeom>
          <a:solidFill>
            <a:srgbClr val="024F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1726572" y="4366136"/>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Negative and neutral reviews</a:t>
            </a:r>
            <a:endParaRPr sz="1800" b="0" i="0" u="none" strike="noStrike" cap="none">
              <a:solidFill>
                <a:schemeClr val="lt1"/>
              </a:solidFill>
              <a:latin typeface="Trebuchet MS"/>
              <a:ea typeface="Trebuchet MS"/>
              <a:cs typeface="Trebuchet MS"/>
              <a:sym typeface="Trebuchet MS"/>
            </a:endParaRPr>
          </a:p>
        </p:txBody>
      </p:sp>
      <p:sp>
        <p:nvSpPr>
          <p:cNvPr id="126" name="Google Shape;126;p2"/>
          <p:cNvSpPr/>
          <p:nvPr/>
        </p:nvSpPr>
        <p:spPr>
          <a:xfrm>
            <a:off x="8093238" y="4814990"/>
            <a:ext cx="296563" cy="30525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9</a:t>
            </a:r>
            <a:endParaRPr sz="1400" b="0" i="0" u="none" strike="noStrike" cap="none">
              <a:solidFill>
                <a:schemeClr val="lt1"/>
              </a:solidFill>
              <a:latin typeface="Trebuchet MS"/>
              <a:ea typeface="Trebuchet MS"/>
              <a:cs typeface="Trebuchet MS"/>
              <a:sym typeface="Trebuchet MS"/>
            </a:endParaRPr>
          </a:p>
        </p:txBody>
      </p:sp>
      <p:sp>
        <p:nvSpPr>
          <p:cNvPr id="127" name="Google Shape;127;p2"/>
          <p:cNvSpPr txBox="1"/>
          <p:nvPr/>
        </p:nvSpPr>
        <p:spPr>
          <a:xfrm>
            <a:off x="8066162" y="4813238"/>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36</a:t>
            </a:r>
            <a:endParaRPr sz="1400" b="0" i="0" u="none" strike="noStrike" cap="none" dirty="0">
              <a:solidFill>
                <a:schemeClr val="dk1"/>
              </a:solidFill>
              <a:latin typeface="Trebuchet MS"/>
              <a:ea typeface="Trebuchet MS"/>
              <a:cs typeface="Trebuchet MS"/>
              <a:sym typeface="Trebuchet MS"/>
            </a:endParaRPr>
          </a:p>
        </p:txBody>
      </p:sp>
      <p:sp>
        <p:nvSpPr>
          <p:cNvPr id="128" name="Google Shape;128;p2"/>
          <p:cNvSpPr/>
          <p:nvPr/>
        </p:nvSpPr>
        <p:spPr>
          <a:xfrm>
            <a:off x="8043812" y="4369499"/>
            <a:ext cx="368336"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9" name="Google Shape;129;p2"/>
          <p:cNvSpPr txBox="1"/>
          <p:nvPr/>
        </p:nvSpPr>
        <p:spPr>
          <a:xfrm>
            <a:off x="8066161" y="4396907"/>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32</a:t>
            </a:r>
            <a:endParaRPr sz="1400" b="0" i="0" u="none" strike="noStrike" cap="none" dirty="0">
              <a:solidFill>
                <a:schemeClr val="dk1"/>
              </a:solidFill>
              <a:latin typeface="Trebuchet MS"/>
              <a:ea typeface="Trebuchet MS"/>
              <a:cs typeface="Trebuchet MS"/>
              <a:sym typeface="Trebuchet MS"/>
            </a:endParaRPr>
          </a:p>
        </p:txBody>
      </p:sp>
      <p:sp>
        <p:nvSpPr>
          <p:cNvPr id="130" name="Google Shape;130;p2"/>
          <p:cNvSpPr/>
          <p:nvPr/>
        </p:nvSpPr>
        <p:spPr>
          <a:xfrm>
            <a:off x="8086306" y="567926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1" name="Google Shape;131;p2"/>
          <p:cNvSpPr txBox="1"/>
          <p:nvPr/>
        </p:nvSpPr>
        <p:spPr>
          <a:xfrm>
            <a:off x="8066160" y="568184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51</a:t>
            </a:r>
            <a:endParaRPr sz="1400" b="0" i="0" u="none" strike="noStrike" cap="none" dirty="0">
              <a:solidFill>
                <a:schemeClr val="dk1"/>
              </a:solidFill>
              <a:latin typeface="Trebuchet MS"/>
              <a:ea typeface="Trebuchet MS"/>
              <a:cs typeface="Trebuchet MS"/>
              <a:sym typeface="Trebuchet MS"/>
            </a:endParaRPr>
          </a:p>
        </p:txBody>
      </p:sp>
      <p:sp>
        <p:nvSpPr>
          <p:cNvPr id="132" name="Google Shape;132;p2"/>
          <p:cNvSpPr/>
          <p:nvPr/>
        </p:nvSpPr>
        <p:spPr>
          <a:xfrm>
            <a:off x="1733053" y="6128024"/>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Action, impact and next steps</a:t>
            </a:r>
            <a:endParaRPr sz="1800" b="0" i="0" u="none" strike="noStrike" cap="none">
              <a:solidFill>
                <a:schemeClr val="lt1"/>
              </a:solidFill>
              <a:latin typeface="Trebuchet MS"/>
              <a:ea typeface="Trebuchet MS"/>
              <a:cs typeface="Trebuchet MS"/>
              <a:sym typeface="Trebuchet MS"/>
            </a:endParaRPr>
          </a:p>
        </p:txBody>
      </p:sp>
      <p:sp>
        <p:nvSpPr>
          <p:cNvPr id="133" name="Google Shape;133;p2"/>
          <p:cNvSpPr/>
          <p:nvPr/>
        </p:nvSpPr>
        <p:spPr>
          <a:xfrm>
            <a:off x="8115586" y="6150906"/>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4" name="Google Shape;134;p2"/>
          <p:cNvSpPr txBox="1"/>
          <p:nvPr/>
        </p:nvSpPr>
        <p:spPr>
          <a:xfrm>
            <a:off x="8086306" y="6125171"/>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53</a:t>
            </a:r>
            <a:endParaRPr sz="1400" b="0" i="0" u="none" strike="noStrike" cap="none" dirty="0">
              <a:solidFill>
                <a:schemeClr val="dk1"/>
              </a:solidFill>
              <a:latin typeface="Trebuchet MS"/>
              <a:ea typeface="Trebuchet MS"/>
              <a:cs typeface="Trebuchet MS"/>
              <a:sym typeface="Trebuchet MS"/>
            </a:endParaRPr>
          </a:p>
        </p:txBody>
      </p:sp>
      <p:sp>
        <p:nvSpPr>
          <p:cNvPr id="135" name="Google Shape;135;p2"/>
          <p:cNvSpPr/>
          <p:nvPr/>
        </p:nvSpPr>
        <p:spPr>
          <a:xfrm>
            <a:off x="1733053" y="6553113"/>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Appendix</a:t>
            </a:r>
            <a:endParaRPr sz="1800" b="0" i="0" u="none" strike="noStrike" cap="none">
              <a:solidFill>
                <a:schemeClr val="lt1"/>
              </a:solidFill>
              <a:latin typeface="Trebuchet MS"/>
              <a:ea typeface="Trebuchet MS"/>
              <a:cs typeface="Trebuchet MS"/>
              <a:sym typeface="Trebuchet MS"/>
            </a:endParaRPr>
          </a:p>
        </p:txBody>
      </p:sp>
      <p:sp>
        <p:nvSpPr>
          <p:cNvPr id="136" name="Google Shape;136;p2"/>
          <p:cNvSpPr/>
          <p:nvPr/>
        </p:nvSpPr>
        <p:spPr>
          <a:xfrm>
            <a:off x="8089633" y="658913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7" name="Google Shape;137;p2"/>
          <p:cNvSpPr txBox="1"/>
          <p:nvPr/>
        </p:nvSpPr>
        <p:spPr>
          <a:xfrm>
            <a:off x="8093238" y="657296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54</a:t>
            </a:r>
            <a:endParaRPr sz="14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42" name="Google Shape;442;p22"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43" name="Google Shape;443;p22"/>
          <p:cNvSpPr txBox="1"/>
          <p:nvPr/>
        </p:nvSpPr>
        <p:spPr>
          <a:xfrm>
            <a:off x="478971" y="1083763"/>
            <a:ext cx="9811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one of the leading themes identified for Imperial College NHS Trust this quarter, with 68 patient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being identified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theme. In total,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4% (n.3)</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were neutral and 26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(n.18)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negative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It also had the highest proportion of positive reviews out of all the main themes relating to hospital services. This suggests that the professionalism and manner of care from Imperial College NHS Trust staff is exemplary.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breakdown of the top tow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Attitudes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regularly 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sub-theme,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(n.35) within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referencing this sub-theme. Out of the total number of these reviews, 63% were positive in sentiment, providing strong evidence that patient-facing staff at the Imperial College NHS Trust are delivering care to a very high standard. However, 37% of the reviews mentioning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were negative in sentiment.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444" name="Google Shape;444;p22"/>
          <p:cNvGraphicFramePr/>
          <p:nvPr>
            <p:extLst>
              <p:ext uri="{D42A27DB-BD31-4B8C-83A1-F6EECF244321}">
                <p14:modId xmlns:p14="http://schemas.microsoft.com/office/powerpoint/2010/main" val="4049755345"/>
              </p:ext>
            </p:extLst>
          </p:nvPr>
        </p:nvGraphicFramePr>
        <p:xfrm>
          <a:off x="559799" y="3004687"/>
          <a:ext cx="4875600" cy="3365139"/>
        </p:xfrm>
        <a:graphic>
          <a:graphicData uri="http://schemas.openxmlformats.org/drawingml/2006/chart">
            <c:chart xmlns:c="http://schemas.openxmlformats.org/drawingml/2006/chart" xmlns:r="http://schemas.openxmlformats.org/officeDocument/2006/relationships" r:id="rId5"/>
          </a:graphicData>
        </a:graphic>
      </p:graphicFrame>
      <p:sp>
        <p:nvSpPr>
          <p:cNvPr id="445" name="Google Shape;445;p22"/>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46" name="Google Shape;446;p22"/>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47" name="Google Shape;447;p22"/>
          <p:cNvSpPr txBox="1"/>
          <p:nvPr/>
        </p:nvSpPr>
        <p:spPr>
          <a:xfrm>
            <a:off x="5468380" y="2762336"/>
            <a:ext cx="4698376"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“The staff are a</a:t>
            </a:r>
            <a:r>
              <a:rPr lang="en-GB" sz="1200" dirty="0">
                <a:solidFill>
                  <a:schemeClr val="dk1"/>
                </a:solidFill>
                <a:highlight>
                  <a:srgbClr val="DDEAC0"/>
                </a:highlight>
                <a:latin typeface="Trebuchet MS"/>
              </a:rPr>
              <a:t>ttentive and friendly.</a:t>
            </a:r>
          </a:p>
          <a:p>
            <a:pPr algn="just">
              <a:buSzPts val="1200"/>
            </a:pPr>
            <a:r>
              <a:rPr lang="en-GB" sz="1200" dirty="0">
                <a:solidFill>
                  <a:schemeClr val="dk1"/>
                </a:solidFill>
                <a:highlight>
                  <a:srgbClr val="DDEAC0"/>
                </a:highlight>
                <a:latin typeface="Trebuchet MS"/>
              </a:rPr>
              <a:t>Always seems to be someone to point you in the right direction.</a:t>
            </a:r>
            <a:r>
              <a:rPr lang="en-GB" sz="1200" dirty="0">
                <a:solidFill>
                  <a:schemeClr val="dk1"/>
                </a:solidFill>
                <a:highlight>
                  <a:srgbClr val="DDEAC0"/>
                </a:highlight>
                <a:latin typeface="Trebuchet MS"/>
                <a:sym typeface="Trebuchet MS"/>
              </a:rPr>
              <a:t>”</a:t>
            </a:r>
            <a:endParaRPr lang="en-GB"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staff are highly skilled and professional and always treat their patients as individuals and with respect.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lang="en-GB" sz="1400" b="0" i="0" u="none" strike="noStrike" cap="none" dirty="0">
              <a:solidFill>
                <a:srgbClr val="000000"/>
              </a:solidFill>
              <a:latin typeface="Arial"/>
              <a:ea typeface="Arial"/>
              <a:cs typeface="Arial"/>
              <a:sym typeface="Arial"/>
            </a:endParaRPr>
          </a:p>
        </p:txBody>
      </p:sp>
      <p:sp>
        <p:nvSpPr>
          <p:cNvPr id="448" name="Google Shape;448;p22"/>
          <p:cNvSpPr txBox="1"/>
          <p:nvPr/>
        </p:nvSpPr>
        <p:spPr>
          <a:xfrm>
            <a:off x="5435399" y="4782178"/>
            <a:ext cx="476685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Worse Hospital in South West, very rude doctor you have to see for sorting out your problem.</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staff at the antenatal are extremely rude, they don't even say hello, it's appalling to see the way they treat a pregnant woman.</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Maternity department </a:t>
            </a:r>
            <a:endParaRPr sz="1400" b="0" i="0" u="none" strike="noStrike" cap="none" dirty="0">
              <a:solidFill>
                <a:srgbClr val="000000"/>
              </a:solidFill>
              <a:latin typeface="Arial"/>
              <a:ea typeface="Arial"/>
              <a:cs typeface="Arial"/>
              <a:sym typeface="Arial"/>
            </a:endParaRPr>
          </a:p>
        </p:txBody>
      </p:sp>
      <p:cxnSp>
        <p:nvCxnSpPr>
          <p:cNvPr id="449" name="Google Shape;449;p22"/>
          <p:cNvCxnSpPr/>
          <p:nvPr/>
        </p:nvCxnSpPr>
        <p:spPr>
          <a:xfrm>
            <a:off x="5533574" y="2803655"/>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50" name="Google Shape;450;p22"/>
          <p:cNvCxnSpPr/>
          <p:nvPr/>
        </p:nvCxnSpPr>
        <p:spPr>
          <a:xfrm>
            <a:off x="5533574" y="478217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51" name="Google Shape;451;p2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pic>
        <p:nvPicPr>
          <p:cNvPr id="452" name="Google Shape;452;p2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53" name="Google Shape;453;p22"/>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54" name="Google Shape;454;p22"/>
          <p:cNvCxnSpPr/>
          <p:nvPr/>
        </p:nvCxnSpPr>
        <p:spPr>
          <a:xfrm>
            <a:off x="5533574" y="6565056"/>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6CD97A08-C197-4D2B-9BB1-E3DAEA4FD6B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03" name="Google Shape;403;p20"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04" name="Google Shape;404;p20"/>
          <p:cNvSpPr txBox="1"/>
          <p:nvPr/>
        </p:nvSpPr>
        <p:spPr>
          <a:xfrm>
            <a:off x="478971" y="1083763"/>
            <a:ext cx="9811500" cy="1754286"/>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our </a:t>
            </a:r>
            <a:r>
              <a:rPr lang="en-GB" sz="1200" dirty="0">
                <a:solidFill>
                  <a:schemeClr val="dk1"/>
                </a:solidFill>
                <a:latin typeface="Khmer UI" panose="020B0502040204020203" pitchFamily="34" charset="0"/>
                <a:cs typeface="Khmer UI" panose="020B0502040204020203" pitchFamily="34" charset="0"/>
              </a:rPr>
              <a:t>second most popular theme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identified for Imperial College NHS Trust this quarter,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comments highlighting this area. These reviews have been positive,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patients/service users expressed their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satisfaction, whilst 33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(n.17) were negative in sentiment and 4% were neutral. The chart below shows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breakdown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the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top three sub-themes.</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br>
              <a:rPr lang="en-GB" sz="1200" b="1"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experience was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most regularly theme identified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feedback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 this sub-theme being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 in sentiment. In addition, 100</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(n.6)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that made reference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sub-theme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Quality of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 these findings indicate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patients are happy with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quality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care being received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However,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remains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room for improvement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to ensure that patients overall experience of care at the Trust's hospitals are positive in nature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405" name="Google Shape;405;p20"/>
          <p:cNvGraphicFramePr/>
          <p:nvPr>
            <p:extLst>
              <p:ext uri="{D42A27DB-BD31-4B8C-83A1-F6EECF244321}">
                <p14:modId xmlns:p14="http://schemas.microsoft.com/office/powerpoint/2010/main" val="3721106456"/>
              </p:ext>
            </p:extLst>
          </p:nvPr>
        </p:nvGraphicFramePr>
        <p:xfrm>
          <a:off x="471455" y="3081891"/>
          <a:ext cx="4783964" cy="3528681"/>
        </p:xfrm>
        <a:graphic>
          <a:graphicData uri="http://schemas.openxmlformats.org/drawingml/2006/chart">
            <c:chart xmlns:c="http://schemas.openxmlformats.org/drawingml/2006/chart" xmlns:r="http://schemas.openxmlformats.org/officeDocument/2006/relationships" r:id="rId5"/>
          </a:graphicData>
        </a:graphic>
      </p:graphicFrame>
      <p:sp>
        <p:nvSpPr>
          <p:cNvPr id="406" name="Google Shape;406;p20"/>
          <p:cNvSpPr txBox="1"/>
          <p:nvPr/>
        </p:nvSpPr>
        <p:spPr>
          <a:xfrm rot="-5400000">
            <a:off x="-256759" y="4496240"/>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Sub-themes</a:t>
            </a:r>
            <a:endParaRPr sz="1400" b="0" i="0" u="none" strike="noStrike" cap="none" dirty="0">
              <a:solidFill>
                <a:srgbClr val="000000"/>
              </a:solidFill>
              <a:latin typeface="Arial"/>
              <a:ea typeface="Arial"/>
              <a:cs typeface="Arial"/>
              <a:sym typeface="Arial"/>
            </a:endParaRPr>
          </a:p>
        </p:txBody>
      </p:sp>
      <p:sp>
        <p:nvSpPr>
          <p:cNvPr id="407" name="Google Shape;407;p20"/>
          <p:cNvSpPr txBox="1"/>
          <p:nvPr/>
        </p:nvSpPr>
        <p:spPr>
          <a:xfrm>
            <a:off x="1970602" y="6567587"/>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408" name="Google Shape;408;p20"/>
          <p:cNvSpPr txBox="1"/>
          <p:nvPr/>
        </p:nvSpPr>
        <p:spPr>
          <a:xfrm>
            <a:off x="5429371" y="2614917"/>
            <a:ext cx="4783963"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b="1"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“I</a:t>
            </a:r>
            <a:r>
              <a:rPr lang="en-GB" sz="1200" dirty="0">
                <a:solidFill>
                  <a:schemeClr val="dk1"/>
                </a:solidFill>
                <a:highlight>
                  <a:srgbClr val="DDEAC0"/>
                </a:highlight>
                <a:latin typeface="Trebuchet MS"/>
              </a:rPr>
              <a:t> had my baby girl there and it was the best experience staff were very nice and professional.</a:t>
            </a:r>
            <a:r>
              <a:rPr lang="en-GB" sz="1200" dirty="0">
                <a:solidFill>
                  <a:schemeClr val="dk1"/>
                </a:solidFill>
                <a:highlight>
                  <a:srgbClr val="DDEAC0"/>
                </a:highlight>
                <a:latin typeface="Trebuchet MS"/>
                <a:sym typeface="Trebuchet MS"/>
              </a:rPr>
              <a:t>” </a:t>
            </a:r>
            <a:endParaRPr lang="en-GB"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Maternity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Had an infection could not get an appointment at my GP so went to the A&amp;E and I was offered antibiotics which did help. They were very helpful.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409" name="Google Shape;409;p20"/>
          <p:cNvSpPr txBox="1"/>
          <p:nvPr/>
        </p:nvSpPr>
        <p:spPr>
          <a:xfrm>
            <a:off x="5429372" y="4211225"/>
            <a:ext cx="4860995"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was seen by a surgeon called Miss P and she was so rude, she didn't help me at all with making me feel comfortable about my situation! She essentially made me feel like I was wasting her time and shouldn't be there! Had to leave without any help and was very upset.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Such unprofessional and rude doctors and staff. My partner has been left at Emergency for 4 hours waiting in pain. No one did come to see him. My partner was in a life-threatening condition. They gave him paracetamol and sent him back home. </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p:txBody>
      </p:sp>
      <p:cxnSp>
        <p:nvCxnSpPr>
          <p:cNvPr id="410" name="Google Shape;410;p20"/>
          <p:cNvCxnSpPr/>
          <p:nvPr/>
        </p:nvCxnSpPr>
        <p:spPr>
          <a:xfrm>
            <a:off x="5500913" y="2838049"/>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11" name="Google Shape;411;p20"/>
          <p:cNvCxnSpPr/>
          <p:nvPr/>
        </p:nvCxnSpPr>
        <p:spPr>
          <a:xfrm>
            <a:off x="5519381" y="4365000"/>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413" name="Google Shape;413;p20"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14" name="Google Shape;414;p20"/>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Themes and Sub-Themes for Imperial College NHS Trust</a:t>
            </a:r>
            <a:endParaRPr sz="1400" b="0" i="0" u="none" strike="noStrike" cap="none" dirty="0">
              <a:solidFill>
                <a:srgbClr val="000000"/>
              </a:solidFill>
              <a:latin typeface="Arial"/>
              <a:ea typeface="Arial"/>
              <a:cs typeface="Arial"/>
              <a:sym typeface="Arial"/>
            </a:endParaRPr>
          </a:p>
        </p:txBody>
      </p:sp>
      <p:cxnSp>
        <p:nvCxnSpPr>
          <p:cNvPr id="415" name="Google Shape;415;p20"/>
          <p:cNvCxnSpPr/>
          <p:nvPr/>
        </p:nvCxnSpPr>
        <p:spPr>
          <a:xfrm>
            <a:off x="5500912" y="684824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05796190-6326-480C-BD79-C1CC447F417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62" name="Google Shape;462;p23"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63" name="Google Shape;463;p23"/>
          <p:cNvSpPr txBox="1"/>
          <p:nvPr/>
        </p:nvSpPr>
        <p:spPr>
          <a:xfrm>
            <a:off x="414692" y="1116220"/>
            <a:ext cx="98115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On this occasion,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our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third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with 28 patient reviews focusing on this area. Out of the total number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times this theme was 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(n.10)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(n.3)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Following on from the last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four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demonstrates that the sentiment around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is largely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of the top sub-theme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p>
          <a:p>
            <a:pPr marL="0" marR="0" lvl="0" indent="0" algn="l" rtl="0">
              <a:lnSpc>
                <a:spcPct val="100000"/>
              </a:lnSpc>
              <a:spcBef>
                <a:spcPts val="0"/>
              </a:spcBef>
              <a:spcAft>
                <a:spcPts val="0"/>
              </a:spcAft>
              <a:buClr>
                <a:srgbClr val="000000"/>
              </a:buClr>
              <a:buSzPts val="1200"/>
              <a:buFont typeface="Arial"/>
              <a:buNone/>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Unsurprisingly, the sub-theme related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half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reviews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(n.14) of all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issues focusing on this topic. In addition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 sentiment around this sub-theme was negative in the majority of these reviews (50%). This indicates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patients are having to wait longer then they would like, to get the necessary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ervice they need. On a more encouraging note 36% of the reviews belonging to this sub-theme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identified 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464" name="Google Shape;464;p23"/>
          <p:cNvGraphicFramePr/>
          <p:nvPr>
            <p:extLst>
              <p:ext uri="{D42A27DB-BD31-4B8C-83A1-F6EECF244321}">
                <p14:modId xmlns:p14="http://schemas.microsoft.com/office/powerpoint/2010/main" val="4126069667"/>
              </p:ext>
            </p:extLst>
          </p:nvPr>
        </p:nvGraphicFramePr>
        <p:xfrm>
          <a:off x="559799" y="3429000"/>
          <a:ext cx="4760643" cy="2975414"/>
        </p:xfrm>
        <a:graphic>
          <a:graphicData uri="http://schemas.openxmlformats.org/drawingml/2006/chart">
            <c:chart xmlns:c="http://schemas.openxmlformats.org/drawingml/2006/chart" xmlns:r="http://schemas.openxmlformats.org/officeDocument/2006/relationships" r:id="rId5"/>
          </a:graphicData>
        </a:graphic>
      </p:graphicFrame>
      <p:sp>
        <p:nvSpPr>
          <p:cNvPr id="465" name="Google Shape;465;p23"/>
          <p:cNvSpPr txBox="1"/>
          <p:nvPr/>
        </p:nvSpPr>
        <p:spPr>
          <a:xfrm rot="-5400000">
            <a:off x="-179238" y="4520023"/>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Sub-themes</a:t>
            </a:r>
            <a:endParaRPr sz="1400" b="0" i="0" u="none" strike="noStrike" cap="none" dirty="0">
              <a:solidFill>
                <a:srgbClr val="000000"/>
              </a:solidFill>
              <a:latin typeface="Arial"/>
              <a:ea typeface="Arial"/>
              <a:cs typeface="Arial"/>
              <a:sym typeface="Arial"/>
            </a:endParaRPr>
          </a:p>
        </p:txBody>
      </p:sp>
      <p:sp>
        <p:nvSpPr>
          <p:cNvPr id="466" name="Google Shape;466;p23"/>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67" name="Google Shape;467;p23"/>
          <p:cNvSpPr txBox="1"/>
          <p:nvPr/>
        </p:nvSpPr>
        <p:spPr>
          <a:xfrm>
            <a:off x="5507791" y="2906152"/>
            <a:ext cx="4588355"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 was very quick, I had to wait for 2 to 3 weeks for the appointment, on the day I did not wait. I was seen on time. The staff were lovely and helpful.</a:t>
            </a:r>
            <a:r>
              <a:rPr lang="en-GB" sz="1200" dirty="0">
                <a:solidFill>
                  <a:schemeClr val="dk1"/>
                </a:solidFill>
                <a:highlight>
                  <a:srgbClr val="DDEAC0"/>
                </a:highlight>
                <a:latin typeface="Trebuchet MS"/>
                <a:sym typeface="Trebuchet MS"/>
              </a:rPr>
              <a:t>” </a:t>
            </a: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was there for a chest x-ray. There was no queue  I waited 5 mins to be called. It took about 10mins for the x-ray to be done then I was allowed to go home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X-Ray department </a:t>
            </a:r>
            <a:endParaRPr sz="1400" b="0" i="0" u="none" strike="noStrike" cap="none" dirty="0">
              <a:solidFill>
                <a:srgbClr val="000000"/>
              </a:solidFill>
              <a:latin typeface="Arial"/>
              <a:ea typeface="Arial"/>
              <a:cs typeface="Arial"/>
              <a:sym typeface="Arial"/>
            </a:endParaRPr>
          </a:p>
        </p:txBody>
      </p:sp>
      <p:sp>
        <p:nvSpPr>
          <p:cNvPr id="468" name="Google Shape;468;p23"/>
          <p:cNvSpPr txBox="1"/>
          <p:nvPr/>
        </p:nvSpPr>
        <p:spPr>
          <a:xfrm>
            <a:off x="5519381" y="4919048"/>
            <a:ext cx="4443294"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went to the A&amp;E it was great apart from the waiting which is expecting I was happy with the service. I received the right treatment.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Great service, great advice and support from the staff. Sometime I had to wait a bit longer for my appointment but it's okay.</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Maternity</a:t>
            </a:r>
            <a:r>
              <a:rPr lang="en-GB" sz="1200" b="0" i="1" u="none" strike="noStrike" cap="none" dirty="0">
                <a:solidFill>
                  <a:schemeClr val="dk1"/>
                </a:solidFill>
                <a:latin typeface="Trebuchet MS"/>
                <a:ea typeface="Trebuchet MS"/>
                <a:cs typeface="Trebuchet MS"/>
                <a:sym typeface="Trebuchet MS"/>
              </a:rPr>
              <a:t> department</a:t>
            </a:r>
            <a:endParaRPr sz="1400" b="0" i="0" u="none" strike="noStrike" cap="none" dirty="0">
              <a:solidFill>
                <a:srgbClr val="000000"/>
              </a:solidFill>
              <a:latin typeface="Arial"/>
              <a:ea typeface="Arial"/>
              <a:cs typeface="Arial"/>
              <a:sym typeface="Arial"/>
            </a:endParaRPr>
          </a:p>
        </p:txBody>
      </p:sp>
      <p:cxnSp>
        <p:nvCxnSpPr>
          <p:cNvPr id="469" name="Google Shape;469;p23"/>
          <p:cNvCxnSpPr/>
          <p:nvPr/>
        </p:nvCxnSpPr>
        <p:spPr>
          <a:xfrm>
            <a:off x="5519381" y="291218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70" name="Google Shape;470;p23"/>
          <p:cNvCxnSpPr>
            <a:cxnSpLocks/>
          </p:cNvCxnSpPr>
          <p:nvPr/>
        </p:nvCxnSpPr>
        <p:spPr>
          <a:xfrm>
            <a:off x="5598864" y="4997567"/>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471" name="Google Shape;471;p2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72" name="Google Shape;472;p23"/>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Themes and Sub-Themes for Imperial College NHS Trust</a:t>
            </a:r>
            <a:endParaRPr sz="1400" b="0" i="0" u="none" strike="noStrike" cap="none" dirty="0">
              <a:solidFill>
                <a:srgbClr val="000000"/>
              </a:solidFill>
              <a:latin typeface="Arial"/>
              <a:ea typeface="Arial"/>
              <a:cs typeface="Arial"/>
              <a:sym typeface="Arial"/>
            </a:endParaRPr>
          </a:p>
        </p:txBody>
      </p:sp>
      <p:cxnSp>
        <p:nvCxnSpPr>
          <p:cNvPr id="473" name="Google Shape;473;p23"/>
          <p:cNvCxnSpPr/>
          <p:nvPr/>
        </p:nvCxnSpPr>
        <p:spPr>
          <a:xfrm>
            <a:off x="5722743" y="6858000"/>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BC1FD4DA-7943-41A1-878A-AB65E1772F5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42" name="Google Shape;442;p22"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43" name="Google Shape;443;p22"/>
          <p:cNvSpPr txBox="1"/>
          <p:nvPr/>
        </p:nvSpPr>
        <p:spPr>
          <a:xfrm>
            <a:off x="478971" y="1083763"/>
            <a:ext cx="9811500" cy="18773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dirty="0">
                <a:latin typeface="Khmer UI" panose="020B0502040204020203" pitchFamily="34" charset="0"/>
                <a:cs typeface="Khmer UI" panose="020B0502040204020203" pitchFamily="34" charset="0"/>
              </a:rPr>
              <a:t>Staff</a:t>
            </a:r>
            <a:r>
              <a:rPr lang="en-GB" sz="1200" dirty="0">
                <a:latin typeface="Khmer UI" panose="020B0502040204020203" pitchFamily="34" charset="0"/>
                <a:cs typeface="Khmer UI" panose="020B0502040204020203" pitchFamily="34" charset="0"/>
              </a:rPr>
              <a:t> was the leading theme for Chelsea and Westminster NHS Foundation Trust Hospitals this quarter (n.41). A total of 71% (n.29) of the reviews relating to this theme were positive whilst 22% (n.6) were negative and 7% (n.3) were neutral. </a:t>
            </a:r>
          </a:p>
          <a:p>
            <a:pPr marL="0" marR="0" lvl="0" indent="0" algn="l" rtl="0">
              <a:lnSpc>
                <a:spcPct val="100000"/>
              </a:lnSpc>
              <a:spcBef>
                <a:spcPts val="0"/>
              </a:spcBef>
              <a:spcAft>
                <a:spcPts val="0"/>
              </a:spcAft>
              <a:buNone/>
            </a:pPr>
            <a:endParaRPr lang="en-GB" sz="1200" dirty="0">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None/>
            </a:pPr>
            <a:r>
              <a:rPr lang="en-GB" sz="1200" dirty="0">
                <a:latin typeface="Khmer UI" panose="020B0502040204020203" pitchFamily="34" charset="0"/>
                <a:cs typeface="Khmer UI" panose="020B0502040204020203" pitchFamily="34" charset="0"/>
              </a:rPr>
              <a:t>The chart below presents a breakdown of the top two sub-themes for the </a:t>
            </a:r>
            <a:r>
              <a:rPr lang="en-GB" sz="1200" b="1" dirty="0">
                <a:latin typeface="Khmer UI" panose="020B0502040204020203" pitchFamily="34" charset="0"/>
                <a:cs typeface="Khmer UI" panose="020B0502040204020203" pitchFamily="34" charset="0"/>
              </a:rPr>
              <a:t>Staff</a:t>
            </a:r>
            <a:r>
              <a:rPr lang="en-GB" sz="1200" dirty="0">
                <a:latin typeface="Khmer UI" panose="020B0502040204020203" pitchFamily="34" charset="0"/>
                <a:cs typeface="Khmer UI" panose="020B0502040204020203" pitchFamily="34" charset="0"/>
              </a:rPr>
              <a:t> theme.</a:t>
            </a:r>
          </a:p>
          <a:p>
            <a:pPr marL="0" marR="0" lvl="0" indent="0" algn="l" rtl="0">
              <a:lnSpc>
                <a:spcPct val="100000"/>
              </a:lnSpc>
              <a:spcBef>
                <a:spcPts val="0"/>
              </a:spcBef>
              <a:spcAft>
                <a:spcPts val="0"/>
              </a:spcAft>
              <a:buNone/>
            </a:pPr>
            <a:endParaRPr lang="en-GB" sz="1200" dirty="0">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None/>
            </a:pPr>
            <a:r>
              <a:rPr lang="en-GB" sz="1200" b="1" dirty="0">
                <a:latin typeface="Khmer UI" panose="020B0502040204020203" pitchFamily="34" charset="0"/>
                <a:cs typeface="Khmer UI" panose="020B0502040204020203" pitchFamily="34" charset="0"/>
              </a:rPr>
              <a:t>Attitudes</a:t>
            </a:r>
            <a:r>
              <a:rPr lang="en-GB" sz="1200" dirty="0">
                <a:latin typeface="Khmer UI" panose="020B0502040204020203" pitchFamily="34" charset="0"/>
                <a:cs typeface="Khmer UI" panose="020B0502040204020203" pitchFamily="34" charset="0"/>
              </a:rPr>
              <a:t> was by far the most frequently mentioned sub-theme, with 37% reviews (n.15) within the Staff theme focusing on this area. The Attitude sub-theme received  positive comments, as 73% of reviews relating to this theme were left by patients commending the attitude and professionalism of staff at Chelsea and Westminster NHS Foundation Trust Hospitals</a:t>
            </a:r>
            <a:r>
              <a:rPr lang="en-GB" sz="1600" dirty="0">
                <a:latin typeface="Khmer UI" panose="020B0502040204020203" pitchFamily="34" charset="0"/>
                <a:cs typeface="Khmer UI" panose="020B0502040204020203" pitchFamily="34" charset="0"/>
              </a:rPr>
              <a:t>. </a:t>
            </a:r>
            <a:r>
              <a:rPr lang="en-GB" sz="1200" dirty="0">
                <a:latin typeface="Khmer UI" panose="020B0502040204020203" pitchFamily="34" charset="0"/>
                <a:cs typeface="Khmer UI" panose="020B0502040204020203" pitchFamily="34" charset="0"/>
              </a:rPr>
              <a:t>However, 27% of the reviews commenting the Staff theme were negative, suggesting that some patients are not happy with the staff behaviour at Chelsea and Westminster NHS Foundation Trust.</a:t>
            </a:r>
          </a:p>
        </p:txBody>
      </p:sp>
      <p:graphicFrame>
        <p:nvGraphicFramePr>
          <p:cNvPr id="444" name="Google Shape;444;p22"/>
          <p:cNvGraphicFramePr/>
          <p:nvPr>
            <p:extLst>
              <p:ext uri="{D42A27DB-BD31-4B8C-83A1-F6EECF244321}">
                <p14:modId xmlns:p14="http://schemas.microsoft.com/office/powerpoint/2010/main" val="2257164840"/>
              </p:ext>
            </p:extLst>
          </p:nvPr>
        </p:nvGraphicFramePr>
        <p:xfrm>
          <a:off x="559799" y="2907245"/>
          <a:ext cx="4875600" cy="3497169"/>
        </p:xfrm>
        <a:graphic>
          <a:graphicData uri="http://schemas.openxmlformats.org/drawingml/2006/chart">
            <c:chart xmlns:c="http://schemas.openxmlformats.org/drawingml/2006/chart" xmlns:r="http://schemas.openxmlformats.org/officeDocument/2006/relationships" r:id="rId5"/>
          </a:graphicData>
        </a:graphic>
      </p:graphicFrame>
      <p:sp>
        <p:nvSpPr>
          <p:cNvPr id="445" name="Google Shape;445;p22"/>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46" name="Google Shape;446;p22"/>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47" name="Google Shape;447;p22"/>
          <p:cNvSpPr txBox="1"/>
          <p:nvPr/>
        </p:nvSpPr>
        <p:spPr>
          <a:xfrm>
            <a:off x="5471970" y="2824450"/>
            <a:ext cx="4698376"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In February I got COVID-19 and was in the hospital for 2 weeks the staff were amazing they were compassionate and helpful, they saved me.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ICU department</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had my baby there it was my first pregnancy and everything was of high level standards! The staff were amazing throughout the pregnancy and even more during my labour experience, special mention to Miss P who was the midwife who delivered my baby girl.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Maternity</a:t>
            </a:r>
            <a:r>
              <a:rPr lang="en-GB" sz="1200" b="0" i="1" u="none" strike="noStrike" cap="none" dirty="0">
                <a:solidFill>
                  <a:schemeClr val="dk1"/>
                </a:solidFill>
                <a:latin typeface="Trebuchet MS"/>
                <a:ea typeface="Trebuchet MS"/>
                <a:cs typeface="Trebuchet MS"/>
                <a:sym typeface="Trebuchet MS"/>
              </a:rPr>
              <a:t> department</a:t>
            </a:r>
            <a:endParaRPr sz="1400" b="0" i="0" u="none" strike="noStrike" cap="none" dirty="0">
              <a:solidFill>
                <a:srgbClr val="000000"/>
              </a:solidFill>
              <a:latin typeface="Arial"/>
              <a:ea typeface="Arial"/>
              <a:cs typeface="Arial"/>
              <a:sym typeface="Arial"/>
            </a:endParaRPr>
          </a:p>
        </p:txBody>
      </p:sp>
      <p:sp>
        <p:nvSpPr>
          <p:cNvPr id="448" name="Google Shape;448;p22"/>
          <p:cNvSpPr txBox="1"/>
          <p:nvPr/>
        </p:nvSpPr>
        <p:spPr>
          <a:xfrm>
            <a:off x="5529285" y="4967190"/>
            <a:ext cx="476685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It was very bad experience and the nurses in children's A&amp;E are very rude and they are dealing with the patients depending on their nationality.</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Terrible maternity services and the slowest, most irresponsible, unprofessional A&amp;E. Avoid if you can.</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 </a:t>
            </a:r>
            <a:endParaRPr sz="1400" b="0" i="0" u="none" strike="noStrike" cap="none" dirty="0">
              <a:solidFill>
                <a:srgbClr val="000000"/>
              </a:solidFill>
              <a:latin typeface="Arial"/>
              <a:ea typeface="Arial"/>
              <a:cs typeface="Arial"/>
              <a:sym typeface="Arial"/>
            </a:endParaRPr>
          </a:p>
        </p:txBody>
      </p:sp>
      <p:cxnSp>
        <p:nvCxnSpPr>
          <p:cNvPr id="449" name="Google Shape;449;p22"/>
          <p:cNvCxnSpPr/>
          <p:nvPr/>
        </p:nvCxnSpPr>
        <p:spPr>
          <a:xfrm>
            <a:off x="5519381" y="2873161"/>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50" name="Google Shape;450;p22"/>
          <p:cNvCxnSpPr/>
          <p:nvPr/>
        </p:nvCxnSpPr>
        <p:spPr>
          <a:xfrm>
            <a:off x="5627227" y="4923117"/>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452" name="Google Shape;452;p2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53" name="Google Shape;453;p22"/>
          <p:cNvSpPr txBox="1"/>
          <p:nvPr/>
        </p:nvSpPr>
        <p:spPr>
          <a:xfrm>
            <a:off x="859546" y="-115959"/>
            <a:ext cx="764362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000" b="0" i="0" u="none" strike="noStrike" cap="none" dirty="0">
                <a:solidFill>
                  <a:schemeClr val="lt1"/>
                </a:solidFill>
                <a:latin typeface="Trebuchet MS"/>
                <a:ea typeface="Trebuchet MS"/>
                <a:cs typeface="Trebuchet MS"/>
                <a:sym typeface="Trebuchet MS"/>
              </a:rPr>
              <a:t>Themes and Sub-Themes for Chelsea and Westminster NHS Foundation Trust</a:t>
            </a:r>
            <a:endParaRPr lang="en-GB" sz="3000" b="0" i="0" u="none" strike="noStrike" cap="none" dirty="0">
              <a:solidFill>
                <a:srgbClr val="000000"/>
              </a:solidFill>
              <a:latin typeface="Arial"/>
              <a:ea typeface="Arial"/>
              <a:cs typeface="Arial"/>
              <a:sym typeface="Arial"/>
            </a:endParaRPr>
          </a:p>
        </p:txBody>
      </p:sp>
      <p:cxnSp>
        <p:nvCxnSpPr>
          <p:cNvPr id="454" name="Google Shape;454;p22"/>
          <p:cNvCxnSpPr/>
          <p:nvPr/>
        </p:nvCxnSpPr>
        <p:spPr>
          <a:xfrm>
            <a:off x="5627226" y="6721476"/>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5B24E738-F8B9-4F0B-83F7-47866BA0A253}"/>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45853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03" name="Google Shape;403;p20"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04" name="Google Shape;404;p20"/>
          <p:cNvSpPr txBox="1"/>
          <p:nvPr/>
        </p:nvSpPr>
        <p:spPr>
          <a:xfrm>
            <a:off x="478971" y="1083763"/>
            <a:ext cx="9811500" cy="1754286"/>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our </a:t>
            </a:r>
            <a:r>
              <a:rPr lang="en-GB" sz="1200" dirty="0">
                <a:solidFill>
                  <a:schemeClr val="dk1"/>
                </a:solidFill>
                <a:latin typeface="Khmer UI" panose="020B0502040204020203" pitchFamily="34" charset="0"/>
                <a:cs typeface="Khmer UI" panose="020B0502040204020203" pitchFamily="34" charset="0"/>
              </a:rPr>
              <a:t>second most popular theme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identified for Chelsea and Westminster NHS Foundation Trust this quarter, with 27 comments highlighting this area. These reviews have been positive,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(n.18) of patients/service users expressed their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satisfaction, whilst 30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in sentiment and 3% were neutral. The chart below shows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breakdown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the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top three sub-themes.</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br>
              <a:rPr lang="en-GB" sz="1200" b="1"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sub-theme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xperience </a:t>
            </a:r>
            <a:r>
              <a:rPr lang="en-GB" sz="1200" dirty="0">
                <a:solidFill>
                  <a:schemeClr val="dk1"/>
                </a:solidFill>
                <a:latin typeface="Khmer UI" panose="020B0502040204020203" pitchFamily="34" charset="0"/>
                <a:cs typeface="Khmer UI" panose="020B0502040204020203" pitchFamily="34" charset="0"/>
                <a:sym typeface="Trebuchet MS"/>
              </a:rPr>
              <a:t>received a more balance between positive and negative sentiment with 58% (n.7) being positive and 42% (n.5) being negative. On a positive note, the reviews belonging to the sub-theme </a:t>
            </a:r>
            <a:r>
              <a:rPr lang="en-GB" sz="1200" b="1" dirty="0">
                <a:solidFill>
                  <a:schemeClr val="dk1"/>
                </a:solidFill>
                <a:latin typeface="Khmer UI" panose="020B0502040204020203" pitchFamily="34" charset="0"/>
                <a:cs typeface="Khmer UI" panose="020B0502040204020203" pitchFamily="34" charset="0"/>
                <a:sym typeface="Trebuchet MS"/>
              </a:rPr>
              <a:t>Quality of care </a:t>
            </a:r>
            <a:r>
              <a:rPr lang="en-GB" sz="1200" dirty="0">
                <a:solidFill>
                  <a:schemeClr val="dk1"/>
                </a:solidFill>
                <a:latin typeface="Khmer UI" panose="020B0502040204020203" pitchFamily="34" charset="0"/>
                <a:cs typeface="Khmer UI" panose="020B0502040204020203" pitchFamily="34" charset="0"/>
                <a:sym typeface="Trebuchet MS"/>
              </a:rPr>
              <a:t>were mainly positive in sentiment.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 these findings indicate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patients are happy with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quality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care being received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However,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remains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room for improvement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to ensure that patients overall experience of care at the Trust's hospitals are positive in nature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405" name="Google Shape;405;p20"/>
          <p:cNvGraphicFramePr/>
          <p:nvPr>
            <p:extLst>
              <p:ext uri="{D42A27DB-BD31-4B8C-83A1-F6EECF244321}">
                <p14:modId xmlns:p14="http://schemas.microsoft.com/office/powerpoint/2010/main" val="1560714832"/>
              </p:ext>
            </p:extLst>
          </p:nvPr>
        </p:nvGraphicFramePr>
        <p:xfrm>
          <a:off x="471455" y="3081891"/>
          <a:ext cx="4783964" cy="3528681"/>
        </p:xfrm>
        <a:graphic>
          <a:graphicData uri="http://schemas.openxmlformats.org/drawingml/2006/chart">
            <c:chart xmlns:c="http://schemas.openxmlformats.org/drawingml/2006/chart" xmlns:r="http://schemas.openxmlformats.org/officeDocument/2006/relationships" r:id="rId5"/>
          </a:graphicData>
        </a:graphic>
      </p:graphicFrame>
      <p:sp>
        <p:nvSpPr>
          <p:cNvPr id="406" name="Google Shape;406;p20"/>
          <p:cNvSpPr txBox="1"/>
          <p:nvPr/>
        </p:nvSpPr>
        <p:spPr>
          <a:xfrm rot="-5400000">
            <a:off x="-256759" y="4496240"/>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Sub-themes</a:t>
            </a:r>
            <a:endParaRPr sz="1400" b="0" i="0" u="none" strike="noStrike" cap="none" dirty="0">
              <a:solidFill>
                <a:srgbClr val="000000"/>
              </a:solidFill>
              <a:latin typeface="Arial"/>
              <a:ea typeface="Arial"/>
              <a:cs typeface="Arial"/>
              <a:sym typeface="Arial"/>
            </a:endParaRPr>
          </a:p>
        </p:txBody>
      </p:sp>
      <p:sp>
        <p:nvSpPr>
          <p:cNvPr id="407" name="Google Shape;407;p20"/>
          <p:cNvSpPr txBox="1"/>
          <p:nvPr/>
        </p:nvSpPr>
        <p:spPr>
          <a:xfrm>
            <a:off x="1970602" y="6567587"/>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408" name="Google Shape;408;p20"/>
          <p:cNvSpPr txBox="1"/>
          <p:nvPr/>
        </p:nvSpPr>
        <p:spPr>
          <a:xfrm>
            <a:off x="5449202" y="2755993"/>
            <a:ext cx="4783963"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b="1"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“Popped in with my son early this morning to urgent care for a hand injury assessment. Staff all incredibly attentive and he received a diagnosis within the hour. Top job.</a:t>
            </a:r>
            <a:r>
              <a:rPr lang="en-GB" sz="1200" dirty="0">
                <a:solidFill>
                  <a:schemeClr val="dk1"/>
                </a:solidFill>
                <a:highlight>
                  <a:srgbClr val="DDEAC0"/>
                </a:highlight>
                <a:latin typeface="Trebuchet MS"/>
              </a:rPr>
              <a:t>.</a:t>
            </a:r>
            <a:r>
              <a:rPr lang="en-GB" sz="1200" dirty="0">
                <a:solidFill>
                  <a:schemeClr val="dk1"/>
                </a:solidFill>
                <a:highlight>
                  <a:srgbClr val="DDEAC0"/>
                </a:highlight>
                <a:latin typeface="Trebuchet MS"/>
                <a:sym typeface="Trebuchet MS"/>
              </a:rPr>
              <a:t>” </a:t>
            </a:r>
            <a:endParaRPr lang="en-GB"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Very big thanks to all the A&amp;E staff. Starting from receptions to all the team that helped me stay alive. They were very fast to treat me with my heart condition.</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409" name="Google Shape;409;p20"/>
          <p:cNvSpPr txBox="1"/>
          <p:nvPr/>
        </p:nvSpPr>
        <p:spPr>
          <a:xfrm>
            <a:off x="5442680" y="4708159"/>
            <a:ext cx="4860995"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Use another hospital for maternity care. I had an induction, and they had me at pre-birth care for more than 24 hours because of lack of staff.</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Maternity  department</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Abysmal consultants. Poor knowledge. Don't listen to patients.. </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Outpatient </a:t>
            </a:r>
            <a:r>
              <a:rPr lang="en-GB" sz="1200" b="0" i="1" u="none" strike="noStrike" cap="none" dirty="0">
                <a:solidFill>
                  <a:schemeClr val="dk1"/>
                </a:solidFill>
                <a:latin typeface="Trebuchet MS"/>
                <a:ea typeface="Trebuchet MS"/>
                <a:cs typeface="Trebuchet MS"/>
                <a:sym typeface="Trebuchet MS"/>
              </a:rPr>
              <a:t>department</a:t>
            </a:r>
            <a:endParaRPr sz="1400" b="0" i="0" u="none" strike="noStrike" cap="none" dirty="0">
              <a:solidFill>
                <a:srgbClr val="000000"/>
              </a:solidFill>
              <a:latin typeface="Arial"/>
              <a:ea typeface="Arial"/>
              <a:cs typeface="Arial"/>
              <a:sym typeface="Arial"/>
            </a:endParaRPr>
          </a:p>
        </p:txBody>
      </p:sp>
      <p:cxnSp>
        <p:nvCxnSpPr>
          <p:cNvPr id="410" name="Google Shape;410;p20"/>
          <p:cNvCxnSpPr/>
          <p:nvPr/>
        </p:nvCxnSpPr>
        <p:spPr>
          <a:xfrm>
            <a:off x="5500911" y="2978726"/>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11" name="Google Shape;411;p20"/>
          <p:cNvCxnSpPr/>
          <p:nvPr/>
        </p:nvCxnSpPr>
        <p:spPr>
          <a:xfrm>
            <a:off x="5519381" y="4736286"/>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413" name="Google Shape;413;p20"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14" name="Google Shape;414;p20"/>
          <p:cNvSpPr txBox="1"/>
          <p:nvPr/>
        </p:nvSpPr>
        <p:spPr>
          <a:xfrm>
            <a:off x="859546" y="-115959"/>
            <a:ext cx="764362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000" b="0" i="0" u="none" strike="noStrike" cap="none" dirty="0">
                <a:solidFill>
                  <a:schemeClr val="lt1"/>
                </a:solidFill>
                <a:latin typeface="Trebuchet MS"/>
                <a:ea typeface="Trebuchet MS"/>
                <a:cs typeface="Trebuchet MS"/>
                <a:sym typeface="Trebuchet MS"/>
              </a:rPr>
              <a:t>Themes and Sub-Themes for Chelsea and Westminster NHS Foundation Trust</a:t>
            </a:r>
            <a:endParaRPr lang="en-GB" sz="3000" b="0" i="0" u="none" strike="noStrike" cap="none" dirty="0">
              <a:solidFill>
                <a:srgbClr val="000000"/>
              </a:solidFill>
              <a:latin typeface="Arial"/>
              <a:ea typeface="Arial"/>
              <a:cs typeface="Arial"/>
              <a:sym typeface="Arial"/>
            </a:endParaRPr>
          </a:p>
        </p:txBody>
      </p:sp>
      <p:cxnSp>
        <p:nvCxnSpPr>
          <p:cNvPr id="415" name="Google Shape;415;p20"/>
          <p:cNvCxnSpPr/>
          <p:nvPr/>
        </p:nvCxnSpPr>
        <p:spPr>
          <a:xfrm>
            <a:off x="5500912" y="684824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05796190-6326-480C-BD79-C1CC447F417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24408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2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20" name="Google Shape;520;p26"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21" name="Google Shape;521;p26"/>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Pharmacies in Hammersmith &amp; Fulham, during this quarter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theme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focusing on this area,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(n.103) being positive, 6% (n.8) neutral and 16% (n.21)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of the top three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endParaRPr lang="en-GB" sz="1200" b="1"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Unsurprisingly, the sub-theme related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Attitudes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mentioned here,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(n.64) being positive, 2% (n.1) neutral and 12% (n.9) negative. In addition the reviews belonging to the sub-theme </a:t>
            </a:r>
            <a:r>
              <a:rPr lang="en-GB" sz="1200" b="1" dirty="0">
                <a:solidFill>
                  <a:schemeClr val="dk1"/>
                </a:solidFill>
                <a:latin typeface="Khmer UI" panose="020B0502040204020203" pitchFamily="34" charset="0"/>
                <a:cs typeface="Khmer UI" panose="020B0502040204020203" pitchFamily="34" charset="0"/>
                <a:sym typeface="Trebuchet MS"/>
              </a:rPr>
              <a:t>Staff General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positive in sentiment. Patients are, therefore, generally happy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staff members' attitudes toward them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their respective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pharmacies.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522" name="Google Shape;522;p26"/>
          <p:cNvGraphicFramePr/>
          <p:nvPr>
            <p:extLst>
              <p:ext uri="{D42A27DB-BD31-4B8C-83A1-F6EECF244321}">
                <p14:modId xmlns:p14="http://schemas.microsoft.com/office/powerpoint/2010/main" val="1739867145"/>
              </p:ext>
            </p:extLst>
          </p:nvPr>
        </p:nvGraphicFramePr>
        <p:xfrm>
          <a:off x="570546" y="2752588"/>
          <a:ext cx="4875600" cy="3760072"/>
        </p:xfrm>
        <a:graphic>
          <a:graphicData uri="http://schemas.openxmlformats.org/drawingml/2006/chart">
            <c:chart xmlns:c="http://schemas.openxmlformats.org/drawingml/2006/chart" xmlns:r="http://schemas.openxmlformats.org/officeDocument/2006/relationships" r:id="rId5"/>
          </a:graphicData>
        </a:graphic>
      </p:graphicFrame>
      <p:sp>
        <p:nvSpPr>
          <p:cNvPr id="523" name="Google Shape;523;p26"/>
          <p:cNvSpPr txBox="1"/>
          <p:nvPr/>
        </p:nvSpPr>
        <p:spPr>
          <a:xfrm rot="-5400000">
            <a:off x="-111655" y="4463466"/>
            <a:ext cx="11740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24" name="Google Shape;524;p26"/>
          <p:cNvSpPr txBox="1"/>
          <p:nvPr/>
        </p:nvSpPr>
        <p:spPr>
          <a:xfrm>
            <a:off x="2103389" y="6511928"/>
            <a:ext cx="18099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25" name="Google Shape;525;p26"/>
          <p:cNvSpPr txBox="1"/>
          <p:nvPr/>
        </p:nvSpPr>
        <p:spPr>
          <a:xfrm>
            <a:off x="5569938" y="2816742"/>
            <a:ext cx="4211369"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“T</a:t>
            </a:r>
            <a:r>
              <a:rPr lang="en-GB" sz="1200" dirty="0">
                <a:solidFill>
                  <a:schemeClr val="dk1"/>
                </a:solidFill>
                <a:highlight>
                  <a:srgbClr val="DDEAC0"/>
                </a:highlight>
                <a:latin typeface="Trebuchet MS"/>
              </a:rPr>
              <a:t>here is a guy there is very helpful, I have never seen a guy like him he is always happy to help.</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Great customer service and friendly staff.</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26" name="Google Shape;526;p26"/>
          <p:cNvSpPr txBox="1"/>
          <p:nvPr/>
        </p:nvSpPr>
        <p:spPr>
          <a:xfrm>
            <a:off x="5569937" y="4765009"/>
            <a:ext cx="4211369"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Very rude service.  They are cheeky, they laugh and shout at people.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staff are incredibly rude and unhelpful.</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27" name="Google Shape;527;p26"/>
          <p:cNvCxnSpPr/>
          <p:nvPr/>
        </p:nvCxnSpPr>
        <p:spPr>
          <a:xfrm>
            <a:off x="5569938" y="275258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28" name="Google Shape;528;p26"/>
          <p:cNvCxnSpPr/>
          <p:nvPr/>
        </p:nvCxnSpPr>
        <p:spPr>
          <a:xfrm>
            <a:off x="5576849" y="4632624"/>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29" name="Google Shape;529;p2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a:p>
        </p:txBody>
      </p:sp>
      <p:pic>
        <p:nvPicPr>
          <p:cNvPr id="530" name="Google Shape;530;p26"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31" name="Google Shape;531;p26"/>
          <p:cNvSpPr txBox="1"/>
          <p:nvPr/>
        </p:nvSpPr>
        <p:spPr>
          <a:xfrm>
            <a:off x="824537" y="360861"/>
            <a:ext cx="7975667"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32" name="Google Shape;532;p26"/>
          <p:cNvCxnSpPr/>
          <p:nvPr/>
        </p:nvCxnSpPr>
        <p:spPr>
          <a:xfrm>
            <a:off x="5569937" y="681970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8338994B-6D04-48D1-802B-C422533BEFD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2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59" name="Google Shape;559;p28"/>
          <p:cNvSpPr txBox="1"/>
          <p:nvPr/>
        </p:nvSpPr>
        <p:spPr>
          <a:xfrm>
            <a:off x="478972" y="1083763"/>
            <a:ext cx="95793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second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most applied theme for pharmacy services this quarter with 74 counts -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(n.17)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(n.29) negative.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shows that the main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is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200" dirty="0">
              <a:solidFill>
                <a:schemeClr val="dk1"/>
              </a:solidFill>
              <a:latin typeface="Khmer UI" panose="020B0502040204020203" pitchFamily="34" charset="0"/>
              <a:ea typeface="Trebuchet MS"/>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received 32 reviews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63% (n.20)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and 24% (n.8) being neutral. This indicates 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most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patients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wait longer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than they would have liked to receive their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prescription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understandably causing frustration amongst service users. However, these findings must be viewed and noted within the context of the current COVID-19 pandemic. On a positive note the reviews related to the sub-theme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Access to Services General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positive in sentiment with 64% (n.16) being positive.</a:t>
            </a:r>
            <a:endParaRPr sz="1200" i="0" u="none" strike="noStrike" cap="none" dirty="0">
              <a:solidFill>
                <a:schemeClr val="dk1"/>
              </a:solidFill>
              <a:latin typeface="Khmer UI" panose="020B0502040204020203" pitchFamily="34" charset="0"/>
              <a:ea typeface="Trebuchet MS"/>
              <a:cs typeface="Khmer UI" panose="020B0502040204020203" pitchFamily="34" charset="0"/>
            </a:endParaRPr>
          </a:p>
        </p:txBody>
      </p:sp>
      <p:graphicFrame>
        <p:nvGraphicFramePr>
          <p:cNvPr id="560" name="Google Shape;560;p28"/>
          <p:cNvGraphicFramePr/>
          <p:nvPr>
            <p:extLst>
              <p:ext uri="{D42A27DB-BD31-4B8C-83A1-F6EECF244321}">
                <p14:modId xmlns:p14="http://schemas.microsoft.com/office/powerpoint/2010/main" val="215343915"/>
              </p:ext>
            </p:extLst>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61" name="Google Shape;561;p28"/>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62" name="Google Shape;562;p28"/>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63" name="Google Shape;563;p28"/>
          <p:cNvSpPr txBox="1"/>
          <p:nvPr/>
        </p:nvSpPr>
        <p:spPr>
          <a:xfrm>
            <a:off x="5635815" y="2818433"/>
            <a:ext cx="462675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 Waiting times is not long and the staff are  friendly.</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great, they manage my prescription so well. I have to take so many medications and they always have it ready for me.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64" name="Google Shape;564;p28"/>
          <p:cNvSpPr txBox="1"/>
          <p:nvPr/>
        </p:nvSpPr>
        <p:spPr>
          <a:xfrm>
            <a:off x="5569938" y="4670018"/>
            <a:ext cx="4488462" cy="21851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They are okay, prescription is fine. a bit of wait sometimes</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 </a:t>
            </a: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“T</a:t>
            </a:r>
            <a:r>
              <a:rPr lang="en-GB" sz="1200" dirty="0">
                <a:solidFill>
                  <a:schemeClr val="dk1"/>
                </a:solidFill>
                <a:highlight>
                  <a:srgbClr val="BDD1D1"/>
                </a:highlight>
                <a:latin typeface="Trebuchet MS"/>
              </a:rPr>
              <a:t>hey are okay, long waiting.</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p>
          <a:p>
            <a:pPr marL="0" marR="0" lvl="0" indent="0" algn="just" rtl="0">
              <a:lnSpc>
                <a:spcPct val="100000"/>
              </a:lnSpc>
              <a:spcBef>
                <a:spcPts val="0"/>
              </a:spcBef>
              <a:spcAft>
                <a:spcPts val="0"/>
              </a:spcAft>
              <a:buClr>
                <a:srgbClr val="000000"/>
              </a:buClr>
              <a:buSzPts val="1200"/>
              <a:buFont typeface="Arial"/>
              <a:buNone/>
            </a:pPr>
            <a:endParaRPr lang="en-GB"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4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sym typeface="Trebuchet MS"/>
              </a:rPr>
              <a:t>They are okay, long waiting time when picking up your prescription.</a:t>
            </a:r>
            <a:r>
              <a:rPr lang="en-GB" sz="1200" dirty="0">
                <a:solidFill>
                  <a:schemeClr val="dk1"/>
                </a:solidFill>
                <a:highlight>
                  <a:srgbClr val="BDD1D1"/>
                </a:highlight>
                <a:latin typeface="Trebuchet MS"/>
              </a:rPr>
              <a:t>.</a:t>
            </a:r>
            <a:r>
              <a:rPr lang="en-GB" sz="1200" dirty="0">
                <a:solidFill>
                  <a:schemeClr val="dk1"/>
                </a:solidFill>
                <a:highlight>
                  <a:srgbClr val="BDD1D1"/>
                </a:highlight>
                <a:latin typeface="Trebuchet MS"/>
                <a:sym typeface="Trebuchet MS"/>
              </a:rPr>
              <a:t>” </a:t>
            </a:r>
            <a:endParaRPr lang="en-GB"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sym typeface="Trebuchet MS"/>
              </a:rPr>
              <a:t>Pharmacy</a:t>
            </a:r>
            <a:endParaRPr lang="en-GB" sz="1200" i="1" dirty="0">
              <a:solidFill>
                <a:schemeClr val="dk1"/>
              </a:solidFill>
              <a:latin typeface="Trebuchet MS"/>
            </a:endParaRPr>
          </a:p>
          <a:p>
            <a:pPr marL="0" marR="0" lvl="0" indent="0" algn="just"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cxnSp>
        <p:nvCxnSpPr>
          <p:cNvPr id="565" name="Google Shape;565;p28"/>
          <p:cNvCxnSpPr/>
          <p:nvPr/>
        </p:nvCxnSpPr>
        <p:spPr>
          <a:xfrm>
            <a:off x="5569938" y="2818433"/>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566" name="Google Shape;566;p2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67" name="Google Shape;567;p28"/>
          <p:cNvSpPr txBox="1"/>
          <p:nvPr/>
        </p:nvSpPr>
        <p:spPr>
          <a:xfrm>
            <a:off x="775972" y="146838"/>
            <a:ext cx="7573062"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68" name="Google Shape;568;p28"/>
          <p:cNvCxnSpPr/>
          <p:nvPr/>
        </p:nvCxnSpPr>
        <p:spPr>
          <a:xfrm>
            <a:off x="5569938" y="4591627"/>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69" name="Google Shape;569;p28"/>
          <p:cNvCxnSpPr/>
          <p:nvPr/>
        </p:nvCxnSpPr>
        <p:spPr>
          <a:xfrm>
            <a:off x="5635815" y="6556003"/>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5" name="Google Shape;102;p2">
            <a:extLst>
              <a:ext uri="{FF2B5EF4-FFF2-40B4-BE49-F238E27FC236}">
                <a16:creationId xmlns:a16="http://schemas.microsoft.com/office/drawing/2014/main" id="{5A446188-C3F3-4FFF-984A-1A74D74BE38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2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20" name="Google Shape;520;p26"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21" name="Google Shape;521;p26"/>
          <p:cNvSpPr txBox="1"/>
          <p:nvPr/>
        </p:nvSpPr>
        <p:spPr>
          <a:xfrm>
            <a:off x="478972" y="1083763"/>
            <a:ext cx="9579300" cy="138495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Pharmacies in Hammersmith &amp; Fulham, during this quarter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third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theme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44 reviews focusing on this area, with 68%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7% (n.3)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of the top three sub-themes for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endParaRPr lang="en-GB" sz="1200" b="1"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sub-theme related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Management of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mentioned here, with 76%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(n.4) negative. Patients are, therefore, generally happy with how their respective pharmacy is managed.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522" name="Google Shape;522;p26"/>
          <p:cNvGraphicFramePr/>
          <p:nvPr>
            <p:extLst>
              <p:ext uri="{D42A27DB-BD31-4B8C-83A1-F6EECF244321}">
                <p14:modId xmlns:p14="http://schemas.microsoft.com/office/powerpoint/2010/main" val="741109329"/>
              </p:ext>
            </p:extLst>
          </p:nvPr>
        </p:nvGraphicFramePr>
        <p:xfrm>
          <a:off x="570546" y="2752588"/>
          <a:ext cx="4875600" cy="3760072"/>
        </p:xfrm>
        <a:graphic>
          <a:graphicData uri="http://schemas.openxmlformats.org/drawingml/2006/chart">
            <c:chart xmlns:c="http://schemas.openxmlformats.org/drawingml/2006/chart" xmlns:r="http://schemas.openxmlformats.org/officeDocument/2006/relationships" r:id="rId5"/>
          </a:graphicData>
        </a:graphic>
      </p:graphicFrame>
      <p:sp>
        <p:nvSpPr>
          <p:cNvPr id="523" name="Google Shape;523;p26"/>
          <p:cNvSpPr txBox="1"/>
          <p:nvPr/>
        </p:nvSpPr>
        <p:spPr>
          <a:xfrm rot="-5400000">
            <a:off x="-111655" y="4463466"/>
            <a:ext cx="11740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24" name="Google Shape;524;p26"/>
          <p:cNvSpPr txBox="1"/>
          <p:nvPr/>
        </p:nvSpPr>
        <p:spPr>
          <a:xfrm>
            <a:off x="2103389" y="6511928"/>
            <a:ext cx="18099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25" name="Google Shape;525;p26"/>
          <p:cNvSpPr txBox="1"/>
          <p:nvPr/>
        </p:nvSpPr>
        <p:spPr>
          <a:xfrm>
            <a:off x="5569938" y="2816742"/>
            <a:ext cx="4211369"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“Wonderful, really well organised, friendly and compared to some of the other pharmacies in the area a dream come true. Really get the feeling they care and know what they are doing.”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great, I have a repeat prescription and they always manage it well.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26" name="Google Shape;526;p26"/>
          <p:cNvSpPr txBox="1"/>
          <p:nvPr/>
        </p:nvSpPr>
        <p:spPr>
          <a:xfrm>
            <a:off x="5569937" y="4765009"/>
            <a:ext cx="4211369"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Good variety yet needs proper arrangement.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It was fine, but it was not well organised, there was a queue.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27" name="Google Shape;527;p26"/>
          <p:cNvCxnSpPr/>
          <p:nvPr/>
        </p:nvCxnSpPr>
        <p:spPr>
          <a:xfrm>
            <a:off x="5569938" y="275258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28" name="Google Shape;528;p26"/>
          <p:cNvCxnSpPr/>
          <p:nvPr/>
        </p:nvCxnSpPr>
        <p:spPr>
          <a:xfrm>
            <a:off x="5677332" y="4755694"/>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29" name="Google Shape;529;p2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pic>
        <p:nvPicPr>
          <p:cNvPr id="530" name="Google Shape;530;p26"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31" name="Google Shape;531;p26"/>
          <p:cNvSpPr txBox="1"/>
          <p:nvPr/>
        </p:nvSpPr>
        <p:spPr>
          <a:xfrm>
            <a:off x="824537" y="360861"/>
            <a:ext cx="7975667"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32" name="Google Shape;532;p26"/>
          <p:cNvCxnSpPr/>
          <p:nvPr/>
        </p:nvCxnSpPr>
        <p:spPr>
          <a:xfrm>
            <a:off x="5569937" y="681970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8338994B-6D04-48D1-802B-C422533BEFD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216464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2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40" name="Google Shape;540;p27"/>
          <p:cNvSpPr txBox="1"/>
          <p:nvPr/>
        </p:nvSpPr>
        <p:spPr>
          <a:xfrm>
            <a:off x="478972" y="1083763"/>
            <a:ext cx="95793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During this quarter,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frequently discussed,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mentioning this theme. Out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these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90% (n.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10% (n. 4) were negative.</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illustrates a breakdown of the top two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endParaRPr lang="en-GB" sz="1200" b="1"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sub-theme relating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Experience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mentioned. It was applied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27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and 15% (n.4) neutral.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shows that patients are happy with the care their receive at their respective pharmacy.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541" name="Google Shape;541;p27"/>
          <p:cNvGraphicFramePr/>
          <p:nvPr>
            <p:extLst>
              <p:ext uri="{D42A27DB-BD31-4B8C-83A1-F6EECF244321}">
                <p14:modId xmlns:p14="http://schemas.microsoft.com/office/powerpoint/2010/main" val="4090287393"/>
              </p:ext>
            </p:extLst>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42" name="Google Shape;542;p27"/>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43" name="Google Shape;543;p27"/>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44" name="Google Shape;544;p27"/>
          <p:cNvSpPr txBox="1"/>
          <p:nvPr/>
        </p:nvSpPr>
        <p:spPr>
          <a:xfrm>
            <a:off x="5635815" y="2818433"/>
            <a:ext cx="4626753"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always get great advise here.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This is a great pharmacy - nothing is too much for them. Super helpful and knowledgeable.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45" name="Google Shape;545;p27"/>
          <p:cNvSpPr txBox="1"/>
          <p:nvPr/>
        </p:nvSpPr>
        <p:spPr>
          <a:xfrm>
            <a:off x="5569938" y="4670018"/>
            <a:ext cx="4488462"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They do not give original drugs, only substitute them, and they make mistakes with dispensing drugs.</a:t>
            </a: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sym typeface="Calibri"/>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Awful. The chemist didn't wear a mask whilst entering or leaving the customer space.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46" name="Google Shape;546;p27"/>
          <p:cNvCxnSpPr/>
          <p:nvPr/>
        </p:nvCxnSpPr>
        <p:spPr>
          <a:xfrm>
            <a:off x="5635815" y="280926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547" name="Google Shape;547;p2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a:p>
        </p:txBody>
      </p:sp>
      <p:pic>
        <p:nvPicPr>
          <p:cNvPr id="548" name="Google Shape;548;p2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49" name="Google Shape;549;p27"/>
          <p:cNvSpPr txBox="1"/>
          <p:nvPr/>
        </p:nvSpPr>
        <p:spPr>
          <a:xfrm>
            <a:off x="952712" y="340886"/>
            <a:ext cx="8493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Pharmacies: Themes &amp; Sub-Themes</a:t>
            </a:r>
            <a:endParaRPr sz="1400" b="0" i="0" u="none" strike="noStrike" cap="none" dirty="0">
              <a:solidFill>
                <a:schemeClr val="lt1"/>
              </a:solidFill>
              <a:latin typeface="Arial"/>
              <a:ea typeface="Arial"/>
              <a:cs typeface="Arial"/>
              <a:sym typeface="Arial"/>
            </a:endParaRPr>
          </a:p>
        </p:txBody>
      </p:sp>
      <p:cxnSp>
        <p:nvCxnSpPr>
          <p:cNvPr id="550" name="Google Shape;550;p27"/>
          <p:cNvCxnSpPr/>
          <p:nvPr/>
        </p:nvCxnSpPr>
        <p:spPr>
          <a:xfrm>
            <a:off x="5661378" y="4583119"/>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51" name="Google Shape;551;p27"/>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7CFB43E7-6036-4505-993C-33FC31F4D0D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53993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2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40" name="Google Shape;540;p27"/>
          <p:cNvSpPr txBox="1"/>
          <p:nvPr/>
        </p:nvSpPr>
        <p:spPr>
          <a:xfrm>
            <a:off x="478972" y="1083763"/>
            <a:ext cx="95793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During this quarter,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Medication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frequently discussed,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mentioning this theme. Out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these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67% (n.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14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(n.5) neutral and 19% (n.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illustrates a breakdown of the top two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Medication.</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endParaRPr lang="en-GB" sz="1200" b="1"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sub-theme relating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Pharmacy Repeat Prescription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mentioned. It was applied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25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68% (n.17) being positive, 12% (n.3)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(n.5) negative. There is a decreased of 15% in the positive sentiment compared to last quarter.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shows that patients are happy with their ability to access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their medication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 addition, the 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Medicines Management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received a positive.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541" name="Google Shape;541;p27"/>
          <p:cNvGraphicFramePr/>
          <p:nvPr>
            <p:extLst>
              <p:ext uri="{D42A27DB-BD31-4B8C-83A1-F6EECF244321}">
                <p14:modId xmlns:p14="http://schemas.microsoft.com/office/powerpoint/2010/main" val="3315476472"/>
              </p:ext>
            </p:extLst>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42" name="Google Shape;542;p27"/>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43" name="Google Shape;543;p27"/>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44" name="Google Shape;544;p27"/>
          <p:cNvSpPr txBox="1"/>
          <p:nvPr/>
        </p:nvSpPr>
        <p:spPr>
          <a:xfrm>
            <a:off x="5635815" y="2818433"/>
            <a:ext cx="462675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Very happy with the service, I always get the prescription on time.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“V</a:t>
            </a:r>
            <a:r>
              <a:rPr lang="en-GB" sz="1200" dirty="0">
                <a:solidFill>
                  <a:schemeClr val="dk1"/>
                </a:solidFill>
                <a:highlight>
                  <a:srgbClr val="DDEAC0"/>
                </a:highlight>
                <a:latin typeface="Trebuchet MS"/>
              </a:rPr>
              <a:t>ery good, very fast ,never issue with my medication when you go there it's ready.</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45" name="Google Shape;545;p27"/>
          <p:cNvSpPr txBox="1"/>
          <p:nvPr/>
        </p:nvSpPr>
        <p:spPr>
          <a:xfrm>
            <a:off x="5569938" y="4670018"/>
            <a:ext cx="4488462"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They are always busy, and they never have my medication ready.</a:t>
            </a: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sym typeface="Calibri"/>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“It looks like there is a new owner because they keep giving different medicine to the one the GP prescribed.”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46" name="Google Shape;546;p27"/>
          <p:cNvCxnSpPr/>
          <p:nvPr/>
        </p:nvCxnSpPr>
        <p:spPr>
          <a:xfrm>
            <a:off x="5635815" y="280926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547" name="Google Shape;547;p2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pic>
        <p:nvPicPr>
          <p:cNvPr id="548" name="Google Shape;548;p2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49" name="Google Shape;549;p27"/>
          <p:cNvSpPr txBox="1"/>
          <p:nvPr/>
        </p:nvSpPr>
        <p:spPr>
          <a:xfrm>
            <a:off x="952712" y="340886"/>
            <a:ext cx="8493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Pharmacies: Themes &amp; Sub-Themes</a:t>
            </a:r>
            <a:endParaRPr sz="1400" b="0" i="0" u="none" strike="noStrike" cap="none" dirty="0">
              <a:solidFill>
                <a:schemeClr val="lt1"/>
              </a:solidFill>
              <a:latin typeface="Arial"/>
              <a:ea typeface="Arial"/>
              <a:cs typeface="Arial"/>
              <a:sym typeface="Arial"/>
            </a:endParaRPr>
          </a:p>
        </p:txBody>
      </p:sp>
      <p:cxnSp>
        <p:nvCxnSpPr>
          <p:cNvPr id="550" name="Google Shape;550;p27"/>
          <p:cNvCxnSpPr/>
          <p:nvPr/>
        </p:nvCxnSpPr>
        <p:spPr>
          <a:xfrm>
            <a:off x="5661378" y="4583119"/>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51" name="Google Shape;551;p27"/>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7CFB43E7-6036-4505-993C-33FC31F4D0D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44" name="Google Shape;144;p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45" name="Google Shape;145;p3"/>
          <p:cNvSpPr txBox="1"/>
          <p:nvPr/>
        </p:nvSpPr>
        <p:spPr>
          <a:xfrm>
            <a:off x="1026531"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Introduction &amp; Executive Summary </a:t>
            </a:r>
            <a:endParaRPr sz="1400" b="0" i="0" u="none" strike="noStrike" cap="none">
              <a:solidFill>
                <a:srgbClr val="000000"/>
              </a:solidFill>
              <a:latin typeface="Arial"/>
              <a:ea typeface="Arial"/>
              <a:cs typeface="Arial"/>
              <a:sym typeface="Arial"/>
            </a:endParaRPr>
          </a:p>
        </p:txBody>
      </p:sp>
      <p:sp>
        <p:nvSpPr>
          <p:cNvPr id="146" name="Google Shape;146;p3"/>
          <p:cNvSpPr txBox="1"/>
          <p:nvPr/>
        </p:nvSpPr>
        <p:spPr>
          <a:xfrm>
            <a:off x="136710" y="1355439"/>
            <a:ext cx="10226543" cy="4708941"/>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Healthwatch was created by the health and social care reforms of 2012 with a powerful ambition of putting people at the centre of health and social care.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To help realise that ambition Healthwatch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Hammersmith &amp; Fulham</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delivers a number of services to gather and represent the views of patients and service users of health and social care in the Hammersmith &amp; Fulham borough. One of the ways we do this is through a</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comprehensive Patient Experience data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collection programme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successful</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implementation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programme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including the use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our Digital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Feedback Centre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will yield a minimum of 4,800 patient experiences per annum, all of which will be presented as they are received and considered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valid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community opinion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Your Voice in Health and Social Care (YVHSC) took over the provision of Healthwatch Hammersmith &amp; Fulham in April 2020. In April 2020, the Digital Feedback Centre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which is integral to the Patient Experience programme was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launched together with the Healthwatch Hammersmith &amp; Fulham website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ur Patient Experience Officer, supported by a team of volunteers, will visit health and social care services to talk to and hear from patients, service users, carers, and relatives about their experiences of local services. The Healthwatch Team captures this information using our standardised Patient Experience Form (see appendices) that they fill in with the individual. This form includes questions for individuals to provide their overall ratings for the service, ratings for specific aspects of the service; such as ease of booking appointments and staff attitudes, and the opportunity to provide further detail about their experience in a free text box, should they see fit. This engagement method is supplemented by independent feedback that individuals are able to provide for the service in question, by visiting our website and filling out the exact same Patient Experience Form</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online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through the Digital Feedback Centre. People can choose to leave their name or comment anonymously. At the end of each service visit, the Patient Experience Officer will relay any urgent matters requiring attention to the Operations Manager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Healthwatch Hammersmith &amp; Fulham.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In May of 2021 we were able to restart our face-to-face engagement in GP surgeries in a limited capacity. Healthwatch H&amp;F is taking a stepped-approach to moving back to our traditional model of face-to-face engagement for the Patient Experience programme to prioritise the safety of patients and Healthwatch staff and volunteers as well as ensuring that we do not interfere with GP surgery operations. During this quarter, we therefore implemented both our new and pre-pandemic model of engagement, combining in-person GP surgery visits with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direct engagement over the telephone, the collection of feedback via the NEXTDOOR APP and collecting and collating existing online reviews from relevant platforms such as NHS.uk and Google reviews. This new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'digital' model that we have implemented throughout the pandemic has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benefited residents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by providing additional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information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signposting and a level of befriending for many of those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contacted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over the telephone. </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p:txBody>
      </p:sp>
      <p:sp>
        <p:nvSpPr>
          <p:cNvPr id="147" name="Google Shape;147;p3"/>
          <p:cNvSpPr txBox="1">
            <a:spLocks noGrp="1"/>
          </p:cNvSpPr>
          <p:nvPr>
            <p:ph type="sldNum" idx="12"/>
          </p:nvPr>
        </p:nvSpPr>
        <p:spPr>
          <a:xfrm>
            <a:off x="7541170" y="6492875"/>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
        <p:nvSpPr>
          <p:cNvPr id="9" name="Google Shape;102;p2">
            <a:extLst>
              <a:ext uri="{FF2B5EF4-FFF2-40B4-BE49-F238E27FC236}">
                <a16:creationId xmlns:a16="http://schemas.microsoft.com/office/drawing/2014/main" id="{9931C413-7BB9-4815-B192-B6B2477BB09C}"/>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30"/>
          <p:cNvPicPr preferRelativeResize="0"/>
          <p:nvPr/>
        </p:nvPicPr>
        <p:blipFill rotWithShape="1">
          <a:blip r:embed="rId3">
            <a:alphaModFix/>
          </a:blip>
          <a:srcRect/>
          <a:stretch/>
        </p:blipFill>
        <p:spPr>
          <a:xfrm>
            <a:off x="-1" y="-7238"/>
            <a:ext cx="10510838" cy="1034161"/>
          </a:xfrm>
          <a:prstGeom prst="rect">
            <a:avLst/>
          </a:prstGeom>
          <a:noFill/>
          <a:ln>
            <a:noFill/>
          </a:ln>
        </p:spPr>
      </p:pic>
      <p:sp>
        <p:nvSpPr>
          <p:cNvPr id="596" name="Google Shape;596;p30"/>
          <p:cNvSpPr txBox="1"/>
          <p:nvPr/>
        </p:nvSpPr>
        <p:spPr>
          <a:xfrm>
            <a:off x="465705" y="1220175"/>
            <a:ext cx="9579428"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Looking at the positive reviews we have received allows us to highlight areas where a service is doing well and deserving of praise. This section provides an overview of the number of positive reviews by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category and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goes on to give some examples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comments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received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during this quarter. </a:t>
            </a:r>
            <a:endParaRPr lang="en-US" sz="14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597" name="Google Shape;597;p30"/>
          <p:cNvGraphicFramePr/>
          <p:nvPr>
            <p:extLst>
              <p:ext uri="{D42A27DB-BD31-4B8C-83A1-F6EECF244321}">
                <p14:modId xmlns:p14="http://schemas.microsoft.com/office/powerpoint/2010/main" val="3809760180"/>
              </p:ext>
            </p:extLst>
          </p:nvPr>
        </p:nvGraphicFramePr>
        <p:xfrm>
          <a:off x="1422239" y="1977684"/>
          <a:ext cx="7666359" cy="4246659"/>
        </p:xfrm>
        <a:graphic>
          <a:graphicData uri="http://schemas.openxmlformats.org/drawingml/2006/chart">
            <c:chart xmlns:c="http://schemas.openxmlformats.org/drawingml/2006/chart" xmlns:r="http://schemas.openxmlformats.org/officeDocument/2006/relationships" r:id="rId4"/>
          </a:graphicData>
        </a:graphic>
      </p:graphicFrame>
      <p:sp>
        <p:nvSpPr>
          <p:cNvPr id="598" name="Google Shape;598;p30"/>
          <p:cNvSpPr txBox="1"/>
          <p:nvPr/>
        </p:nvSpPr>
        <p:spPr>
          <a:xfrm rot="-5400000">
            <a:off x="321407" y="3666808"/>
            <a:ext cx="16098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599" name="Google Shape;599;p30"/>
          <p:cNvSpPr txBox="1"/>
          <p:nvPr/>
        </p:nvSpPr>
        <p:spPr>
          <a:xfrm>
            <a:off x="4539360" y="6224343"/>
            <a:ext cx="16722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Positive Reviews</a:t>
            </a:r>
            <a:endParaRPr sz="1400" b="1" i="0" u="none" strike="noStrike" cap="none">
              <a:solidFill>
                <a:schemeClr val="dk1"/>
              </a:solidFill>
              <a:latin typeface="Trebuchet MS"/>
              <a:ea typeface="Trebuchet MS"/>
              <a:cs typeface="Trebuchet MS"/>
              <a:sym typeface="Trebuchet MS"/>
            </a:endParaRPr>
          </a:p>
        </p:txBody>
      </p:sp>
      <p:sp>
        <p:nvSpPr>
          <p:cNvPr id="600" name="Google Shape;600;p3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pic>
        <p:nvPicPr>
          <p:cNvPr id="601" name="Google Shape;601;p3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602" name="Google Shape;602;p30"/>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pic>
        <p:nvPicPr>
          <p:cNvPr id="603" name="Google Shape;603;p30" descr="Icon&#10;&#10;Description automatically generated"/>
          <p:cNvPicPr preferRelativeResize="0"/>
          <p:nvPr/>
        </p:nvPicPr>
        <p:blipFill rotWithShape="1">
          <a:blip r:embed="rId6">
            <a:alphaModFix/>
          </a:blip>
          <a:srcRect/>
          <a:stretch/>
        </p:blipFill>
        <p:spPr>
          <a:xfrm rot="9684414">
            <a:off x="9027823" y="2485983"/>
            <a:ext cx="3576139" cy="3576139"/>
          </a:xfrm>
          <a:prstGeom prst="rect">
            <a:avLst/>
          </a:prstGeom>
          <a:noFill/>
          <a:ln>
            <a:noFill/>
          </a:ln>
        </p:spPr>
      </p:pic>
      <p:sp>
        <p:nvSpPr>
          <p:cNvPr id="12" name="Google Shape;102;p2">
            <a:extLst>
              <a:ext uri="{FF2B5EF4-FFF2-40B4-BE49-F238E27FC236}">
                <a16:creationId xmlns:a16="http://schemas.microsoft.com/office/drawing/2014/main" id="{8BB6C3E0-EEC8-4BE6-B50F-88E6248E2C2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30</a:t>
            </a:fld>
            <a:endParaRPr/>
          </a:p>
        </p:txBody>
      </p:sp>
      <p:sp>
        <p:nvSpPr>
          <p:cNvPr id="611" name="Google Shape;611;p31"/>
          <p:cNvSpPr txBox="1"/>
          <p:nvPr/>
        </p:nvSpPr>
        <p:spPr>
          <a:xfrm>
            <a:off x="2179637" y="713056"/>
            <a:ext cx="7925654" cy="2612983"/>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Dentist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Had an emergency appointment here today through NHS 111 saw a lovely dentist and nurse who really made me feel at ease. Excellent service from both reception staff and dental thank you.</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Amazing practice, all fitted with modern equipment. Saw Dr P who is really gentle, friendly and has a very good attention to detail! Staff very friendly and helpful.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“M</a:t>
            </a:r>
            <a:r>
              <a:rPr lang="en-GB" sz="1200" dirty="0">
                <a:solidFill>
                  <a:schemeClr val="dk1"/>
                </a:solidFill>
                <a:highlight>
                  <a:srgbClr val="DDEAC0"/>
                </a:highlight>
                <a:latin typeface="Trebuchet MS"/>
              </a:rPr>
              <a:t>illion thanks for your professional service and care! I loved the way you explained to me  my teeth situation and the best way to sort the problem and control it. Super happy!  Polite team, and no delays just perfect!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p:txBody>
      </p:sp>
      <p:sp>
        <p:nvSpPr>
          <p:cNvPr id="612" name="Google Shape;612;p31"/>
          <p:cNvSpPr txBox="1"/>
          <p:nvPr/>
        </p:nvSpPr>
        <p:spPr>
          <a:xfrm>
            <a:off x="2099042" y="3719176"/>
            <a:ext cx="7925654" cy="3194680"/>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Opticians Services</a:t>
            </a:r>
            <a:endParaRPr lang="en-GB"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My whole family has been using Karen for many years. The service is of very high quality and the professional skills excellent.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Outstanding service! My daughter and I have been costumers for many years and the staff have always been amazing. They are very helpful.</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600" u="none" strike="noStrike" cap="none" dirty="0">
                <a:solidFill>
                  <a:srgbClr val="212529"/>
                </a:solidFill>
                <a:highlight>
                  <a:srgbClr val="DDEAC0"/>
                </a:highlight>
                <a:latin typeface="-apple-system"/>
                <a:ea typeface="Trebuchet MS"/>
                <a:cs typeface="Trebuchet MS"/>
                <a:sym typeface="Trebuchet MS"/>
              </a:rPr>
              <a:t>This was a great experience, the eye test was very thorough and I got a lot of help choosing glasses! I can see so much better with my new glasses and it's made such a difference. Thank you!</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613" name="Google Shape;613;p31"/>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4" name="Google Shape;614;p31"/>
          <p:cNvCxnSpPr>
            <a:cxnSpLocks/>
          </p:cNvCxnSpPr>
          <p:nvPr/>
        </p:nvCxnSpPr>
        <p:spPr>
          <a:xfrm>
            <a:off x="2179638" y="3597615"/>
            <a:ext cx="7876566" cy="0"/>
          </a:xfrm>
          <a:prstGeom prst="straightConnector1">
            <a:avLst/>
          </a:prstGeom>
          <a:noFill/>
          <a:ln w="12700" cap="flat" cmpd="sng">
            <a:solidFill>
              <a:schemeClr val="dk1"/>
            </a:solidFill>
            <a:prstDash val="solid"/>
            <a:miter lim="800000"/>
            <a:headEnd type="none" w="sm" len="sm"/>
            <a:tailEnd type="none" w="sm" len="sm"/>
          </a:ln>
        </p:spPr>
      </p:cxnSp>
      <p:cxnSp>
        <p:nvCxnSpPr>
          <p:cNvPr id="615" name="Google Shape;615;p31"/>
          <p:cNvCxnSpPr/>
          <p:nvPr/>
        </p:nvCxnSpPr>
        <p:spPr>
          <a:xfrm>
            <a:off x="2179638" y="3706880"/>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6" name="Google Shape;616;p31"/>
          <p:cNvCxnSpPr/>
          <p:nvPr/>
        </p:nvCxnSpPr>
        <p:spPr>
          <a:xfrm>
            <a:off x="2130550" y="6733199"/>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17" name="Google Shape;617;p31"/>
          <p:cNvPicPr preferRelativeResize="0"/>
          <p:nvPr/>
        </p:nvPicPr>
        <p:blipFill rotWithShape="1">
          <a:blip r:embed="rId3">
            <a:alphaModFix/>
          </a:blip>
          <a:srcRect/>
          <a:stretch/>
        </p:blipFill>
        <p:spPr>
          <a:xfrm>
            <a:off x="-8690" y="-19798"/>
            <a:ext cx="851719" cy="6877798"/>
          </a:xfrm>
          <a:prstGeom prst="rect">
            <a:avLst/>
          </a:prstGeom>
          <a:noFill/>
          <a:ln>
            <a:noFill/>
          </a:ln>
        </p:spPr>
      </p:pic>
      <p:pic>
        <p:nvPicPr>
          <p:cNvPr id="618" name="Google Shape;618;p31"/>
          <p:cNvPicPr preferRelativeResize="0"/>
          <p:nvPr/>
        </p:nvPicPr>
        <p:blipFill rotWithShape="1">
          <a:blip r:embed="rId4">
            <a:alphaModFix/>
          </a:blip>
          <a:srcRect/>
          <a:stretch/>
        </p:blipFill>
        <p:spPr>
          <a:xfrm>
            <a:off x="1204468" y="382662"/>
            <a:ext cx="613730" cy="580352"/>
          </a:xfrm>
          <a:prstGeom prst="rect">
            <a:avLst/>
          </a:prstGeom>
          <a:noFill/>
          <a:ln>
            <a:noFill/>
          </a:ln>
        </p:spPr>
      </p:pic>
      <p:sp>
        <p:nvSpPr>
          <p:cNvPr id="619" name="Google Shape;619;p31"/>
          <p:cNvSpPr/>
          <p:nvPr/>
        </p:nvSpPr>
        <p:spPr>
          <a:xfrm>
            <a:off x="1895530" y="941956"/>
            <a:ext cx="118263" cy="2430150"/>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p31"/>
          <p:cNvSpPr/>
          <p:nvPr/>
        </p:nvSpPr>
        <p:spPr>
          <a:xfrm rot="5400000">
            <a:off x="1879804" y="587536"/>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637;p32">
            <a:extLst>
              <a:ext uri="{FF2B5EF4-FFF2-40B4-BE49-F238E27FC236}">
                <a16:creationId xmlns:a16="http://schemas.microsoft.com/office/drawing/2014/main" id="{6EC48733-DB6C-4526-A266-5BD144974FAC}"/>
              </a:ext>
            </a:extLst>
          </p:cNvPr>
          <p:cNvPicPr preferRelativeResize="0"/>
          <p:nvPr/>
        </p:nvPicPr>
        <p:blipFill rotWithShape="1">
          <a:blip r:embed="rId5">
            <a:alphaModFix/>
          </a:blip>
          <a:srcRect/>
          <a:stretch/>
        </p:blipFill>
        <p:spPr>
          <a:xfrm>
            <a:off x="1053357" y="3429000"/>
            <a:ext cx="613731" cy="580353"/>
          </a:xfrm>
          <a:prstGeom prst="rect">
            <a:avLst/>
          </a:prstGeom>
          <a:noFill/>
          <a:ln>
            <a:noFill/>
          </a:ln>
        </p:spPr>
      </p:pic>
      <p:sp>
        <p:nvSpPr>
          <p:cNvPr id="17" name="Google Shape;639;p32">
            <a:extLst>
              <a:ext uri="{FF2B5EF4-FFF2-40B4-BE49-F238E27FC236}">
                <a16:creationId xmlns:a16="http://schemas.microsoft.com/office/drawing/2014/main" id="{956EE404-D562-4B37-9AA1-BF1CF29C4D61}"/>
              </a:ext>
            </a:extLst>
          </p:cNvPr>
          <p:cNvSpPr/>
          <p:nvPr/>
        </p:nvSpPr>
        <p:spPr>
          <a:xfrm rot="5400000">
            <a:off x="1865851" y="3617944"/>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638;p32">
            <a:extLst>
              <a:ext uri="{FF2B5EF4-FFF2-40B4-BE49-F238E27FC236}">
                <a16:creationId xmlns:a16="http://schemas.microsoft.com/office/drawing/2014/main" id="{15E983C7-E8B1-4C8A-8FC6-898FADCC0B11}"/>
              </a:ext>
            </a:extLst>
          </p:cNvPr>
          <p:cNvSpPr/>
          <p:nvPr/>
        </p:nvSpPr>
        <p:spPr>
          <a:xfrm>
            <a:off x="1878226" y="3964810"/>
            <a:ext cx="150498" cy="2574103"/>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31</a:t>
            </a:fld>
            <a:endParaRPr/>
          </a:p>
        </p:txBody>
      </p:sp>
      <p:sp>
        <p:nvSpPr>
          <p:cNvPr id="630" name="Google Shape;630;p32"/>
          <p:cNvSpPr txBox="1"/>
          <p:nvPr/>
        </p:nvSpPr>
        <p:spPr>
          <a:xfrm>
            <a:off x="2179637" y="664593"/>
            <a:ext cx="7925654" cy="2612983"/>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dirty="0">
                <a:solidFill>
                  <a:schemeClr val="dk1"/>
                </a:solidFill>
                <a:latin typeface="Khmer UI" panose="020B0502040204020203" pitchFamily="34" charset="0"/>
                <a:cs typeface="Khmer UI" panose="020B0502040204020203" pitchFamily="34" charset="0"/>
                <a:sym typeface="Trebuchet MS"/>
              </a:rPr>
              <a:t>Covid-19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great, easy to book the appointment and well organised. Was seen on time.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i="1" dirty="0">
                <a:solidFill>
                  <a:schemeClr val="dk1"/>
                </a:solidFill>
                <a:latin typeface="Trebuchet MS"/>
                <a:sym typeface="Trebuchet MS"/>
              </a:rPr>
              <a:t>“</a:t>
            </a:r>
            <a:r>
              <a:rPr lang="en-GB" sz="1200" dirty="0">
                <a:solidFill>
                  <a:schemeClr val="dk1"/>
                </a:solidFill>
                <a:highlight>
                  <a:srgbClr val="DDEAC0"/>
                </a:highlight>
                <a:latin typeface="Trebuchet MS"/>
              </a:rPr>
              <a:t>I was able to book my appointment for my booster via a link, I came in today I did not have to wait. The gentleman was nice and helpful.</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 It was quick got a text message that I needed to book an appointment and did. On the day it was well organise.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631" name="Google Shape;631;p32"/>
          <p:cNvSpPr txBox="1"/>
          <p:nvPr/>
        </p:nvSpPr>
        <p:spPr>
          <a:xfrm>
            <a:off x="2080052" y="3975610"/>
            <a:ext cx="7925654" cy="2225184"/>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Mental Health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My therapist was amazing. Extend the course, give them more funding. Provide more funding to the services, more specialised therapists.</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Mental Health Service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Incredible and a lifesaver. Free therapy from NHS was able to get help because I could afford it and it shouldn't be like that. This system will help make the divide between the haves and have nots bigger and will grow inequality exponentially because the people who are already being marginalised are unable to get the help they need to be healthy and to improve the situation.</a:t>
            </a:r>
            <a:r>
              <a:rPr lang="en-GB" sz="1200" dirty="0">
                <a:solidFill>
                  <a:schemeClr val="dk1"/>
                </a:solidFill>
                <a:highlight>
                  <a:srgbClr val="DDEAC0"/>
                </a:highlight>
                <a:latin typeface="Trebuchet MS"/>
                <a:sym typeface="Trebuchet MS"/>
              </a:rPr>
              <a:t>”</a:t>
            </a:r>
            <a:endParaRPr lang="en-GB"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Mental Health Service</a:t>
            </a:r>
          </a:p>
        </p:txBody>
      </p:sp>
      <p:cxnSp>
        <p:nvCxnSpPr>
          <p:cNvPr id="632" name="Google Shape;632;p32"/>
          <p:cNvCxnSpPr/>
          <p:nvPr/>
        </p:nvCxnSpPr>
        <p:spPr>
          <a:xfrm>
            <a:off x="2179637" y="3831163"/>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3" name="Google Shape;633;p32"/>
          <p:cNvCxnSpPr/>
          <p:nvPr/>
        </p:nvCxnSpPr>
        <p:spPr>
          <a:xfrm>
            <a:off x="2130550" y="461749"/>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4" name="Google Shape;634;p32"/>
          <p:cNvCxnSpPr/>
          <p:nvPr/>
        </p:nvCxnSpPr>
        <p:spPr>
          <a:xfrm>
            <a:off x="2179637" y="3516397"/>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5" name="Google Shape;635;p32"/>
          <p:cNvCxnSpPr/>
          <p:nvPr/>
        </p:nvCxnSpPr>
        <p:spPr>
          <a:xfrm>
            <a:off x="2130550" y="6610944"/>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36" name="Google Shape;636;p32"/>
          <p:cNvPicPr preferRelativeResize="0"/>
          <p:nvPr/>
        </p:nvPicPr>
        <p:blipFill rotWithShape="1">
          <a:blip r:embed="rId3">
            <a:alphaModFix/>
          </a:blip>
          <a:srcRect/>
          <a:stretch/>
        </p:blipFill>
        <p:spPr>
          <a:xfrm>
            <a:off x="-8690" y="-19798"/>
            <a:ext cx="851719" cy="6877798"/>
          </a:xfrm>
          <a:prstGeom prst="rect">
            <a:avLst/>
          </a:prstGeom>
          <a:noFill/>
          <a:ln>
            <a:noFill/>
          </a:ln>
        </p:spPr>
      </p:pic>
      <p:sp>
        <p:nvSpPr>
          <p:cNvPr id="16" name="Triangle 26">
            <a:extLst>
              <a:ext uri="{FF2B5EF4-FFF2-40B4-BE49-F238E27FC236}">
                <a16:creationId xmlns:a16="http://schemas.microsoft.com/office/drawing/2014/main" id="{6D802B18-1EB0-4807-8DAC-3C777FEA344D}"/>
              </a:ext>
            </a:extLst>
          </p:cNvPr>
          <p:cNvSpPr/>
          <p:nvPr/>
        </p:nvSpPr>
        <p:spPr>
          <a:xfrm rot="5400000">
            <a:off x="1783344" y="661840"/>
            <a:ext cx="218530" cy="177875"/>
          </a:xfrm>
          <a:prstGeom prst="triangle">
            <a:avLst/>
          </a:prstGeom>
          <a:solidFill>
            <a:srgbClr val="AB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7" name="Rectangle 16">
            <a:extLst>
              <a:ext uri="{FF2B5EF4-FFF2-40B4-BE49-F238E27FC236}">
                <a16:creationId xmlns:a16="http://schemas.microsoft.com/office/drawing/2014/main" id="{831E7AA8-6332-4431-8057-3125A507084D}"/>
              </a:ext>
            </a:extLst>
          </p:cNvPr>
          <p:cNvSpPr/>
          <p:nvPr/>
        </p:nvSpPr>
        <p:spPr>
          <a:xfrm>
            <a:off x="1806485" y="1096290"/>
            <a:ext cx="130863" cy="2420107"/>
          </a:xfrm>
          <a:prstGeom prst="rect">
            <a:avLst/>
          </a:prstGeom>
          <a:solidFill>
            <a:srgbClr val="AB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26" name="Picture 2" descr="Coronavirus | United Nations">
            <a:extLst>
              <a:ext uri="{FF2B5EF4-FFF2-40B4-BE49-F238E27FC236}">
                <a16:creationId xmlns:a16="http://schemas.microsoft.com/office/drawing/2014/main" id="{E6862F96-08D4-4931-9026-14D65E970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499" y="506863"/>
            <a:ext cx="522676" cy="515738"/>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710;p36">
            <a:extLst>
              <a:ext uri="{FF2B5EF4-FFF2-40B4-BE49-F238E27FC236}">
                <a16:creationId xmlns:a16="http://schemas.microsoft.com/office/drawing/2014/main" id="{0E8D16E8-58C7-4CBC-AB2C-401740CCE816}"/>
              </a:ext>
            </a:extLst>
          </p:cNvPr>
          <p:cNvSpPr/>
          <p:nvPr/>
        </p:nvSpPr>
        <p:spPr>
          <a:xfrm>
            <a:off x="1811980" y="4378794"/>
            <a:ext cx="125368" cy="2253170"/>
          </a:xfrm>
          <a:prstGeom prst="rect">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711;p36">
            <a:extLst>
              <a:ext uri="{FF2B5EF4-FFF2-40B4-BE49-F238E27FC236}">
                <a16:creationId xmlns:a16="http://schemas.microsoft.com/office/drawing/2014/main" id="{9388592A-EFB6-447A-BA28-E444DA3AB238}"/>
              </a:ext>
            </a:extLst>
          </p:cNvPr>
          <p:cNvPicPr preferRelativeResize="0"/>
          <p:nvPr/>
        </p:nvPicPr>
        <p:blipFill rotWithShape="1">
          <a:blip r:embed="rId5">
            <a:alphaModFix/>
          </a:blip>
          <a:srcRect/>
          <a:stretch/>
        </p:blipFill>
        <p:spPr>
          <a:xfrm>
            <a:off x="1060335" y="3770473"/>
            <a:ext cx="522676" cy="515738"/>
          </a:xfrm>
          <a:prstGeom prst="rect">
            <a:avLst/>
          </a:prstGeom>
          <a:noFill/>
          <a:ln>
            <a:noFill/>
          </a:ln>
        </p:spPr>
      </p:pic>
      <p:sp>
        <p:nvSpPr>
          <p:cNvPr id="20" name="Google Shape;712;p36">
            <a:extLst>
              <a:ext uri="{FF2B5EF4-FFF2-40B4-BE49-F238E27FC236}">
                <a16:creationId xmlns:a16="http://schemas.microsoft.com/office/drawing/2014/main" id="{5A4B157B-303D-45B2-86A7-4914215E2CE8}"/>
              </a:ext>
            </a:extLst>
          </p:cNvPr>
          <p:cNvSpPr/>
          <p:nvPr/>
        </p:nvSpPr>
        <p:spPr>
          <a:xfrm rot="5400000">
            <a:off x="1791653" y="3995939"/>
            <a:ext cx="218530" cy="177875"/>
          </a:xfrm>
          <a:prstGeom prst="triangle">
            <a:avLst>
              <a:gd name="adj" fmla="val 50000"/>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33"/>
          <p:cNvPicPr preferRelativeResize="0"/>
          <p:nvPr/>
        </p:nvPicPr>
        <p:blipFill rotWithShape="1">
          <a:blip r:embed="rId3">
            <a:alphaModFix/>
          </a:blip>
          <a:srcRect/>
          <a:stretch/>
        </p:blipFill>
        <p:spPr>
          <a:xfrm>
            <a:off x="0" y="-20281"/>
            <a:ext cx="10510838" cy="1035087"/>
          </a:xfrm>
          <a:prstGeom prst="rect">
            <a:avLst/>
          </a:prstGeom>
          <a:noFill/>
          <a:ln>
            <a:noFill/>
          </a:ln>
        </p:spPr>
      </p:pic>
      <p:sp>
        <p:nvSpPr>
          <p:cNvPr id="649" name="Google Shape;649;p33"/>
          <p:cNvSpPr txBox="1"/>
          <p:nvPr/>
        </p:nvSpPr>
        <p:spPr>
          <a:xfrm>
            <a:off x="465705" y="1133602"/>
            <a:ext cx="9579428" cy="10156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By looking at the negative and neutral reviews we have received from patients/service users from Hammersmith and Fulham each month, we can better understand where a service needs to improve in order to provide an all-round positive experience. This section provides an overview of the number of negative and neutral reviews by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goes on to give some examples of comments received. We include those reviews where we have classified the comment as being of ''neutral'' sentiment as experience tell us that these can generally highlight where improvements could be made.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p:txBody>
      </p:sp>
      <p:sp>
        <p:nvSpPr>
          <p:cNvPr id="650" name="Google Shape;650;p33"/>
          <p:cNvSpPr txBox="1"/>
          <p:nvPr/>
        </p:nvSpPr>
        <p:spPr>
          <a:xfrm rot="-5400000">
            <a:off x="9684" y="3903604"/>
            <a:ext cx="1578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651" name="Google Shape;651;p33"/>
          <p:cNvSpPr txBox="1"/>
          <p:nvPr/>
        </p:nvSpPr>
        <p:spPr>
          <a:xfrm>
            <a:off x="4131516" y="6349710"/>
            <a:ext cx="25215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Negative &amp; Neutral Reviews</a:t>
            </a:r>
            <a:endParaRPr sz="1400" b="1" i="0" u="none" strike="noStrike" cap="none">
              <a:solidFill>
                <a:schemeClr val="dk1"/>
              </a:solidFill>
              <a:latin typeface="Trebuchet MS"/>
              <a:ea typeface="Trebuchet MS"/>
              <a:cs typeface="Trebuchet MS"/>
              <a:sym typeface="Trebuchet MS"/>
            </a:endParaRPr>
          </a:p>
        </p:txBody>
      </p:sp>
      <p:sp>
        <p:nvSpPr>
          <p:cNvPr id="652" name="Google Shape;652;p3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32</a:t>
            </a:fld>
            <a:endParaRPr/>
          </a:p>
        </p:txBody>
      </p:sp>
      <p:pic>
        <p:nvPicPr>
          <p:cNvPr id="653" name="Google Shape;653;p3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654" name="Google Shape;654;p3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Negative &amp; Neutral Reviews</a:t>
            </a:r>
            <a:endParaRPr sz="1400" b="0" i="0" u="none" strike="noStrike" cap="none">
              <a:solidFill>
                <a:srgbClr val="000000"/>
              </a:solidFill>
              <a:latin typeface="Arial"/>
              <a:ea typeface="Arial"/>
              <a:cs typeface="Arial"/>
              <a:sym typeface="Arial"/>
            </a:endParaRPr>
          </a:p>
        </p:txBody>
      </p:sp>
      <p:pic>
        <p:nvPicPr>
          <p:cNvPr id="655" name="Google Shape;655;p33" descr="Icon&#10;&#10;Description automatically generated"/>
          <p:cNvPicPr preferRelativeResize="0"/>
          <p:nvPr/>
        </p:nvPicPr>
        <p:blipFill rotWithShape="1">
          <a:blip r:embed="rId5">
            <a:alphaModFix/>
          </a:blip>
          <a:srcRect/>
          <a:stretch/>
        </p:blipFill>
        <p:spPr>
          <a:xfrm rot="9013618">
            <a:off x="8748393" y="2252504"/>
            <a:ext cx="4133941" cy="4133941"/>
          </a:xfrm>
          <a:prstGeom prst="rect">
            <a:avLst/>
          </a:prstGeom>
          <a:noFill/>
          <a:ln>
            <a:noFill/>
          </a:ln>
        </p:spPr>
      </p:pic>
      <p:pic>
        <p:nvPicPr>
          <p:cNvPr id="656" name="Google Shape;656;p33" descr="Icon&#10;&#10;Description automatically generated"/>
          <p:cNvPicPr preferRelativeResize="0"/>
          <p:nvPr/>
        </p:nvPicPr>
        <p:blipFill rotWithShape="1">
          <a:blip r:embed="rId5">
            <a:alphaModFix/>
          </a:blip>
          <a:srcRect/>
          <a:stretch/>
        </p:blipFill>
        <p:spPr>
          <a:xfrm rot="-1278804">
            <a:off x="-2501195" y="4244561"/>
            <a:ext cx="4223580" cy="4223580"/>
          </a:xfrm>
          <a:prstGeom prst="rect">
            <a:avLst/>
          </a:prstGeom>
          <a:noFill/>
          <a:ln>
            <a:noFill/>
          </a:ln>
        </p:spPr>
      </p:pic>
      <p:graphicFrame>
        <p:nvGraphicFramePr>
          <p:cNvPr id="657" name="Google Shape;657;p33"/>
          <p:cNvGraphicFramePr/>
          <p:nvPr>
            <p:extLst>
              <p:ext uri="{D42A27DB-BD31-4B8C-83A1-F6EECF244321}">
                <p14:modId xmlns:p14="http://schemas.microsoft.com/office/powerpoint/2010/main" val="2592324903"/>
              </p:ext>
            </p:extLst>
          </p:nvPr>
        </p:nvGraphicFramePr>
        <p:xfrm>
          <a:off x="1235034" y="2268061"/>
          <a:ext cx="7671460" cy="4081649"/>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6FD8A322-0569-4BA0-845E-6580523E492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33</a:t>
            </a:fld>
            <a:endParaRPr/>
          </a:p>
        </p:txBody>
      </p:sp>
      <p:sp>
        <p:nvSpPr>
          <p:cNvPr id="665" name="Google Shape;665;p34"/>
          <p:cNvSpPr txBox="1"/>
          <p:nvPr/>
        </p:nvSpPr>
        <p:spPr>
          <a:xfrm>
            <a:off x="2135757" y="513156"/>
            <a:ext cx="7925700" cy="2991548"/>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Dentist reviews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This Dental practice is awful!!</a:t>
            </a: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rPr>
              <a:t>I have been with them for 5 years and I can't say a single good thing.</a:t>
            </a: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rPr>
              <a:t>Rude receptionist, never any available appointments in the near future, no emergency appointments unless you want to pay them cash, the list goes on.</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Got a filling done privately, the dentist took 3 times to fit it, it came off 4 months later. Got a cancellation slot, told to come in on Thursday at 9:30am, got there, was told they booked it's for Fri instead. Completely dismissive receptionist refusing to even apologise for the error.</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They haven’t been honest about treatment costs, not reliable people. Very weak customer service.</a:t>
            </a:r>
            <a:r>
              <a:rPr lang="en-GB" sz="1200" b="0" i="0" u="none" strike="noStrike" cap="none" dirty="0">
                <a:solidFill>
                  <a:schemeClr val="dk1"/>
                </a:solidFill>
                <a:highlight>
                  <a:srgbClr val="BDD1D1"/>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p:txBody>
      </p:sp>
      <p:sp>
        <p:nvSpPr>
          <p:cNvPr id="666" name="Google Shape;666;p34"/>
          <p:cNvSpPr txBox="1"/>
          <p:nvPr/>
        </p:nvSpPr>
        <p:spPr>
          <a:xfrm>
            <a:off x="2176092" y="3823182"/>
            <a:ext cx="7925654" cy="1255688"/>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cs typeface="Khmer UI" panose="020B0502040204020203" pitchFamily="34" charset="0"/>
                <a:sym typeface="Trebuchet MS"/>
              </a:rPr>
              <a:t>Covid-19 service</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At first, I was against taking the vaccine as I did not believe it, but a friend of mine got sick and I decided to take it.  on the day It was well organised, I did not wait. I was able to get in and out.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cxnSp>
        <p:nvCxnSpPr>
          <p:cNvPr id="667" name="Google Shape;667;p34"/>
          <p:cNvCxnSpPr/>
          <p:nvPr/>
        </p:nvCxnSpPr>
        <p:spPr>
          <a:xfrm>
            <a:off x="2216376" y="3793172"/>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68" name="Google Shape;668;p34"/>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69" name="Google Shape;669;p34"/>
          <p:cNvCxnSpPr/>
          <p:nvPr/>
        </p:nvCxnSpPr>
        <p:spPr>
          <a:xfrm>
            <a:off x="2216376" y="3556673"/>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70" name="Google Shape;670;p34"/>
          <p:cNvCxnSpPr/>
          <p:nvPr/>
        </p:nvCxnSpPr>
        <p:spPr>
          <a:xfrm>
            <a:off x="2073989" y="6054252"/>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71" name="Google Shape;671;p34"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72" name="Google Shape;672;p34"/>
          <p:cNvSpPr/>
          <p:nvPr/>
        </p:nvSpPr>
        <p:spPr>
          <a:xfrm>
            <a:off x="1826777" y="1052603"/>
            <a:ext cx="101359" cy="2504067"/>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3" name="Google Shape;673;p34"/>
          <p:cNvPicPr preferRelativeResize="0"/>
          <p:nvPr/>
        </p:nvPicPr>
        <p:blipFill rotWithShape="1">
          <a:blip r:embed="rId4">
            <a:alphaModFix/>
          </a:blip>
          <a:srcRect/>
          <a:stretch/>
        </p:blipFill>
        <p:spPr>
          <a:xfrm>
            <a:off x="1059458" y="486854"/>
            <a:ext cx="613730" cy="580352"/>
          </a:xfrm>
          <a:prstGeom prst="rect">
            <a:avLst/>
          </a:prstGeom>
          <a:noFill/>
          <a:ln>
            <a:noFill/>
          </a:ln>
        </p:spPr>
      </p:pic>
      <p:sp>
        <p:nvSpPr>
          <p:cNvPr id="674" name="Google Shape;674;p34"/>
          <p:cNvSpPr/>
          <p:nvPr/>
        </p:nvSpPr>
        <p:spPr>
          <a:xfrm rot="5400000">
            <a:off x="1824300" y="595089"/>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21A86E90-E0B6-4592-B3CC-04C3F726A3BE}"/>
              </a:ext>
            </a:extLst>
          </p:cNvPr>
          <p:cNvSpPr/>
          <p:nvPr/>
        </p:nvSpPr>
        <p:spPr>
          <a:xfrm>
            <a:off x="1870876" y="4142104"/>
            <a:ext cx="101359" cy="1912145"/>
          </a:xfrm>
          <a:prstGeom prst="rect">
            <a:avLst/>
          </a:prstGeom>
          <a:solidFill>
            <a:srgbClr val="AB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9" name="Triangle 8">
            <a:extLst>
              <a:ext uri="{FF2B5EF4-FFF2-40B4-BE49-F238E27FC236}">
                <a16:creationId xmlns:a16="http://schemas.microsoft.com/office/drawing/2014/main" id="{AAEEF6CF-4169-4480-B1F0-F5E14BD09A4C}"/>
              </a:ext>
            </a:extLst>
          </p:cNvPr>
          <p:cNvSpPr/>
          <p:nvPr/>
        </p:nvSpPr>
        <p:spPr>
          <a:xfrm rot="5400000">
            <a:off x="1850549" y="3813500"/>
            <a:ext cx="218530" cy="177875"/>
          </a:xfrm>
          <a:prstGeom prst="triangle">
            <a:avLst/>
          </a:prstGeom>
          <a:solidFill>
            <a:srgbClr val="AB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2050" name="Picture 2" descr="Coronavirus | United Nations">
            <a:extLst>
              <a:ext uri="{FF2B5EF4-FFF2-40B4-BE49-F238E27FC236}">
                <a16:creationId xmlns:a16="http://schemas.microsoft.com/office/drawing/2014/main" id="{BAAC55E0-A7CB-41FA-B599-CA6A867C4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568" y="3662768"/>
            <a:ext cx="485784" cy="479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34</a:t>
            </a:fld>
            <a:endParaRPr/>
          </a:p>
        </p:txBody>
      </p:sp>
      <p:sp>
        <p:nvSpPr>
          <p:cNvPr id="684" name="Google Shape;684;p35"/>
          <p:cNvSpPr txBox="1"/>
          <p:nvPr/>
        </p:nvSpPr>
        <p:spPr>
          <a:xfrm>
            <a:off x="2151486" y="661180"/>
            <a:ext cx="7925654" cy="2419083"/>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Opticians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So disappointed, the staff should know all of us have different needs and faces, went back twice, and only on the second visit they "fixed" the problem, was even told that glasses were not meant to be worn the way I wear them.</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They draw you in with cheap prices.</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Very unprofessional, they count on their client's time.</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p:txBody>
      </p:sp>
      <p:sp>
        <p:nvSpPr>
          <p:cNvPr id="685" name="Google Shape;685;p35"/>
          <p:cNvSpPr txBox="1"/>
          <p:nvPr/>
        </p:nvSpPr>
        <p:spPr>
          <a:xfrm>
            <a:off x="2179638" y="3613016"/>
            <a:ext cx="7804746" cy="3033098"/>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Community Health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This is the coldest place to be in. Receptionist very cold. No customer service. Staff passing by waiting patients seem don't care at all.... not even asking if they have been attended to already. People here seem don't like their job at all</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 lady at the reception was not helpful, I took my niece(who came to study here and not yet vaccinated) to get a covid vaccine and she said 'this country has stopped walk-in vaccinate, 'we have to register with a GP first, I think she was wrong.</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a:t>
            </a:r>
          </a:p>
          <a:p>
            <a:pPr marL="0" marR="0" lvl="0" indent="0" algn="just" rtl="0">
              <a:lnSpc>
                <a:spcPct val="105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Rude customer service, I called to book an appointment as a new patient and she told me that they </a:t>
            </a:r>
            <a:r>
              <a:rPr lang="en-GB" sz="1200" dirty="0" err="1">
                <a:solidFill>
                  <a:schemeClr val="dk1"/>
                </a:solidFill>
                <a:highlight>
                  <a:srgbClr val="BDD1D1"/>
                </a:highlight>
                <a:latin typeface="Trebuchet MS"/>
              </a:rPr>
              <a:t>dont</a:t>
            </a:r>
            <a:r>
              <a:rPr lang="en-GB" sz="1200" dirty="0">
                <a:solidFill>
                  <a:schemeClr val="dk1"/>
                </a:solidFill>
                <a:highlight>
                  <a:srgbClr val="BDD1D1"/>
                </a:highlight>
                <a:latin typeface="Trebuchet MS"/>
              </a:rPr>
              <a:t> take people off the street.</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lang="en-GB" sz="1400" b="0" i="0" u="none" strike="noStrike" cap="none" dirty="0">
              <a:solidFill>
                <a:srgbClr val="000000"/>
              </a:solidFill>
              <a:latin typeface="Arial"/>
              <a:ea typeface="Arial"/>
              <a:cs typeface="Arial"/>
              <a:sym typeface="Arial"/>
            </a:endParaRPr>
          </a:p>
        </p:txBody>
      </p:sp>
      <p:cxnSp>
        <p:nvCxnSpPr>
          <p:cNvPr id="686" name="Google Shape;686;p35"/>
          <p:cNvCxnSpPr/>
          <p:nvPr/>
        </p:nvCxnSpPr>
        <p:spPr>
          <a:xfrm>
            <a:off x="2179638" y="3340046"/>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87" name="Google Shape;687;p35"/>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8" name="Google Shape;688;p35"/>
          <p:cNvCxnSpPr/>
          <p:nvPr/>
        </p:nvCxnSpPr>
        <p:spPr>
          <a:xfrm>
            <a:off x="2176092" y="362859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9" name="Google Shape;689;p35"/>
          <p:cNvCxnSpPr/>
          <p:nvPr/>
        </p:nvCxnSpPr>
        <p:spPr>
          <a:xfrm>
            <a:off x="2151486" y="6754756"/>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90" name="Google Shape;690;p35"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91" name="Google Shape;691;p35"/>
          <p:cNvSpPr/>
          <p:nvPr/>
        </p:nvSpPr>
        <p:spPr>
          <a:xfrm>
            <a:off x="1858501" y="964530"/>
            <a:ext cx="124972" cy="2375516"/>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2" name="Google Shape;692;p35"/>
          <p:cNvPicPr preferRelativeResize="0"/>
          <p:nvPr/>
        </p:nvPicPr>
        <p:blipFill rotWithShape="1">
          <a:blip r:embed="rId4">
            <a:alphaModFix/>
          </a:blip>
          <a:srcRect/>
          <a:stretch/>
        </p:blipFill>
        <p:spPr>
          <a:xfrm>
            <a:off x="1129657" y="384176"/>
            <a:ext cx="613731" cy="580353"/>
          </a:xfrm>
          <a:prstGeom prst="rect">
            <a:avLst/>
          </a:prstGeom>
          <a:noFill/>
          <a:ln>
            <a:noFill/>
          </a:ln>
        </p:spPr>
      </p:pic>
      <p:sp>
        <p:nvSpPr>
          <p:cNvPr id="693" name="Google Shape;693;p35"/>
          <p:cNvSpPr/>
          <p:nvPr/>
        </p:nvSpPr>
        <p:spPr>
          <a:xfrm rot="5400000">
            <a:off x="1823938" y="544836"/>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35"/>
          <p:cNvSpPr/>
          <p:nvPr/>
        </p:nvSpPr>
        <p:spPr>
          <a:xfrm>
            <a:off x="1858501" y="4144576"/>
            <a:ext cx="124971" cy="2576900"/>
          </a:xfrm>
          <a:prstGeom prst="rect">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5" name="Google Shape;695;p35"/>
          <p:cNvPicPr preferRelativeResize="0"/>
          <p:nvPr/>
        </p:nvPicPr>
        <p:blipFill rotWithShape="1">
          <a:blip r:embed="rId5">
            <a:alphaModFix/>
          </a:blip>
          <a:srcRect/>
          <a:stretch/>
        </p:blipFill>
        <p:spPr>
          <a:xfrm>
            <a:off x="1126539" y="3564224"/>
            <a:ext cx="613731" cy="580352"/>
          </a:xfrm>
          <a:prstGeom prst="rect">
            <a:avLst/>
          </a:prstGeom>
          <a:noFill/>
          <a:ln>
            <a:noFill/>
          </a:ln>
        </p:spPr>
      </p:pic>
      <p:sp>
        <p:nvSpPr>
          <p:cNvPr id="696" name="Google Shape;696;p35"/>
          <p:cNvSpPr/>
          <p:nvPr/>
        </p:nvSpPr>
        <p:spPr>
          <a:xfrm rot="5400000">
            <a:off x="1808007" y="3780076"/>
            <a:ext cx="218530" cy="177875"/>
          </a:xfrm>
          <a:prstGeom prst="triangle">
            <a:avLst>
              <a:gd name="adj" fmla="val 50000"/>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35</a:t>
            </a:fld>
            <a:endParaRPr/>
          </a:p>
        </p:txBody>
      </p:sp>
      <p:sp>
        <p:nvSpPr>
          <p:cNvPr id="703" name="Google Shape;703;p36"/>
          <p:cNvSpPr txBox="1"/>
          <p:nvPr/>
        </p:nvSpPr>
        <p:spPr>
          <a:xfrm>
            <a:off x="2176092" y="676377"/>
            <a:ext cx="7925654" cy="3226997"/>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Mental Health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 woman I went to see was horrific. She asked questions about drugs and alcohol etc. from her attitude and facial expression I could feel she looked down on drinking. She is too judgmental to be working in this kind of work. I felt worse after seeing her and will never call mental health services as their attitude and judgment could push us to the edge.</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Mental Health Service</a:t>
            </a:r>
          </a:p>
          <a:p>
            <a:pPr marL="0" marR="0" lvl="0" indent="0" algn="just" rtl="0">
              <a:lnSpc>
                <a:spcPct val="105000"/>
              </a:lnSpc>
              <a:spcBef>
                <a:spcPts val="0"/>
              </a:spcBef>
              <a:spcAft>
                <a:spcPts val="0"/>
              </a:spcAft>
              <a:buClr>
                <a:srgbClr val="000000"/>
              </a:buClr>
              <a:buSzPts val="1200"/>
              <a:buFont typeface="Arial"/>
              <a:buNone/>
            </a:pPr>
            <a:endParaRPr lang="en-GB"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Help does not exist. It's a shame. An empty cold hostility. The workers were in a daze. NOT interested.</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Mental Health Service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lang="en-GB" sz="1200" dirty="0">
              <a:solidFill>
                <a:schemeClr val="dk1"/>
              </a:solidFill>
              <a:highlight>
                <a:srgbClr val="BDD1D1"/>
              </a:highlight>
              <a:latin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Very difficult to talk to anyone on the telephone or in person. The service is overstretched and long term welfare is not fully considered..</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Mental Health Service</a:t>
            </a:r>
            <a:endParaRPr lang="en-GB" sz="1400" b="0" i="0" u="none" strike="noStrike" cap="none" dirty="0">
              <a:solidFill>
                <a:srgbClr val="000000"/>
              </a:solidFill>
              <a:latin typeface="Arial"/>
              <a:ea typeface="Arial"/>
              <a:cs typeface="Arial"/>
              <a:sym typeface="Arial"/>
            </a:endParaRPr>
          </a:p>
          <a:p>
            <a:pPr algn="just">
              <a:lnSpc>
                <a:spcPct val="105000"/>
              </a:lnSpc>
              <a:buSzPts val="1200"/>
            </a:pPr>
            <a:endParaRPr lang="en-GB" sz="1200" i="1" dirty="0">
              <a:solidFill>
                <a:schemeClr val="dk1"/>
              </a:solidFill>
              <a:latin typeface="Trebuchet MS"/>
              <a:sym typeface="Trebuchet MS"/>
            </a:endParaRPr>
          </a:p>
          <a:p>
            <a:pPr algn="just">
              <a:lnSpc>
                <a:spcPct val="105000"/>
              </a:lnSpc>
              <a:buSzPts val="1200"/>
            </a:pPr>
            <a:endParaRPr sz="1400" b="0" i="0" u="none" strike="noStrike" cap="none" dirty="0">
              <a:solidFill>
                <a:srgbClr val="000000"/>
              </a:solidFill>
              <a:latin typeface="Arial"/>
              <a:ea typeface="Arial"/>
              <a:cs typeface="Arial"/>
              <a:sym typeface="Arial"/>
            </a:endParaRPr>
          </a:p>
        </p:txBody>
      </p:sp>
      <p:cxnSp>
        <p:nvCxnSpPr>
          <p:cNvPr id="705" name="Google Shape;705;p36"/>
          <p:cNvCxnSpPr/>
          <p:nvPr/>
        </p:nvCxnSpPr>
        <p:spPr>
          <a:xfrm>
            <a:off x="2284702" y="3503741"/>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706" name="Google Shape;706;p36"/>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709" name="Google Shape;709;p36" descr="Shape&#10;&#10;Description automatically generated"/>
          <p:cNvPicPr preferRelativeResize="0"/>
          <p:nvPr/>
        </p:nvPicPr>
        <p:blipFill rotWithShape="1">
          <a:blip r:embed="rId3">
            <a:alphaModFix/>
          </a:blip>
          <a:srcRect/>
          <a:stretch/>
        </p:blipFill>
        <p:spPr>
          <a:xfrm>
            <a:off x="25866" y="0"/>
            <a:ext cx="869602" cy="6884050"/>
          </a:xfrm>
          <a:prstGeom prst="rect">
            <a:avLst/>
          </a:prstGeom>
          <a:noFill/>
          <a:ln>
            <a:noFill/>
          </a:ln>
        </p:spPr>
      </p:pic>
      <p:sp>
        <p:nvSpPr>
          <p:cNvPr id="710" name="Google Shape;710;p36"/>
          <p:cNvSpPr/>
          <p:nvPr/>
        </p:nvSpPr>
        <p:spPr>
          <a:xfrm>
            <a:off x="1857791" y="859010"/>
            <a:ext cx="134385" cy="2479207"/>
          </a:xfrm>
          <a:prstGeom prst="rect">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1" name="Google Shape;711;p36"/>
          <p:cNvPicPr preferRelativeResize="0"/>
          <p:nvPr/>
        </p:nvPicPr>
        <p:blipFill rotWithShape="1">
          <a:blip r:embed="rId4">
            <a:alphaModFix/>
          </a:blip>
          <a:srcRect/>
          <a:stretch/>
        </p:blipFill>
        <p:spPr>
          <a:xfrm>
            <a:off x="1129657" y="280953"/>
            <a:ext cx="591005" cy="578057"/>
          </a:xfrm>
          <a:prstGeom prst="rect">
            <a:avLst/>
          </a:prstGeom>
          <a:noFill/>
          <a:ln>
            <a:noFill/>
          </a:ln>
        </p:spPr>
      </p:pic>
      <p:sp>
        <p:nvSpPr>
          <p:cNvPr id="712" name="Google Shape;712;p36"/>
          <p:cNvSpPr/>
          <p:nvPr/>
        </p:nvSpPr>
        <p:spPr>
          <a:xfrm rot="5400000">
            <a:off x="1860224" y="572580"/>
            <a:ext cx="218530" cy="177875"/>
          </a:xfrm>
          <a:prstGeom prst="triangle">
            <a:avLst>
              <a:gd name="adj" fmla="val 50000"/>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3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722" name="Google Shape;722;p37"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23" name="Google Shape;723;p37"/>
          <p:cNvSpPr txBox="1"/>
          <p:nvPr/>
        </p:nvSpPr>
        <p:spPr>
          <a:xfrm>
            <a:off x="1026531" y="325274"/>
            <a:ext cx="862546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Primary Care Network Area</a:t>
            </a:r>
            <a:endParaRPr sz="1400" b="0" i="0" u="none" strike="noStrike" cap="none">
              <a:solidFill>
                <a:srgbClr val="000000"/>
              </a:solidFill>
              <a:latin typeface="Arial"/>
              <a:ea typeface="Arial"/>
              <a:cs typeface="Arial"/>
              <a:sym typeface="Arial"/>
            </a:endParaRPr>
          </a:p>
        </p:txBody>
      </p:sp>
      <p:sp>
        <p:nvSpPr>
          <p:cNvPr id="724" name="Google Shape;724;p37"/>
          <p:cNvSpPr txBox="1"/>
          <p:nvPr/>
        </p:nvSpPr>
        <p:spPr>
          <a:xfrm>
            <a:off x="414528" y="1099098"/>
            <a:ext cx="9680448" cy="3536312"/>
          </a:xfrm>
          <a:prstGeom prst="rect">
            <a:avLst/>
          </a:prstGeom>
          <a:noFill/>
          <a:ln>
            <a:noFill/>
          </a:ln>
        </p:spPr>
        <p:txBody>
          <a:bodyPr spcFirstLastPara="1" wrap="square" lIns="91425" tIns="45700" rIns="91425" bIns="45700" anchor="t" anchorCtr="0">
            <a:spAutoFit/>
          </a:bodyPr>
          <a:lstStyle/>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tables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on the following pages show the number of positive, negative and neutral reviews for each surgery based on the overall star ratings. The left side of the table indicates the number of the reviews received for each GP surgery and their sentiment. </a:t>
            </a:r>
          </a:p>
          <a:p>
            <a:pPr algn="just">
              <a:lnSpc>
                <a:spcPct val="105000"/>
              </a:lnSpc>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data displayed on the right-hand side reflects the average star rating given by patients regarding specific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aspects of the surgery, such as; Ease of gaining an appointment, Waiting times and Staff Attitudes. </a:t>
            </a:r>
          </a:p>
          <a:p>
            <a:pPr algn="just">
              <a:lnSpc>
                <a:spcPct val="105000"/>
              </a:lnSpc>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should be noted that the GP surgeries that received less than 10 reviews during this quarter (October – November) are not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included in the average ratings on the right-hand side. This is to avoid generalising the findings from smaller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samples sizes. </a:t>
            </a:r>
          </a:p>
          <a:p>
            <a:pPr algn="just">
              <a:lnSpc>
                <a:spcPct val="105000"/>
              </a:lnSpc>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London Borough of Hammersmith &amp; Fulham is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divided into five Primary Care Network areas (PCNs):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North H&amp;F PCN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Babylon GP at Hand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South Fulham PCN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p:txBody>
      </p:sp>
      <p:sp>
        <p:nvSpPr>
          <p:cNvPr id="725" name="Google Shape;725;p3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36</a:t>
            </a:fld>
            <a:endParaRPr/>
          </a:p>
        </p:txBody>
      </p:sp>
      <p:sp>
        <p:nvSpPr>
          <p:cNvPr id="726" name="Google Shape;726;p37"/>
          <p:cNvSpPr txBox="1"/>
          <p:nvPr/>
        </p:nvSpPr>
        <p:spPr>
          <a:xfrm>
            <a:off x="414528" y="3441680"/>
            <a:ext cx="5038200" cy="646290"/>
          </a:xfrm>
          <a:prstGeom prst="rect">
            <a:avLst/>
          </a:prstGeom>
          <a:noFill/>
          <a:ln>
            <a:noFill/>
          </a:ln>
        </p:spPr>
        <p:txBody>
          <a:bodyPr spcFirstLastPara="1" wrap="square" lIns="91425" tIns="45700" rIns="91425" bIns="45700" anchor="t" anchorCtr="0">
            <a:spAutoFit/>
          </a:bodyPr>
          <a:lstStyle/>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sp>
        <p:nvSpPr>
          <p:cNvPr id="727" name="Google Shape;727;p37"/>
          <p:cNvSpPr txBox="1"/>
          <p:nvPr/>
        </p:nvSpPr>
        <p:spPr>
          <a:xfrm>
            <a:off x="428865" y="4747800"/>
            <a:ext cx="4910400" cy="1938952"/>
          </a:xfrm>
          <a:prstGeom prst="rect">
            <a:avLst/>
          </a:prstGeom>
          <a:noFill/>
          <a:ln>
            <a:noFill/>
          </a:ln>
        </p:spPr>
        <p:txBody>
          <a:bodyPr spcFirstLastPara="1" wrap="square" lIns="91425" tIns="45700" rIns="91425" bIns="45700" anchor="t" anchorCtr="0">
            <a:spAutoFit/>
          </a:bodyPr>
          <a:lstStyle/>
          <a:p>
            <a:pPr>
              <a:buSzPts val="1200"/>
            </a:pPr>
            <a:r>
              <a:rPr lang="en-GB" sz="1200" dirty="0">
                <a:solidFill>
                  <a:schemeClr val="dk1"/>
                </a:solidFill>
                <a:latin typeface="Khmer UI" panose="020B0502040204020203" pitchFamily="34" charset="0"/>
                <a:cs typeface="Khmer UI" panose="020B0502040204020203" pitchFamily="34" charset="0"/>
                <a:sym typeface="Trebuchet MS"/>
              </a:rPr>
              <a:t>The bar chart below shows the number of reviews received in each network area.</a:t>
            </a:r>
          </a:p>
          <a:p>
            <a:pPr>
              <a:buSzPts val="1200"/>
            </a:pPr>
            <a:r>
              <a:rPr lang="en-GB" sz="1200" dirty="0">
                <a:solidFill>
                  <a:schemeClr val="dk1"/>
                </a:solidFill>
                <a:latin typeface="Khmer UI" panose="020B0502040204020203" pitchFamily="34" charset="0"/>
                <a:cs typeface="Khmer UI" panose="020B0502040204020203" pitchFamily="34" charset="0"/>
                <a:sym typeface="Trebuchet MS"/>
              </a:rPr>
              <a:t>The PCN that received the highest reviews this quarter are  </a:t>
            </a:r>
            <a:r>
              <a:rPr lang="en-GB" sz="1200" b="1" dirty="0">
                <a:solidFill>
                  <a:schemeClr val="dk1"/>
                </a:solidFill>
                <a:latin typeface="Khmer UI" panose="020B0502040204020203" pitchFamily="34" charset="0"/>
                <a:cs typeface="Khmer UI" panose="020B0502040204020203" pitchFamily="34" charset="0"/>
                <a:sym typeface="Trebuchet MS"/>
              </a:rPr>
              <a:t>North H&amp;F (34%, n.187), H&amp;F Partnership (32%, n.174) </a:t>
            </a:r>
            <a:r>
              <a:rPr lang="en-GB" sz="1200" dirty="0">
                <a:solidFill>
                  <a:schemeClr val="dk1"/>
                </a:solidFill>
                <a:latin typeface="Khmer UI" panose="020B0502040204020203" pitchFamily="34" charset="0"/>
                <a:cs typeface="Khmer UI" panose="020B0502040204020203" pitchFamily="34" charset="0"/>
                <a:sym typeface="Trebuchet MS"/>
              </a:rPr>
              <a:t>and</a:t>
            </a:r>
            <a:r>
              <a:rPr lang="en-GB" sz="1200" b="1" dirty="0">
                <a:solidFill>
                  <a:schemeClr val="dk1"/>
                </a:solidFill>
                <a:latin typeface="Khmer UI" panose="020B0502040204020203" pitchFamily="34" charset="0"/>
                <a:cs typeface="Khmer UI" panose="020B0502040204020203" pitchFamily="34" charset="0"/>
                <a:sym typeface="Trebuchet MS"/>
              </a:rPr>
              <a:t> South Fulham (31%, n.91). </a:t>
            </a:r>
          </a:p>
          <a:p>
            <a:pPr>
              <a:buSzPts val="1200"/>
            </a:pPr>
            <a:r>
              <a:rPr lang="en-GB" sz="1200" dirty="0">
                <a:solidFill>
                  <a:schemeClr val="dk1"/>
                </a:solidFill>
                <a:latin typeface="Khmer UI" panose="020B0502040204020203" pitchFamily="34" charset="0"/>
                <a:cs typeface="Khmer UI" panose="020B0502040204020203" pitchFamily="34" charset="0"/>
                <a:sym typeface="Trebuchet MS"/>
              </a:rPr>
              <a:t>The PCN that received the highest positive sentiment this quarter is the </a:t>
            </a:r>
            <a:r>
              <a:rPr lang="en-GB" sz="1200" b="1" dirty="0">
                <a:solidFill>
                  <a:schemeClr val="dk1"/>
                </a:solidFill>
                <a:latin typeface="Khmer UI" panose="020B0502040204020203" pitchFamily="34" charset="0"/>
                <a:cs typeface="Khmer UI" panose="020B0502040204020203" pitchFamily="34" charset="0"/>
                <a:sym typeface="Trebuchet MS"/>
              </a:rPr>
              <a:t>South Fulham PCN with 70% </a:t>
            </a:r>
            <a:r>
              <a:rPr lang="en-GB" sz="1200" dirty="0">
                <a:solidFill>
                  <a:schemeClr val="dk1"/>
                </a:solidFill>
                <a:latin typeface="Khmer UI" panose="020B0502040204020203" pitchFamily="34" charset="0"/>
                <a:cs typeface="Khmer UI" panose="020B0502040204020203" pitchFamily="34" charset="0"/>
                <a:sym typeface="Trebuchet MS"/>
              </a:rPr>
              <a:t>of the reviews being positive. The PCN that received the highest negative sentiment are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 and H&amp;F Central PCN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with 52% of the reviews being negative in sentiment. </a:t>
            </a:r>
            <a:endParaRPr lang="en-US" sz="1200" dirty="0">
              <a:solidFill>
                <a:schemeClr val="dk1"/>
              </a:solidFill>
              <a:latin typeface="Khmer UI" panose="020B0502040204020203" pitchFamily="34" charset="0"/>
              <a:cs typeface="Khmer UI" panose="020B0502040204020203" pitchFamily="34" charset="0"/>
            </a:endParaRPr>
          </a:p>
        </p:txBody>
      </p:sp>
      <p:graphicFrame>
        <p:nvGraphicFramePr>
          <p:cNvPr id="12" name="Chart 11">
            <a:extLst>
              <a:ext uri="{FF2B5EF4-FFF2-40B4-BE49-F238E27FC236}">
                <a16:creationId xmlns:a16="http://schemas.microsoft.com/office/drawing/2014/main" id="{98A70898-1DDF-4B57-873F-019653110B8C}"/>
              </a:ext>
            </a:extLst>
          </p:cNvPr>
          <p:cNvGraphicFramePr>
            <a:graphicFrameLocks/>
          </p:cNvGraphicFramePr>
          <p:nvPr>
            <p:extLst>
              <p:ext uri="{D42A27DB-BD31-4B8C-83A1-F6EECF244321}">
                <p14:modId xmlns:p14="http://schemas.microsoft.com/office/powerpoint/2010/main" val="1354769224"/>
              </p:ext>
            </p:extLst>
          </p:nvPr>
        </p:nvGraphicFramePr>
        <p:xfrm>
          <a:off x="5641145" y="2973730"/>
          <a:ext cx="4453831" cy="3655003"/>
        </p:xfrm>
        <a:graphic>
          <a:graphicData uri="http://schemas.openxmlformats.org/drawingml/2006/chart">
            <c:chart xmlns:c="http://schemas.openxmlformats.org/drawingml/2006/chart" xmlns:r="http://schemas.openxmlformats.org/officeDocument/2006/relationships" r:id="rId5"/>
          </a:graphicData>
        </a:graphic>
      </p:graphicFrame>
      <p:sp>
        <p:nvSpPr>
          <p:cNvPr id="11" name="Google Shape;102;p2">
            <a:extLst>
              <a:ext uri="{FF2B5EF4-FFF2-40B4-BE49-F238E27FC236}">
                <a16:creationId xmlns:a16="http://schemas.microsoft.com/office/drawing/2014/main" id="{0860EA57-7A3E-4F84-8C82-DA9A1F92DA9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Google Shape;735;p7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36" name="Google Shape;736;p7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37</a:t>
            </a:fld>
            <a:endParaRPr/>
          </a:p>
        </p:txBody>
      </p:sp>
      <p:pic>
        <p:nvPicPr>
          <p:cNvPr id="737" name="Google Shape;737;p7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39" name="Google Shape;739;p76"/>
          <p:cNvSpPr/>
          <p:nvPr/>
        </p:nvSpPr>
        <p:spPr>
          <a:xfrm>
            <a:off x="201478" y="1094242"/>
            <a:ext cx="10161775" cy="5294173"/>
          </a:xfrm>
          <a:prstGeom prst="rect">
            <a:avLst/>
          </a:prstGeom>
          <a:gradFill>
            <a:gsLst>
              <a:gs pos="0">
                <a:srgbClr val="C5D7B9"/>
              </a:gs>
              <a:gs pos="100000">
                <a:srgbClr val="C5D3ED"/>
              </a:gs>
            </a:gsLst>
            <a:lin ang="0" scaled="0"/>
          </a:gra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0" name="Google Shape;740;p76"/>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dirty="0">
                <a:solidFill>
                  <a:schemeClr val="lt1"/>
                </a:solidFill>
                <a:latin typeface="Trebuchet MS"/>
                <a:ea typeface="Trebuchet MS"/>
                <a:cs typeface="Trebuchet MS"/>
                <a:sym typeface="Trebuchet MS"/>
              </a:rPr>
              <a:t>Network Area GP Reviews</a:t>
            </a:r>
            <a:endParaRPr dirty="0"/>
          </a:p>
        </p:txBody>
      </p:sp>
      <p:pic>
        <p:nvPicPr>
          <p:cNvPr id="741" name="Google Shape;741;p76" descr="A picture containing text, sign&#10;&#10;Description automatically generated"/>
          <p:cNvPicPr preferRelativeResize="0"/>
          <p:nvPr/>
        </p:nvPicPr>
        <p:blipFill rotWithShape="1">
          <a:blip r:embed="rId5">
            <a:alphaModFix/>
          </a:blip>
          <a:srcRect l="336" t="906" r="989" b="509"/>
          <a:stretch/>
        </p:blipFill>
        <p:spPr>
          <a:xfrm>
            <a:off x="237630" y="5650290"/>
            <a:ext cx="969979" cy="706062"/>
          </a:xfrm>
          <a:prstGeom prst="rect">
            <a:avLst/>
          </a:prstGeom>
          <a:noFill/>
          <a:ln>
            <a:noFill/>
          </a:ln>
        </p:spPr>
      </p:pic>
      <p:sp>
        <p:nvSpPr>
          <p:cNvPr id="742" name="Google Shape;742;p76"/>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Trebuchet MS"/>
                <a:ea typeface="Trebuchet MS"/>
                <a:cs typeface="Trebuchet MS"/>
                <a:sym typeface="Trebuchet MS"/>
              </a:rPr>
              <a:t>Number of reviews</a:t>
            </a:r>
            <a:endParaRPr/>
          </a:p>
        </p:txBody>
      </p:sp>
      <p:graphicFrame>
        <p:nvGraphicFramePr>
          <p:cNvPr id="743" name="Google Shape;743;p76"/>
          <p:cNvGraphicFramePr/>
          <p:nvPr>
            <p:extLst>
              <p:ext uri="{D42A27DB-BD31-4B8C-83A1-F6EECF244321}">
                <p14:modId xmlns:p14="http://schemas.microsoft.com/office/powerpoint/2010/main" val="2059136928"/>
              </p:ext>
            </p:extLst>
          </p:nvPr>
        </p:nvGraphicFramePr>
        <p:xfrm>
          <a:off x="201471" y="1094243"/>
          <a:ext cx="10161825" cy="4440140"/>
        </p:xfrm>
        <a:graphic>
          <a:graphicData uri="http://schemas.openxmlformats.org/drawingml/2006/table">
            <a:tbl>
              <a:tblPr firstRow="1" bandRow="1">
                <a:noFill/>
                <a:tableStyleId>{0A4B19D6-3155-4B77-AC66-F97A66EBD0A7}</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13700">
                <a:tc gridSpan="6">
                  <a:txBody>
                    <a:bodyPr/>
                    <a:lstStyle/>
                    <a:p>
                      <a:pPr marL="0" marR="0" lvl="0" indent="0" algn="l" rtl="0">
                        <a:lnSpc>
                          <a:spcPct val="100000"/>
                        </a:lnSpc>
                        <a:spcBef>
                          <a:spcPts val="0"/>
                        </a:spcBef>
                        <a:spcAft>
                          <a:spcPts val="0"/>
                        </a:spcAft>
                        <a:buClr>
                          <a:schemeClr val="lt1"/>
                        </a:buClr>
                        <a:buSzPts val="2400"/>
                        <a:buFont typeface="Arial"/>
                        <a:buNone/>
                      </a:pPr>
                      <a:r>
                        <a:rPr lang="en-GB" sz="2400" u="none" strike="noStrike" cap="none" dirty="0">
                          <a:solidFill>
                            <a:schemeClr val="lt1"/>
                          </a:solidFill>
                          <a:latin typeface="Trebuchet MS"/>
                          <a:ea typeface="Trebuchet MS"/>
                          <a:cs typeface="Trebuchet MS"/>
                          <a:sym typeface="Trebuchet MS"/>
                        </a:rPr>
                        <a:t>North H&amp;F PCN</a:t>
                      </a:r>
                      <a:endParaRPr dirty="0"/>
                    </a:p>
                    <a:p>
                      <a:pPr marL="0" marR="0" lvl="0" indent="0" algn="l" rtl="0">
                        <a:lnSpc>
                          <a:spcPct val="100000"/>
                        </a:lnSpc>
                        <a:spcBef>
                          <a:spcPts val="0"/>
                        </a:spcBef>
                        <a:spcAft>
                          <a:spcPts val="0"/>
                        </a:spcAft>
                        <a:buNone/>
                      </a:pPr>
                      <a:endParaRPr sz="2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Ease of gaining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Convenience of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Cleanliness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a:solidFill>
                            <a:schemeClr val="dk1"/>
                          </a:solidFill>
                          <a:latin typeface="Trebuchet MS"/>
                          <a:ea typeface="Trebuchet MS"/>
                          <a:cs typeface="Trebuchet MS"/>
                          <a:sym typeface="Trebuchet MS"/>
                        </a:rPr>
                        <a:t>Staff Attitude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dirty="0">
                          <a:solidFill>
                            <a:schemeClr val="dk1"/>
                          </a:solidFill>
                          <a:latin typeface="Trebuchet MS"/>
                          <a:ea typeface="Trebuchet MS"/>
                          <a:cs typeface="Trebuchet MS"/>
                          <a:sym typeface="Trebuchet MS"/>
                        </a:rPr>
                        <a:t>Waiting Time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Treatment Explanation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dirty="0">
                          <a:solidFill>
                            <a:schemeClr val="dk1"/>
                          </a:solidFill>
                          <a:latin typeface="Trebuchet MS"/>
                          <a:ea typeface="Trebuchet MS"/>
                          <a:cs typeface="Trebuchet MS"/>
                          <a:sym typeface="Trebuchet MS"/>
                        </a:rPr>
                        <a:t>Quality of care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&amp; Fulham Centres for Healt</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1"/>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Westway Surgery, Dr Dasgupta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dirty="0">
                          <a:solidFill>
                            <a:schemeClr val="dk1"/>
                          </a:solidFill>
                          <a:latin typeface="Trebuchet MS"/>
                          <a:ea typeface="Trebuchet MS"/>
                          <a:cs typeface="Trebuchet MS"/>
                          <a:sym typeface="Trebuchet MS"/>
                        </a:rPr>
                        <a:t>Parkview Practice</a:t>
                      </a:r>
                      <a:endParaRPr dirty="0"/>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3"/>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dirty="0">
                          <a:solidFill>
                            <a:schemeClr val="dk1"/>
                          </a:solidFill>
                          <a:latin typeface="Trebuchet MS"/>
                          <a:ea typeface="Trebuchet MS"/>
                          <a:cs typeface="Trebuchet MS"/>
                          <a:sym typeface="Trebuchet MS"/>
                        </a:rPr>
                        <a:t>Canberra Old Oak Surgery</a:t>
                      </a:r>
                      <a:endParaRPr sz="1000" u="none" strike="noStrike" cap="none" dirty="0"/>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3.5</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tx1">
                              <a:lumMod val="85000"/>
                              <a:lumOff val="15000"/>
                            </a:schemeClr>
                          </a:solidFill>
                          <a:latin typeface="Trebuchet MS"/>
                          <a:ea typeface="Trebuchet MS"/>
                          <a:cs typeface="Trebuchet MS"/>
                          <a:sym typeface="Trebuchet MS"/>
                        </a:rPr>
                        <a:t>4</a:t>
                      </a:r>
                      <a:endParaRPr sz="1400" b="1" u="none" strike="noStrike" cap="none" dirty="0">
                        <a:solidFill>
                          <a:schemeClr val="tx1">
                            <a:lumMod val="85000"/>
                            <a:lumOff val="15000"/>
                          </a:schemeClr>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bg2">
                              <a:lumMod val="75000"/>
                            </a:schemeClr>
                          </a:solidFill>
                          <a:latin typeface="Trebuchet MS"/>
                          <a:ea typeface="Trebuchet MS"/>
                          <a:cs typeface="Trebuchet MS"/>
                          <a:sym typeface="Trebuchet MS"/>
                        </a:rPr>
                        <a:t>3.5</a:t>
                      </a:r>
                      <a:endParaRPr sz="1400" b="1" u="none" strike="noStrike" cap="none" dirty="0">
                        <a:solidFill>
                          <a:schemeClr val="bg2">
                            <a:lumMod val="75000"/>
                          </a:schemeClr>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Dr Uppal and Partners</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4</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5"/>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Parkview Medical Centre, Dr Kukar</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6"/>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Medical Centre Dr Kukar</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New Surgery, Dr Dassanayake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4.5</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8"/>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Shepherds Bush Medical Centre</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1</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Trebuchet MS"/>
                          <a:cs typeface="Arial"/>
                          <a:sym typeface="Trebuchet MS"/>
                        </a:rPr>
                        <a:t>1</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Trebuchet MS"/>
                          <a:cs typeface="Arial"/>
                          <a:sym typeface="Trebuchet MS"/>
                        </a:rPr>
                        <a:t>1</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Trebuchet MS"/>
                          <a:cs typeface="Arial"/>
                          <a:sym typeface="Trebuchet MS"/>
                        </a:rPr>
                        <a:t>1</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Trebuchet MS"/>
                          <a:cs typeface="Arial"/>
                          <a:sym typeface="Trebuchet MS"/>
                        </a:rPr>
                        <a:t>1</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1</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9"/>
                  </a:ext>
                </a:extLst>
              </a:tr>
            </a:tbl>
          </a:graphicData>
        </a:graphic>
      </p:graphicFrame>
      <p:graphicFrame>
        <p:nvGraphicFramePr>
          <p:cNvPr id="744" name="Google Shape;744;p76"/>
          <p:cNvGraphicFramePr/>
          <p:nvPr>
            <p:extLst>
              <p:ext uri="{D42A27DB-BD31-4B8C-83A1-F6EECF244321}">
                <p14:modId xmlns:p14="http://schemas.microsoft.com/office/powerpoint/2010/main" val="3040259169"/>
              </p:ext>
            </p:extLst>
          </p:nvPr>
        </p:nvGraphicFramePr>
        <p:xfrm>
          <a:off x="2000250" y="1892411"/>
          <a:ext cx="3255169" cy="3957021"/>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9DF6A8BD-3FB6-4014-9588-0615B285E81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3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51" name="Google Shape;751;p3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38</a:t>
            </a:fld>
            <a:endParaRPr/>
          </a:p>
        </p:txBody>
      </p:sp>
      <p:pic>
        <p:nvPicPr>
          <p:cNvPr id="752" name="Google Shape;752;p3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53" name="Google Shape;753;p39"/>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4" name="Google Shape;754;p39"/>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55" name="Google Shape;755;p39"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56" name="Google Shape;756;p39"/>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57" name="Google Shape;757;p39"/>
          <p:cNvGraphicFramePr/>
          <p:nvPr>
            <p:extLst>
              <p:ext uri="{D42A27DB-BD31-4B8C-83A1-F6EECF244321}">
                <p14:modId xmlns:p14="http://schemas.microsoft.com/office/powerpoint/2010/main" val="948426575"/>
              </p:ext>
            </p:extLst>
          </p:nvPr>
        </p:nvGraphicFramePr>
        <p:xfrm>
          <a:off x="201472" y="1094241"/>
          <a:ext cx="10161825" cy="447645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dirty="0">
                          <a:solidFill>
                            <a:schemeClr val="lt1"/>
                          </a:solidFill>
                          <a:latin typeface="Trebuchet MS"/>
                          <a:ea typeface="Trebuchet MS"/>
                          <a:cs typeface="Trebuchet MS"/>
                          <a:sym typeface="Trebuchet MS"/>
                        </a:rPr>
                        <a:t>H&amp;F Partnership</a:t>
                      </a:r>
                      <a:endParaRPr sz="1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Richford Gate Medical Practice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Bush Doctors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2.5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2.5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2.5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2.5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2.5</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2.5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End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3.5</a:t>
                      </a:r>
                      <a:endParaRPr sz="1400" u="none" strike="noStrike" cap="none" dirty="0"/>
                    </a:p>
                  </a:txBody>
                  <a:tcPr marL="91450" marR="91450" marT="45725" marB="45725" anchor="ctr">
                    <a:lnL w="1905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bl>
          </a:graphicData>
        </a:graphic>
      </p:graphicFrame>
      <p:graphicFrame>
        <p:nvGraphicFramePr>
          <p:cNvPr id="758" name="Google Shape;758;p39"/>
          <p:cNvGraphicFramePr/>
          <p:nvPr>
            <p:extLst>
              <p:ext uri="{D42A27DB-BD31-4B8C-83A1-F6EECF244321}">
                <p14:modId xmlns:p14="http://schemas.microsoft.com/office/powerpoint/2010/main" val="214064983"/>
              </p:ext>
            </p:extLst>
          </p:nvPr>
        </p:nvGraphicFramePr>
        <p:xfrm>
          <a:off x="2016645" y="1932433"/>
          <a:ext cx="2164700"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02;p2">
            <a:extLst>
              <a:ext uri="{FF2B5EF4-FFF2-40B4-BE49-F238E27FC236}">
                <a16:creationId xmlns:a16="http://schemas.microsoft.com/office/drawing/2014/main" id="{BE481429-05B5-48CB-A326-5E3FF011D4AE}"/>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55" name="Google Shape;155;p4"/>
          <p:cNvSpPr txBox="1"/>
          <p:nvPr/>
        </p:nvSpPr>
        <p:spPr>
          <a:xfrm>
            <a:off x="239605" y="1192161"/>
            <a:ext cx="10123648" cy="6020069"/>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course, these new methods of feedback collection bring their own limitations. First, although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every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effort is made to ensure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participant diversity, there is less opportunity through telephone and online contact, to speak to the diverse range of residents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that Patient Experience Officers would usually speak to in Primary and Secondary Care settings. A second limitation of collecting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online reviews is that there is the potential for a Selection Bias regarding the sentiment of feedback - individuals are more likely to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input a negative experience online than a positive one. Both these limitations, the general context of the COVID-19 pandemic and</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indeed the strain that it is putting on healthcare services and patients' own wellbeing, must be taken into account when reviewing the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findings of these reports.</a:t>
            </a:r>
          </a:p>
          <a:p>
            <a:endParaRPr lang="en-GB" sz="1200" dirty="0">
              <a:solidFill>
                <a:schemeClr val="dk1"/>
              </a:solidFill>
              <a:latin typeface="Khmer UI" panose="020B0502040204020203" pitchFamily="34" charset="0"/>
              <a:cs typeface="Khmer UI" panose="020B0502040204020203" pitchFamily="34" charset="0"/>
              <a:sym typeface="Trebuchet MS"/>
            </a:endParaRPr>
          </a:p>
          <a:p>
            <a:r>
              <a:rPr lang="en-GB" sz="1200" dirty="0">
                <a:solidFill>
                  <a:schemeClr val="dk1"/>
                </a:solidFill>
                <a:latin typeface="Khmer UI" panose="020B0502040204020203" pitchFamily="34" charset="0"/>
                <a:cs typeface="Khmer UI" panose="020B0502040204020203" pitchFamily="34" charset="0"/>
                <a:sym typeface="Trebuchet MS"/>
              </a:rPr>
              <a:t>This quarter we focused on hearing more from people using mental health services and were able to collect 28 reviews, this is an improvement compared to previous quarters. This number is still low, however, it’s a step forward to understand the issue people using mental health services are facing. For Quarter 4 2021-2022, we hope to achieve between 100 and 200 reviews once we have access to the service.</a:t>
            </a: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report covers the period of Quarter 3, from October to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ecember, 2021. In ordinary circumstances, face-to-face community outreach</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yields a minimum of 1,200 patient experience feedbacks, per quarter. In spite of being in this time of adapted engagement, we were </a:t>
            </a: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able to gather a total of 1219, achieving our quarterly target of 1200. </a:t>
            </a:r>
            <a:endParaRPr lang="en-GB"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number of patients experiences received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400" b="0" i="0" u="none" strike="noStrike" cap="none" dirty="0">
              <a:solidFill>
                <a:schemeClr val="dk1"/>
              </a:solidFill>
              <a:latin typeface="Khmer UI" panose="020B0502040204020203" pitchFamily="34" charset="0"/>
              <a:cs typeface="Khmer UI" panose="020B0502040204020203" pitchFamily="34" charset="0"/>
              <a:sym typeface="Arial"/>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har char="•"/>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882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(72%) were positive with a star rating of 4-5, </a:t>
            </a:r>
            <a:endParaRPr lang="en-GB" sz="1400" b="0" i="0" u="none" strike="noStrike" cap="none" dirty="0">
              <a:solidFill>
                <a:srgbClr val="000000"/>
              </a:solidFill>
              <a:latin typeface="Khmer UI" panose="020B0502040204020203" pitchFamily="34" charset="0"/>
              <a:cs typeface="Khmer UI" panose="020B0502040204020203" pitchFamily="34" charset="0"/>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95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neutral with a star rating of 3, and;</a:t>
            </a:r>
            <a:endParaRPr lang="en-GB" sz="1400" b="0" i="0" u="none" strike="noStrike" cap="none" dirty="0">
              <a:solidFill>
                <a:schemeClr val="dk1"/>
              </a:solidFill>
              <a:latin typeface="Khmer UI" panose="020B0502040204020203" pitchFamily="34" charset="0"/>
              <a:cs typeface="Khmer UI" panose="020B0502040204020203" pitchFamily="34" charset="0"/>
            </a:endParaRPr>
          </a:p>
          <a:p>
            <a:pPr marL="171450" marR="0" lvl="0" indent="-171450" algn="l" rtl="0">
              <a:lnSpc>
                <a:spcPct val="100000"/>
              </a:lnSpc>
              <a:spcBef>
                <a:spcPts val="0"/>
              </a:spcBef>
              <a:spcAft>
                <a:spcPts val="0"/>
              </a:spcAft>
              <a:buClr>
                <a:srgbClr val="000000"/>
              </a:buClr>
              <a:buSzPts val="1200"/>
              <a:buFont typeface="Arial"/>
              <a:buChar char="•"/>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242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with a star rating 1-2 (this is based on the overall star rating provided by patients - see page 4 for further detail).</a:t>
            </a:r>
            <a:endParaRPr lang="en-GB" sz="1400" b="0" i="0" u="none" strike="noStrike" cap="none" dirty="0">
              <a:solidFill>
                <a:schemeClr val="dk1"/>
              </a:solidFill>
              <a:latin typeface="Khmer UI" panose="020B0502040204020203" pitchFamily="34" charset="0"/>
              <a:cs typeface="Khmer UI" panose="020B0502040204020203" pitchFamily="34" charset="0"/>
            </a:endParaRP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addition, we have worked extensively to promote our new service across the borough, driving direct reviews to our website for those with</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internet access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have distributed our poster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 leaflet in each of the GP surgeries that we have visited this quarter.</a:t>
            </a:r>
            <a:endParaRPr lang="en-GB" sz="1200" dirty="0">
              <a:solidFill>
                <a:schemeClr val="dk1"/>
              </a:solidFill>
              <a:latin typeface="Khmer UI" panose="020B0502040204020203" pitchFamily="34" charset="0"/>
              <a:cs typeface="Khmer UI" panose="020B0502040204020203" pitchFamily="34" charset="0"/>
              <a:sym typeface="Trebuchet MS"/>
            </a:endParaRPr>
          </a:p>
          <a:p>
            <a:endParaRPr lang="en-GB" sz="1200" dirty="0">
              <a:solidFill>
                <a:schemeClr val="dk1"/>
              </a:solidFill>
              <a:latin typeface="Khmer UI" panose="020B0502040204020203" pitchFamily="34" charset="0"/>
              <a:cs typeface="Khmer UI" panose="020B0502040204020203" pitchFamily="34" charset="0"/>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also continue to make use of the Healthwatch Hammersmith and Fulham Widget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which is cu</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rrently used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thirteen GP</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surgeries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Imperial Healthcare NHS Trust and other community and voluntary sector organisation websites.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would like to thank all of these service providers for their ongoing support.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As our service becomes further embedded across the borough, we expect greater awareness of our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service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a subsequent increase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number of reviews made directly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through our website or by calling our office.</a:t>
            </a:r>
            <a:endParaRPr lang="en-GB" sz="1200" b="0" i="0" u="none" strike="noStrike" cap="none" dirty="0">
              <a:solidFill>
                <a:schemeClr val="dk1"/>
              </a:solidFill>
              <a:latin typeface="Khmer UI" panose="020B0502040204020203" pitchFamily="34" charset="0"/>
              <a:cs typeface="Khmer UI" panose="020B0502040204020203" pitchFamily="34" charset="0"/>
            </a:endParaRPr>
          </a:p>
          <a:p>
            <a:pPr marL="0" marR="0" lvl="0" indent="0" algn="just" rtl="0">
              <a:lnSpc>
                <a:spcPct val="105000"/>
              </a:lnSpc>
              <a:spcBef>
                <a:spcPts val="0"/>
              </a:spcBef>
              <a:spcAft>
                <a:spcPts val="0"/>
              </a:spcAft>
              <a:buSzPts val="1200"/>
              <a:buNone/>
            </a:pPr>
            <a:endParaRPr lang="en-GB" sz="1200" b="0" i="0" u="none" strike="noStrike" cap="none" dirty="0">
              <a:solidFill>
                <a:schemeClr val="dk1"/>
              </a:solidFill>
              <a:latin typeface="Khmer UI" panose="020B0502040204020203" pitchFamily="34" charset="0"/>
              <a:cs typeface="Khmer UI" panose="020B0502040204020203" pitchFamily="34" charset="0"/>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sp>
        <p:nvSpPr>
          <p:cNvPr id="156" name="Google Shape;156;p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pic>
        <p:nvPicPr>
          <p:cNvPr id="157" name="Google Shape;157;p4"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58" name="Google Shape;158;p4"/>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Introduction &amp; Executive Summary cont. </a:t>
            </a:r>
            <a:endParaRPr sz="1400" b="0" i="0" u="none" strike="noStrike" cap="none">
              <a:solidFill>
                <a:srgbClr val="000000"/>
              </a:solidFill>
              <a:latin typeface="Arial"/>
              <a:ea typeface="Arial"/>
              <a:cs typeface="Arial"/>
              <a:sym typeface="Arial"/>
            </a:endParaRPr>
          </a:p>
        </p:txBody>
      </p:sp>
      <p:sp>
        <p:nvSpPr>
          <p:cNvPr id="8" name="Google Shape;102;p2">
            <a:extLst>
              <a:ext uri="{FF2B5EF4-FFF2-40B4-BE49-F238E27FC236}">
                <a16:creationId xmlns:a16="http://schemas.microsoft.com/office/drawing/2014/main" id="{0FE76B4F-0F55-41A5-A9A5-C74DC51E957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4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66" name="Google Shape;766;p4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39</a:t>
            </a:fld>
            <a:endParaRPr/>
          </a:p>
        </p:txBody>
      </p:sp>
      <p:pic>
        <p:nvPicPr>
          <p:cNvPr id="767" name="Google Shape;767;p4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68" name="Google Shape;768;p40"/>
          <p:cNvSpPr/>
          <p:nvPr/>
        </p:nvSpPr>
        <p:spPr>
          <a:xfrm>
            <a:off x="201478" y="1094242"/>
            <a:ext cx="10161775" cy="5294173"/>
          </a:xfrm>
          <a:prstGeom prst="rect">
            <a:avLst/>
          </a:prstGeom>
          <a:gradFill>
            <a:gsLst>
              <a:gs pos="0">
                <a:srgbClr val="C5D7B9"/>
              </a:gs>
              <a:gs pos="22126">
                <a:srgbClr val="C5D6C5"/>
              </a:gs>
              <a:gs pos="46000">
                <a:srgbClr val="C5D5D1"/>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p40"/>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70" name="Google Shape;770;p40"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71" name="Google Shape;771;p40"/>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72" name="Google Shape;772;p40"/>
          <p:cNvGraphicFramePr/>
          <p:nvPr>
            <p:extLst>
              <p:ext uri="{D42A27DB-BD31-4B8C-83A1-F6EECF244321}">
                <p14:modId xmlns:p14="http://schemas.microsoft.com/office/powerpoint/2010/main" val="3079844583"/>
              </p:ext>
            </p:extLst>
          </p:nvPr>
        </p:nvGraphicFramePr>
        <p:xfrm>
          <a:off x="201472" y="1094241"/>
          <a:ext cx="10161825" cy="447645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a:solidFill>
                            <a:schemeClr val="lt1"/>
                          </a:solidFill>
                          <a:latin typeface="Trebuchet MS"/>
                          <a:ea typeface="Trebuchet MS"/>
                          <a:cs typeface="Trebuchet MS"/>
                          <a:sym typeface="Trebuchet MS"/>
                        </a:rPr>
                        <a:t>H&amp;F Central PCN</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Ashchurch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Sterndale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Fulham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bl>
          </a:graphicData>
        </a:graphic>
      </p:graphicFrame>
      <p:graphicFrame>
        <p:nvGraphicFramePr>
          <p:cNvPr id="773" name="Google Shape;773;p40"/>
          <p:cNvGraphicFramePr/>
          <p:nvPr>
            <p:extLst>
              <p:ext uri="{D42A27DB-BD31-4B8C-83A1-F6EECF244321}">
                <p14:modId xmlns:p14="http://schemas.microsoft.com/office/powerpoint/2010/main" val="1336929021"/>
              </p:ext>
            </p:extLst>
          </p:nvPr>
        </p:nvGraphicFramePr>
        <p:xfrm>
          <a:off x="2086251" y="1932433"/>
          <a:ext cx="1998861"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02;p2">
            <a:extLst>
              <a:ext uri="{FF2B5EF4-FFF2-40B4-BE49-F238E27FC236}">
                <a16:creationId xmlns:a16="http://schemas.microsoft.com/office/drawing/2014/main" id="{21EC6159-A741-4FCB-9567-F15C61F1C8E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4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81" name="Google Shape;781;p4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40</a:t>
            </a:fld>
            <a:endParaRPr/>
          </a:p>
        </p:txBody>
      </p:sp>
      <p:pic>
        <p:nvPicPr>
          <p:cNvPr id="782" name="Google Shape;782;p4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83" name="Google Shape;783;p41"/>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p41"/>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85" name="Google Shape;785;p41"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86" name="Google Shape;786;p41"/>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87" name="Google Shape;787;p41"/>
          <p:cNvGraphicFramePr/>
          <p:nvPr>
            <p:extLst>
              <p:ext uri="{D42A27DB-BD31-4B8C-83A1-F6EECF244321}">
                <p14:modId xmlns:p14="http://schemas.microsoft.com/office/powerpoint/2010/main" val="3864627054"/>
              </p:ext>
            </p:extLst>
          </p:nvPr>
        </p:nvGraphicFramePr>
        <p:xfrm>
          <a:off x="201478" y="1094242"/>
          <a:ext cx="10161825" cy="449317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65000">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b="0" u="none" strike="noStrike" cap="none">
                          <a:solidFill>
                            <a:schemeClr val="lt1"/>
                          </a:solidFill>
                          <a:latin typeface="Trebuchet MS"/>
                          <a:ea typeface="Trebuchet MS"/>
                          <a:cs typeface="Trebuchet MS"/>
                          <a:sym typeface="Trebuchet MS"/>
                        </a:rPr>
                        <a:t>Babylon GP at Hand</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53000">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The Medical Centre,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3</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3.5</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400" u="none" strike="noStrike" cap="none" dirty="0"/>
                        <a:t>3.5</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1"/>
                  </a:ext>
                </a:extLst>
              </a:tr>
              <a:tr h="1734325">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graphicFrame>
        <p:nvGraphicFramePr>
          <p:cNvPr id="788" name="Google Shape;788;p41"/>
          <p:cNvGraphicFramePr/>
          <p:nvPr>
            <p:extLst>
              <p:ext uri="{D42A27DB-BD31-4B8C-83A1-F6EECF244321}">
                <p14:modId xmlns:p14="http://schemas.microsoft.com/office/powerpoint/2010/main" val="1745085221"/>
              </p:ext>
            </p:extLst>
          </p:nvPr>
        </p:nvGraphicFramePr>
        <p:xfrm>
          <a:off x="2030667" y="1916909"/>
          <a:ext cx="3754764"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02;p2">
            <a:extLst>
              <a:ext uri="{FF2B5EF4-FFF2-40B4-BE49-F238E27FC236}">
                <a16:creationId xmlns:a16="http://schemas.microsoft.com/office/drawing/2014/main" id="{A4A2DDFE-B6DC-4F1F-BFB6-48821ABFB04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42"/>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96" name="Google Shape;796;p4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41</a:t>
            </a:fld>
            <a:endParaRPr/>
          </a:p>
        </p:txBody>
      </p:sp>
      <p:pic>
        <p:nvPicPr>
          <p:cNvPr id="797" name="Google Shape;797;p4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98" name="Google Shape;798;p42"/>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9" name="Google Shape;799;p4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800" name="Google Shape;800;p42" descr="A picture containing text, sign&#10;&#10;Description automatically generated"/>
          <p:cNvPicPr preferRelativeResize="0"/>
          <p:nvPr/>
        </p:nvPicPr>
        <p:blipFill rotWithShape="1">
          <a:blip r:embed="rId5">
            <a:alphaModFix/>
          </a:blip>
          <a:srcRect l="336" t="906" r="988" b="509"/>
          <a:stretch/>
        </p:blipFill>
        <p:spPr>
          <a:xfrm>
            <a:off x="237630" y="5763756"/>
            <a:ext cx="969979" cy="592595"/>
          </a:xfrm>
          <a:prstGeom prst="rect">
            <a:avLst/>
          </a:prstGeom>
          <a:noFill/>
          <a:ln>
            <a:noFill/>
          </a:ln>
        </p:spPr>
      </p:pic>
      <p:sp>
        <p:nvSpPr>
          <p:cNvPr id="801" name="Google Shape;801;p42"/>
          <p:cNvSpPr txBox="1"/>
          <p:nvPr/>
        </p:nvSpPr>
        <p:spPr>
          <a:xfrm>
            <a:off x="2313322" y="6160313"/>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802" name="Google Shape;802;p42"/>
          <p:cNvGraphicFramePr/>
          <p:nvPr>
            <p:extLst>
              <p:ext uri="{D42A27DB-BD31-4B8C-83A1-F6EECF244321}">
                <p14:modId xmlns:p14="http://schemas.microsoft.com/office/powerpoint/2010/main" val="3232609242"/>
              </p:ext>
            </p:extLst>
          </p:nvPr>
        </p:nvGraphicFramePr>
        <p:xfrm>
          <a:off x="201475" y="1094243"/>
          <a:ext cx="10161825" cy="442276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1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a:solidFill>
                            <a:schemeClr val="lt1"/>
                          </a:solidFill>
                          <a:latin typeface="Trebuchet MS"/>
                          <a:ea typeface="Trebuchet MS"/>
                          <a:cs typeface="Trebuchet MS"/>
                          <a:sym typeface="Trebuchet MS"/>
                        </a:rPr>
                        <a:t>South Fulham PCN</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8825">
                <a:tc>
                  <a:txBody>
                    <a:bodyPr/>
                    <a:lstStyle/>
                    <a:p>
                      <a:pPr marL="0" marR="0" lvl="0" indent="0" algn="l" rtl="0">
                        <a:lnSpc>
                          <a:spcPct val="100000"/>
                        </a:lnSpc>
                        <a:spcBef>
                          <a:spcPts val="0"/>
                        </a:spcBef>
                        <a:spcAft>
                          <a:spcPts val="0"/>
                        </a:spcAft>
                        <a:buClr>
                          <a:schemeClr val="dk1"/>
                        </a:buClr>
                        <a:buSzPts val="1000"/>
                        <a:buFont typeface="Trebuchet MS"/>
                        <a:buNone/>
                      </a:pPr>
                      <a:r>
                        <a:rPr lang="en-GB" sz="1000" u="none" strike="noStrike" cap="none">
                          <a:solidFill>
                            <a:schemeClr val="dk1"/>
                          </a:solidFill>
                          <a:latin typeface="Trebuchet MS"/>
                          <a:ea typeface="Trebuchet MS"/>
                          <a:cs typeface="Trebuchet MS"/>
                          <a:sym typeface="Trebuchet MS"/>
                        </a:rPr>
                        <a:t>Fulham Cross Medical Centre </a:t>
                      </a:r>
                      <a:endParaRPr sz="10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1"/>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Salisbury Surgery, Dr Ravindrasena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Palace Surgery, Dr Mangwana and Partners</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Cassidy Medical Centre (West London Group Practices)</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Lilyville Surgery @ Parsons Green</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Ashville Surgery</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6"/>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Fulham Medical Centre</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7"/>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Sands End Health Clinic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8"/>
                  </a:ext>
                </a:extLst>
              </a:tr>
            </a:tbl>
          </a:graphicData>
        </a:graphic>
      </p:graphicFrame>
      <p:graphicFrame>
        <p:nvGraphicFramePr>
          <p:cNvPr id="803" name="Google Shape;803;p42"/>
          <p:cNvGraphicFramePr/>
          <p:nvPr>
            <p:extLst>
              <p:ext uri="{D42A27DB-BD31-4B8C-83A1-F6EECF244321}">
                <p14:modId xmlns:p14="http://schemas.microsoft.com/office/powerpoint/2010/main" val="2818914312"/>
              </p:ext>
            </p:extLst>
          </p:nvPr>
        </p:nvGraphicFramePr>
        <p:xfrm>
          <a:off x="2068501" y="2011680"/>
          <a:ext cx="2433162" cy="4068958"/>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02;p2">
            <a:extLst>
              <a:ext uri="{FF2B5EF4-FFF2-40B4-BE49-F238E27FC236}">
                <a16:creationId xmlns:a16="http://schemas.microsoft.com/office/drawing/2014/main" id="{C4509F6E-00B3-4DF6-A951-F478E644310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4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811" name="Google Shape;811;p4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812" name="Google Shape;812;p43"/>
          <p:cNvSpPr txBox="1"/>
          <p:nvPr/>
        </p:nvSpPr>
        <p:spPr>
          <a:xfrm>
            <a:off x="1026531" y="325274"/>
            <a:ext cx="8625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primary Network Area</a:t>
            </a:r>
            <a:endParaRPr sz="1400" b="0" i="0" u="none" strike="noStrike" cap="none">
              <a:solidFill>
                <a:srgbClr val="000000"/>
              </a:solidFill>
              <a:latin typeface="Arial"/>
              <a:ea typeface="Arial"/>
              <a:cs typeface="Arial"/>
              <a:sym typeface="Arial"/>
            </a:endParaRPr>
          </a:p>
        </p:txBody>
      </p:sp>
      <p:sp>
        <p:nvSpPr>
          <p:cNvPr id="813" name="Google Shape;813;p43"/>
          <p:cNvSpPr txBox="1"/>
          <p:nvPr/>
        </p:nvSpPr>
        <p:spPr>
          <a:xfrm>
            <a:off x="359900" y="1102324"/>
            <a:ext cx="9791100" cy="249295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During Q3,</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 were able to capture reviews across all 5 PCN areas. The following pages show the top themes for each PCN, based on the qualitative analysis of comments received and the application of themes thereafter. For this report, theme counts below 20 were deemed as too low to draw any firm conclusions from. Themes and sentiments will be monitored over the coming quarters to identify any emerging trends. We can only show the main themes for each Primary Care Network (PCN) where we received a significant number of reviews.</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pPr marL="457200" marR="0" lvl="0" indent="0" algn="l" rtl="0">
              <a:lnSpc>
                <a:spcPct val="100000"/>
              </a:lnSpc>
              <a:spcBef>
                <a:spcPts val="0"/>
              </a:spcBef>
              <a:spcAft>
                <a:spcPts val="0"/>
              </a:spcAft>
              <a:buSzPts val="1200"/>
              <a:buNone/>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Q3, the PCNs which received a significant number of reviews and were thereby subject to thematic analysis were: North H&amp;F PCN, H&amp;F Partnership, H&amp;F Central PCN, Babylon GP at Hand and South Fulham PCN. </a:t>
            </a:r>
            <a:endParaRPr lang="en-GB"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After patients give their overall star rating for the service, there is a section 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state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 "tell us more about your experience". Each comment is uploaded to our Online Feedback Centre where up to five themes and sub-themes may be applied to the comment (see appendix 3 p59-61; for a full list).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For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reason, the total numbers of themes-counts will differ from the total number of reviews for each service area. For each theme applied to a review, a positive, negative or neutral 'sentiment' is given. The application of themes, sub-themes and sentiment is a manual process. </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sp>
        <p:nvSpPr>
          <p:cNvPr id="814" name="Google Shape;814;p4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42</a:t>
            </a:fld>
            <a:endParaRPr/>
          </a:p>
        </p:txBody>
      </p:sp>
      <p:sp>
        <p:nvSpPr>
          <p:cNvPr id="8" name="Google Shape;102;p2">
            <a:extLst>
              <a:ext uri="{FF2B5EF4-FFF2-40B4-BE49-F238E27FC236}">
                <a16:creationId xmlns:a16="http://schemas.microsoft.com/office/drawing/2014/main" id="{F2ECB757-C6A2-4B5A-8528-82E9605B776C}"/>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pic>
        <p:nvPicPr>
          <p:cNvPr id="821" name="Google Shape;821;p4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22" name="Google Shape;822;p44"/>
          <p:cNvSpPr txBox="1"/>
          <p:nvPr/>
        </p:nvSpPr>
        <p:spPr>
          <a:xfrm>
            <a:off x="478971" y="1083763"/>
            <a:ext cx="9884282" cy="2123618"/>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187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North H&amp;F PCN,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which 64% (n.120) were positive, 12%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(n.45) were negative. The chart below shows the top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four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themes for North H&amp;F PCN.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Staff, Access to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Treatment and Care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themes have, by far, been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regularly identified 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 the reviews 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surgeries within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North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PCN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lang="en-GB" dirty="0">
              <a:solidFill>
                <a:schemeClr val="dk1"/>
              </a:solidFill>
              <a:latin typeface="Khmer UI" panose="020B0502040204020203" pitchFamily="34" charset="0"/>
              <a:ea typeface="Trebuchet MS"/>
              <a:cs typeface="Khmer UI" panose="020B0502040204020203" pitchFamily="34" charset="0"/>
            </a:endParaRPr>
          </a:p>
          <a:p>
            <a:br>
              <a:rPr lang="en-GB" sz="1200" b="1"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feedback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and Treatment Care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themes were mostly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 (80%) and (88</a:t>
            </a:r>
            <a:r>
              <a:rPr lang="en-GB" sz="1200" dirty="0">
                <a:solidFill>
                  <a:schemeClr val="dk1"/>
                </a:solidFill>
                <a:latin typeface="Khmer UI" panose="020B0502040204020203" pitchFamily="34" charset="0"/>
                <a:cs typeface="Khmer UI" panose="020B0502040204020203" pitchFamily="34" charset="0"/>
                <a:sym typeface="Trebuchet MS"/>
              </a:rPr>
              <a:t>%). T</a:t>
            </a:r>
            <a:r>
              <a:rPr lang="en-GB" sz="1200" dirty="0">
                <a:solidFill>
                  <a:schemeClr val="dk1"/>
                </a:solidFill>
                <a:latin typeface="Khmer UI" panose="020B0502040204020203" pitchFamily="34" charset="0"/>
                <a:cs typeface="Khmer UI" panose="020B0502040204020203" pitchFamily="34" charset="0"/>
              </a:rPr>
              <a:t>his strongly suggests that the majority of patients/service users were satisfied with the professionalism and care provided by the administrative team at their respective GP surgeries.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However, the reviews belonging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received balance between positive and negative in sentiment, 46% (n.72) and 47% (n.74). The main issues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around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ppointment availability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Booking an appointment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G</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etting through on the telephone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 addition the patients’ feedback relating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negative in sentiment (51% n.37).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Patients mentioned that they had to wait longer for their appointment or waiting longer on the phone before speaking to receptionists. </a:t>
            </a:r>
            <a:r>
              <a:rPr lang="en-GB" sz="1200" dirty="0">
                <a:solidFill>
                  <a:schemeClr val="dk1"/>
                </a:solidFill>
                <a:latin typeface="Khmer UI" panose="020B0502040204020203" pitchFamily="34" charset="0"/>
                <a:cs typeface="Khmer UI" panose="020B0502040204020203" pitchFamily="34" charset="0"/>
              </a:rPr>
              <a:t>On a positive note, 36% of the reviews mentioning</a:t>
            </a:r>
            <a:r>
              <a:rPr lang="en-GB" sz="1200" b="1" dirty="0">
                <a:solidFill>
                  <a:schemeClr val="dk1"/>
                </a:solidFill>
                <a:latin typeface="Khmer UI" panose="020B0502040204020203" pitchFamily="34" charset="0"/>
                <a:cs typeface="Khmer UI" panose="020B0502040204020203" pitchFamily="34" charset="0"/>
              </a:rPr>
              <a:t> Administration </a:t>
            </a:r>
            <a:r>
              <a:rPr lang="en-GB" sz="1200" dirty="0">
                <a:solidFill>
                  <a:schemeClr val="dk1"/>
                </a:solidFill>
                <a:latin typeface="Khmer UI" panose="020B0502040204020203" pitchFamily="34" charset="0"/>
                <a:cs typeface="Khmer UI" panose="020B0502040204020203" pitchFamily="34" charset="0"/>
              </a:rPr>
              <a:t>theme were positive.</a:t>
            </a:r>
          </a:p>
        </p:txBody>
      </p:sp>
      <p:graphicFrame>
        <p:nvGraphicFramePr>
          <p:cNvPr id="823" name="Google Shape;823;p44"/>
          <p:cNvGraphicFramePr/>
          <p:nvPr>
            <p:extLst>
              <p:ext uri="{D42A27DB-BD31-4B8C-83A1-F6EECF244321}">
                <p14:modId xmlns:p14="http://schemas.microsoft.com/office/powerpoint/2010/main" val="3113972564"/>
              </p:ext>
            </p:extLst>
          </p:nvPr>
        </p:nvGraphicFramePr>
        <p:xfrm>
          <a:off x="552541" y="3221501"/>
          <a:ext cx="4875600" cy="3060151"/>
        </p:xfrm>
        <a:graphic>
          <a:graphicData uri="http://schemas.openxmlformats.org/drawingml/2006/chart">
            <c:chart xmlns:c="http://schemas.openxmlformats.org/drawingml/2006/chart" xmlns:r="http://schemas.openxmlformats.org/officeDocument/2006/relationships" r:id="rId4"/>
          </a:graphicData>
        </a:graphic>
      </p:graphicFrame>
      <p:sp>
        <p:nvSpPr>
          <p:cNvPr id="824" name="Google Shape;824;p44"/>
          <p:cNvSpPr txBox="1"/>
          <p:nvPr/>
        </p:nvSpPr>
        <p:spPr>
          <a:xfrm rot="-5400000">
            <a:off x="-55464" y="4189056"/>
            <a:ext cx="908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25" name="Google Shape;825;p44"/>
          <p:cNvSpPr txBox="1"/>
          <p:nvPr/>
        </p:nvSpPr>
        <p:spPr>
          <a:xfrm>
            <a:off x="2140897" y="6281674"/>
            <a:ext cx="18635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26" name="Google Shape;826;p44"/>
          <p:cNvSpPr txBox="1"/>
          <p:nvPr/>
        </p:nvSpPr>
        <p:spPr>
          <a:xfrm>
            <a:off x="5577860" y="3104017"/>
            <a:ext cx="4488462"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“T</a:t>
            </a:r>
            <a:r>
              <a:rPr lang="en-GB" sz="1200" dirty="0">
                <a:solidFill>
                  <a:schemeClr val="dk1"/>
                </a:solidFill>
                <a:highlight>
                  <a:srgbClr val="DDEAC0"/>
                </a:highlight>
                <a:latin typeface="Trebuchet MS"/>
              </a:rPr>
              <a:t>hey have always been helpful, very friendly ,  very easy booking an appointment ,the reception are fantastic.</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“T</a:t>
            </a:r>
            <a:r>
              <a:rPr lang="en-GB" sz="1200" dirty="0">
                <a:solidFill>
                  <a:schemeClr val="dk1"/>
                </a:solidFill>
                <a:highlight>
                  <a:srgbClr val="DDEAC0"/>
                </a:highlight>
                <a:latin typeface="Trebuchet MS"/>
              </a:rPr>
              <a:t>hey are very good, I called the receptionist then the doctor called me back and he asked me to come in. They are very thorough and follow up with referral, very nice staff.</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827" name="Google Shape;827;p44"/>
          <p:cNvSpPr txBox="1"/>
          <p:nvPr/>
        </p:nvSpPr>
        <p:spPr>
          <a:xfrm>
            <a:off x="5569938" y="4885691"/>
            <a:ext cx="448846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“Y</a:t>
            </a:r>
            <a:r>
              <a:rPr lang="en-GB" sz="1200" dirty="0">
                <a:solidFill>
                  <a:schemeClr val="dk1"/>
                </a:solidFill>
                <a:highlight>
                  <a:srgbClr val="BDD1D1"/>
                </a:highlight>
                <a:latin typeface="Trebuchet MS"/>
              </a:rPr>
              <a:t>ou ring the staff they never answer the phone. I went to get a prescription and I asked her if I could get an appointment to see the doctor and she told me to go home and call back. she was rude.</a:t>
            </a:r>
            <a:r>
              <a:rPr lang="en-GB" sz="1200" dirty="0">
                <a:solidFill>
                  <a:schemeClr val="dk1"/>
                </a:solidFill>
                <a:highlight>
                  <a:srgbClr val="BDD1D1"/>
                </a:highlight>
                <a:latin typeface="Trebuchet MS"/>
                <a:sym typeface="Trebuchet MS"/>
              </a:rPr>
              <a:t>”  </a:t>
            </a:r>
            <a:r>
              <a:rPr lang="en-GB" sz="1200" dirty="0">
                <a:solidFill>
                  <a:schemeClr val="dk1"/>
                </a:solidFill>
                <a:highlight>
                  <a:srgbClr val="BDD1D1"/>
                </a:highlight>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“Every time</a:t>
            </a:r>
            <a:r>
              <a:rPr lang="en-GB" sz="1200" dirty="0">
                <a:solidFill>
                  <a:schemeClr val="dk1"/>
                </a:solidFill>
                <a:highlight>
                  <a:srgbClr val="BDD1D1"/>
                </a:highlight>
                <a:latin typeface="Trebuchet MS"/>
              </a:rPr>
              <a:t> when I call I have to wait on the phone for 1 hour and when they cancel my appointment they don't tell me and I come here I have to find out. I am not happy with  that.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828" name="Google Shape;828;p44"/>
          <p:cNvCxnSpPr/>
          <p:nvPr/>
        </p:nvCxnSpPr>
        <p:spPr>
          <a:xfrm>
            <a:off x="5661378" y="3113150"/>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29" name="Google Shape;829;p44"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30" name="Google Shape;830;p44"/>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Themes for North H&amp;F PCN Network</a:t>
            </a:r>
            <a:endParaRPr sz="1400" b="0" i="0" u="none" strike="noStrike" cap="none" dirty="0">
              <a:solidFill>
                <a:srgbClr val="000000"/>
              </a:solidFill>
              <a:latin typeface="Arial"/>
              <a:ea typeface="Arial"/>
              <a:cs typeface="Arial"/>
              <a:sym typeface="Arial"/>
            </a:endParaRPr>
          </a:p>
        </p:txBody>
      </p:sp>
      <p:cxnSp>
        <p:nvCxnSpPr>
          <p:cNvPr id="831" name="Google Shape;831;p44"/>
          <p:cNvCxnSpPr/>
          <p:nvPr/>
        </p:nvCxnSpPr>
        <p:spPr>
          <a:xfrm>
            <a:off x="5661378" y="4885691"/>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32" name="Google Shape;832;p44"/>
          <p:cNvCxnSpPr/>
          <p:nvPr/>
        </p:nvCxnSpPr>
        <p:spPr>
          <a:xfrm>
            <a:off x="5661378" y="6750509"/>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5" name="Google Shape;102;p2">
            <a:extLst>
              <a:ext uri="{FF2B5EF4-FFF2-40B4-BE49-F238E27FC236}">
                <a16:creationId xmlns:a16="http://schemas.microsoft.com/office/drawing/2014/main" id="{BA396241-5747-4E8E-9FDB-40229250373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40" name="Google Shape;840;p45"/>
          <p:cNvSpPr txBox="1"/>
          <p:nvPr/>
        </p:nvSpPr>
        <p:spPr>
          <a:xfrm>
            <a:off x="268375" y="1083775"/>
            <a:ext cx="10022100" cy="2717627"/>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174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which 57%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99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13%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neutral and 30%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chart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below shows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top four themes for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Network</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uring this quarter, the number of negative reviews for GP surgeries in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have de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creased,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last quarter. </a:t>
            </a:r>
          </a:p>
          <a:p>
            <a:pPr marL="0" marR="0" lvl="0" indent="0" algn="l" rtl="0">
              <a:lnSpc>
                <a:spcPct val="100000"/>
              </a:lnSpc>
              <a:spcBef>
                <a:spcPts val="0"/>
              </a:spcBef>
              <a:spcAft>
                <a:spcPts val="0"/>
              </a:spcAft>
              <a:buNone/>
            </a:pP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Treatment and Care, Access to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the most common themes identified this quarter.</a:t>
            </a:r>
            <a:br>
              <a:rPr lang="en-GB" sz="1200" b="0"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patient feedback related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and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hemes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mostly positive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68% (n.90) and 73% (n. 24)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whereas the majority of reviews belonging to the</a:t>
            </a:r>
            <a:r>
              <a:rPr lang="en-GB" sz="1200" b="0" i="0" u="none" strike="noStrike" cap="none" dirty="0">
                <a:solidFill>
                  <a:srgbClr val="FF0000"/>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received a negative 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 63%, 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.50.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 main issue was around the sub-theme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W</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aiting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patients/service users had to wait longer for their appointment or were unable to secure an appointment withing a week. </a:t>
            </a:r>
          </a:p>
          <a:p>
            <a:endParaRPr lang="en-GB" sz="1200" b="1"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In addition,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received a more balance between positive and negative sentiment, 44% (n.74) and 49% (n.82). One factor which may contribute  to the negative sentiment fed back by some services users is the inability to book an appointment with their GP due to being unable to get through to an administrator on the phone and subsequently having to wait a long time for their next GP appointment.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graphicFrame>
        <p:nvGraphicFramePr>
          <p:cNvPr id="841" name="Google Shape;841;p45"/>
          <p:cNvGraphicFramePr/>
          <p:nvPr>
            <p:extLst>
              <p:ext uri="{D42A27DB-BD31-4B8C-83A1-F6EECF244321}">
                <p14:modId xmlns:p14="http://schemas.microsoft.com/office/powerpoint/2010/main" val="328204280"/>
              </p:ext>
            </p:extLst>
          </p:nvPr>
        </p:nvGraphicFramePr>
        <p:xfrm>
          <a:off x="576145" y="3647089"/>
          <a:ext cx="4875600" cy="2814308"/>
        </p:xfrm>
        <a:graphic>
          <a:graphicData uri="http://schemas.openxmlformats.org/drawingml/2006/chart">
            <c:chart xmlns:c="http://schemas.openxmlformats.org/drawingml/2006/chart" xmlns:r="http://schemas.openxmlformats.org/officeDocument/2006/relationships" r:id="rId4"/>
          </a:graphicData>
        </a:graphic>
      </p:graphicFrame>
      <p:sp>
        <p:nvSpPr>
          <p:cNvPr id="842" name="Google Shape;842;p45"/>
          <p:cNvSpPr txBox="1"/>
          <p:nvPr/>
        </p:nvSpPr>
        <p:spPr>
          <a:xfrm rot="-5400000">
            <a:off x="-15844" y="3931301"/>
            <a:ext cx="8762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43" name="Google Shape;843;p45"/>
          <p:cNvSpPr txBox="1"/>
          <p:nvPr/>
        </p:nvSpPr>
        <p:spPr>
          <a:xfrm>
            <a:off x="2205279" y="6461397"/>
            <a:ext cx="17781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844" name="Google Shape;844;p45"/>
          <p:cNvSpPr txBox="1"/>
          <p:nvPr/>
        </p:nvSpPr>
        <p:spPr>
          <a:xfrm>
            <a:off x="5608394" y="3551392"/>
            <a:ext cx="4718777"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The staff are very friendly, when I need to have a check up, the reception sent me a text to book my appointment. It is very easy to get through. I am happy with the treatment.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No long wait and a fast appointment. It's easy to speak to someone on the phone. The GP is calm and explains everything clearly. The staff is good.</a:t>
            </a: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845" name="Google Shape;845;p45"/>
          <p:cNvSpPr txBox="1"/>
          <p:nvPr/>
        </p:nvSpPr>
        <p:spPr>
          <a:xfrm>
            <a:off x="5612555" y="5498939"/>
            <a:ext cx="4718776"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Very long waiting here which I don't know the reason why.</a:t>
            </a: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There is a long wait on the phone. Once you get through, you can book an appointment but they don't tell you when the GP will call back. </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846" name="Google Shape;846;p45"/>
          <p:cNvCxnSpPr/>
          <p:nvPr/>
        </p:nvCxnSpPr>
        <p:spPr>
          <a:xfrm>
            <a:off x="5661378" y="3614658"/>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48" name="Google Shape;848;p45"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49" name="Google Shape;849;p45"/>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H&amp;F Partnership Network</a:t>
            </a:r>
            <a:endParaRPr sz="1400" b="0" i="0" u="none" strike="noStrike" cap="none">
              <a:solidFill>
                <a:srgbClr val="000000"/>
              </a:solidFill>
              <a:latin typeface="Arial"/>
              <a:ea typeface="Arial"/>
              <a:cs typeface="Arial"/>
              <a:sym typeface="Arial"/>
            </a:endParaRPr>
          </a:p>
        </p:txBody>
      </p:sp>
      <p:cxnSp>
        <p:nvCxnSpPr>
          <p:cNvPr id="850" name="Google Shape;850;p45"/>
          <p:cNvCxnSpPr/>
          <p:nvPr/>
        </p:nvCxnSpPr>
        <p:spPr>
          <a:xfrm>
            <a:off x="5784461" y="5490344"/>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51" name="Google Shape;851;p45"/>
          <p:cNvCxnSpPr/>
          <p:nvPr/>
        </p:nvCxnSpPr>
        <p:spPr>
          <a:xfrm>
            <a:off x="5784461" y="685800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8AE3B6D3-4B99-42E4-B127-8B7922D57CC6}"/>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Google Shape;858;p4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59" name="Google Shape;859;p46"/>
          <p:cNvSpPr txBox="1"/>
          <p:nvPr/>
        </p:nvSpPr>
        <p:spPr>
          <a:xfrm>
            <a:off x="542031" y="1061681"/>
            <a:ext cx="9884400" cy="2123618"/>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29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which 38%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(n.3)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shows the top three 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have</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been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most common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identified in the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patient feedback relating to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negative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43% reviews being positive in 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However, 57% (n. 12) of the reviews that mentioned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were negative. Once again, this shows that patients/service users are struggling to obtain an appointment or get through to the administrative team on the telephone at their respective GP surgeries.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received a more balance between positive and negative sentiment. In term of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50% of the reviews were negative in sentiment, which suggest patients/service users are not happy with staff attitude.</a:t>
            </a:r>
            <a:br>
              <a:rPr lang="en-GB" sz="1200"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endParaRPr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graphicFrame>
        <p:nvGraphicFramePr>
          <p:cNvPr id="860" name="Google Shape;860;p46"/>
          <p:cNvGraphicFramePr/>
          <p:nvPr>
            <p:extLst>
              <p:ext uri="{D42A27DB-BD31-4B8C-83A1-F6EECF244321}">
                <p14:modId xmlns:p14="http://schemas.microsoft.com/office/powerpoint/2010/main" val="1781371111"/>
              </p:ext>
            </p:extLst>
          </p:nvPr>
        </p:nvGraphicFramePr>
        <p:xfrm>
          <a:off x="542031" y="3000633"/>
          <a:ext cx="4875600" cy="3253014"/>
        </p:xfrm>
        <a:graphic>
          <a:graphicData uri="http://schemas.openxmlformats.org/drawingml/2006/chart">
            <c:chart xmlns:c="http://schemas.openxmlformats.org/drawingml/2006/chart" xmlns:r="http://schemas.openxmlformats.org/officeDocument/2006/relationships" r:id="rId4"/>
          </a:graphicData>
        </a:graphic>
      </p:graphicFrame>
      <p:sp>
        <p:nvSpPr>
          <p:cNvPr id="861" name="Google Shape;861;p46"/>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62" name="Google Shape;862;p46"/>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63" name="Google Shape;863;p46"/>
          <p:cNvSpPr txBox="1"/>
          <p:nvPr/>
        </p:nvSpPr>
        <p:spPr>
          <a:xfrm>
            <a:off x="5620568" y="3080228"/>
            <a:ext cx="4730940"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Such a warm and friendly welcome as always from the nurse. She really takes time to listen to what's going on and ask meaningful questions. You never feel like she is rushing you.</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 received excellent, efficient treatment when I visited the practice today. I was seen promptly, I was put at ease and I was treated in a very friendly and understanding manner. .</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864" name="Google Shape;864;p46"/>
          <p:cNvSpPr txBox="1"/>
          <p:nvPr/>
        </p:nvSpPr>
        <p:spPr>
          <a:xfrm>
            <a:off x="5646053" y="4916647"/>
            <a:ext cx="4717200"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 receptionists are so rude that it actually makes you feel like a burden when calling. Abrupt, rude and a dismissive manner is just what you want to hear when you don't feel great.</a:t>
            </a:r>
            <a:r>
              <a:rPr lang="en-GB" sz="1200" dirty="0">
                <a:solidFill>
                  <a:schemeClr val="dk1"/>
                </a:solidFill>
                <a:highlight>
                  <a:srgbClr val="BDD1D1"/>
                </a:highlight>
                <a:latin typeface="Trebuchet MS"/>
                <a:sym typeface="Trebuchet MS"/>
              </a:rPr>
              <a:t>” </a:t>
            </a:r>
            <a:endParaRPr lang="en-GB"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Impossible to get an appointment within half a week to a week, have to wait on the phone for 20min every time on hold when calling them.</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pic>
        <p:nvPicPr>
          <p:cNvPr id="866" name="Google Shape;866;p4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67" name="Google Shape;867;p46"/>
          <p:cNvSpPr txBox="1"/>
          <p:nvPr/>
        </p:nvSpPr>
        <p:spPr>
          <a:xfrm>
            <a:off x="693404" y="16394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H&amp;F Central PCN Network</a:t>
            </a:r>
            <a:endParaRPr sz="1400" b="0" i="0" u="none" strike="noStrike" cap="none">
              <a:solidFill>
                <a:srgbClr val="000000"/>
              </a:solidFill>
              <a:latin typeface="Arial"/>
              <a:ea typeface="Arial"/>
              <a:cs typeface="Arial"/>
              <a:sym typeface="Arial"/>
            </a:endParaRPr>
          </a:p>
        </p:txBody>
      </p:sp>
      <p:cxnSp>
        <p:nvCxnSpPr>
          <p:cNvPr id="868" name="Google Shape;868;p46"/>
          <p:cNvCxnSpPr/>
          <p:nvPr/>
        </p:nvCxnSpPr>
        <p:spPr>
          <a:xfrm>
            <a:off x="5749342" y="4936743"/>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69" name="Google Shape;869;p46"/>
          <p:cNvCxnSpPr/>
          <p:nvPr/>
        </p:nvCxnSpPr>
        <p:spPr>
          <a:xfrm>
            <a:off x="5749342" y="6580193"/>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70" name="Google Shape;870;p46"/>
          <p:cNvCxnSpPr/>
          <p:nvPr/>
        </p:nvCxnSpPr>
        <p:spPr>
          <a:xfrm>
            <a:off x="5620568" y="3003226"/>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5" name="Google Shape;102;p2">
            <a:extLst>
              <a:ext uri="{FF2B5EF4-FFF2-40B4-BE49-F238E27FC236}">
                <a16:creationId xmlns:a16="http://schemas.microsoft.com/office/drawing/2014/main" id="{54B9AF6D-840A-435C-A6E7-D31889CB8BA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4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78" name="Google Shape;878;p47"/>
          <p:cNvSpPr txBox="1"/>
          <p:nvPr/>
        </p:nvSpPr>
        <p:spPr>
          <a:xfrm>
            <a:off x="478972" y="1083763"/>
            <a:ext cx="9579300" cy="138495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29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Babylon GP at Hand</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PCN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Of these reviews, 52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(n.15)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(n.13) were negative. This chart shows the top two themes for Babylon GP at Hand.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once again,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common theme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identified in the reviews for this PCN, with 42%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in sentiment. However,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(n.29) of the reviews belonging to this 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which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seemed to be largely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caused by patients not being happy with the attitude of staff at their respective GP surgeries.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was largely negative this quarter 68%, with patients/service user not being able to get through to a receptionist on the telephone to book an appointment. </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879" name="Google Shape;879;p47"/>
          <p:cNvGraphicFramePr/>
          <p:nvPr>
            <p:extLst>
              <p:ext uri="{D42A27DB-BD31-4B8C-83A1-F6EECF244321}">
                <p14:modId xmlns:p14="http://schemas.microsoft.com/office/powerpoint/2010/main" val="1751662079"/>
              </p:ext>
            </p:extLst>
          </p:nvPr>
        </p:nvGraphicFramePr>
        <p:xfrm>
          <a:off x="542031" y="2784146"/>
          <a:ext cx="4875600" cy="3469502"/>
        </p:xfrm>
        <a:graphic>
          <a:graphicData uri="http://schemas.openxmlformats.org/drawingml/2006/chart">
            <c:chart xmlns:c="http://schemas.openxmlformats.org/drawingml/2006/chart" xmlns:r="http://schemas.openxmlformats.org/officeDocument/2006/relationships" r:id="rId4"/>
          </a:graphicData>
        </a:graphic>
      </p:graphicFrame>
      <p:sp>
        <p:nvSpPr>
          <p:cNvPr id="880" name="Google Shape;880;p47"/>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81" name="Google Shape;881;p47"/>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82" name="Google Shape;882;p47"/>
          <p:cNvSpPr txBox="1"/>
          <p:nvPr/>
        </p:nvSpPr>
        <p:spPr>
          <a:xfrm>
            <a:off x="5559428" y="2644170"/>
            <a:ext cx="449897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Fantastic service from reception through to medical staff. My doctors were kind, compassionate and understanding as were the reception team. Excellent service.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“I have a health issue so,  I rarely book an appointment myself. They always book it for me. They are excellent.”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883" name="Google Shape;883;p47"/>
          <p:cNvSpPr txBox="1"/>
          <p:nvPr/>
        </p:nvSpPr>
        <p:spPr>
          <a:xfrm>
            <a:off x="5559428" y="4379700"/>
            <a:ext cx="4488462"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Everything was bad this made me sad. Think they like distressing people.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Very rude and unhelpful.</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p>
          <a:p>
            <a:pPr marL="0" marR="0" lvl="0" indent="0" algn="just" rtl="0">
              <a:lnSpc>
                <a:spcPct val="100000"/>
              </a:lnSpc>
              <a:spcBef>
                <a:spcPts val="0"/>
              </a:spcBef>
              <a:spcAft>
                <a:spcPts val="0"/>
              </a:spcAft>
              <a:buClr>
                <a:srgbClr val="000000"/>
              </a:buClr>
              <a:buSzPts val="1200"/>
              <a:buFont typeface="Arial"/>
              <a:buNone/>
            </a:pPr>
            <a:r>
              <a:rPr lang="en-GB" sz="14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have used this app for years now and it has declined rapidly. It used to be fantastic! You could book same-day appointments which I feel is an absolute necessity when you are unwell.</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sym typeface="Trebuchet MS"/>
              </a:rPr>
              <a:t>GP Surgery</a:t>
            </a:r>
            <a:endParaRPr lang="en-GB" sz="1200" i="1" dirty="0">
              <a:solidFill>
                <a:schemeClr val="dk1"/>
              </a:solidFill>
              <a:latin typeface="Trebuchet MS"/>
            </a:endParaRPr>
          </a:p>
          <a:p>
            <a:pPr marL="0" marR="0" lvl="0" indent="0" algn="just"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cxnSp>
        <p:nvCxnSpPr>
          <p:cNvPr id="884" name="Google Shape;884;p47"/>
          <p:cNvCxnSpPr/>
          <p:nvPr/>
        </p:nvCxnSpPr>
        <p:spPr>
          <a:xfrm>
            <a:off x="5650868" y="2644170"/>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86" name="Google Shape;886;p4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87" name="Google Shape;887;p47"/>
          <p:cNvSpPr txBox="1"/>
          <p:nvPr/>
        </p:nvSpPr>
        <p:spPr>
          <a:xfrm>
            <a:off x="693404" y="16394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Babylon GP at Hand</a:t>
            </a:r>
            <a:endParaRPr sz="1400" b="0" i="0" u="none" strike="noStrike" cap="none">
              <a:solidFill>
                <a:srgbClr val="000000"/>
              </a:solidFill>
              <a:latin typeface="Arial"/>
              <a:ea typeface="Arial"/>
              <a:cs typeface="Arial"/>
              <a:sym typeface="Arial"/>
            </a:endParaRPr>
          </a:p>
        </p:txBody>
      </p:sp>
      <p:cxnSp>
        <p:nvCxnSpPr>
          <p:cNvPr id="888" name="Google Shape;888;p47"/>
          <p:cNvCxnSpPr/>
          <p:nvPr/>
        </p:nvCxnSpPr>
        <p:spPr>
          <a:xfrm>
            <a:off x="5650868" y="4379203"/>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89" name="Google Shape;889;p47"/>
          <p:cNvCxnSpPr/>
          <p:nvPr/>
        </p:nvCxnSpPr>
        <p:spPr>
          <a:xfrm>
            <a:off x="5651407" y="6722465"/>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B460FB34-91FE-4855-B299-B620E691566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4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97" name="Google Shape;897;p48"/>
          <p:cNvSpPr txBox="1"/>
          <p:nvPr/>
        </p:nvSpPr>
        <p:spPr>
          <a:xfrm>
            <a:off x="478972" y="1083763"/>
            <a:ext cx="9579300" cy="2123618"/>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131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South Fulham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PCN.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Of these, 70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92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(n.17) were neutral and 17% (n.22) were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shows the top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four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South Fulham PCN.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quarter the reviews belonging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South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F</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ulham PCN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have been positive compared to previous quarter.</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400" b="0" i="0" u="none" strike="noStrike" cap="none" dirty="0">
              <a:solidFill>
                <a:schemeClr val="dk1"/>
              </a:solidFill>
              <a:latin typeface="Khmer UI" panose="020B0502040204020203" pitchFamily="34" charset="0"/>
              <a:cs typeface="Khmer UI" panose="020B0502040204020203" pitchFamily="34" charset="0"/>
              <a:sym typeface="Arial"/>
            </a:endParaRPr>
          </a:p>
          <a:p>
            <a:br>
              <a:rPr lang="en-GB" sz="1200" b="1"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by far most common themes identified.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Patient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feedback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making up 79% of the total number of these reviews.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 the other hand,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reviews referencing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received a more balance between positive and negative , with 41%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48</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in sentiment and 47% (n.54) being negative in sentiment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p>
          <a:p>
            <a:endPar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addition, 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eviews that were related to</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received a more balance between positive and negative sentiment.</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Lastly, whilst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was identified less frequently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than the two leading themes, the reviews were mostly positive (78</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4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898" name="Google Shape;898;p48"/>
          <p:cNvGraphicFramePr/>
          <p:nvPr>
            <p:extLst>
              <p:ext uri="{D42A27DB-BD31-4B8C-83A1-F6EECF244321}">
                <p14:modId xmlns:p14="http://schemas.microsoft.com/office/powerpoint/2010/main" val="2269725586"/>
              </p:ext>
            </p:extLst>
          </p:nvPr>
        </p:nvGraphicFramePr>
        <p:xfrm>
          <a:off x="542031" y="3175278"/>
          <a:ext cx="4875600" cy="3078369"/>
        </p:xfrm>
        <a:graphic>
          <a:graphicData uri="http://schemas.openxmlformats.org/drawingml/2006/chart">
            <c:chart xmlns:c="http://schemas.openxmlformats.org/drawingml/2006/chart" xmlns:r="http://schemas.openxmlformats.org/officeDocument/2006/relationships" r:id="rId4"/>
          </a:graphicData>
        </a:graphic>
      </p:graphicFrame>
      <p:sp>
        <p:nvSpPr>
          <p:cNvPr id="899" name="Google Shape;899;p48"/>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900" name="Google Shape;900;p48"/>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901" name="Google Shape;901;p48"/>
          <p:cNvSpPr txBox="1"/>
          <p:nvPr/>
        </p:nvSpPr>
        <p:spPr>
          <a:xfrm>
            <a:off x="5601849" y="2983754"/>
            <a:ext cx="449897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always answer the phone, when booking an appointment the doctor will always call you back and they have been good with the kids.</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It's easy to book an appointment and there is no long wait. The receptionists are very good and helpful. The GP is also very good and gives good advice.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902" name="Google Shape;902;p48"/>
          <p:cNvSpPr txBox="1"/>
          <p:nvPr/>
        </p:nvSpPr>
        <p:spPr>
          <a:xfrm>
            <a:off x="5650868" y="5045041"/>
            <a:ext cx="4488462"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No one answers the phone has to listen to an ugly recorded voice for more than 30 min without speaking to a human.</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algn="just"/>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Getting an appointment is okay. I don't like the fact that I have to go through the telephone consultation first then come here.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903" name="Google Shape;903;p48"/>
          <p:cNvCxnSpPr/>
          <p:nvPr/>
        </p:nvCxnSpPr>
        <p:spPr>
          <a:xfrm>
            <a:off x="5650868" y="6721476"/>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904" name="Google Shape;904;p4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47</a:t>
            </a:fld>
            <a:endParaRPr/>
          </a:p>
        </p:txBody>
      </p:sp>
      <p:pic>
        <p:nvPicPr>
          <p:cNvPr id="905" name="Google Shape;905;p4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906" name="Google Shape;906;p48"/>
          <p:cNvSpPr txBox="1"/>
          <p:nvPr/>
        </p:nvSpPr>
        <p:spPr>
          <a:xfrm>
            <a:off x="666109" y="24333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South Fulham PCN</a:t>
            </a:r>
            <a:endParaRPr sz="1400" b="0" i="0" u="none" strike="noStrike" cap="none">
              <a:solidFill>
                <a:srgbClr val="000000"/>
              </a:solidFill>
              <a:latin typeface="Arial"/>
              <a:ea typeface="Arial"/>
              <a:cs typeface="Arial"/>
              <a:sym typeface="Arial"/>
            </a:endParaRPr>
          </a:p>
        </p:txBody>
      </p:sp>
      <p:cxnSp>
        <p:nvCxnSpPr>
          <p:cNvPr id="907" name="Google Shape;907;p48"/>
          <p:cNvCxnSpPr/>
          <p:nvPr/>
        </p:nvCxnSpPr>
        <p:spPr>
          <a:xfrm>
            <a:off x="5752690" y="4922706"/>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908" name="Google Shape;908;p48"/>
          <p:cNvCxnSpPr/>
          <p:nvPr/>
        </p:nvCxnSpPr>
        <p:spPr>
          <a:xfrm>
            <a:off x="5650868" y="2983754"/>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41C0F34A-31C9-43A3-9623-D8F900DD2E2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pic>
        <p:nvPicPr>
          <p:cNvPr id="915" name="Google Shape;915;p4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16" name="Google Shape;916;p4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17" name="Google Shape;917;p49"/>
          <p:cNvSpPr txBox="1"/>
          <p:nvPr/>
        </p:nvSpPr>
        <p:spPr>
          <a:xfrm>
            <a:off x="805046" y="152248"/>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18" name="Google Shape;918;p49"/>
          <p:cNvSpPr txBox="1"/>
          <p:nvPr/>
        </p:nvSpPr>
        <p:spPr>
          <a:xfrm>
            <a:off x="237081" y="1136852"/>
            <a:ext cx="4880700" cy="138495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pie chart below shows the breakdown of participants by religion. A large proportion of people leave this question blank or chose not to identify their religion.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Out of the total number of participants this quarter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24%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(n.295)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identified as being Christian, 5%</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(n.64)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practice Islam</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and 3% (n.36) identified as having other religion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13%</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(n.161) identified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as having no religion. We will seek to improve the completion of monitoring data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through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our face to face engagement.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sp>
        <p:nvSpPr>
          <p:cNvPr id="919" name="Google Shape;919;p4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48</a:t>
            </a:fld>
            <a:endParaRPr/>
          </a:p>
        </p:txBody>
      </p:sp>
      <p:sp>
        <p:nvSpPr>
          <p:cNvPr id="920" name="Google Shape;920;p49"/>
          <p:cNvSpPr txBox="1"/>
          <p:nvPr/>
        </p:nvSpPr>
        <p:spPr>
          <a:xfrm>
            <a:off x="5392930" y="1014567"/>
            <a:ext cx="5118000" cy="1754286"/>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pie chart below shows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breakdown of participants by age group. Aside from the majority of participants who left this question blank (n.625), the age group to provide the most feedback was 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35-44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approximately 10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(n.122</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was followed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by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-64 age group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approximately 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(n.109), and the 6</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-74 age group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accounting for 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n.108) of the population sample.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Although there is representation in the lower age groups, given the boroughs profile, further work will be done to increase feedback from these groups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 subsequently produce more robust conclusions about their interactions with services.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23" name="Google Shape;923;p49"/>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rebuchet MS"/>
                <a:ea typeface="Trebuchet MS"/>
                <a:cs typeface="Trebuchet MS"/>
                <a:sym typeface="Trebuchet MS"/>
              </a:rPr>
              <a:t>Religion of Patients </a:t>
            </a:r>
            <a:endParaRPr sz="1400" b="0" i="0" u="none" strike="noStrike" cap="none">
              <a:solidFill>
                <a:schemeClr val="dk1"/>
              </a:solidFill>
              <a:latin typeface="Trebuchet MS"/>
              <a:ea typeface="Trebuchet MS"/>
              <a:cs typeface="Trebuchet MS"/>
              <a:sym typeface="Trebuchet MS"/>
            </a:endParaRPr>
          </a:p>
        </p:txBody>
      </p:sp>
      <p:sp>
        <p:nvSpPr>
          <p:cNvPr id="924" name="Google Shape;924;p49"/>
          <p:cNvSpPr txBox="1"/>
          <p:nvPr/>
        </p:nvSpPr>
        <p:spPr>
          <a:xfrm>
            <a:off x="6358701" y="6413695"/>
            <a:ext cx="2364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Age of Patients </a:t>
            </a:r>
            <a:endParaRPr sz="1800" b="0" i="0" u="none" strike="noStrike" cap="none">
              <a:solidFill>
                <a:schemeClr val="dk1"/>
              </a:solidFill>
              <a:latin typeface="Calibri"/>
              <a:ea typeface="Calibri"/>
              <a:cs typeface="Calibri"/>
              <a:sym typeface="Calibri"/>
            </a:endParaRPr>
          </a:p>
        </p:txBody>
      </p:sp>
      <p:graphicFrame>
        <p:nvGraphicFramePr>
          <p:cNvPr id="14" name="Chart 13">
            <a:extLst>
              <a:ext uri="{FF2B5EF4-FFF2-40B4-BE49-F238E27FC236}">
                <a16:creationId xmlns:a16="http://schemas.microsoft.com/office/drawing/2014/main" id="{B7FA2932-AD9E-4E40-987C-47C16DC8A0DB}"/>
              </a:ext>
            </a:extLst>
          </p:cNvPr>
          <p:cNvGraphicFramePr>
            <a:graphicFrameLocks/>
          </p:cNvGraphicFramePr>
          <p:nvPr>
            <p:extLst>
              <p:ext uri="{D42A27DB-BD31-4B8C-83A1-F6EECF244321}">
                <p14:modId xmlns:p14="http://schemas.microsoft.com/office/powerpoint/2010/main" val="80654920"/>
              </p:ext>
            </p:extLst>
          </p:nvPr>
        </p:nvGraphicFramePr>
        <p:xfrm>
          <a:off x="5454953" y="2740162"/>
          <a:ext cx="4723361" cy="36452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452F474F-0F63-4B8E-B98C-14F473CC0866}"/>
              </a:ext>
            </a:extLst>
          </p:cNvPr>
          <p:cNvGraphicFramePr>
            <a:graphicFrameLocks/>
          </p:cNvGraphicFramePr>
          <p:nvPr>
            <p:extLst>
              <p:ext uri="{D42A27DB-BD31-4B8C-83A1-F6EECF244321}">
                <p14:modId xmlns:p14="http://schemas.microsoft.com/office/powerpoint/2010/main" val="3104738914"/>
              </p:ext>
            </p:extLst>
          </p:nvPr>
        </p:nvGraphicFramePr>
        <p:xfrm>
          <a:off x="383873" y="2740162"/>
          <a:ext cx="4672013" cy="3645295"/>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12AE8F7D-52B7-40BD-8FE5-D814B73ADC9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66" name="Google Shape;166;p5"/>
          <p:cNvSpPr txBox="1"/>
          <p:nvPr/>
        </p:nvSpPr>
        <p:spPr>
          <a:xfrm>
            <a:off x="393717" y="1256383"/>
            <a:ext cx="9640932" cy="4339609"/>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Healthwatch Hammersmith &amp; Fulham uses a Digital Feedback Centre (on our website) and Informatics system (software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behind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Digital Feedback Centre) to capture and analyse patient experience feedback.</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Informatics system is currently used by approximately 1/3 of the Healthwatch Network across England and it captures feedback in a number of ways:</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SzPts val="1200"/>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asks for an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star rating of the service, (between 1-5).</a:t>
            </a:r>
            <a:endParaRPr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171450" indent="-171450">
              <a:buSzPts val="1200"/>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provides a free text box 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comments </a:t>
            </a:r>
            <a:endParaRPr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asks for a star rating against specific domain areas, (between 1-5). </a:t>
            </a:r>
            <a:endParaRPr sz="1200" b="0" i="0" u="none" strike="noStrike" cap="none" dirty="0">
              <a:solidFill>
                <a:srgbClr val="000000"/>
              </a:solidFill>
              <a:latin typeface="Khmer UI" panose="020B0502040204020203" pitchFamily="34" charset="0"/>
              <a:ea typeface="Trebuchet MS"/>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above provides Healthwatch with several data sets.</a:t>
            </a: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Star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ratings provide a simple snapshot average, both overall and against specific domain areas.</a:t>
            </a:r>
            <a:b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br>
            <a:r>
              <a:rPr lang="en-GB" sz="1200"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free text comment box is analysed in two different ways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with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two different data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set results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Noto Sans Symbols"/>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the first instance, free text comments are broken down and analysed for themes and sub themes. Where relevant, up to 5 themes and sub themes can be applied to any one patient experience comment. Upon each application of a theme or sub theme, a positive, negative or neutral sentiment is also applied. This is a manual process undertaken by trained staff and specially trained volunteers. The process is overseen by the Patient Experience Officer and regularly audited in order to ensure consistency. Where themes and related sentiments are discussed in the report, it relates to this aspect of the process.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Each of the areas described above provides an independent set of results which can be viewed separately or in conjunction with one another in order to gain an insight into a service or service area. It is important to note that correlation between different data sets may not be apparent, for example, a service may have an overall star rating of 4/5 but much lower ratings against individual domain areas. </a:t>
            </a:r>
            <a:endParaRPr sz="1200" b="0" i="0" u="none" strike="noStrike" cap="none" dirty="0">
              <a:solidFill>
                <a:srgbClr val="000000"/>
              </a:solidFill>
              <a:latin typeface="Khmer UI" panose="020B0502040204020203" pitchFamily="34" charset="0"/>
              <a:ea typeface="Trebuchet MS"/>
              <a:cs typeface="Khmer UI" panose="020B0502040204020203" pitchFamily="34" charset="0"/>
              <a:sym typeface="Trebuchet MS"/>
            </a:endParaRPr>
          </a:p>
        </p:txBody>
      </p:sp>
      <p:sp>
        <p:nvSpPr>
          <p:cNvPr id="167" name="Google Shape;167;p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pic>
        <p:nvPicPr>
          <p:cNvPr id="168" name="Google Shape;168;p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69" name="Google Shape;169;p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8" name="Google Shape;102;p2">
            <a:extLst>
              <a:ext uri="{FF2B5EF4-FFF2-40B4-BE49-F238E27FC236}">
                <a16:creationId xmlns:a16="http://schemas.microsoft.com/office/drawing/2014/main" id="{4DB2EC34-F0F1-4D1D-8DA1-BE9ECA6B3066}"/>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5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32" name="Google Shape;932;p5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33" name="Google Shape;933;p50"/>
          <p:cNvSpPr txBox="1"/>
          <p:nvPr/>
        </p:nvSpPr>
        <p:spPr>
          <a:xfrm>
            <a:off x="917977" y="132421"/>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34" name="Google Shape;934;p50"/>
          <p:cNvSpPr txBox="1"/>
          <p:nvPr/>
        </p:nvSpPr>
        <p:spPr>
          <a:xfrm>
            <a:off x="237081" y="1136852"/>
            <a:ext cx="4880830" cy="156962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terms of ethnicity,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aside from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(n.631) who did not complete this section, the largest proportion of feedback received this quarter was from people who identified as ‘White British’</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(21%,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261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 increase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from last quarter. The next highest category was from people who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as ‘White - Any other White background’ at 12% (n.146) and followed by ‘Black British -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Caribbean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4% (n.48). Further monitoring of ethnicity data will take place to help direct targeted engagement work in the future.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35" name="Google Shape;935;p5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49</a:t>
            </a:fld>
            <a:endParaRPr/>
          </a:p>
        </p:txBody>
      </p:sp>
      <p:sp>
        <p:nvSpPr>
          <p:cNvPr id="936" name="Google Shape;936;p50"/>
          <p:cNvSpPr txBox="1"/>
          <p:nvPr/>
        </p:nvSpPr>
        <p:spPr>
          <a:xfrm>
            <a:off x="5392930" y="1014567"/>
            <a:ext cx="4970400" cy="1754286"/>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pie chart below shows the number of reviews received by gender.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When comparing the number of individuals who identified as either Male or Female, 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majority of the reviews received this quarter are from Females with 30% (n.368</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the total population sample –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crease of 4%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last quarter. Males made up 18% (n.221) of the sample population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quarter, an increase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3</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compared to last quarter.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As we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have noticed that women are more willing to share their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experiences, further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work will be undertaken to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gather feedback from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men in the future.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37" name="Google Shape;937;p50"/>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Ethnicity of Patients </a:t>
            </a:r>
            <a:endParaRPr sz="1800" b="0" i="0" u="none" strike="noStrike" cap="none">
              <a:solidFill>
                <a:schemeClr val="dk1"/>
              </a:solidFill>
              <a:latin typeface="Calibri"/>
              <a:ea typeface="Calibri"/>
              <a:cs typeface="Calibri"/>
              <a:sym typeface="Calibri"/>
            </a:endParaRPr>
          </a:p>
        </p:txBody>
      </p:sp>
      <p:sp>
        <p:nvSpPr>
          <p:cNvPr id="938" name="Google Shape;938;p50"/>
          <p:cNvSpPr txBox="1"/>
          <p:nvPr/>
        </p:nvSpPr>
        <p:spPr>
          <a:xfrm>
            <a:off x="6744499" y="6352145"/>
            <a:ext cx="27989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Gender of Patients </a:t>
            </a:r>
            <a:endParaRPr sz="1800" b="0" i="0" u="none" strike="noStrike" cap="none">
              <a:solidFill>
                <a:schemeClr val="dk1"/>
              </a:solidFill>
              <a:latin typeface="Calibri"/>
              <a:ea typeface="Calibri"/>
              <a:cs typeface="Calibri"/>
              <a:sym typeface="Calibri"/>
            </a:endParaRPr>
          </a:p>
        </p:txBody>
      </p:sp>
      <p:graphicFrame>
        <p:nvGraphicFramePr>
          <p:cNvPr id="14" name="Chart 13">
            <a:extLst>
              <a:ext uri="{FF2B5EF4-FFF2-40B4-BE49-F238E27FC236}">
                <a16:creationId xmlns:a16="http://schemas.microsoft.com/office/drawing/2014/main" id="{046E708E-520A-4177-84B4-E177174CDDEA}"/>
              </a:ext>
            </a:extLst>
          </p:cNvPr>
          <p:cNvGraphicFramePr>
            <a:graphicFrameLocks/>
          </p:cNvGraphicFramePr>
          <p:nvPr>
            <p:extLst>
              <p:ext uri="{D42A27DB-BD31-4B8C-83A1-F6EECF244321}">
                <p14:modId xmlns:p14="http://schemas.microsoft.com/office/powerpoint/2010/main" val="4044466555"/>
              </p:ext>
            </p:extLst>
          </p:nvPr>
        </p:nvGraphicFramePr>
        <p:xfrm>
          <a:off x="5610602" y="2706512"/>
          <a:ext cx="4395788" cy="36909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69767EB5-EDF6-4BB3-8CBE-177F69A85142}"/>
              </a:ext>
            </a:extLst>
          </p:cNvPr>
          <p:cNvGraphicFramePr>
            <a:graphicFrameLocks/>
          </p:cNvGraphicFramePr>
          <p:nvPr>
            <p:extLst>
              <p:ext uri="{D42A27DB-BD31-4B8C-83A1-F6EECF244321}">
                <p14:modId xmlns:p14="http://schemas.microsoft.com/office/powerpoint/2010/main" val="1757434541"/>
              </p:ext>
            </p:extLst>
          </p:nvPr>
        </p:nvGraphicFramePr>
        <p:xfrm>
          <a:off x="361497" y="2722762"/>
          <a:ext cx="4674493" cy="3690937"/>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6D6733D9-576A-4D4D-9C5A-AA81F524074C}"/>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51"/>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48" name="Google Shape;948;p5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49" name="Google Shape;949;p51"/>
          <p:cNvSpPr txBox="1"/>
          <p:nvPr/>
        </p:nvSpPr>
        <p:spPr>
          <a:xfrm>
            <a:off x="849814" y="132316"/>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50" name="Google Shape;950;p51"/>
          <p:cNvSpPr txBox="1"/>
          <p:nvPr/>
        </p:nvSpPr>
        <p:spPr>
          <a:xfrm>
            <a:off x="237081" y="1136852"/>
            <a:ext cx="10053300" cy="1015622"/>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During our direct telephone and face to face engagement, we have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spoken to residents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living in 16 different areas across the borough of Hammersmith &amp; Fulham. The highest number of the reviews received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from residents in the </a:t>
            </a:r>
            <a:r>
              <a:rPr lang="en-GB" sz="1200" dirty="0" err="1">
                <a:solidFill>
                  <a:schemeClr val="dk1"/>
                </a:solidFill>
                <a:latin typeface="Khmer UI" panose="020B0502040204020203" pitchFamily="34" charset="0"/>
                <a:cs typeface="Khmer UI" panose="020B0502040204020203" pitchFamily="34" charset="0"/>
              </a:rPr>
              <a:t>Wormholt</a:t>
            </a:r>
            <a:r>
              <a:rPr lang="en-GB" sz="1200" dirty="0">
                <a:solidFill>
                  <a:schemeClr val="dk1"/>
                </a:solidFill>
                <a:latin typeface="Khmer UI" panose="020B0502040204020203" pitchFamily="34" charset="0"/>
                <a:cs typeface="Khmer UI" panose="020B0502040204020203" pitchFamily="34" charset="0"/>
              </a:rPr>
              <a:t> and White City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(9%,</a:t>
            </a:r>
            <a:r>
              <a:rPr lang="en-GB" sz="1200" dirty="0">
                <a:solidFill>
                  <a:schemeClr val="dk1"/>
                </a:solidFill>
                <a:latin typeface="Khmer UI" panose="020B0502040204020203" pitchFamily="34" charset="0"/>
                <a:cs typeface="Khmer UI" panose="020B0502040204020203" pitchFamily="34" charset="0"/>
                <a:sym typeface="Trebuchet MS"/>
              </a:rPr>
              <a:t> n.107), the Parsons Green and Waltham Ward (6%, n.74) and the North End Ward (5%, n.59). The least number of reviews received was from the </a:t>
            </a:r>
            <a:r>
              <a:rPr lang="en-GB" sz="1200" dirty="0">
                <a:solidFill>
                  <a:schemeClr val="dk1"/>
                </a:solidFill>
                <a:latin typeface="Khmer UI" panose="020B0502040204020203" pitchFamily="34" charset="0"/>
                <a:cs typeface="Khmer UI" panose="020B0502040204020203" pitchFamily="34" charset="0"/>
              </a:rPr>
              <a:t>Fulham Reach Ward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(1%, n.8). Compared to last quarter, we have seen an increase in reviews for some areas whilst others have decreased. In Quarter 3</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will continue to try and reach more people in the areas where we have received the fewest reviews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through face to face engagement.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51" name="Google Shape;951;p5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50</a:t>
            </a:fld>
            <a:endParaRPr/>
          </a:p>
        </p:txBody>
      </p:sp>
      <p:sp>
        <p:nvSpPr>
          <p:cNvPr id="952" name="Google Shape;952;p51"/>
          <p:cNvSpPr txBox="1"/>
          <p:nvPr/>
        </p:nvSpPr>
        <p:spPr>
          <a:xfrm>
            <a:off x="3528161" y="6356352"/>
            <a:ext cx="31220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dirty="0">
                <a:solidFill>
                  <a:schemeClr val="dk1"/>
                </a:solidFill>
                <a:latin typeface="Trebuchet MS"/>
                <a:ea typeface="Trebuchet MS"/>
                <a:cs typeface="Trebuchet MS"/>
                <a:sym typeface="Trebuchet MS"/>
              </a:rPr>
              <a:t>Patient</a:t>
            </a:r>
            <a:r>
              <a:rPr lang="en-GB" sz="1800" b="1" i="0" u="none" strike="noStrike" cap="none" dirty="0">
                <a:solidFill>
                  <a:schemeClr val="dk1"/>
                </a:solidFill>
                <a:latin typeface="Trebuchet MS"/>
                <a:ea typeface="Trebuchet MS"/>
                <a:cs typeface="Trebuchet MS"/>
                <a:sym typeface="Trebuchet MS"/>
              </a:rPr>
              <a:t> area of residence</a:t>
            </a:r>
            <a:endParaRPr sz="1400" b="0" i="0" u="none" strike="noStrike" cap="none" dirty="0">
              <a:solidFill>
                <a:schemeClr val="dk1"/>
              </a:solidFill>
              <a:latin typeface="Trebuchet MS"/>
              <a:ea typeface="Trebuchet MS"/>
              <a:cs typeface="Trebuchet MS"/>
              <a:sym typeface="Trebuchet MS"/>
            </a:endParaRPr>
          </a:p>
        </p:txBody>
      </p:sp>
      <p:graphicFrame>
        <p:nvGraphicFramePr>
          <p:cNvPr id="3" name="Table 2">
            <a:extLst>
              <a:ext uri="{FF2B5EF4-FFF2-40B4-BE49-F238E27FC236}">
                <a16:creationId xmlns:a16="http://schemas.microsoft.com/office/drawing/2014/main" id="{DBDB286F-D3ED-4722-A0C1-09759B498125}"/>
              </a:ext>
            </a:extLst>
          </p:cNvPr>
          <p:cNvGraphicFramePr>
            <a:graphicFrameLocks noGrp="1"/>
          </p:cNvGraphicFramePr>
          <p:nvPr>
            <p:extLst>
              <p:ext uri="{D42A27DB-BD31-4B8C-83A1-F6EECF244321}">
                <p14:modId xmlns:p14="http://schemas.microsoft.com/office/powerpoint/2010/main" val="1722073615"/>
              </p:ext>
            </p:extLst>
          </p:nvPr>
        </p:nvGraphicFramePr>
        <p:xfrm>
          <a:off x="562708" y="2274758"/>
          <a:ext cx="9330579" cy="3939006"/>
        </p:xfrm>
        <a:graphic>
          <a:graphicData uri="http://schemas.openxmlformats.org/drawingml/2006/table">
            <a:tbl>
              <a:tblPr>
                <a:tableStyleId>{77E76BAE-E5B0-4B3B-A8A9-43F8569C541C}</a:tableStyleId>
              </a:tblPr>
              <a:tblGrid>
                <a:gridCol w="4083612">
                  <a:extLst>
                    <a:ext uri="{9D8B030D-6E8A-4147-A177-3AD203B41FA5}">
                      <a16:colId xmlns:a16="http://schemas.microsoft.com/office/drawing/2014/main" val="845112049"/>
                    </a:ext>
                  </a:extLst>
                </a:gridCol>
                <a:gridCol w="2606864">
                  <a:extLst>
                    <a:ext uri="{9D8B030D-6E8A-4147-A177-3AD203B41FA5}">
                      <a16:colId xmlns:a16="http://schemas.microsoft.com/office/drawing/2014/main" val="1614368366"/>
                    </a:ext>
                  </a:extLst>
                </a:gridCol>
                <a:gridCol w="2640103">
                  <a:extLst>
                    <a:ext uri="{9D8B030D-6E8A-4147-A177-3AD203B41FA5}">
                      <a16:colId xmlns:a16="http://schemas.microsoft.com/office/drawing/2014/main" val="1166616871"/>
                    </a:ext>
                  </a:extLst>
                </a:gridCol>
              </a:tblGrid>
              <a:tr h="330299">
                <a:tc>
                  <a:txBody>
                    <a:bodyPr/>
                    <a:lstStyle/>
                    <a:p>
                      <a:pPr algn="l" fontAlgn="b"/>
                      <a:r>
                        <a:rPr lang="en-GB" sz="1600" b="1" u="none" strike="noStrike" dirty="0">
                          <a:effectLst/>
                          <a:latin typeface="Khmer UI" panose="020B0502040204020203" pitchFamily="34" charset="0"/>
                          <a:cs typeface="Khmer UI" panose="020B0502040204020203" pitchFamily="34" charset="0"/>
                        </a:rPr>
                        <a:t>Patient area of residence</a:t>
                      </a:r>
                      <a:endParaRPr lang="en-GB" sz="1600" b="1" i="0" u="none" strike="noStrike" dirty="0">
                        <a:solidFill>
                          <a:srgbClr val="FFFFFF"/>
                        </a:solidFill>
                        <a:effectLst/>
                        <a:latin typeface="Khmer UI" panose="020B0502040204020203" pitchFamily="34" charset="0"/>
                        <a:cs typeface="Khmer UI" panose="020B0502040204020203" pitchFamily="34" charset="0"/>
                      </a:endParaRPr>
                    </a:p>
                  </a:txBody>
                  <a:tcPr marL="9525" marR="9525" marT="9525" marB="0" anchor="b"/>
                </a:tc>
                <a:tc>
                  <a:txBody>
                    <a:bodyPr/>
                    <a:lstStyle/>
                    <a:p>
                      <a:pPr algn="l" fontAlgn="b"/>
                      <a:r>
                        <a:rPr lang="en-GB" sz="2000" b="1" u="none" strike="noStrike" dirty="0">
                          <a:effectLst/>
                          <a:latin typeface="Khmer UI" panose="020B0502040204020203" pitchFamily="34" charset="0"/>
                          <a:cs typeface="Khmer UI" panose="020B0502040204020203" pitchFamily="34" charset="0"/>
                        </a:rPr>
                        <a:t>Number of reviews </a:t>
                      </a:r>
                      <a:endParaRPr lang="en-GB" sz="2000" b="1" i="0" u="none" strike="noStrike" dirty="0">
                        <a:solidFill>
                          <a:srgbClr val="FFFFFF"/>
                        </a:solidFill>
                        <a:effectLst/>
                        <a:latin typeface="Khmer UI" panose="020B0502040204020203" pitchFamily="34" charset="0"/>
                        <a:cs typeface="Khmer UI" panose="020B0502040204020203" pitchFamily="34" charset="0"/>
                      </a:endParaRPr>
                    </a:p>
                  </a:txBody>
                  <a:tcPr marL="9525" marR="9525" marT="9525" marB="0" anchor="b"/>
                </a:tc>
                <a:tc>
                  <a:txBody>
                    <a:bodyPr/>
                    <a:lstStyle/>
                    <a:p>
                      <a:pPr algn="l" fontAlgn="b"/>
                      <a:r>
                        <a:rPr lang="en-GB" sz="1600" b="1" u="none" strike="noStrike" dirty="0">
                          <a:effectLst/>
                          <a:latin typeface="Khmer UI" panose="020B0502040204020203" pitchFamily="34" charset="0"/>
                          <a:cs typeface="Khmer UI" panose="020B0502040204020203" pitchFamily="34" charset="0"/>
                        </a:rPr>
                        <a:t>Percentage </a:t>
                      </a:r>
                      <a:endParaRPr lang="en-GB" sz="1600" b="1" i="0" u="none" strike="noStrike" dirty="0">
                        <a:solidFill>
                          <a:srgbClr val="FFFFFF"/>
                        </a:solidFill>
                        <a:effectLst/>
                        <a:latin typeface="Khmer UI" panose="020B0502040204020203" pitchFamily="34" charset="0"/>
                        <a:cs typeface="Khmer UI" panose="020B0502040204020203" pitchFamily="34" charset="0"/>
                      </a:endParaRPr>
                    </a:p>
                  </a:txBody>
                  <a:tcPr marL="9525" marR="9525" marT="9525" marB="0" anchor="b"/>
                </a:tc>
                <a:extLst>
                  <a:ext uri="{0D108BD9-81ED-4DB2-BD59-A6C34878D82A}">
                    <a16:rowId xmlns:a16="http://schemas.microsoft.com/office/drawing/2014/main" val="2763780272"/>
                  </a:ext>
                </a:extLst>
              </a:tr>
              <a:tr h="220664">
                <a:tc>
                  <a:txBody>
                    <a:bodyPr/>
                    <a:lstStyle/>
                    <a:p>
                      <a:pPr algn="l" fontAlgn="b"/>
                      <a:r>
                        <a:rPr lang="en-GB" sz="1200" b="0" i="0" u="none" strike="noStrike" dirty="0" err="1">
                          <a:solidFill>
                            <a:srgbClr val="000000"/>
                          </a:solidFill>
                          <a:effectLst/>
                          <a:latin typeface="Khmer UI" panose="020B0502040204020203" pitchFamily="34" charset="0"/>
                          <a:cs typeface="Khmer UI" panose="020B0502040204020203" pitchFamily="34" charset="0"/>
                        </a:rPr>
                        <a:t>Wormholt</a:t>
                      </a:r>
                      <a:r>
                        <a:rPr lang="en-GB" sz="1200" b="0" i="0" u="none" strike="noStrike" dirty="0">
                          <a:solidFill>
                            <a:srgbClr val="000000"/>
                          </a:solidFill>
                          <a:effectLst/>
                          <a:latin typeface="Khmer UI" panose="020B0502040204020203" pitchFamily="34" charset="0"/>
                          <a:cs typeface="Khmer UI" panose="020B0502040204020203" pitchFamily="34" charset="0"/>
                        </a:rPr>
                        <a:t> and White City</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131</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11%</a:t>
                      </a:r>
                    </a:p>
                  </a:txBody>
                  <a:tcPr marL="0" marR="0" marT="0" marB="0" anchor="b"/>
                </a:tc>
                <a:extLst>
                  <a:ext uri="{0D108BD9-81ED-4DB2-BD59-A6C34878D82A}">
                    <a16:rowId xmlns:a16="http://schemas.microsoft.com/office/drawing/2014/main" val="607958589"/>
                  </a:ext>
                </a:extLst>
              </a:tr>
              <a:tr h="220664">
                <a:tc>
                  <a:txBody>
                    <a:bodyPr/>
                    <a:lstStyle/>
                    <a:p>
                      <a:pPr algn="l" fontAlgn="b"/>
                      <a:r>
                        <a:rPr lang="en-GB" sz="1200" b="0" i="0" u="none" strike="noStrike" dirty="0">
                          <a:solidFill>
                            <a:srgbClr val="000000"/>
                          </a:solidFill>
                          <a:effectLst/>
                          <a:latin typeface="Khmer UI" panose="020B0502040204020203" pitchFamily="34" charset="0"/>
                          <a:cs typeface="Khmer UI" panose="020B0502040204020203" pitchFamily="34" charset="0"/>
                        </a:rPr>
                        <a:t>North End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107</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9%</a:t>
                      </a:r>
                    </a:p>
                  </a:txBody>
                  <a:tcPr marL="0" marR="0" marT="0" marB="0" anchor="b"/>
                </a:tc>
                <a:extLst>
                  <a:ext uri="{0D108BD9-81ED-4DB2-BD59-A6C34878D82A}">
                    <a16:rowId xmlns:a16="http://schemas.microsoft.com/office/drawing/2014/main" val="1714394025"/>
                  </a:ext>
                </a:extLst>
              </a:tr>
              <a:tr h="220664">
                <a:tc>
                  <a:txBody>
                    <a:bodyPr/>
                    <a:lstStyle/>
                    <a:p>
                      <a:pPr algn="l" fontAlgn="b"/>
                      <a:r>
                        <a:rPr lang="en-GB" sz="1200" b="0" i="0" u="none" strike="noStrike" dirty="0">
                          <a:solidFill>
                            <a:srgbClr val="000000"/>
                          </a:solidFill>
                          <a:effectLst/>
                          <a:latin typeface="Khmer UI" panose="020B0502040204020203" pitchFamily="34" charset="0"/>
                          <a:cs typeface="Khmer UI" panose="020B0502040204020203" pitchFamily="34" charset="0"/>
                        </a:rPr>
                        <a:t>Askew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63</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5%</a:t>
                      </a:r>
                    </a:p>
                  </a:txBody>
                  <a:tcPr marL="0" marR="0" marT="0" marB="0" anchor="b"/>
                </a:tc>
                <a:extLst>
                  <a:ext uri="{0D108BD9-81ED-4DB2-BD59-A6C34878D82A}">
                    <a16:rowId xmlns:a16="http://schemas.microsoft.com/office/drawing/2014/main" val="1238579065"/>
                  </a:ext>
                </a:extLst>
              </a:tr>
              <a:tr h="220664">
                <a:tc>
                  <a:txBody>
                    <a:bodyPr/>
                    <a:lstStyle/>
                    <a:p>
                      <a:pPr algn="l" fontAlgn="b"/>
                      <a:r>
                        <a:rPr lang="en-GB" sz="1200" b="0" i="0" u="none" strike="noStrike" dirty="0">
                          <a:solidFill>
                            <a:srgbClr val="000000"/>
                          </a:solidFill>
                          <a:effectLst/>
                          <a:latin typeface="Khmer UI" panose="020B0502040204020203" pitchFamily="34" charset="0"/>
                          <a:cs typeface="Khmer UI" panose="020B0502040204020203" pitchFamily="34" charset="0"/>
                        </a:rPr>
                        <a:t>Avonmore &amp; Brook Green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41</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a:t>
                      </a:r>
                    </a:p>
                  </a:txBody>
                  <a:tcPr marL="0" marR="0" marT="0" marB="0" anchor="b"/>
                </a:tc>
                <a:extLst>
                  <a:ext uri="{0D108BD9-81ED-4DB2-BD59-A6C34878D82A}">
                    <a16:rowId xmlns:a16="http://schemas.microsoft.com/office/drawing/2014/main" val="110115152"/>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Town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42</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a:t>
                      </a:r>
                    </a:p>
                  </a:txBody>
                  <a:tcPr marL="0" marR="0" marT="0" marB="0" anchor="b"/>
                </a:tc>
                <a:extLst>
                  <a:ext uri="{0D108BD9-81ED-4DB2-BD59-A6C34878D82A}">
                    <a16:rowId xmlns:a16="http://schemas.microsoft.com/office/drawing/2014/main" val="453967442"/>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College Park and Old Oak Ward</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33</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a:t>
                      </a:r>
                    </a:p>
                  </a:txBody>
                  <a:tcPr marL="0" marR="0" marT="0" marB="0" anchor="b"/>
                </a:tc>
                <a:extLst>
                  <a:ext uri="{0D108BD9-81ED-4DB2-BD59-A6C34878D82A}">
                    <a16:rowId xmlns:a16="http://schemas.microsoft.com/office/drawing/2014/main" val="2564425785"/>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Hammersmith Broadway ward</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32</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a:t>
                      </a:r>
                    </a:p>
                  </a:txBody>
                  <a:tcPr marL="0" marR="0" marT="0" marB="0" anchor="b"/>
                </a:tc>
                <a:extLst>
                  <a:ext uri="{0D108BD9-81ED-4DB2-BD59-A6C34878D82A}">
                    <a16:rowId xmlns:a16="http://schemas.microsoft.com/office/drawing/2014/main" val="2035690008"/>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Sands End Ward</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31</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3%</a:t>
                      </a:r>
                    </a:p>
                  </a:txBody>
                  <a:tcPr marL="0" marR="0" marT="0" marB="0" anchor="b"/>
                </a:tc>
                <a:extLst>
                  <a:ext uri="{0D108BD9-81ED-4DB2-BD59-A6C34878D82A}">
                    <a16:rowId xmlns:a16="http://schemas.microsoft.com/office/drawing/2014/main" val="1059110414"/>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Revenscourt Park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25</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2%</a:t>
                      </a:r>
                    </a:p>
                  </a:txBody>
                  <a:tcPr marL="0" marR="0" marT="0" marB="0" anchor="b"/>
                </a:tc>
                <a:extLst>
                  <a:ext uri="{0D108BD9-81ED-4DB2-BD59-A6C34878D82A}">
                    <a16:rowId xmlns:a16="http://schemas.microsoft.com/office/drawing/2014/main" val="4241737253"/>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Fulham Broadway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22</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2%</a:t>
                      </a:r>
                    </a:p>
                  </a:txBody>
                  <a:tcPr marL="0" marR="0" marT="0" marB="0" anchor="b"/>
                </a:tc>
                <a:extLst>
                  <a:ext uri="{0D108BD9-81ED-4DB2-BD59-A6C34878D82A}">
                    <a16:rowId xmlns:a16="http://schemas.microsoft.com/office/drawing/2014/main" val="1249359909"/>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Addison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17</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1%</a:t>
                      </a:r>
                    </a:p>
                  </a:txBody>
                  <a:tcPr marL="0" marR="0" marT="0" marB="0" anchor="b"/>
                </a:tc>
                <a:extLst>
                  <a:ext uri="{0D108BD9-81ED-4DB2-BD59-A6C34878D82A}">
                    <a16:rowId xmlns:a16="http://schemas.microsoft.com/office/drawing/2014/main" val="3533974026"/>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Parsons Green and Walham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13</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1%</a:t>
                      </a:r>
                    </a:p>
                  </a:txBody>
                  <a:tcPr marL="0" marR="0" marT="0" marB="0" anchor="b"/>
                </a:tc>
                <a:extLst>
                  <a:ext uri="{0D108BD9-81ED-4DB2-BD59-A6C34878D82A}">
                    <a16:rowId xmlns:a16="http://schemas.microsoft.com/office/drawing/2014/main" val="3649500965"/>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Munster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10</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1%</a:t>
                      </a:r>
                    </a:p>
                  </a:txBody>
                  <a:tcPr marL="0" marR="0" marT="0" marB="0" anchor="b"/>
                </a:tc>
                <a:extLst>
                  <a:ext uri="{0D108BD9-81ED-4DB2-BD59-A6C34878D82A}">
                    <a16:rowId xmlns:a16="http://schemas.microsoft.com/office/drawing/2014/main" val="165194775"/>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Shepherd Bush Green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9</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1%</a:t>
                      </a:r>
                    </a:p>
                  </a:txBody>
                  <a:tcPr marL="0" marR="0" marT="0" marB="0" anchor="b"/>
                </a:tc>
                <a:extLst>
                  <a:ext uri="{0D108BD9-81ED-4DB2-BD59-A6C34878D82A}">
                    <a16:rowId xmlns:a16="http://schemas.microsoft.com/office/drawing/2014/main" val="1727325249"/>
                  </a:ext>
                </a:extLst>
              </a:tr>
              <a:tr h="220664">
                <a:tc>
                  <a:txBody>
                    <a:bodyPr/>
                    <a:lstStyle/>
                    <a:p>
                      <a:pPr algn="l" fontAlgn="b"/>
                      <a:r>
                        <a:rPr lang="en-GB" sz="1200" b="0" i="0" u="none" strike="noStrike">
                          <a:solidFill>
                            <a:srgbClr val="000000"/>
                          </a:solidFill>
                          <a:effectLst/>
                          <a:latin typeface="Khmer UI" panose="020B0502040204020203" pitchFamily="34" charset="0"/>
                          <a:cs typeface="Khmer UI" panose="020B0502040204020203" pitchFamily="34" charset="0"/>
                        </a:rPr>
                        <a:t>Palace Riverside ward</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1</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0%</a:t>
                      </a:r>
                    </a:p>
                  </a:txBody>
                  <a:tcPr marL="0" marR="0" marT="0" marB="0" anchor="b"/>
                </a:tc>
                <a:extLst>
                  <a:ext uri="{0D108BD9-81ED-4DB2-BD59-A6C34878D82A}">
                    <a16:rowId xmlns:a16="http://schemas.microsoft.com/office/drawing/2014/main" val="413081537"/>
                  </a:ext>
                </a:extLst>
              </a:tr>
              <a:tr h="298747">
                <a:tc>
                  <a:txBody>
                    <a:bodyPr/>
                    <a:lstStyle/>
                    <a:p>
                      <a:pPr algn="l" fontAlgn="b"/>
                      <a:r>
                        <a:rPr lang="en-GB" sz="1200" b="0" i="0" u="none" strike="noStrike" dirty="0">
                          <a:solidFill>
                            <a:srgbClr val="000000"/>
                          </a:solidFill>
                          <a:effectLst/>
                          <a:latin typeface="Khmer UI" panose="020B0502040204020203" pitchFamily="34" charset="0"/>
                          <a:cs typeface="Khmer UI" panose="020B0502040204020203" pitchFamily="34" charset="0"/>
                        </a:rPr>
                        <a:t>Prefer not to say </a:t>
                      </a:r>
                    </a:p>
                  </a:txBody>
                  <a:tcPr marL="0" marR="0" marT="0" marB="0" anchor="b"/>
                </a:tc>
                <a:tc>
                  <a:txBody>
                    <a:bodyPr/>
                    <a:lstStyle/>
                    <a:p>
                      <a:pPr algn="r" fontAlgn="b"/>
                      <a:r>
                        <a:rPr lang="en-GB" sz="1200" b="0" i="0" u="none" strike="noStrike">
                          <a:solidFill>
                            <a:srgbClr val="000000"/>
                          </a:solidFill>
                          <a:effectLst/>
                          <a:latin typeface="Khmer UI" panose="020B0502040204020203" pitchFamily="34" charset="0"/>
                          <a:cs typeface="Khmer UI" panose="020B0502040204020203" pitchFamily="34" charset="0"/>
                        </a:rPr>
                        <a:t>642</a:t>
                      </a:r>
                    </a:p>
                  </a:txBody>
                  <a:tcPr marL="0" marR="0" marT="0" marB="0" anchor="b"/>
                </a:tc>
                <a:tc>
                  <a:txBody>
                    <a:bodyPr/>
                    <a:lstStyle/>
                    <a:p>
                      <a:pPr algn="r" fontAlgn="b"/>
                      <a:r>
                        <a:rPr lang="en-GB" sz="1200" b="0" i="0" u="none" strike="noStrike" dirty="0">
                          <a:solidFill>
                            <a:srgbClr val="000000"/>
                          </a:solidFill>
                          <a:effectLst/>
                          <a:latin typeface="Khmer UI" panose="020B0502040204020203" pitchFamily="34" charset="0"/>
                          <a:cs typeface="Khmer UI" panose="020B0502040204020203" pitchFamily="34" charset="0"/>
                        </a:rPr>
                        <a:t>53%</a:t>
                      </a:r>
                    </a:p>
                  </a:txBody>
                  <a:tcPr marL="0" marR="0" marT="0" marB="0" anchor="b"/>
                </a:tc>
                <a:extLst>
                  <a:ext uri="{0D108BD9-81ED-4DB2-BD59-A6C34878D82A}">
                    <a16:rowId xmlns:a16="http://schemas.microsoft.com/office/drawing/2014/main" val="1712182262"/>
                  </a:ext>
                </a:extLst>
              </a:tr>
            </a:tbl>
          </a:graphicData>
        </a:graphic>
      </p:graphicFrame>
      <p:sp>
        <p:nvSpPr>
          <p:cNvPr id="10" name="Google Shape;102;p2">
            <a:extLst>
              <a:ext uri="{FF2B5EF4-FFF2-40B4-BE49-F238E27FC236}">
                <a16:creationId xmlns:a16="http://schemas.microsoft.com/office/drawing/2014/main" id="{453C081E-6B9E-4D62-8F94-43838EF2764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960" name="Google Shape;960;p5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61" name="Google Shape;961;p5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62" name="Google Shape;962;p5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a:t>
            </a:r>
            <a:endParaRPr sz="1400" b="0" i="0" u="none" strike="noStrike" cap="none">
              <a:solidFill>
                <a:srgbClr val="000000"/>
              </a:solidFill>
              <a:latin typeface="Arial"/>
              <a:ea typeface="Arial"/>
              <a:cs typeface="Arial"/>
              <a:sym typeface="Arial"/>
            </a:endParaRPr>
          </a:p>
        </p:txBody>
      </p:sp>
      <p:sp>
        <p:nvSpPr>
          <p:cNvPr id="963" name="Google Shape;963;p52"/>
          <p:cNvSpPr txBox="1"/>
          <p:nvPr/>
        </p:nvSpPr>
        <p:spPr>
          <a:xfrm>
            <a:off x="359909" y="1012444"/>
            <a:ext cx="9930457" cy="5816937"/>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Our Patient Experience model has developed significantly from Q4 2020/2021 to Q3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2021/2022. Most importantly, we are now</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incorporating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face to face Engagement, allowing us to</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gather feedback from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individuals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 person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rely less on online and direct telephone engagement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our primary sources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feedback.</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 will continue to take a stepped approach to our face to face engagement work to ensure the safety of the public, healthcare staff and our Patient Experience team remain a priority. As we shift back to our preferred model of engagement we see an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increase and more positive response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number of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that we receive for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GP surgeries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 hope to continue this work with GP surgeries in the borough during the coming quarters.</a:t>
            </a:r>
            <a:endParaRPr lang="en-GB" sz="1200" b="0" i="0" u="none" strike="noStrike" cap="none" dirty="0">
              <a:solidFill>
                <a:schemeClr val="dk1"/>
              </a:solidFill>
              <a:latin typeface="Khmer UI" panose="020B0502040204020203" pitchFamily="34" charset="0"/>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this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collected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 total of 1219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reviews. There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882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(72%) positive reviews with a star rating 4-5, 95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neutral reviews with a star rating of 3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242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(20%) negative reviews with a star rating 1-2. This follows the consistent trend in Hammersmith and Fulham that the positive experiences of patients significantly outweigh the negative.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Unfortunately, a trend that we see continuing on from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Q1 and Q2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of 2021/2022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high proportion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1-star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ratings. This is a trend that is not as prominent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neighbouring boroughs and therefore will be an area that we continue to monitor and feedback on, providing evidence for how we can address the issues</a:t>
            </a:r>
            <a:r>
              <a:rPr lang="en-GB" sz="1200" dirty="0">
                <a:latin typeface="Khmer UI" panose="020B0502040204020203" pitchFamily="34" charset="0"/>
                <a:cs typeface="Khmer UI" panose="020B0502040204020203" pitchFamily="34" charset="0"/>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During this quarter, one contributing factor to the increase in 1-star reviews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may be the continuing impact of the pandemic along with the added pressure of the new Omicron variant.</a:t>
            </a: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comparison to the previous three quarterly reports, the rate at which we have received demographic information from patients/service users has increased. This increase is likely due to the return to face to face engagement and we would therefore expect this upward trajectory for demographic information to continue in future quarters. </a:t>
            </a: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If we look beyond the broader picture and at specific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 findings from the thematic analysis within this</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report outline several areas of service delivery that are worth celebrating as well as those that can be further developed.</a:t>
            </a:r>
          </a:p>
          <a:p>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GP services  </a:t>
            </a:r>
          </a:p>
          <a:p>
            <a:pPr marL="0" marR="0" lvl="0" indent="0" rtl="0">
              <a:lnSpc>
                <a:spcPct val="100000"/>
              </a:lnSpc>
              <a:spcBef>
                <a:spcPts val="0"/>
              </a:spcBef>
              <a:spcAft>
                <a:spcPts val="0"/>
              </a:spcAft>
              <a:buNone/>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majority of negatively themed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comments within a patient</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GP surgery this quarter related to difficulties in booking appointments and the length of time that they had to wait for their appointment to take place. Other, less referenced areas of negative feedback included patients feeling inadequately communicated with in their patient-staff interactions. Unsurprisingly, the evidence suggests that these areas of concern are</a:t>
            </a:r>
          </a:p>
          <a:p>
            <a:pPr marL="0" marR="0" lvl="0" indent="0" rtl="0">
              <a:lnSpc>
                <a:spcPct val="100000"/>
              </a:lnSpc>
              <a:spcBef>
                <a:spcPts val="0"/>
              </a:spcBef>
              <a:spcAft>
                <a:spcPts val="0"/>
              </a:spcAft>
              <a:buNone/>
            </a:pP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interlinked, with the inability or difficulty in booking a GP appointment likely acting as the root cause of most of this negative feedback. This maintains the trend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for negative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feedback for GP surgeries with 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 Administration theme receiving a significant amount of negative reviews (43%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and 7% Neutral).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On the other hand, during this quarter the feedback for GP staff shows a significant improvement. Positive feedback remains high around the Treatment and Care theme (76%) as well as associated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sub-themes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(Experience, Quality of Care and Staff Attitudes).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64" name="Google Shape;964;p5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51</a:t>
            </a:fld>
            <a:endParaRPr/>
          </a:p>
        </p:txBody>
      </p:sp>
      <p:sp>
        <p:nvSpPr>
          <p:cNvPr id="8" name="Google Shape;102;p2">
            <a:extLst>
              <a:ext uri="{FF2B5EF4-FFF2-40B4-BE49-F238E27FC236}">
                <a16:creationId xmlns:a16="http://schemas.microsoft.com/office/drawing/2014/main" id="{0F7E5B2C-8A01-4885-9153-87637AF8617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5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72" name="Google Shape;972;p5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73" name="Google Shape;973;p53"/>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 Cont.</a:t>
            </a:r>
            <a:endParaRPr sz="1400" b="0" i="0" u="none" strike="noStrike" cap="none">
              <a:solidFill>
                <a:srgbClr val="000000"/>
              </a:solidFill>
              <a:latin typeface="Arial"/>
              <a:ea typeface="Arial"/>
              <a:cs typeface="Arial"/>
              <a:sym typeface="Arial"/>
            </a:endParaRPr>
          </a:p>
        </p:txBody>
      </p:sp>
      <p:sp>
        <p:nvSpPr>
          <p:cNvPr id="974" name="Google Shape;974;p53"/>
          <p:cNvSpPr txBox="1"/>
          <p:nvPr/>
        </p:nvSpPr>
        <p:spPr>
          <a:xfrm>
            <a:off x="278337" y="971605"/>
            <a:ext cx="9948725" cy="5816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Hospital Services (Imperial College NHS Trust)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Our findings indicate that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Imperial College NHS Trust can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further improve by reducing the length of time that individuals have to wait for their hospital appointment, as 54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 the Access to services theme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negative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 sentiment. Similarly to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previous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3 quarters, the theme Access to services and the sub-theme Waiting Times received the lowest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number of positive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other themes and sub-themes for Imperial College NHS Trust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Hospitals.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reas of good practice can be found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the overall Treatment and Experience of Care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(63%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for patients and an overwhelming number of positive reviews (69%) for the members of staff at the Trust's hospitals, highlighting the incredible efforts of the staff to deliver their duties to the highest standard.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However, this quarter we can see a reduction in the number of positive reviews for Imperial College NHS Trust compared to previous quarters.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Hospital Services (Chelsea and Westminster NHS Foundation Trust)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cs typeface="Khmer UI" panose="020B0502040204020203" pitchFamily="34" charset="0"/>
              </a:rPr>
              <a:t>During this quarter, we were only able to obtain a significant amount of feedback for the Treatment and Care and Staff themes for Chelsea and Westminster NHS Foundation Trust Hospitals. In total 67% of the reviews referencing the Treatment and Care theme were positive, with 58% of the reviews referencing the Experience in Care sub-theme being positive in sentiment. Even though the reviews are positive this quarter, looking at the last previous quarters the number of positive reviews have reduced, this could be due to the lack of our presence at the hospital where we could collect the reviews directly rather relying on online reviews. The theme Staff also received a positive sentiment with 71% of the reviews being positive in sentiment. </a:t>
            </a:r>
          </a:p>
          <a:p>
            <a:r>
              <a:rPr lang="en-GB" sz="1200" dirty="0">
                <a:solidFill>
                  <a:schemeClr val="dk1"/>
                </a:solidFill>
                <a:latin typeface="Khmer UI" panose="020B0502040204020203" pitchFamily="34" charset="0"/>
                <a:cs typeface="Khmer UI" panose="020B0502040204020203" pitchFamily="34" charset="0"/>
              </a:rPr>
              <a:t> </a:t>
            </a:r>
            <a:endParaRPr sz="1200" dirty="0">
              <a:solidFill>
                <a:schemeClr val="dk1"/>
              </a:solidFill>
              <a:latin typeface="Khmer UI" panose="020B0502040204020203" pitchFamily="34" charset="0"/>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Pharmacy Services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Overall,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H&amp;F patients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/service users are satisfied with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Staff Attitudes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their respective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pharmacies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are happy with the way 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service, and concurrently their prescriptions, are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managed. However, it seems that there are some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issues around the W</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aiting Times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sub-theme 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/service user have to wait longer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than desired for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their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prescriptions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highlight>
                <a:srgbClr val="FFFF00"/>
              </a:highlight>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PCN specific Network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If we look at the individual PCN areas on pages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-47, we see that for the majority of PCNs there are issues around Administration, Booking Appointments, Getting through to someone on the telephone, Appointment Availability and Waiting Times. The feedback referencing the Treatment and Care and Staff themes were generally positive. The PCN that had the most negative reviews were 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H&amp;F Central PCN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(52% negative) and 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H&amp;F Partnership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(52% negative)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Similarly to quarter 2, we can see that the number of negative reviews has increased, and this is most likely due to patients/service users struggling to get through on the telephone to book an appointment or being unable to speak to a receptionist. This may also be a result of some of the GPs only allowing appointments to be booked over the phone and no appointment available on the online service, which is forcing many people to use the telephone as the only source to speak to receptionists. This has been an issue since quarter 1 of the 2021/22 financial year which has been a source of frustration for many individuals that we have spoken to.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sp>
        <p:nvSpPr>
          <p:cNvPr id="8" name="Google Shape;102;p2">
            <a:extLst>
              <a:ext uri="{FF2B5EF4-FFF2-40B4-BE49-F238E27FC236}">
                <a16:creationId xmlns:a16="http://schemas.microsoft.com/office/drawing/2014/main" id="{0463E08A-1ED1-434E-A909-D0AE467D9176}"/>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5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95" name="Google Shape;995;p5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96" name="Google Shape;996;p55"/>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Action</a:t>
            </a:r>
            <a:r>
              <a:rPr lang="en-GB" sz="3600" dirty="0">
                <a:solidFill>
                  <a:schemeClr val="lt1"/>
                </a:solidFill>
                <a:latin typeface="Trebuchet MS"/>
                <a:ea typeface="Trebuchet MS"/>
                <a:cs typeface="Trebuchet MS"/>
                <a:sym typeface="Trebuchet MS"/>
              </a:rPr>
              <a:t>s </a:t>
            </a:r>
            <a:r>
              <a:rPr lang="en-GB" sz="3600" b="0" i="0" u="none" strike="noStrike" cap="none" dirty="0">
                <a:solidFill>
                  <a:schemeClr val="lt1"/>
                </a:solidFill>
                <a:latin typeface="Trebuchet MS"/>
                <a:ea typeface="Trebuchet MS"/>
                <a:cs typeface="Trebuchet MS"/>
                <a:sym typeface="Trebuchet MS"/>
              </a:rPr>
              <a:t>and next steps </a:t>
            </a:r>
            <a:endParaRPr sz="1400" b="0" i="0" u="none" strike="noStrike" cap="none" dirty="0">
              <a:solidFill>
                <a:srgbClr val="000000"/>
              </a:solidFill>
              <a:latin typeface="Arial"/>
              <a:ea typeface="Arial"/>
              <a:cs typeface="Arial"/>
              <a:sym typeface="Arial"/>
            </a:endParaRPr>
          </a:p>
        </p:txBody>
      </p:sp>
      <p:sp>
        <p:nvSpPr>
          <p:cNvPr id="997" name="Google Shape;997;p55"/>
          <p:cNvSpPr txBox="1"/>
          <p:nvPr/>
        </p:nvSpPr>
        <p:spPr>
          <a:xfrm>
            <a:off x="300353" y="1337990"/>
            <a:ext cx="10062900" cy="4154943"/>
          </a:xfrm>
          <a:prstGeom prst="rect">
            <a:avLst/>
          </a:prstGeom>
          <a:noFill/>
          <a:ln>
            <a:noFill/>
          </a:ln>
        </p:spPr>
        <p:txBody>
          <a:bodyPr spcFirstLastPara="1" wrap="square" lIns="91425" tIns="45700" rIns="91425" bIns="45700" anchor="t" anchorCtr="0">
            <a:spAutoFit/>
          </a:bodyPr>
          <a:lstStyle/>
          <a:p>
            <a:pPr>
              <a:buSzPts val="1200"/>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Actions Taken</a:t>
            </a:r>
          </a:p>
          <a:p>
            <a:pPr>
              <a:buSzPts val="1200"/>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Healthwatch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Hammersmith and Fulham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continues to develop our methods of outreach and improve the way in which we represent the voices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Hammersmith and Fulham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communities in the borough’s decision-making processes. Since the publication of the Quarter 2 report, we have:</a:t>
            </a:r>
          </a:p>
          <a:p>
            <a:pPr>
              <a:buSzPts val="1200"/>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Strengthened our relationship with the LMC. We hope this will help to facilitate more direct responses to our quarterly findings for GP surgeries.</a:t>
            </a:r>
          </a:p>
          <a:p>
            <a:pPr marL="228600" indent="-228600">
              <a:buSzPts val="1200"/>
              <a:buFont typeface="+mj-lt"/>
              <a:buAutoNum type="arabicPeriod"/>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Produced 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-year data analysis on the three main areas of negative feedback for GP surgeries: Staff, Administration and Access the findings of which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can now be shared with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health partners and the NWL CCG to inform their improvement strategy 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PCN/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individual practices in the borough.</a:t>
            </a:r>
          </a:p>
          <a:p>
            <a:pPr marL="228600" indent="-228600">
              <a:buSzPts val="1200"/>
              <a:buFont typeface="+mj-lt"/>
              <a:buAutoNum type="arabicPeriod"/>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collaboration with YVHSC and our neighbouring Healthwatch, continued to explore the ways in which we can develop the presentation of these quarterly findings to achieve the most impact.</a:t>
            </a:r>
          </a:p>
          <a:p>
            <a:pPr marL="228600" indent="-228600">
              <a:buSzPts val="1200"/>
              <a:buFont typeface="+mj-lt"/>
              <a:buAutoNum type="arabicPeriod"/>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Produced an organisation-wide action plan based on local Healthwatch quality frameworks, focusing on how we can continue to improve our reach and impact as an organisation.</a:t>
            </a:r>
          </a:p>
          <a:p>
            <a:pPr marL="228600" indent="-228600">
              <a:buSzPts val="1200"/>
              <a:buFont typeface="+mj-lt"/>
              <a:buAutoNum type="arabicPeriod"/>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Produced a two-year data c</a:t>
            </a:r>
            <a:r>
              <a:rPr lang="en-GB" sz="1200" dirty="0">
                <a:solidFill>
                  <a:schemeClr val="dk1"/>
                </a:solidFill>
                <a:latin typeface="Khmer UI" panose="020B0502040204020203" pitchFamily="34" charset="0"/>
                <a:cs typeface="Khmer UI" panose="020B0502040204020203" pitchFamily="34" charset="0"/>
              </a:rPr>
              <a:t>omparative analysis with other NWL Healthwatch to review the three main areas of negative feedback for GP surgeries.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This work builds on our one-year review of GP surgeries to explore whether parallels can be drawn between the feedback we receive from Hammersmith and Fulham residents and that which our neighbouring Healthwatch organisations receive. </a:t>
            </a:r>
          </a:p>
          <a:p>
            <a:pPr>
              <a:buSzPts val="1200"/>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sp>
        <p:nvSpPr>
          <p:cNvPr id="998" name="Google Shape;998;p5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53</a:t>
            </a:fld>
            <a:endParaRPr dirty="0"/>
          </a:p>
        </p:txBody>
      </p:sp>
      <p:sp>
        <p:nvSpPr>
          <p:cNvPr id="8" name="Google Shape;102;p2">
            <a:extLst>
              <a:ext uri="{FF2B5EF4-FFF2-40B4-BE49-F238E27FC236}">
                <a16:creationId xmlns:a16="http://schemas.microsoft.com/office/drawing/2014/main" id="{D7E7320D-E088-41DF-9D09-D75B360BA23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5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95" name="Google Shape;995;p5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96" name="Google Shape;996;p55"/>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Action</a:t>
            </a:r>
            <a:r>
              <a:rPr lang="en-GB" sz="3600" dirty="0">
                <a:solidFill>
                  <a:schemeClr val="lt1"/>
                </a:solidFill>
                <a:latin typeface="Trebuchet MS"/>
                <a:ea typeface="Trebuchet MS"/>
                <a:cs typeface="Trebuchet MS"/>
                <a:sym typeface="Trebuchet MS"/>
              </a:rPr>
              <a:t> and </a:t>
            </a:r>
            <a:r>
              <a:rPr lang="en-GB" sz="3600" b="0" i="0" u="none" strike="noStrike" cap="none" dirty="0">
                <a:solidFill>
                  <a:schemeClr val="lt1"/>
                </a:solidFill>
                <a:latin typeface="Trebuchet MS"/>
                <a:ea typeface="Trebuchet MS"/>
                <a:cs typeface="Trebuchet MS"/>
                <a:sym typeface="Trebuchet MS"/>
              </a:rPr>
              <a:t>next steps cont.</a:t>
            </a:r>
            <a:endParaRPr sz="1400" b="0" i="0" u="none" strike="noStrike" cap="none" dirty="0">
              <a:solidFill>
                <a:srgbClr val="000000"/>
              </a:solidFill>
              <a:latin typeface="Arial"/>
              <a:ea typeface="Arial"/>
              <a:cs typeface="Arial"/>
              <a:sym typeface="Arial"/>
            </a:endParaRPr>
          </a:p>
        </p:txBody>
      </p:sp>
      <p:sp>
        <p:nvSpPr>
          <p:cNvPr id="997" name="Google Shape;997;p55"/>
          <p:cNvSpPr txBox="1"/>
          <p:nvPr/>
        </p:nvSpPr>
        <p:spPr>
          <a:xfrm>
            <a:off x="300251" y="1132470"/>
            <a:ext cx="10062900" cy="5262939"/>
          </a:xfrm>
          <a:prstGeom prst="rect">
            <a:avLst/>
          </a:prstGeom>
          <a:noFill/>
          <a:ln>
            <a:noFill/>
          </a:ln>
        </p:spPr>
        <p:txBody>
          <a:bodyPr spcFirstLastPara="1" wrap="square" lIns="91425" tIns="45700" rIns="91425" bIns="45700" anchor="t" anchorCtr="0">
            <a:spAutoFit/>
          </a:bodyPr>
          <a:lstStyle/>
          <a:p>
            <a:pPr>
              <a:buSzPts val="1200"/>
            </a:pPr>
            <a:r>
              <a:rPr lang="en-GB" sz="1200" b="1" dirty="0">
                <a:solidFill>
                  <a:schemeClr val="dk1"/>
                </a:solidFill>
                <a:latin typeface="Khmer UI" panose="020B0502040204020203" pitchFamily="34" charset="0"/>
                <a:cs typeface="Khmer UI" panose="020B0502040204020203" pitchFamily="34" charset="0"/>
              </a:rPr>
              <a:t>Next Steps for Healthwatch Hammersmith and Fulham</a:t>
            </a:r>
          </a:p>
          <a:p>
            <a:pPr>
              <a:buSzPts val="1200"/>
            </a:pPr>
            <a:endParaRPr lang="en-GB" sz="1200" dirty="0">
              <a:solidFill>
                <a:schemeClr val="dk1"/>
              </a:solidFill>
              <a:latin typeface="Khmer UI" panose="020B0502040204020203" pitchFamily="34" charset="0"/>
              <a:cs typeface="Khmer UI" panose="020B0502040204020203" pitchFamily="34" charset="0"/>
            </a:endParaRPr>
          </a:p>
          <a:p>
            <a:pPr marL="228600" indent="-228600">
              <a:buSzPts val="1200"/>
              <a:buFont typeface="+mj-lt"/>
              <a:buAutoNum type="arabicPeriod"/>
            </a:pPr>
            <a:r>
              <a:rPr lang="en-GB" sz="1200" dirty="0">
                <a:solidFill>
                  <a:schemeClr val="dk1"/>
                </a:solidFill>
                <a:latin typeface="Khmer UI" panose="020B0502040204020203" pitchFamily="34" charset="0"/>
                <a:cs typeface="Khmer UI" panose="020B0502040204020203" pitchFamily="34" charset="0"/>
              </a:rPr>
              <a:t>Use the comparative Analysis with other NWL Healthwatch and our one-year review of GP surgeries to explore what issues are specific to Hammersmith and Fulham. Support practice managers and highlight areas of good practice in any subsequent improvements made. </a:t>
            </a:r>
          </a:p>
          <a:p>
            <a:pPr marL="228600" indent="-228600">
              <a:buSzPts val="1200"/>
              <a:buFont typeface="+mj-lt"/>
              <a:buAutoNum type="arabicPeriod"/>
            </a:pPr>
            <a:r>
              <a:rPr lang="en-GB" sz="1200" dirty="0">
                <a:solidFill>
                  <a:schemeClr val="dk1"/>
                </a:solidFill>
                <a:latin typeface="Khmer UI" panose="020B0502040204020203" pitchFamily="34" charset="0"/>
                <a:cs typeface="Khmer UI" panose="020B0502040204020203" pitchFamily="34" charset="0"/>
              </a:rPr>
              <a:t>Continue to improve Patient Experience representation</a:t>
            </a: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Organise a more direct line of communication with GP Practice Managers, directly sending all a copy of our</a:t>
            </a: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quarterly reports, prior to publication, to give them the opportunity to feed back on the findings. </a:t>
            </a:r>
          </a:p>
          <a:p>
            <a:pPr marL="228600" indent="-228600">
              <a:buSzPts val="1200"/>
              <a:buFont typeface="+mj-lt"/>
              <a:buAutoNum type="arabicPeriod"/>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Request feedback from Practice managers for areas of improvement so we can collaboratively make use of our patient experience data. Request their input for questions they would like to see included in the new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 experience form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p>
          <a:p>
            <a:pPr>
              <a:buSzPts val="1200"/>
            </a:pPr>
            <a:endParaRPr lang="en-GB" sz="1200" dirty="0">
              <a:solidFill>
                <a:schemeClr val="dk1"/>
              </a:solidFill>
              <a:latin typeface="Khmer UI" panose="020B0502040204020203" pitchFamily="34" charset="0"/>
              <a:cs typeface="Khmer UI" panose="020B0502040204020203" pitchFamily="34" charset="0"/>
            </a:endParaRPr>
          </a:p>
          <a:p>
            <a:pPr>
              <a:buSzPts val="1200"/>
            </a:pPr>
            <a:r>
              <a:rPr lang="en-GB" sz="1200" b="1" dirty="0">
                <a:solidFill>
                  <a:schemeClr val="dk1"/>
                </a:solidFill>
                <a:latin typeface="Khmer UI" panose="020B0502040204020203" pitchFamily="34" charset="0"/>
                <a:cs typeface="Khmer UI" panose="020B0502040204020203" pitchFamily="34" charset="0"/>
              </a:rPr>
              <a:t>Recommendations for Health Partners</a:t>
            </a:r>
          </a:p>
          <a:p>
            <a:pPr>
              <a:buSzPts val="1200"/>
            </a:pPr>
            <a:endParaRPr lang="en-GB" sz="1200" dirty="0">
              <a:solidFill>
                <a:schemeClr val="dk1"/>
              </a:solidFill>
              <a:latin typeface="Khmer UI" panose="020B0502040204020203" pitchFamily="34" charset="0"/>
              <a:cs typeface="Khmer UI" panose="020B0502040204020203" pitchFamily="34" charset="0"/>
            </a:endParaRPr>
          </a:p>
          <a:p>
            <a:pPr>
              <a:buSzPts val="1200"/>
            </a:pPr>
            <a:r>
              <a:rPr lang="en-GB" sz="1200" b="1" dirty="0">
                <a:solidFill>
                  <a:schemeClr val="dk1"/>
                </a:solidFill>
                <a:latin typeface="Khmer UI" panose="020B0502040204020203" pitchFamily="34" charset="0"/>
                <a:cs typeface="Khmer UI" panose="020B0502040204020203" pitchFamily="34" charset="0"/>
              </a:rPr>
              <a:t>General Practice</a:t>
            </a:r>
          </a:p>
          <a:p>
            <a:pPr>
              <a:buSzPts val="1200"/>
            </a:pPr>
            <a:r>
              <a:rPr lang="en-GB" sz="1200" dirty="0">
                <a:solidFill>
                  <a:schemeClr val="dk1"/>
                </a:solidFill>
                <a:latin typeface="Khmer UI" panose="020B0502040204020203" pitchFamily="34" charset="0"/>
                <a:cs typeface="Khmer UI" panose="020B0502040204020203" pitchFamily="34" charset="0"/>
              </a:rPr>
              <a:t>Agree on whether customer service training and development for GP surgery staff should be pursued – taking into account the current climate, the</a:t>
            </a:r>
          </a:p>
          <a:p>
            <a:pPr>
              <a:buSzPts val="1200"/>
            </a:pPr>
            <a:r>
              <a:rPr lang="en-GB" sz="1200" dirty="0">
                <a:solidFill>
                  <a:schemeClr val="dk1"/>
                </a:solidFill>
                <a:latin typeface="Khmer UI" panose="020B0502040204020203" pitchFamily="34" charset="0"/>
                <a:cs typeface="Khmer UI" panose="020B0502040204020203" pitchFamily="34" charset="0"/>
              </a:rPr>
              <a:t>findings from our one-year review, the NWL Healthwatch comparative analysis, improvements outlined in this quarterly report, and other local intelligence.</a:t>
            </a:r>
          </a:p>
          <a:p>
            <a:pPr>
              <a:buSzPts val="1200"/>
            </a:pPr>
            <a:endParaRPr lang="en-GB" sz="1200" dirty="0">
              <a:solidFill>
                <a:schemeClr val="dk1"/>
              </a:solidFill>
              <a:latin typeface="Khmer UI" panose="020B0502040204020203" pitchFamily="34" charset="0"/>
              <a:cs typeface="Khmer UI" panose="020B0502040204020203" pitchFamily="34" charset="0"/>
            </a:endParaRPr>
          </a:p>
          <a:p>
            <a:pPr>
              <a:buSzPts val="1200"/>
            </a:pPr>
            <a:r>
              <a:rPr lang="en-GB" sz="1200" b="1" dirty="0">
                <a:solidFill>
                  <a:schemeClr val="dk1"/>
                </a:solidFill>
                <a:latin typeface="Khmer UI" panose="020B0502040204020203" pitchFamily="34" charset="0"/>
                <a:cs typeface="Khmer UI" panose="020B0502040204020203" pitchFamily="34" charset="0"/>
              </a:rPr>
              <a:t>West London NHS Trust</a:t>
            </a:r>
          </a:p>
          <a:p>
            <a:pPr>
              <a:buSzPts val="1200"/>
            </a:pPr>
            <a:r>
              <a:rPr lang="en-GB" sz="1200" dirty="0">
                <a:solidFill>
                  <a:schemeClr val="dk1"/>
                </a:solidFill>
                <a:latin typeface="Khmer UI" panose="020B0502040204020203" pitchFamily="34" charset="0"/>
                <a:cs typeface="Khmer UI" panose="020B0502040204020203" pitchFamily="34" charset="0"/>
              </a:rPr>
              <a:t>Support Healthwatch in our recent prioritisation of hearing from residents who have engaged with local mental health services. We would like to understand service users’ experiences in more detail to identify the areas of best practice and those that need further development to best support these individuals.</a:t>
            </a:r>
          </a:p>
          <a:p>
            <a:pPr>
              <a:buSzPts val="1200"/>
            </a:pPr>
            <a:endParaRPr lang="en-GB" sz="1200" dirty="0">
              <a:solidFill>
                <a:schemeClr val="dk1"/>
              </a:solidFill>
              <a:latin typeface="Khmer UI" panose="020B0502040204020203" pitchFamily="34" charset="0"/>
              <a:cs typeface="Khmer UI" panose="020B0502040204020203" pitchFamily="34" charset="0"/>
            </a:endParaRPr>
          </a:p>
          <a:p>
            <a:pPr>
              <a:buSzPts val="1200"/>
            </a:pPr>
            <a:r>
              <a:rPr lang="en-GB" sz="1200" b="1" dirty="0">
                <a:solidFill>
                  <a:schemeClr val="dk1"/>
                </a:solidFill>
                <a:latin typeface="Khmer UI" panose="020B0502040204020203" pitchFamily="34" charset="0"/>
                <a:cs typeface="Khmer UI" panose="020B0502040204020203" pitchFamily="34" charset="0"/>
              </a:rPr>
              <a:t>Imperial College NHS Trust</a:t>
            </a:r>
          </a:p>
          <a:p>
            <a:pPr>
              <a:buSzPts val="1200"/>
            </a:pPr>
            <a:r>
              <a:rPr lang="en-GB" sz="1200" dirty="0">
                <a:solidFill>
                  <a:schemeClr val="dk1"/>
                </a:solidFill>
                <a:latin typeface="Khmer UI" panose="020B0502040204020203" pitchFamily="34" charset="0"/>
                <a:cs typeface="Khmer UI" panose="020B0502040204020203" pitchFamily="34" charset="0"/>
              </a:rPr>
              <a:t>Support Healthwatch to conduct at least three visits to Charing cross Hospital next quarter to hear from patients and service users in person.</a:t>
            </a:r>
          </a:p>
          <a:p>
            <a:pPr>
              <a:buSzPts val="1200"/>
            </a:pPr>
            <a:endParaRPr lang="en-GB" sz="1200" b="1" dirty="0">
              <a:solidFill>
                <a:schemeClr val="dk1"/>
              </a:solidFill>
              <a:latin typeface="Khmer UI" panose="020B0502040204020203" pitchFamily="34" charset="0"/>
              <a:cs typeface="Khmer UI" panose="020B0502040204020203" pitchFamily="34" charset="0"/>
            </a:endParaRPr>
          </a:p>
          <a:p>
            <a:pPr>
              <a:buSzPts val="1200"/>
            </a:pPr>
            <a:r>
              <a:rPr lang="en-GB" sz="1200" b="1" dirty="0">
                <a:solidFill>
                  <a:schemeClr val="dk1"/>
                </a:solidFill>
                <a:latin typeface="Khmer UI" panose="020B0502040204020203" pitchFamily="34" charset="0"/>
                <a:cs typeface="Khmer UI" panose="020B0502040204020203" pitchFamily="34" charset="0"/>
              </a:rPr>
              <a:t>NWL CCG</a:t>
            </a:r>
          </a:p>
          <a:p>
            <a:pPr>
              <a:buSzPts val="1200"/>
            </a:pPr>
            <a:r>
              <a:rPr lang="en-GB" sz="1200" dirty="0">
                <a:solidFill>
                  <a:schemeClr val="dk1"/>
                </a:solidFill>
                <a:latin typeface="Khmer UI" panose="020B0502040204020203" pitchFamily="34" charset="0"/>
                <a:cs typeface="Khmer UI" panose="020B0502040204020203" pitchFamily="34" charset="0"/>
              </a:rPr>
              <a:t>Continue to supplement Primary Care improvement strategies and work with Healthwatch Hammersmith and Fulham to establish clear ways in which we can improve GP access and administration for Hammersmith and Fulham residents. </a:t>
            </a:r>
          </a:p>
        </p:txBody>
      </p:sp>
      <p:sp>
        <p:nvSpPr>
          <p:cNvPr id="998" name="Google Shape;998;p5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54</a:t>
            </a:fld>
            <a:endParaRPr/>
          </a:p>
        </p:txBody>
      </p:sp>
      <p:sp>
        <p:nvSpPr>
          <p:cNvPr id="8" name="Google Shape;102;p2">
            <a:extLst>
              <a:ext uri="{FF2B5EF4-FFF2-40B4-BE49-F238E27FC236}">
                <a16:creationId xmlns:a16="http://schemas.microsoft.com/office/drawing/2014/main" id="{D7E7320D-E088-41DF-9D09-D75B360BA23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100772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3"/>
        <p:cNvGrpSpPr/>
        <p:nvPr/>
      </p:nvGrpSpPr>
      <p:grpSpPr>
        <a:xfrm>
          <a:off x="0" y="0"/>
          <a:ext cx="0" cy="0"/>
          <a:chOff x="0" y="0"/>
          <a:chExt cx="0" cy="0"/>
        </a:xfrm>
      </p:grpSpPr>
      <p:sp>
        <p:nvSpPr>
          <p:cNvPr id="114" name="Rectangle 1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0060"/>
            <a:ext cx="9688364"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EC85-9666-49EA-A7E7-D3144CDD817D}"/>
              </a:ext>
            </a:extLst>
          </p:cNvPr>
          <p:cNvPicPr>
            <a:picLocks noChangeAspect="1"/>
          </p:cNvPicPr>
          <p:nvPr/>
        </p:nvPicPr>
        <p:blipFill>
          <a:blip r:embed="rId3"/>
          <a:stretch>
            <a:fillRect/>
          </a:stretch>
        </p:blipFill>
        <p:spPr>
          <a:xfrm>
            <a:off x="5786115" y="632673"/>
            <a:ext cx="4039022" cy="5571066"/>
          </a:xfrm>
          <a:prstGeom prst="rect">
            <a:avLst/>
          </a:prstGeom>
        </p:spPr>
      </p:pic>
      <p:cxnSp>
        <p:nvCxnSpPr>
          <p:cNvPr id="118" name="Straight Connector 1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158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05" name="Google Shape;1005;p56"/>
          <p:cNvPicPr preferRelativeResize="0"/>
          <p:nvPr/>
        </p:nvPicPr>
        <p:blipFill rotWithShape="1">
          <a:blip r:embed="rId4"/>
          <a:stretch/>
        </p:blipFill>
        <p:spPr>
          <a:xfrm>
            <a:off x="779932" y="777341"/>
            <a:ext cx="4187192" cy="5571066"/>
          </a:xfrm>
          <a:prstGeom prst="rect">
            <a:avLst/>
          </a:prstGeom>
          <a:noFill/>
        </p:spPr>
      </p:pic>
      <p:sp>
        <p:nvSpPr>
          <p:cNvPr id="1004" name="Google Shape;1004;p56"/>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55</a:t>
            </a:fld>
            <a:endParaRPr lang="en-US" sz="1200" kern="1200">
              <a:solidFill>
                <a:schemeClr val="tx1">
                  <a:tint val="75000"/>
                </a:schemeClr>
              </a:solidFill>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9"/>
        <p:cNvGrpSpPr/>
        <p:nvPr/>
      </p:nvGrpSpPr>
      <p:grpSpPr>
        <a:xfrm>
          <a:off x="0" y="0"/>
          <a:ext cx="0" cy="0"/>
          <a:chOff x="0" y="0"/>
          <a:chExt cx="0" cy="0"/>
        </a:xfrm>
      </p:grpSpPr>
      <p:sp>
        <p:nvSpPr>
          <p:cNvPr id="119" name="Rectangle 1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0060"/>
            <a:ext cx="9688364"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5B447D8-38A6-49F9-816B-723BE1C2D1E2}"/>
              </a:ext>
            </a:extLst>
          </p:cNvPr>
          <p:cNvPicPr>
            <a:picLocks noChangeAspect="1"/>
          </p:cNvPicPr>
          <p:nvPr/>
        </p:nvPicPr>
        <p:blipFill>
          <a:blip r:embed="rId3"/>
          <a:stretch>
            <a:fillRect/>
          </a:stretch>
        </p:blipFill>
        <p:spPr>
          <a:xfrm>
            <a:off x="1214477" y="643466"/>
            <a:ext cx="3245146" cy="5571066"/>
          </a:xfrm>
          <a:prstGeom prst="rect">
            <a:avLst/>
          </a:prstGeom>
        </p:spPr>
      </p:pic>
      <p:cxnSp>
        <p:nvCxnSpPr>
          <p:cNvPr id="123" name="Straight Connector 1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158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F572854-BF30-4D9A-AE76-87DC6AA02BB4}"/>
              </a:ext>
            </a:extLst>
          </p:cNvPr>
          <p:cNvPicPr>
            <a:picLocks noChangeAspect="1"/>
          </p:cNvPicPr>
          <p:nvPr/>
        </p:nvPicPr>
        <p:blipFill>
          <a:blip r:embed="rId4"/>
          <a:stretch>
            <a:fillRect/>
          </a:stretch>
        </p:blipFill>
        <p:spPr>
          <a:xfrm>
            <a:off x="6023554" y="643467"/>
            <a:ext cx="3452140" cy="5571066"/>
          </a:xfrm>
          <a:prstGeom prst="rect">
            <a:avLst/>
          </a:prstGeom>
        </p:spPr>
      </p:pic>
      <p:sp>
        <p:nvSpPr>
          <p:cNvPr id="1010" name="Google Shape;1010;p57"/>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56</a:t>
            </a:fld>
            <a:endParaRPr lang="en-US" sz="1200" kern="1200">
              <a:solidFill>
                <a:schemeClr val="tx1">
                  <a:tint val="75000"/>
                </a:schemeClr>
              </a:solidFill>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5"/>
        <p:cNvGrpSpPr/>
        <p:nvPr/>
      </p:nvGrpSpPr>
      <p:grpSpPr>
        <a:xfrm>
          <a:off x="0" y="0"/>
          <a:ext cx="0" cy="0"/>
          <a:chOff x="0" y="0"/>
          <a:chExt cx="0" cy="0"/>
        </a:xfrm>
      </p:grpSpPr>
      <p:sp>
        <p:nvSpPr>
          <p:cNvPr id="125" name="Rectangle 124">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7090"/>
            <a:ext cx="4705497" cy="5897880"/>
          </a:xfrm>
          <a:prstGeom prst="rect">
            <a:avLst/>
          </a:prstGeom>
          <a:solidFill>
            <a:srgbClr val="FFFFFF"/>
          </a:solidFill>
          <a:ln w="19050">
            <a:solidFill>
              <a:srgbClr val="0042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BD0F21-FBAE-4C4F-8296-DDAACAB583AE}"/>
              </a:ext>
            </a:extLst>
          </p:cNvPr>
          <p:cNvPicPr>
            <a:picLocks noChangeAspect="1"/>
          </p:cNvPicPr>
          <p:nvPr/>
        </p:nvPicPr>
        <p:blipFill>
          <a:blip r:embed="rId3"/>
          <a:stretch>
            <a:fillRect/>
          </a:stretch>
        </p:blipFill>
        <p:spPr>
          <a:xfrm>
            <a:off x="1204086" y="650497"/>
            <a:ext cx="3119796" cy="5571066"/>
          </a:xfrm>
          <a:prstGeom prst="rect">
            <a:avLst/>
          </a:prstGeom>
        </p:spPr>
      </p:pic>
      <p:sp>
        <p:nvSpPr>
          <p:cNvPr id="129" name="Rectangle 128">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102" y="480060"/>
            <a:ext cx="4705498" cy="5897880"/>
          </a:xfrm>
          <a:prstGeom prst="rect">
            <a:avLst/>
          </a:prstGeom>
          <a:solidFill>
            <a:srgbClr val="FFFFFF"/>
          </a:solidFill>
          <a:ln w="19050">
            <a:solidFill>
              <a:srgbClr val="0042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405426-B35F-4CD3-B5FB-0AF2B086B745}"/>
              </a:ext>
            </a:extLst>
          </p:cNvPr>
          <p:cNvPicPr>
            <a:picLocks noChangeAspect="1"/>
          </p:cNvPicPr>
          <p:nvPr/>
        </p:nvPicPr>
        <p:blipFill>
          <a:blip r:embed="rId4"/>
          <a:stretch>
            <a:fillRect/>
          </a:stretch>
        </p:blipFill>
        <p:spPr>
          <a:xfrm>
            <a:off x="5866615" y="643467"/>
            <a:ext cx="3760470" cy="5571066"/>
          </a:xfrm>
          <a:prstGeom prst="rect">
            <a:avLst/>
          </a:prstGeom>
        </p:spPr>
      </p:pic>
      <p:sp>
        <p:nvSpPr>
          <p:cNvPr id="1016" name="Google Shape;1016;p58"/>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57</a:t>
            </a:fld>
            <a:endParaRPr lang="en-US" sz="1200" kern="1200">
              <a:solidFill>
                <a:schemeClr val="tx1">
                  <a:tint val="75000"/>
                </a:schemeClr>
              </a:solidFill>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1"/>
        <p:cNvGrpSpPr/>
        <p:nvPr/>
      </p:nvGrpSpPr>
      <p:grpSpPr>
        <a:xfrm>
          <a:off x="0" y="0"/>
          <a:ext cx="0" cy="0"/>
          <a:chOff x="0" y="0"/>
          <a:chExt cx="0" cy="0"/>
        </a:xfrm>
      </p:grpSpPr>
      <p:sp>
        <p:nvSpPr>
          <p:cNvPr id="131" name="Rectangle 13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0060"/>
            <a:ext cx="9688364"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AFB12B-0944-436D-B876-D4C59F570111}"/>
              </a:ext>
            </a:extLst>
          </p:cNvPr>
          <p:cNvPicPr>
            <a:picLocks noChangeAspect="1"/>
          </p:cNvPicPr>
          <p:nvPr/>
        </p:nvPicPr>
        <p:blipFill>
          <a:blip r:embed="rId3"/>
          <a:stretch>
            <a:fillRect/>
          </a:stretch>
        </p:blipFill>
        <p:spPr>
          <a:xfrm>
            <a:off x="5755341" y="785285"/>
            <a:ext cx="4303151" cy="5571066"/>
          </a:xfrm>
          <a:prstGeom prst="rect">
            <a:avLst/>
          </a:prstGeom>
        </p:spPr>
      </p:pic>
      <p:cxnSp>
        <p:nvCxnSpPr>
          <p:cNvPr id="135" name="Straight Connector 13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158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24CE580-FE43-41D6-A334-15C9D25A9380}"/>
              </a:ext>
            </a:extLst>
          </p:cNvPr>
          <p:cNvPicPr>
            <a:picLocks noChangeAspect="1"/>
          </p:cNvPicPr>
          <p:nvPr/>
        </p:nvPicPr>
        <p:blipFill>
          <a:blip r:embed="rId4"/>
          <a:stretch>
            <a:fillRect/>
          </a:stretch>
        </p:blipFill>
        <p:spPr>
          <a:xfrm>
            <a:off x="1165413" y="785285"/>
            <a:ext cx="3741217" cy="5571066"/>
          </a:xfrm>
          <a:prstGeom prst="rect">
            <a:avLst/>
          </a:prstGeom>
        </p:spPr>
      </p:pic>
      <p:sp>
        <p:nvSpPr>
          <p:cNvPr id="1022" name="Google Shape;1022;p59"/>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58</a:t>
            </a:fld>
            <a:endParaRPr lang="en-US" sz="1200" kern="1200">
              <a:solidFill>
                <a:schemeClr val="tx1">
                  <a:tint val="75000"/>
                </a:schemeClr>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77" name="Google Shape;177;p6" descr="Icon&#10;&#10;Description automatically generated"/>
          <p:cNvPicPr preferRelativeResize="0"/>
          <p:nvPr/>
        </p:nvPicPr>
        <p:blipFill rotWithShape="1">
          <a:blip r:embed="rId4">
            <a:alphaModFix/>
          </a:blip>
          <a:srcRect/>
          <a:stretch/>
        </p:blipFill>
        <p:spPr>
          <a:xfrm rot="-1979173">
            <a:off x="-706507" y="4574151"/>
            <a:ext cx="3204469" cy="3204469"/>
          </a:xfrm>
          <a:prstGeom prst="rect">
            <a:avLst/>
          </a:prstGeom>
          <a:noFill/>
          <a:ln>
            <a:noFill/>
          </a:ln>
        </p:spPr>
      </p:pic>
      <p:graphicFrame>
        <p:nvGraphicFramePr>
          <p:cNvPr id="179" name="Google Shape;179;p6"/>
          <p:cNvGraphicFramePr/>
          <p:nvPr>
            <p:extLst>
              <p:ext uri="{D42A27DB-BD31-4B8C-83A1-F6EECF244321}">
                <p14:modId xmlns:p14="http://schemas.microsoft.com/office/powerpoint/2010/main" val="279934447"/>
              </p:ext>
            </p:extLst>
          </p:nvPr>
        </p:nvGraphicFramePr>
        <p:xfrm>
          <a:off x="1411383" y="3365264"/>
          <a:ext cx="7688075" cy="3017325"/>
        </p:xfrm>
        <a:graphic>
          <a:graphicData uri="http://schemas.openxmlformats.org/drawingml/2006/table">
            <a:tbl>
              <a:tblPr firstRow="1" bandRow="1">
                <a:noFill/>
                <a:tableStyleId>{77E76BAE-E5B0-4B3B-A8A9-43F8569C541C}</a:tableStyleId>
              </a:tblPr>
              <a:tblGrid>
                <a:gridCol w="1387000">
                  <a:extLst>
                    <a:ext uri="{9D8B030D-6E8A-4147-A177-3AD203B41FA5}">
                      <a16:colId xmlns:a16="http://schemas.microsoft.com/office/drawing/2014/main" val="20000"/>
                    </a:ext>
                  </a:extLst>
                </a:gridCol>
                <a:gridCol w="2096750">
                  <a:extLst>
                    <a:ext uri="{9D8B030D-6E8A-4147-A177-3AD203B41FA5}">
                      <a16:colId xmlns:a16="http://schemas.microsoft.com/office/drawing/2014/main" val="20001"/>
                    </a:ext>
                  </a:extLst>
                </a:gridCol>
                <a:gridCol w="2086150">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6618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Month</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GB" sz="1050" u="none" strike="noStrike" cap="none">
                          <a:solidFill>
                            <a:schemeClr val="lt1"/>
                          </a:solidFill>
                          <a:latin typeface="Trebuchet MS"/>
                          <a:ea typeface="Trebuchet MS"/>
                          <a:cs typeface="Trebuchet MS"/>
                          <a:sym typeface="Trebuchet MS"/>
                        </a:rPr>
                        <a:t>1 – 2 Star Reviews    (Negative)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a:solidFill>
                            <a:schemeClr val="lt1"/>
                          </a:solidFill>
                          <a:latin typeface="Trebuchet MS"/>
                          <a:ea typeface="Trebuchet MS"/>
                          <a:cs typeface="Trebuchet MS"/>
                          <a:sym typeface="Trebuchet MS"/>
                        </a:rPr>
                        <a:t>3 Star Reviews           (Neutral)</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a:solidFill>
                            <a:schemeClr val="lt1"/>
                          </a:solidFill>
                          <a:latin typeface="Trebuchet MS"/>
                          <a:ea typeface="Trebuchet MS"/>
                          <a:cs typeface="Trebuchet MS"/>
                          <a:sym typeface="Trebuchet MS"/>
                        </a:rPr>
                        <a:t>4 - 5 Star Reviews       (Positive)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0"/>
                  </a:ext>
                </a:extLst>
              </a:tr>
              <a:tr h="5539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dirty="0">
                          <a:solidFill>
                            <a:schemeClr val="dk1"/>
                          </a:solidFill>
                          <a:latin typeface="Trebuchet MS"/>
                          <a:ea typeface="Trebuchet MS"/>
                          <a:cs typeface="Trebuchet MS"/>
                          <a:sym typeface="Trebuchet MS"/>
                        </a:rPr>
                        <a:t>October</a:t>
                      </a:r>
                      <a:endParaRPr sz="1100" u="none" strike="noStrike" cap="none" dirty="0">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66</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29</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309</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1"/>
                  </a:ext>
                </a:extLst>
              </a:tr>
              <a:tr h="6201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dirty="0">
                          <a:solidFill>
                            <a:schemeClr val="dk1"/>
                          </a:solidFill>
                          <a:latin typeface="Trebuchet MS"/>
                          <a:ea typeface="Trebuchet MS"/>
                          <a:cs typeface="Trebuchet MS"/>
                          <a:sym typeface="Trebuchet MS"/>
                        </a:rPr>
                        <a:t>November</a:t>
                      </a:r>
                      <a:endParaRPr sz="1100" u="none" strike="noStrike" cap="none" dirty="0">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64</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34</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313</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2"/>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dirty="0">
                          <a:solidFill>
                            <a:schemeClr val="dk1"/>
                          </a:solidFill>
                          <a:latin typeface="Trebuchet MS"/>
                          <a:ea typeface="Trebuchet MS"/>
                          <a:cs typeface="Trebuchet MS"/>
                          <a:sym typeface="Trebuchet MS"/>
                        </a:rPr>
                        <a:t>December</a:t>
                      </a:r>
                      <a:endParaRPr sz="1100" u="none" strike="noStrike" cap="none" dirty="0">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112</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32</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260</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3"/>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Total</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242</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95</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solidFill>
                            <a:schemeClr val="lt1"/>
                          </a:solidFill>
                          <a:latin typeface="Trebuchet MS"/>
                          <a:ea typeface="Trebuchet MS"/>
                          <a:cs typeface="Trebuchet MS"/>
                          <a:sym typeface="Trebuchet MS"/>
                        </a:rPr>
                        <a:t>882</a:t>
                      </a:r>
                      <a:endParaRPr sz="1400" u="none" strike="noStrike" cap="none" dirty="0">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2AD64"/>
                    </a:solidFill>
                  </a:tcPr>
                </a:tc>
                <a:extLst>
                  <a:ext uri="{0D108BD9-81ED-4DB2-BD59-A6C34878D82A}">
                    <a16:rowId xmlns:a16="http://schemas.microsoft.com/office/drawing/2014/main" val="10004"/>
                  </a:ext>
                </a:extLst>
              </a:tr>
            </a:tbl>
          </a:graphicData>
        </a:graphic>
      </p:graphicFrame>
      <p:sp>
        <p:nvSpPr>
          <p:cNvPr id="180" name="Google Shape;180;p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pic>
        <p:nvPicPr>
          <p:cNvPr id="181" name="Google Shape;181;p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82" name="Google Shape;182;p6"/>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graphicFrame>
        <p:nvGraphicFramePr>
          <p:cNvPr id="184" name="Google Shape;178;p6">
            <a:extLst>
              <a:ext uri="{FF2B5EF4-FFF2-40B4-BE49-F238E27FC236}">
                <a16:creationId xmlns:a16="http://schemas.microsoft.com/office/drawing/2014/main" id="{5021A31C-7619-4BDD-A084-A2AC19939858}"/>
              </a:ext>
            </a:extLst>
          </p:cNvPr>
          <p:cNvGraphicFramePr/>
          <p:nvPr>
            <p:extLst>
              <p:ext uri="{D42A27DB-BD31-4B8C-83A1-F6EECF244321}">
                <p14:modId xmlns:p14="http://schemas.microsoft.com/office/powerpoint/2010/main" val="310356961"/>
              </p:ext>
            </p:extLst>
          </p:nvPr>
        </p:nvGraphicFramePr>
        <p:xfrm>
          <a:off x="534390" y="1112324"/>
          <a:ext cx="9755977" cy="18466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Google Shape;102;p2">
            <a:extLst>
              <a:ext uri="{FF2B5EF4-FFF2-40B4-BE49-F238E27FC236}">
                <a16:creationId xmlns:a16="http://schemas.microsoft.com/office/drawing/2014/main" id="{07F6D594-F4F1-4557-83B2-E4263CDA4BB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90" name="Google Shape;190;p7"/>
          <p:cNvSpPr txBox="1"/>
          <p:nvPr/>
        </p:nvSpPr>
        <p:spPr>
          <a:xfrm>
            <a:off x="1536254" y="1294096"/>
            <a:ext cx="74383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chart provides a breakdown of negative, neutral, positive and total reviews for each month, based on the overall star rating provided.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p:txBody>
      </p:sp>
      <p:graphicFrame>
        <p:nvGraphicFramePr>
          <p:cNvPr id="191" name="Google Shape;191;p7"/>
          <p:cNvGraphicFramePr/>
          <p:nvPr>
            <p:extLst>
              <p:ext uri="{D42A27DB-BD31-4B8C-83A1-F6EECF244321}">
                <p14:modId xmlns:p14="http://schemas.microsoft.com/office/powerpoint/2010/main" val="2944215777"/>
              </p:ext>
            </p:extLst>
          </p:nvPr>
        </p:nvGraphicFramePr>
        <p:xfrm>
          <a:off x="1475606" y="1960663"/>
          <a:ext cx="7554188" cy="4467289"/>
        </p:xfrm>
        <a:graphic>
          <a:graphicData uri="http://schemas.openxmlformats.org/drawingml/2006/chart">
            <c:chart xmlns:c="http://schemas.openxmlformats.org/drawingml/2006/chart" xmlns:r="http://schemas.openxmlformats.org/officeDocument/2006/relationships" r:id="rId4"/>
          </a:graphicData>
        </a:graphic>
      </p:graphicFrame>
      <p:sp>
        <p:nvSpPr>
          <p:cNvPr id="192" name="Google Shape;192;p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pic>
        <p:nvPicPr>
          <p:cNvPr id="193" name="Google Shape;193;p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94" name="Google Shape;194;p7"/>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sp>
        <p:nvSpPr>
          <p:cNvPr id="10" name="Google Shape;102;p2">
            <a:extLst>
              <a:ext uri="{FF2B5EF4-FFF2-40B4-BE49-F238E27FC236}">
                <a16:creationId xmlns:a16="http://schemas.microsoft.com/office/drawing/2014/main" id="{73DBDE2F-3D91-4983-8A87-7903AFF66EA0}"/>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02" name="Google Shape;202;p8"/>
          <p:cNvSpPr txBox="1"/>
          <p:nvPr/>
        </p:nvSpPr>
        <p:spPr>
          <a:xfrm>
            <a:off x="168455" y="1087393"/>
            <a:ext cx="3013173" cy="544760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GB" sz="1200" b="1" dirty="0">
                <a:solidFill>
                  <a:schemeClr val="dk1"/>
                </a:solidFill>
                <a:latin typeface="Khmer UI" panose="020B0502040204020203" pitchFamily="34" charset="0"/>
                <a:cs typeface="Khmer UI" panose="020B0502040204020203" pitchFamily="34" charset="0"/>
              </a:rPr>
              <a:t>Individuals are asked to provide an overall star rating for the service that they are reviewing. With five stars being the highest and one star being the lowest.</a:t>
            </a:r>
            <a:r>
              <a:rPr lang="en-GB" sz="1200" b="1" dirty="0">
                <a:solidFill>
                  <a:schemeClr val="dk1"/>
                </a:solidFill>
                <a:latin typeface="Khmer UI" panose="020B0502040204020203" pitchFamily="34" charset="0"/>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These pie charts show the breakdown of star ratings for each month and for the whole quarter.</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endParaRPr lang="en-US" sz="1400" b="1" i="0" u="none" strike="noStrike" cap="none" dirty="0">
              <a:solidFill>
                <a:schemeClr val="dk1"/>
              </a:solidFill>
              <a:latin typeface="Khmer UI" panose="020B0502040204020203" pitchFamily="34" charset="0"/>
              <a:cs typeface="Khmer UI" panose="020B0502040204020203" pitchFamily="34" charset="0"/>
            </a:endParaRPr>
          </a:p>
          <a:p>
            <a:pPr marL="0" marR="0" lvl="0" indent="0" algn="l">
              <a:lnSpc>
                <a:spcPct val="100000"/>
              </a:lnSpc>
              <a:spcBef>
                <a:spcPts val="0"/>
              </a:spcBef>
              <a:spcAft>
                <a:spcPts val="0"/>
              </a:spcAft>
              <a:buSzPts val="1200"/>
              <a:buFont typeface="Arial"/>
              <a:buNone/>
            </a:pPr>
            <a:endParaRPr lang="en-GB" sz="1200" b="1" i="0" u="none" strike="noStrike" cap="none" dirty="0">
              <a:solidFill>
                <a:schemeClr val="dk1"/>
              </a:solidFill>
              <a:latin typeface="Khmer UI" panose="020B0502040204020203" pitchFamily="34" charset="0"/>
              <a:ea typeface="Trebuchet MS"/>
              <a:cs typeface="Khmer UI" panose="020B0502040204020203" pitchFamily="34" charset="0"/>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each month, the 5-star rating received the highest proportion of reviews, followed by the 4-star rating and 1-star rating. In October and November, the 5-star rating received over half of the reviews (n.221) and (n.216) of the reviews with a 5-star rating. However, in December the number of 5-star ratings has reduced to 42% (n.171). </a:t>
            </a:r>
          </a:p>
          <a:p>
            <a:pPr>
              <a:buSzPts val="1200"/>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 have noticed an increase in the number of negative reviews compared to previous quarters. One contributory factor could be the increased numbers of mental health reviews of which majorities of the reviews are negative.</a:t>
            </a: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Another factor could be the fact that in December we had to rely more on online reviews compare to the previews quarter. The overall star ratings for services tell us that people are satisfied.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graphicFrame>
        <p:nvGraphicFramePr>
          <p:cNvPr id="203" name="Google Shape;203;p8"/>
          <p:cNvGraphicFramePr/>
          <p:nvPr>
            <p:extLst>
              <p:ext uri="{D42A27DB-BD31-4B8C-83A1-F6EECF244321}">
                <p14:modId xmlns:p14="http://schemas.microsoft.com/office/powerpoint/2010/main" val="4135209916"/>
              </p:ext>
            </p:extLst>
          </p:nvPr>
        </p:nvGraphicFramePr>
        <p:xfrm>
          <a:off x="3269170" y="1086817"/>
          <a:ext cx="3008083" cy="2493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4" name="Google Shape;204;p8"/>
          <p:cNvGraphicFramePr/>
          <p:nvPr>
            <p:extLst>
              <p:ext uri="{D42A27DB-BD31-4B8C-83A1-F6EECF244321}">
                <p14:modId xmlns:p14="http://schemas.microsoft.com/office/powerpoint/2010/main" val="2336228092"/>
              </p:ext>
            </p:extLst>
          </p:nvPr>
        </p:nvGraphicFramePr>
        <p:xfrm>
          <a:off x="3264080" y="3691828"/>
          <a:ext cx="3013173" cy="249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5" name="Google Shape;205;p8"/>
          <p:cNvGraphicFramePr/>
          <p:nvPr>
            <p:extLst>
              <p:ext uri="{D42A27DB-BD31-4B8C-83A1-F6EECF244321}">
                <p14:modId xmlns:p14="http://schemas.microsoft.com/office/powerpoint/2010/main" val="4244542340"/>
              </p:ext>
            </p:extLst>
          </p:nvPr>
        </p:nvGraphicFramePr>
        <p:xfrm>
          <a:off x="7101707" y="3691828"/>
          <a:ext cx="3008082" cy="2486397"/>
        </p:xfrm>
        <a:graphic>
          <a:graphicData uri="http://schemas.openxmlformats.org/drawingml/2006/chart">
            <c:chart xmlns:c="http://schemas.openxmlformats.org/drawingml/2006/chart" xmlns:r="http://schemas.openxmlformats.org/officeDocument/2006/relationships" r:id="rId6"/>
          </a:graphicData>
        </a:graphic>
      </p:graphicFrame>
      <p:sp>
        <p:nvSpPr>
          <p:cNvPr id="206" name="Google Shape;206;p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pic>
        <p:nvPicPr>
          <p:cNvPr id="207" name="Google Shape;207;p8" descr="A picture containing object, clock, drawing&#10;&#10;Description automatically generated"/>
          <p:cNvPicPr preferRelativeResize="0"/>
          <p:nvPr/>
        </p:nvPicPr>
        <p:blipFill rotWithShape="1">
          <a:blip r:embed="rId7">
            <a:alphaModFix/>
          </a:blip>
          <a:srcRect b="41593"/>
          <a:stretch/>
        </p:blipFill>
        <p:spPr>
          <a:xfrm>
            <a:off x="8803235" y="98309"/>
            <a:ext cx="1487132" cy="186126"/>
          </a:xfrm>
          <a:prstGeom prst="rect">
            <a:avLst/>
          </a:prstGeom>
          <a:noFill/>
          <a:ln>
            <a:noFill/>
          </a:ln>
        </p:spPr>
      </p:pic>
      <p:sp>
        <p:nvSpPr>
          <p:cNvPr id="208" name="Google Shape;208;p8"/>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Overall Star Ratings</a:t>
            </a:r>
            <a:endParaRPr sz="1400" b="0" i="0" u="none" strike="noStrike" cap="none" dirty="0">
              <a:solidFill>
                <a:srgbClr val="000000"/>
              </a:solidFill>
              <a:latin typeface="Arial"/>
              <a:ea typeface="Arial"/>
              <a:cs typeface="Arial"/>
              <a:sym typeface="Arial"/>
            </a:endParaRPr>
          </a:p>
        </p:txBody>
      </p:sp>
      <p:graphicFrame>
        <p:nvGraphicFramePr>
          <p:cNvPr id="209" name="Google Shape;209;p8"/>
          <p:cNvGraphicFramePr/>
          <p:nvPr>
            <p:extLst>
              <p:ext uri="{D42A27DB-BD31-4B8C-83A1-F6EECF244321}">
                <p14:modId xmlns:p14="http://schemas.microsoft.com/office/powerpoint/2010/main" val="2961870203"/>
              </p:ext>
            </p:extLst>
          </p:nvPr>
        </p:nvGraphicFramePr>
        <p:xfrm>
          <a:off x="7101707" y="1052200"/>
          <a:ext cx="3008082" cy="2486397"/>
        </p:xfrm>
        <a:graphic>
          <a:graphicData uri="http://schemas.openxmlformats.org/drawingml/2006/chart">
            <c:chart xmlns:c="http://schemas.openxmlformats.org/drawingml/2006/chart" xmlns:r="http://schemas.openxmlformats.org/officeDocument/2006/relationships" r:id="rId8"/>
          </a:graphicData>
        </a:graphic>
      </p:graphicFrame>
      <p:pic>
        <p:nvPicPr>
          <p:cNvPr id="210" name="Google Shape;210;p8" descr="Graphical user interface, application&#10;&#10;Description automatically generated"/>
          <p:cNvPicPr preferRelativeResize="0"/>
          <p:nvPr/>
        </p:nvPicPr>
        <p:blipFill rotWithShape="1">
          <a:blip r:embed="rId9">
            <a:alphaModFix/>
          </a:blip>
          <a:srcRect/>
          <a:stretch/>
        </p:blipFill>
        <p:spPr>
          <a:xfrm>
            <a:off x="6277253" y="5772846"/>
            <a:ext cx="824454" cy="969220"/>
          </a:xfrm>
          <a:prstGeom prst="rect">
            <a:avLst/>
          </a:prstGeom>
          <a:noFill/>
          <a:ln>
            <a:noFill/>
          </a:ln>
        </p:spPr>
      </p:pic>
      <p:sp>
        <p:nvSpPr>
          <p:cNvPr id="13" name="Google Shape;102;p2">
            <a:extLst>
              <a:ext uri="{FF2B5EF4-FFF2-40B4-BE49-F238E27FC236}">
                <a16:creationId xmlns:a16="http://schemas.microsoft.com/office/drawing/2014/main" id="{E2751DD5-C1BD-4715-8F07-64F017995C4E}"/>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18" name="Google Shape;218;p9"/>
          <p:cNvSpPr txBox="1"/>
          <p:nvPr/>
        </p:nvSpPr>
        <p:spPr>
          <a:xfrm>
            <a:off x="379850" y="1162100"/>
            <a:ext cx="2827500" cy="455505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patient reviews recorded for this quarter cover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eight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service categories, as seen in this chart.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category with the highest number of reviews recorded was for GPs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n.550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followed by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Pharmacies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n.204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Dentists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n.195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then Hospitals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(n.148).</a:t>
            </a:r>
            <a:endParaRPr lang="en-GB" sz="1400" b="0" i="0" u="none" strike="noStrike" cap="none" dirty="0">
              <a:solidFill>
                <a:schemeClr val="dk1"/>
              </a:solidFill>
              <a:latin typeface="Khmer UI" panose="020B0502040204020203" pitchFamily="34" charset="0"/>
              <a:cs typeface="Khmer UI" panose="020B0502040204020203" pitchFamily="34" charset="0"/>
            </a:endParaRPr>
          </a:p>
          <a:p>
            <a:endParaRPr lang="en-GB"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2 of this financial year (July-August 2021),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number of</a:t>
            </a:r>
            <a:r>
              <a:rPr lang="en-GB" sz="1200" dirty="0">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reviews for GP </a:t>
            </a:r>
            <a:r>
              <a:rPr lang="en-GB" sz="1200" dirty="0">
                <a:solidFill>
                  <a:schemeClr val="dk1"/>
                </a:solidFill>
                <a:latin typeface="Khmer UI" panose="020B0502040204020203" pitchFamily="34" charset="0"/>
                <a:cs typeface="Khmer UI" panose="020B0502040204020203" pitchFamily="34" charset="0"/>
                <a:sym typeface="Trebuchet MS"/>
              </a:rPr>
              <a:t>surgeries has decreased, because this quarter we focused more on collecting feedback from mental health services. However, looking at previews quarters the number of reviews for GPs were low.  </a:t>
            </a: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Since the 17th of May we have restarted our face-to-face engagement work in the community.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factor likely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contributed to the increase in GP reviews this quarter.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219" name="Google Shape;219;p9"/>
          <p:cNvGraphicFramePr/>
          <p:nvPr>
            <p:extLst>
              <p:ext uri="{D42A27DB-BD31-4B8C-83A1-F6EECF244321}">
                <p14:modId xmlns:p14="http://schemas.microsoft.com/office/powerpoint/2010/main" val="2637712242"/>
              </p:ext>
            </p:extLst>
          </p:nvPr>
        </p:nvGraphicFramePr>
        <p:xfrm>
          <a:off x="3628918" y="1162627"/>
          <a:ext cx="6502066" cy="4966613"/>
        </p:xfrm>
        <a:graphic>
          <a:graphicData uri="http://schemas.openxmlformats.org/drawingml/2006/chart">
            <c:chart xmlns:c="http://schemas.openxmlformats.org/drawingml/2006/chart" xmlns:r="http://schemas.openxmlformats.org/officeDocument/2006/relationships" r:id="rId4"/>
          </a:graphicData>
        </a:graphic>
      </p:graphicFrame>
      <p:sp>
        <p:nvSpPr>
          <p:cNvPr id="220" name="Google Shape;220;p9"/>
          <p:cNvSpPr txBox="1"/>
          <p:nvPr/>
        </p:nvSpPr>
        <p:spPr>
          <a:xfrm rot="-5400000">
            <a:off x="2314780" y="3130215"/>
            <a:ext cx="212391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Type of services</a:t>
            </a:r>
            <a:endParaRPr sz="1400" b="0" i="0" u="none" strike="noStrike" cap="none">
              <a:solidFill>
                <a:srgbClr val="000000"/>
              </a:solidFill>
              <a:latin typeface="Arial"/>
              <a:ea typeface="Arial"/>
              <a:cs typeface="Arial"/>
              <a:sym typeface="Arial"/>
            </a:endParaRPr>
          </a:p>
        </p:txBody>
      </p:sp>
      <p:sp>
        <p:nvSpPr>
          <p:cNvPr id="221" name="Google Shape;221;p9"/>
          <p:cNvSpPr txBox="1"/>
          <p:nvPr/>
        </p:nvSpPr>
        <p:spPr>
          <a:xfrm>
            <a:off x="5385367" y="6256082"/>
            <a:ext cx="203791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22" name="Google Shape;222;p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223" name="Google Shape;223;p9"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24" name="Google Shape;224;p9"/>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Total Reviews per Service Category</a:t>
            </a:r>
            <a:endParaRPr sz="1400" b="0" i="0" u="none" strike="noStrike" cap="none" dirty="0">
              <a:solidFill>
                <a:srgbClr val="000000"/>
              </a:solidFill>
              <a:latin typeface="Arial"/>
              <a:ea typeface="Arial"/>
              <a:cs typeface="Arial"/>
              <a:sym typeface="Arial"/>
            </a:endParaRPr>
          </a:p>
        </p:txBody>
      </p:sp>
      <p:pic>
        <p:nvPicPr>
          <p:cNvPr id="225" name="Google Shape;225;p9" descr="Icon&#10;&#10;Description automatically generated"/>
          <p:cNvPicPr preferRelativeResize="0"/>
          <p:nvPr/>
        </p:nvPicPr>
        <p:blipFill rotWithShape="1">
          <a:blip r:embed="rId6">
            <a:alphaModFix/>
          </a:blip>
          <a:srcRect/>
          <a:stretch/>
        </p:blipFill>
        <p:spPr>
          <a:xfrm rot="-1979173">
            <a:off x="-418483" y="6248896"/>
            <a:ext cx="2885914" cy="2885914"/>
          </a:xfrm>
          <a:prstGeom prst="rect">
            <a:avLst/>
          </a:prstGeom>
          <a:noFill/>
          <a:ln>
            <a:noFill/>
          </a:ln>
        </p:spPr>
      </p:pic>
      <p:sp>
        <p:nvSpPr>
          <p:cNvPr id="12" name="Google Shape;102;p2">
            <a:extLst>
              <a:ext uri="{FF2B5EF4-FFF2-40B4-BE49-F238E27FC236}">
                <a16:creationId xmlns:a16="http://schemas.microsoft.com/office/drawing/2014/main" id="{028274FF-1FC5-42FC-B79D-A19DFBFFA8CE}"/>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Q3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2" ma:contentTypeDescription="Create a new document." ma:contentTypeScope="" ma:versionID="694348b21f807399889589c4348e983b">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13b978172439f0271eb436304c767fc3"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D8943C-8113-458F-A988-66DB6FD5F715}"/>
</file>

<file path=customXml/itemProps2.xml><?xml version="1.0" encoding="utf-8"?>
<ds:datastoreItem xmlns:ds="http://schemas.openxmlformats.org/officeDocument/2006/customXml" ds:itemID="{D730FFD4-CE1F-4F55-9313-9E3A91AB0135}"/>
</file>

<file path=customXml/itemProps3.xml><?xml version="1.0" encoding="utf-8"?>
<ds:datastoreItem xmlns:ds="http://schemas.openxmlformats.org/officeDocument/2006/customXml" ds:itemID="{F78C0CA6-920A-462A-A83B-460234BA3AE1}"/>
</file>

<file path=docProps/app.xml><?xml version="1.0" encoding="utf-8"?>
<Properties xmlns="http://schemas.openxmlformats.org/officeDocument/2006/extended-properties" xmlns:vt="http://schemas.openxmlformats.org/officeDocument/2006/docPropsVTypes">
  <TotalTime>7269</TotalTime>
  <Words>15054</Words>
  <Application>Microsoft Office PowerPoint</Application>
  <PresentationFormat>Custom</PresentationFormat>
  <Paragraphs>1353</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Calibri</vt:lpstr>
      <vt:lpstr>Noto Sans Symbols</vt:lpstr>
      <vt:lpstr>Arial</vt:lpstr>
      <vt:lpstr>Trebuchet MS</vt:lpstr>
      <vt:lpstr>Khmer UI</vt:lpstr>
      <vt:lpstr>-apple-system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Kouadio</dc:creator>
  <cp:lastModifiedBy>Carleen Duffy</cp:lastModifiedBy>
  <cp:revision>2179</cp:revision>
  <dcterms:created xsi:type="dcterms:W3CDTF">2020-10-19T07:44:54Z</dcterms:created>
  <dcterms:modified xsi:type="dcterms:W3CDTF">2022-03-09T14:32:45Z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0x010100CE3F1995D650BE438EDE219624EC2843</vt:lpwstr>
  </property>
</Properties>
</file>