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fntdata" ContentType="application/x-fontdata"/>
  <Default Extension="xml" ContentType="application/xml"/>
  <Default Extension="wdp" ContentType="image/vnd.ms-photo"/>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charts/style10.xml" ContentType="application/vnd.ms-office.chartstyle+xml"/>
  <Override PartName="/ppt/charts/chart10.xml" ContentType="application/vnd.openxmlformats-officedocument.drawingml.chart+xml"/>
  <Override PartName="/ppt/theme/theme1.xml" ContentType="application/vnd.openxmlformats-officedocument.theme+xml"/>
  <Override PartName="/ppt/charts/colors9.xml" ContentType="application/vnd.ms-office.chartcolorstyl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olors12.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2.xml" ContentType="application/vnd.openxmlformats-officedocument.drawingml.chart+xml"/>
  <Override PartName="/ppt/charts/colors11.xml" ContentType="application/vnd.ms-office.chartcolorstyle+xml"/>
  <Override PartName="/ppt/charts/style11.xml" ContentType="application/vnd.ms-office.chartstyle+xml"/>
  <Override PartName="/ppt/charts/style12.xml" ContentType="application/vnd.ms-office.chartstyle+xml"/>
  <Override PartName="/ppt/charts/chart11.xml" ContentType="application/vnd.openxmlformats-officedocument.drawingml.chart+xml"/>
  <Override PartName="/ppt/charts/colors10.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5" r:id="rId1"/>
  </p:sldMasterIdLst>
  <p:notesMasterIdLst>
    <p:notesMasterId r:id="rId28"/>
  </p:notesMasterIdLst>
  <p:sldIdLst>
    <p:sldId id="256" r:id="rId2"/>
    <p:sldId id="258" r:id="rId3"/>
    <p:sldId id="261" r:id="rId4"/>
    <p:sldId id="316" r:id="rId5"/>
    <p:sldId id="312" r:id="rId6"/>
    <p:sldId id="308" r:id="rId7"/>
    <p:sldId id="413" r:id="rId8"/>
    <p:sldId id="311" r:id="rId9"/>
    <p:sldId id="313" r:id="rId10"/>
    <p:sldId id="451" r:id="rId11"/>
    <p:sldId id="459" r:id="rId12"/>
    <p:sldId id="262" r:id="rId13"/>
    <p:sldId id="461" r:id="rId14"/>
    <p:sldId id="450" r:id="rId15"/>
    <p:sldId id="454" r:id="rId16"/>
    <p:sldId id="452" r:id="rId17"/>
    <p:sldId id="267" r:id="rId18"/>
    <p:sldId id="455" r:id="rId19"/>
    <p:sldId id="453" r:id="rId20"/>
    <p:sldId id="456" r:id="rId21"/>
    <p:sldId id="457" r:id="rId22"/>
    <p:sldId id="458" r:id="rId23"/>
    <p:sldId id="339" r:id="rId24"/>
    <p:sldId id="273" r:id="rId25"/>
    <p:sldId id="460" r:id="rId26"/>
    <p:sldId id="338"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Montserrat" panose="00000500000000000000" pitchFamily="2" charset="0"/>
      <p:regular r:id="rId33"/>
      <p:bold r:id="rId34"/>
      <p:italic r:id="rId35"/>
      <p:boldItalic r:id="rId36"/>
    </p:embeddedFont>
    <p:embeddedFont>
      <p:font typeface="Montserrat ExtraBold" panose="00000900000000000000" pitchFamily="2" charset="0"/>
      <p:bold r:id="rId37"/>
      <p:boldItalic r:id="rId38"/>
    </p:embeddedFont>
    <p:embeddedFont>
      <p:font typeface="Trebuchet MS" panose="020B0603020202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 Walker" initials="VW" lastIdx="12" clrIdx="0">
    <p:extLst>
      <p:ext uri="{19B8F6BF-5375-455C-9EA6-DF929625EA0E}">
        <p15:presenceInfo xmlns:p15="http://schemas.microsoft.com/office/powerpoint/2012/main" userId="Viv Walker" providerId="None"/>
      </p:ext>
    </p:extLst>
  </p:cmAuthor>
  <p:cmAuthor id="2" name="jaime walsh" initials="jw" lastIdx="42" clrIdx="1">
    <p:extLst>
      <p:ext uri="{19B8F6BF-5375-455C-9EA6-DF929625EA0E}">
        <p15:presenceInfo xmlns:p15="http://schemas.microsoft.com/office/powerpoint/2012/main" userId="26232b39b7f9d1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CBC"/>
    <a:srgbClr val="607988"/>
    <a:srgbClr val="E73E97"/>
    <a:srgbClr val="84BD00"/>
    <a:srgbClr val="004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AF54D2-82A8-41A5-90E0-81634EAA2450}">
  <a:tblStyle styleId="{18AF54D2-82A8-41A5-90E0-81634EAA24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74" autoAdjust="0"/>
    <p:restoredTop sz="94598" autoAdjust="0"/>
  </p:normalViewPr>
  <p:slideViewPr>
    <p:cSldViewPr snapToGrid="0">
      <p:cViewPr varScale="1">
        <p:scale>
          <a:sx n="96" d="100"/>
          <a:sy n="96" d="100"/>
        </p:scale>
        <p:origin x="96" y="254"/>
      </p:cViewPr>
      <p:guideLst/>
    </p:cSldViewPr>
  </p:slideViewPr>
  <p:outlineViewPr>
    <p:cViewPr>
      <p:scale>
        <a:sx n="33" d="100"/>
        <a:sy n="33" d="100"/>
      </p:scale>
      <p:origin x="0" y="-203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ayaw\Downloads\Charts_Ethnic%20Background%20%25_Hospitals_20202021%20(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Jaime%20-%20Ealing\Patient%20Exp\Ethnicity%20-%20analysis\Viv\Charts_Ethnic%20Background%20%25_Hospitals_2020202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ayaw\Downloads\Services_version%20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ayaw\Downloads\Services_version%20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jayaw\Downloads\Themes%20and%20Ethnic%20Background.v2%20BAME%20grouped.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jayaw\Downloads\Themes%20and%20Ethnic%20Background.v2%20BAME%20grouped.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jayaw\Downloads\Themes%20and%20Ethnic%20Background.v2%20BAME%20grouped.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jayaw\Downloads\Themes%20and%20Ethnic%20Background.v2%20BAME%20grouped.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jayaw\Downloads\Themes%20and%20Ethnic%20Background.v2%20BAME%20grouped.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jayaw\Downloads\Themes%20and%20Ethnic%20Background.v2%20BAME%20grouped.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Jaime%20-%20Ealing\Patient%20Exp\Ethnicity%20-%20analysis\Viv\JW%20extra%20charts%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ayaw\Downloads\Patient%20Feedback_Mar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ayaw\Downloads\Patient%20Feedback_Mar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ayaw\Downloads\Charts_Ethnic%20Background%20%25_Hospitals_20202021%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ayaw\Downloads\Charts_Ethnic%20Background%20%25_Hospitals_20202021%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ayaw\Downloads\Charts_Ethnic%20Background%20%25_Hospitals_20202021%20(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ayaw\Downloads\Charts_Ethnic%20Background%20%25_Hospitals_20202021%20(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GB" sz="1200" b="1" dirty="0"/>
              <a:t>Reviews by Ethnic Background</a:t>
            </a:r>
          </a:p>
        </c:rich>
      </c:tx>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DF-47CE-9802-7B16B335EE0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BDF-47CE-9802-7B16B335EE0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BDF-47CE-9802-7B16B335EE0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BDF-47CE-9802-7B16B335EE0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BDF-47CE-9802-7B16B335EE0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BDF-47CE-9802-7B16B335EE08}"/>
              </c:ext>
            </c:extLst>
          </c:dPt>
          <c:dLbls>
            <c:dLbl>
              <c:idx val="0"/>
              <c:tx>
                <c:rich>
                  <a:bodyPr/>
                  <a:lstStyle/>
                  <a:p>
                    <a:fld id="{79E1C94E-A056-4B38-A0D8-2A47EF26BA7F}" type="VALUE">
                      <a:rPr lang="en-US">
                        <a:solidFill>
                          <a:schemeClr val="bg1"/>
                        </a:solidFill>
                      </a:rPr>
                      <a:pPr/>
                      <a:t>[VALUE]</a:t>
                    </a:fld>
                    <a:endParaRPr lang="en-GB"/>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DF-47CE-9802-7B16B335EE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Sheet1!$A$1:$A$6</c:f>
              <c:strCache>
                <c:ptCount val="6"/>
                <c:pt idx="0">
                  <c:v>White</c:v>
                </c:pt>
                <c:pt idx="1">
                  <c:v>Black</c:v>
                </c:pt>
                <c:pt idx="2">
                  <c:v>Asian</c:v>
                </c:pt>
                <c:pt idx="3">
                  <c:v>Prefer not to say</c:v>
                </c:pt>
                <c:pt idx="4">
                  <c:v>Mixed/Multiple Ethnic Group</c:v>
                </c:pt>
                <c:pt idx="5">
                  <c:v>Other Ethnic Group</c:v>
                </c:pt>
              </c:strCache>
            </c:strRef>
          </c:cat>
          <c:val>
            <c:numRef>
              <c:f>Sheet1!$B$1:$B$6</c:f>
              <c:numCache>
                <c:formatCode>0%</c:formatCode>
                <c:ptCount val="6"/>
                <c:pt idx="0">
                  <c:v>0.79</c:v>
                </c:pt>
                <c:pt idx="1">
                  <c:v>0.1</c:v>
                </c:pt>
                <c:pt idx="2">
                  <c:v>0.04</c:v>
                </c:pt>
                <c:pt idx="3">
                  <c:v>0.03</c:v>
                </c:pt>
                <c:pt idx="4">
                  <c:v>0.02</c:v>
                </c:pt>
                <c:pt idx="5">
                  <c:v>0.02</c:v>
                </c:pt>
              </c:numCache>
            </c:numRef>
          </c:val>
          <c:extLst>
            <c:ext xmlns:c16="http://schemas.microsoft.com/office/drawing/2014/chart" uri="{C3380CC4-5D6E-409C-BE32-E72D297353CC}">
              <c16:uniqueId val="{0000000C-EBDF-47CE-9802-7B16B335EE0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3.9592882604539976E-2"/>
          <c:y val="0.13912704381906557"/>
          <c:w val="0.32938883755696396"/>
          <c:h val="0.729558350108532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all" spc="50" baseline="0">
                <a:solidFill>
                  <a:schemeClr val="tx1">
                    <a:lumMod val="65000"/>
                    <a:lumOff val="35000"/>
                  </a:schemeClr>
                </a:solidFill>
                <a:latin typeface="+mn-lt"/>
                <a:ea typeface="+mn-ea"/>
                <a:cs typeface="+mn-cs"/>
              </a:defRPr>
            </a:pPr>
            <a:r>
              <a:rPr lang="en-GB" sz="1200" b="0" dirty="0"/>
              <a:t>WHITE ethnic group (n.796)</a:t>
            </a:r>
          </a:p>
        </c:rich>
      </c:tx>
      <c:overlay val="0"/>
      <c:spPr>
        <a:noFill/>
        <a:ln>
          <a:noFill/>
        </a:ln>
        <a:effectLst/>
      </c:spPr>
      <c:txPr>
        <a:bodyPr rot="0" spcFirstLastPara="1" vertOverflow="ellipsis" vert="horz" wrap="square" anchor="ctr" anchorCtr="1"/>
        <a:lstStyle/>
        <a:p>
          <a:pPr>
            <a:defRPr sz="1200" b="0"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'Pie Charts'!$F$3</c:f>
              <c:strCache>
                <c:ptCount val="1"/>
                <c:pt idx="0">
                  <c:v>White (n.796)</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C11-402B-9669-078473BB834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C11-402B-9669-078473BB8341}"/>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C11-402B-9669-078473BB8341}"/>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C11-402B-9669-078473BB8341}"/>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C11-402B-9669-078473BB834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 Charts'!$A$4:$A$8</c:f>
              <c:strCache>
                <c:ptCount val="5"/>
                <c:pt idx="0">
                  <c:v>Very good</c:v>
                </c:pt>
                <c:pt idx="1">
                  <c:v>Good</c:v>
                </c:pt>
                <c:pt idx="2">
                  <c:v>Average</c:v>
                </c:pt>
                <c:pt idx="3">
                  <c:v>Bad</c:v>
                </c:pt>
                <c:pt idx="4">
                  <c:v>Very bad</c:v>
                </c:pt>
              </c:strCache>
            </c:strRef>
          </c:cat>
          <c:val>
            <c:numRef>
              <c:f>'Pie Charts'!$F$4:$F$8</c:f>
              <c:numCache>
                <c:formatCode>General</c:formatCode>
                <c:ptCount val="5"/>
                <c:pt idx="0">
                  <c:v>50.88</c:v>
                </c:pt>
                <c:pt idx="1">
                  <c:v>32.409999999999997</c:v>
                </c:pt>
                <c:pt idx="2">
                  <c:v>9.0500000000000007</c:v>
                </c:pt>
                <c:pt idx="3">
                  <c:v>4.7699999999999996</c:v>
                </c:pt>
                <c:pt idx="4">
                  <c:v>2.89</c:v>
                </c:pt>
              </c:numCache>
            </c:numRef>
          </c:val>
          <c:extLst>
            <c:ext xmlns:c16="http://schemas.microsoft.com/office/drawing/2014/chart" uri="{C3380CC4-5D6E-409C-BE32-E72D297353CC}">
              <c16:uniqueId val="{0000000A-EC11-402B-9669-078473BB834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dirty="0"/>
              <a:t>Average Star Rating by Ethnic Group</a:t>
            </a:r>
            <a:r>
              <a:rPr lang="en-GB" sz="1200" baseline="0" dirty="0"/>
              <a:t> and Borough</a:t>
            </a:r>
          </a:p>
        </c:rich>
      </c:tx>
      <c:layout>
        <c:manualLayout>
          <c:xMode val="edge"/>
          <c:yMode val="edge"/>
          <c:x val="3.2048333258586775E-2"/>
          <c:y val="8.772769048565566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 Feedback by Ethnic Background'!$B$28</c:f>
              <c:strCache>
                <c:ptCount val="1"/>
                <c:pt idx="0">
                  <c:v>Ealing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Feedback by Ethnic Background'!$A$29:$A$34</c:f>
              <c:strCache>
                <c:ptCount val="6"/>
                <c:pt idx="0">
                  <c:v>Prefer not to say</c:v>
                </c:pt>
                <c:pt idx="1">
                  <c:v>Asian Ethnic Group</c:v>
                </c:pt>
                <c:pt idx="2">
                  <c:v>White Ethnic Group</c:v>
                </c:pt>
                <c:pt idx="3">
                  <c:v>Black Ethnic Group</c:v>
                </c:pt>
                <c:pt idx="4">
                  <c:v>Other Ethnic Group</c:v>
                </c:pt>
                <c:pt idx="5">
                  <c:v>Mixed/ Multiple Ethnic Group</c:v>
                </c:pt>
              </c:strCache>
            </c:strRef>
          </c:cat>
          <c:val>
            <c:numRef>
              <c:f>'% Feedback by Ethnic Background'!$B$29:$B$34</c:f>
              <c:numCache>
                <c:formatCode>0.00</c:formatCode>
                <c:ptCount val="6"/>
                <c:pt idx="0">
                  <c:v>3.5</c:v>
                </c:pt>
                <c:pt idx="1">
                  <c:v>4.3600000000000003</c:v>
                </c:pt>
                <c:pt idx="2">
                  <c:v>4.37</c:v>
                </c:pt>
                <c:pt idx="3">
                  <c:v>4</c:v>
                </c:pt>
                <c:pt idx="4">
                  <c:v>4.4000000000000004</c:v>
                </c:pt>
                <c:pt idx="5">
                  <c:v>4.17</c:v>
                </c:pt>
              </c:numCache>
            </c:numRef>
          </c:val>
          <c:extLst>
            <c:ext xmlns:c16="http://schemas.microsoft.com/office/drawing/2014/chart" uri="{C3380CC4-5D6E-409C-BE32-E72D297353CC}">
              <c16:uniqueId val="{00000000-0709-4572-9DBA-7F6A2E9CE939}"/>
            </c:ext>
          </c:extLst>
        </c:ser>
        <c:ser>
          <c:idx val="1"/>
          <c:order val="1"/>
          <c:tx>
            <c:strRef>
              <c:f>'% Feedback by Ethnic Background'!$C$28</c:f>
              <c:strCache>
                <c:ptCount val="1"/>
                <c:pt idx="0">
                  <c:v>Hammersmith &amp; Fulham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Feedback by Ethnic Background'!$A$29:$A$34</c:f>
              <c:strCache>
                <c:ptCount val="6"/>
                <c:pt idx="0">
                  <c:v>Prefer not to say</c:v>
                </c:pt>
                <c:pt idx="1">
                  <c:v>Asian Ethnic Group</c:v>
                </c:pt>
                <c:pt idx="2">
                  <c:v>White Ethnic Group</c:v>
                </c:pt>
                <c:pt idx="3">
                  <c:v>Black Ethnic Group</c:v>
                </c:pt>
                <c:pt idx="4">
                  <c:v>Other Ethnic Group</c:v>
                </c:pt>
                <c:pt idx="5">
                  <c:v>Mixed/ Multiple Ethnic Group</c:v>
                </c:pt>
              </c:strCache>
            </c:strRef>
          </c:cat>
          <c:val>
            <c:numRef>
              <c:f>'% Feedback by Ethnic Background'!$C$29:$C$34</c:f>
              <c:numCache>
                <c:formatCode>0.00</c:formatCode>
                <c:ptCount val="6"/>
                <c:pt idx="0">
                  <c:v>4.8600000000000003</c:v>
                </c:pt>
                <c:pt idx="1">
                  <c:v>3.75</c:v>
                </c:pt>
                <c:pt idx="2">
                  <c:v>4.2</c:v>
                </c:pt>
                <c:pt idx="3">
                  <c:v>4.32</c:v>
                </c:pt>
                <c:pt idx="4">
                  <c:v>3.75</c:v>
                </c:pt>
              </c:numCache>
            </c:numRef>
          </c:val>
          <c:extLst>
            <c:ext xmlns:c16="http://schemas.microsoft.com/office/drawing/2014/chart" uri="{C3380CC4-5D6E-409C-BE32-E72D297353CC}">
              <c16:uniqueId val="{00000001-0709-4572-9DBA-7F6A2E9CE939}"/>
            </c:ext>
          </c:extLst>
        </c:ser>
        <c:ser>
          <c:idx val="2"/>
          <c:order val="2"/>
          <c:tx>
            <c:strRef>
              <c:f>'% Feedback by Ethnic Background'!$D$28</c:f>
              <c:strCache>
                <c:ptCount val="1"/>
                <c:pt idx="0">
                  <c:v>Hounslow</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Feedback by Ethnic Background'!$A$29:$A$34</c:f>
              <c:strCache>
                <c:ptCount val="6"/>
                <c:pt idx="0">
                  <c:v>Prefer not to say</c:v>
                </c:pt>
                <c:pt idx="1">
                  <c:v>Asian Ethnic Group</c:v>
                </c:pt>
                <c:pt idx="2">
                  <c:v>White Ethnic Group</c:v>
                </c:pt>
                <c:pt idx="3">
                  <c:v>Black Ethnic Group</c:v>
                </c:pt>
                <c:pt idx="4">
                  <c:v>Other Ethnic Group</c:v>
                </c:pt>
                <c:pt idx="5">
                  <c:v>Mixed/ Multiple Ethnic Group</c:v>
                </c:pt>
              </c:strCache>
            </c:strRef>
          </c:cat>
          <c:val>
            <c:numRef>
              <c:f>'% Feedback by Ethnic Background'!$D$29:$D$34</c:f>
              <c:numCache>
                <c:formatCode>0.00</c:formatCode>
                <c:ptCount val="6"/>
                <c:pt idx="0">
                  <c:v>3.5</c:v>
                </c:pt>
                <c:pt idx="1">
                  <c:v>4.4400000000000004</c:v>
                </c:pt>
                <c:pt idx="2">
                  <c:v>4.32</c:v>
                </c:pt>
                <c:pt idx="3">
                  <c:v>4</c:v>
                </c:pt>
                <c:pt idx="4">
                  <c:v>4.33</c:v>
                </c:pt>
                <c:pt idx="5">
                  <c:v>4.43</c:v>
                </c:pt>
              </c:numCache>
            </c:numRef>
          </c:val>
          <c:extLst>
            <c:ext xmlns:c16="http://schemas.microsoft.com/office/drawing/2014/chart" uri="{C3380CC4-5D6E-409C-BE32-E72D297353CC}">
              <c16:uniqueId val="{00000002-0709-4572-9DBA-7F6A2E9CE939}"/>
            </c:ext>
          </c:extLst>
        </c:ser>
        <c:ser>
          <c:idx val="3"/>
          <c:order val="3"/>
          <c:tx>
            <c:strRef>
              <c:f>'% Feedback by Ethnic Background'!$E$28</c:f>
              <c:strCache>
                <c:ptCount val="1"/>
                <c:pt idx="0">
                  <c:v>Lewisham</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Feedback by Ethnic Background'!$A$29:$A$34</c:f>
              <c:strCache>
                <c:ptCount val="6"/>
                <c:pt idx="0">
                  <c:v>Prefer not to say</c:v>
                </c:pt>
                <c:pt idx="1">
                  <c:v>Asian Ethnic Group</c:v>
                </c:pt>
                <c:pt idx="2">
                  <c:v>White Ethnic Group</c:v>
                </c:pt>
                <c:pt idx="3">
                  <c:v>Black Ethnic Group</c:v>
                </c:pt>
                <c:pt idx="4">
                  <c:v>Other Ethnic Group</c:v>
                </c:pt>
                <c:pt idx="5">
                  <c:v>Mixed/ Multiple Ethnic Group</c:v>
                </c:pt>
              </c:strCache>
            </c:strRef>
          </c:cat>
          <c:val>
            <c:numRef>
              <c:f>'% Feedback by Ethnic Background'!$E$29:$E$34</c:f>
              <c:numCache>
                <c:formatCode>0.00</c:formatCode>
                <c:ptCount val="6"/>
                <c:pt idx="1">
                  <c:v>4.5</c:v>
                </c:pt>
                <c:pt idx="2">
                  <c:v>3.97</c:v>
                </c:pt>
                <c:pt idx="3">
                  <c:v>3.68</c:v>
                </c:pt>
                <c:pt idx="4">
                  <c:v>3.75</c:v>
                </c:pt>
                <c:pt idx="5">
                  <c:v>3.22</c:v>
                </c:pt>
              </c:numCache>
            </c:numRef>
          </c:val>
          <c:extLst>
            <c:ext xmlns:c16="http://schemas.microsoft.com/office/drawing/2014/chart" uri="{C3380CC4-5D6E-409C-BE32-E72D297353CC}">
              <c16:uniqueId val="{00000003-0709-4572-9DBA-7F6A2E9CE939}"/>
            </c:ext>
          </c:extLst>
        </c:ser>
        <c:dLbls>
          <c:dLblPos val="outEnd"/>
          <c:showLegendKey val="0"/>
          <c:showVal val="1"/>
          <c:showCatName val="0"/>
          <c:showSerName val="0"/>
          <c:showPercent val="0"/>
          <c:showBubbleSize val="0"/>
        </c:dLbls>
        <c:gapWidth val="219"/>
        <c:overlap val="-27"/>
        <c:axId val="595930064"/>
        <c:axId val="595933344"/>
      </c:barChart>
      <c:catAx>
        <c:axId val="59593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5933344"/>
        <c:crossesAt val="0"/>
        <c:auto val="1"/>
        <c:lblAlgn val="ctr"/>
        <c:lblOffset val="100"/>
        <c:noMultiLvlLbl val="0"/>
      </c:catAx>
      <c:valAx>
        <c:axId val="595933344"/>
        <c:scaling>
          <c:orientation val="minMax"/>
          <c:max val="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Average star</a:t>
                </a:r>
                <a:r>
                  <a:rPr lang="en-GB" baseline="0"/>
                  <a:t> rating (1-5)</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5930064"/>
        <c:crosses val="autoZero"/>
        <c:crossBetween val="between"/>
        <c:majorUnit val="1"/>
      </c:valAx>
      <c:spPr>
        <a:noFill/>
        <a:ln>
          <a:noFill/>
        </a:ln>
        <a:effectLst/>
      </c:spPr>
    </c:plotArea>
    <c:legend>
      <c:legendPos val="t"/>
      <c:layout>
        <c:manualLayout>
          <c:xMode val="edge"/>
          <c:yMode val="edge"/>
          <c:x val="0.56245224228989277"/>
          <c:y val="9.1258902720007404E-2"/>
          <c:w val="0.38770728821631228"/>
          <c:h val="6.996076085466111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aseline="0" dirty="0"/>
              <a:t>Star ratings (1-5) of service aspects, by Ethnic Background</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'Service by EB_Mar21_1-3'!$B$4</c:f>
              <c:strCache>
                <c:ptCount val="1"/>
                <c:pt idx="0">
                  <c:v>Asian (n.37)</c:v>
                </c:pt>
              </c:strCache>
            </c:strRef>
          </c:tx>
          <c:spPr>
            <a:solidFill>
              <a:schemeClr val="accent1"/>
            </a:solidFill>
            <a:ln>
              <a:noFill/>
            </a:ln>
            <a:effectLst/>
          </c:spPr>
          <c:invertIfNegative val="0"/>
          <c:cat>
            <c:strRef>
              <c:f>'Service by EB_Mar21_1-3'!$A$5:$A$7</c:f>
              <c:strCache>
                <c:ptCount val="3"/>
                <c:pt idx="0">
                  <c:v>Cleanliness / Environment</c:v>
                </c:pt>
                <c:pt idx="1">
                  <c:v>Convenience of appointment</c:v>
                </c:pt>
                <c:pt idx="2">
                  <c:v>Ease of getting through on phone</c:v>
                </c:pt>
              </c:strCache>
            </c:strRef>
          </c:cat>
          <c:val>
            <c:numRef>
              <c:f>'Service by EB_Mar21_1-3'!$B$5:$B$7</c:f>
              <c:numCache>
                <c:formatCode>General</c:formatCode>
                <c:ptCount val="3"/>
                <c:pt idx="0">
                  <c:v>4.5</c:v>
                </c:pt>
                <c:pt idx="1">
                  <c:v>4</c:v>
                </c:pt>
                <c:pt idx="2">
                  <c:v>4</c:v>
                </c:pt>
              </c:numCache>
            </c:numRef>
          </c:val>
          <c:extLst>
            <c:ext xmlns:c16="http://schemas.microsoft.com/office/drawing/2014/chart" uri="{C3380CC4-5D6E-409C-BE32-E72D297353CC}">
              <c16:uniqueId val="{00000000-EB21-452B-9434-588BD33210A0}"/>
            </c:ext>
          </c:extLst>
        </c:ser>
        <c:ser>
          <c:idx val="1"/>
          <c:order val="1"/>
          <c:tx>
            <c:strRef>
              <c:f>'Service by EB_Mar21_1-3'!$C$4</c:f>
              <c:strCache>
                <c:ptCount val="1"/>
                <c:pt idx="0">
                  <c:v>Black (n. 87)</c:v>
                </c:pt>
              </c:strCache>
            </c:strRef>
          </c:tx>
          <c:spPr>
            <a:solidFill>
              <a:schemeClr val="accent2"/>
            </a:solidFill>
            <a:ln>
              <a:noFill/>
            </a:ln>
            <a:effectLst/>
          </c:spPr>
          <c:invertIfNegative val="0"/>
          <c:cat>
            <c:strRef>
              <c:f>'Service by EB_Mar21_1-3'!$A$5:$A$7</c:f>
              <c:strCache>
                <c:ptCount val="3"/>
                <c:pt idx="0">
                  <c:v>Cleanliness / Environment</c:v>
                </c:pt>
                <c:pt idx="1">
                  <c:v>Convenience of appointment</c:v>
                </c:pt>
                <c:pt idx="2">
                  <c:v>Ease of getting through on phone</c:v>
                </c:pt>
              </c:strCache>
            </c:strRef>
          </c:cat>
          <c:val>
            <c:numRef>
              <c:f>'Service by EB_Mar21_1-3'!$C$5:$C$7</c:f>
              <c:numCache>
                <c:formatCode>General</c:formatCode>
                <c:ptCount val="3"/>
                <c:pt idx="0">
                  <c:v>4.3</c:v>
                </c:pt>
                <c:pt idx="1">
                  <c:v>4.09</c:v>
                </c:pt>
                <c:pt idx="2">
                  <c:v>4</c:v>
                </c:pt>
              </c:numCache>
            </c:numRef>
          </c:val>
          <c:extLst>
            <c:ext xmlns:c16="http://schemas.microsoft.com/office/drawing/2014/chart" uri="{C3380CC4-5D6E-409C-BE32-E72D297353CC}">
              <c16:uniqueId val="{00000001-EB21-452B-9434-588BD33210A0}"/>
            </c:ext>
          </c:extLst>
        </c:ser>
        <c:ser>
          <c:idx val="2"/>
          <c:order val="2"/>
          <c:tx>
            <c:strRef>
              <c:f>'Service by EB_Mar21_1-3'!$D$4</c:f>
              <c:strCache>
                <c:ptCount val="1"/>
                <c:pt idx="0">
                  <c:v>White (n. 856)</c:v>
                </c:pt>
              </c:strCache>
            </c:strRef>
          </c:tx>
          <c:spPr>
            <a:solidFill>
              <a:schemeClr val="accent3"/>
            </a:solidFill>
            <a:ln>
              <a:noFill/>
            </a:ln>
            <a:effectLst/>
          </c:spPr>
          <c:invertIfNegative val="0"/>
          <c:cat>
            <c:strRef>
              <c:f>'Service by EB_Mar21_1-3'!$A$5:$A$7</c:f>
              <c:strCache>
                <c:ptCount val="3"/>
                <c:pt idx="0">
                  <c:v>Cleanliness / Environment</c:v>
                </c:pt>
                <c:pt idx="1">
                  <c:v>Convenience of appointment</c:v>
                </c:pt>
                <c:pt idx="2">
                  <c:v>Ease of getting through on phone</c:v>
                </c:pt>
              </c:strCache>
            </c:strRef>
          </c:cat>
          <c:val>
            <c:numRef>
              <c:f>'Service by EB_Mar21_1-3'!$D$5:$D$7</c:f>
              <c:numCache>
                <c:formatCode>General</c:formatCode>
                <c:ptCount val="3"/>
                <c:pt idx="0">
                  <c:v>4.33</c:v>
                </c:pt>
                <c:pt idx="1">
                  <c:v>3.98</c:v>
                </c:pt>
                <c:pt idx="2">
                  <c:v>3.65</c:v>
                </c:pt>
              </c:numCache>
            </c:numRef>
          </c:val>
          <c:extLst>
            <c:ext xmlns:c16="http://schemas.microsoft.com/office/drawing/2014/chart" uri="{C3380CC4-5D6E-409C-BE32-E72D297353CC}">
              <c16:uniqueId val="{00000002-EB21-452B-9434-588BD33210A0}"/>
            </c:ext>
          </c:extLst>
        </c:ser>
        <c:ser>
          <c:idx val="3"/>
          <c:order val="3"/>
          <c:tx>
            <c:strRef>
              <c:f>'Service by EB_Mar21_1-3'!$E$4</c:f>
              <c:strCache>
                <c:ptCount val="1"/>
                <c:pt idx="0">
                  <c:v>Other Ethnic Group (n. 8)</c:v>
                </c:pt>
              </c:strCache>
            </c:strRef>
          </c:tx>
          <c:spPr>
            <a:solidFill>
              <a:schemeClr val="accent4"/>
            </a:solidFill>
            <a:ln>
              <a:noFill/>
            </a:ln>
            <a:effectLst/>
          </c:spPr>
          <c:invertIfNegative val="0"/>
          <c:cat>
            <c:strRef>
              <c:f>'Service by EB_Mar21_1-3'!$A$5:$A$7</c:f>
              <c:strCache>
                <c:ptCount val="3"/>
                <c:pt idx="0">
                  <c:v>Cleanliness / Environment</c:v>
                </c:pt>
                <c:pt idx="1">
                  <c:v>Convenience of appointment</c:v>
                </c:pt>
                <c:pt idx="2">
                  <c:v>Ease of getting through on phone</c:v>
                </c:pt>
              </c:strCache>
            </c:strRef>
          </c:cat>
          <c:val>
            <c:numRef>
              <c:f>'Service by EB_Mar21_1-3'!$E$5:$E$7</c:f>
              <c:numCache>
                <c:formatCode>General</c:formatCode>
                <c:ptCount val="3"/>
                <c:pt idx="0">
                  <c:v>4</c:v>
                </c:pt>
              </c:numCache>
            </c:numRef>
          </c:val>
          <c:extLst>
            <c:ext xmlns:c16="http://schemas.microsoft.com/office/drawing/2014/chart" uri="{C3380CC4-5D6E-409C-BE32-E72D297353CC}">
              <c16:uniqueId val="{00000003-EB21-452B-9434-588BD33210A0}"/>
            </c:ext>
          </c:extLst>
        </c:ser>
        <c:ser>
          <c:idx val="4"/>
          <c:order val="4"/>
          <c:tx>
            <c:strRef>
              <c:f>'Service by EB_Mar21_1-3'!$F$4</c:f>
              <c:strCache>
                <c:ptCount val="1"/>
                <c:pt idx="0">
                  <c:v>Mixed / Multiple (n.17)</c:v>
                </c:pt>
              </c:strCache>
            </c:strRef>
          </c:tx>
          <c:spPr>
            <a:solidFill>
              <a:schemeClr val="accent5"/>
            </a:solidFill>
            <a:ln>
              <a:noFill/>
            </a:ln>
            <a:effectLst/>
          </c:spPr>
          <c:invertIfNegative val="0"/>
          <c:cat>
            <c:strRef>
              <c:f>'Service by EB_Mar21_1-3'!$A$5:$A$7</c:f>
              <c:strCache>
                <c:ptCount val="3"/>
                <c:pt idx="0">
                  <c:v>Cleanliness / Environment</c:v>
                </c:pt>
                <c:pt idx="1">
                  <c:v>Convenience of appointment</c:v>
                </c:pt>
                <c:pt idx="2">
                  <c:v>Ease of getting through on phone</c:v>
                </c:pt>
              </c:strCache>
            </c:strRef>
          </c:cat>
          <c:val>
            <c:numRef>
              <c:f>'Service by EB_Mar21_1-3'!$F$5:$F$7</c:f>
              <c:numCache>
                <c:formatCode>General</c:formatCode>
                <c:ptCount val="3"/>
                <c:pt idx="0">
                  <c:v>5</c:v>
                </c:pt>
                <c:pt idx="1">
                  <c:v>4</c:v>
                </c:pt>
                <c:pt idx="2">
                  <c:v>4.5</c:v>
                </c:pt>
              </c:numCache>
            </c:numRef>
          </c:val>
          <c:extLst>
            <c:ext xmlns:c16="http://schemas.microsoft.com/office/drawing/2014/chart" uri="{C3380CC4-5D6E-409C-BE32-E72D297353CC}">
              <c16:uniqueId val="{00000004-EB21-452B-9434-588BD33210A0}"/>
            </c:ext>
          </c:extLst>
        </c:ser>
        <c:ser>
          <c:idx val="5"/>
          <c:order val="5"/>
          <c:tx>
            <c:strRef>
              <c:f>'Service by EB_Mar21_1-3'!$G$4</c:f>
              <c:strCache>
                <c:ptCount val="1"/>
                <c:pt idx="0">
                  <c:v>Prefer not to say (n.12)</c:v>
                </c:pt>
              </c:strCache>
            </c:strRef>
          </c:tx>
          <c:spPr>
            <a:solidFill>
              <a:schemeClr val="accent6"/>
            </a:solidFill>
            <a:ln>
              <a:noFill/>
            </a:ln>
            <a:effectLst/>
          </c:spPr>
          <c:invertIfNegative val="0"/>
          <c:cat>
            <c:strRef>
              <c:f>'Service by EB_Mar21_1-3'!$A$5:$A$7</c:f>
              <c:strCache>
                <c:ptCount val="3"/>
                <c:pt idx="0">
                  <c:v>Cleanliness / Environment</c:v>
                </c:pt>
                <c:pt idx="1">
                  <c:v>Convenience of appointment</c:v>
                </c:pt>
                <c:pt idx="2">
                  <c:v>Ease of getting through on phone</c:v>
                </c:pt>
              </c:strCache>
            </c:strRef>
          </c:cat>
          <c:val>
            <c:numRef>
              <c:f>'Service by EB_Mar21_1-3'!$G$5:$G$7</c:f>
              <c:numCache>
                <c:formatCode>General</c:formatCode>
                <c:ptCount val="3"/>
                <c:pt idx="0">
                  <c:v>4</c:v>
                </c:pt>
                <c:pt idx="2">
                  <c:v>3.67</c:v>
                </c:pt>
              </c:numCache>
            </c:numRef>
          </c:val>
          <c:extLst>
            <c:ext xmlns:c16="http://schemas.microsoft.com/office/drawing/2014/chart" uri="{C3380CC4-5D6E-409C-BE32-E72D297353CC}">
              <c16:uniqueId val="{00000005-EB21-452B-9434-588BD33210A0}"/>
            </c:ext>
          </c:extLst>
        </c:ser>
        <c:dLbls>
          <c:showLegendKey val="0"/>
          <c:showVal val="0"/>
          <c:showCatName val="0"/>
          <c:showSerName val="0"/>
          <c:showPercent val="0"/>
          <c:showBubbleSize val="0"/>
        </c:dLbls>
        <c:gapWidth val="219"/>
        <c:overlap val="-27"/>
        <c:axId val="705605808"/>
        <c:axId val="705606224"/>
      </c:barChart>
      <c:catAx>
        <c:axId val="705605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Service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5606224"/>
        <c:crosses val="autoZero"/>
        <c:auto val="1"/>
        <c:lblAlgn val="ctr"/>
        <c:lblOffset val="100"/>
        <c:noMultiLvlLbl val="0"/>
      </c:catAx>
      <c:valAx>
        <c:axId val="705606224"/>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Average Star Rating</a:t>
                </a:r>
                <a:r>
                  <a:rPr lang="en-GB" baseline="0" dirty="0"/>
                  <a:t> </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5605808"/>
        <c:crosses val="autoZero"/>
        <c:crossBetween val="between"/>
      </c:valAx>
      <c:spPr>
        <a:noFill/>
        <a:ln>
          <a:noFill/>
        </a:ln>
        <a:effectLst/>
      </c:spPr>
    </c:plotArea>
    <c:legend>
      <c:legendPos val="b"/>
      <c:layout>
        <c:manualLayout>
          <c:xMode val="edge"/>
          <c:yMode val="edge"/>
          <c:x val="0.2233797891617024"/>
          <c:y val="0.86222952586399171"/>
          <c:w val="0.61609463272790099"/>
          <c:h val="0.1377704741360083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'Service by EB_Mar21_4-6'!$B$4</c:f>
              <c:strCache>
                <c:ptCount val="1"/>
                <c:pt idx="0">
                  <c:v>Asian (n.37)</c:v>
                </c:pt>
              </c:strCache>
            </c:strRef>
          </c:tx>
          <c:spPr>
            <a:solidFill>
              <a:schemeClr val="accent1"/>
            </a:solidFill>
            <a:ln>
              <a:noFill/>
            </a:ln>
            <a:effectLst/>
          </c:spPr>
          <c:invertIfNegative val="0"/>
          <c:cat>
            <c:strRef>
              <c:f>'Service by EB_Mar21_4-6'!$A$5:$A$7</c:f>
              <c:strCache>
                <c:ptCount val="3"/>
                <c:pt idx="0">
                  <c:v>Quality of care</c:v>
                </c:pt>
                <c:pt idx="1">
                  <c:v>Staff Attitude</c:v>
                </c:pt>
                <c:pt idx="2">
                  <c:v>Waiting Time</c:v>
                </c:pt>
              </c:strCache>
            </c:strRef>
          </c:cat>
          <c:val>
            <c:numRef>
              <c:f>'Service by EB_Mar21_4-6'!$B$5:$B$7</c:f>
              <c:numCache>
                <c:formatCode>General</c:formatCode>
                <c:ptCount val="3"/>
                <c:pt idx="0">
                  <c:v>4.43</c:v>
                </c:pt>
                <c:pt idx="1">
                  <c:v>4.71</c:v>
                </c:pt>
                <c:pt idx="2">
                  <c:v>3.38</c:v>
                </c:pt>
              </c:numCache>
            </c:numRef>
          </c:val>
          <c:extLst>
            <c:ext xmlns:c16="http://schemas.microsoft.com/office/drawing/2014/chart" uri="{C3380CC4-5D6E-409C-BE32-E72D297353CC}">
              <c16:uniqueId val="{00000000-5D4E-437F-A296-2B6EE35AEF9B}"/>
            </c:ext>
          </c:extLst>
        </c:ser>
        <c:ser>
          <c:idx val="1"/>
          <c:order val="1"/>
          <c:tx>
            <c:strRef>
              <c:f>'Service by EB_Mar21_4-6'!$C$4</c:f>
              <c:strCache>
                <c:ptCount val="1"/>
                <c:pt idx="0">
                  <c:v>Black (n. 87)</c:v>
                </c:pt>
              </c:strCache>
            </c:strRef>
          </c:tx>
          <c:spPr>
            <a:solidFill>
              <a:schemeClr val="accent2"/>
            </a:solidFill>
            <a:ln>
              <a:noFill/>
            </a:ln>
            <a:effectLst/>
          </c:spPr>
          <c:invertIfNegative val="0"/>
          <c:cat>
            <c:strRef>
              <c:f>'Service by EB_Mar21_4-6'!$A$5:$A$7</c:f>
              <c:strCache>
                <c:ptCount val="3"/>
                <c:pt idx="0">
                  <c:v>Quality of care</c:v>
                </c:pt>
                <c:pt idx="1">
                  <c:v>Staff Attitude</c:v>
                </c:pt>
                <c:pt idx="2">
                  <c:v>Waiting Time</c:v>
                </c:pt>
              </c:strCache>
            </c:strRef>
          </c:cat>
          <c:val>
            <c:numRef>
              <c:f>'Service by EB_Mar21_4-6'!$C$5:$C$7</c:f>
              <c:numCache>
                <c:formatCode>General</c:formatCode>
                <c:ptCount val="3"/>
                <c:pt idx="0">
                  <c:v>4.6500000000000004</c:v>
                </c:pt>
                <c:pt idx="1">
                  <c:v>4.71</c:v>
                </c:pt>
                <c:pt idx="2">
                  <c:v>3.87</c:v>
                </c:pt>
              </c:numCache>
            </c:numRef>
          </c:val>
          <c:extLst>
            <c:ext xmlns:c16="http://schemas.microsoft.com/office/drawing/2014/chart" uri="{C3380CC4-5D6E-409C-BE32-E72D297353CC}">
              <c16:uniqueId val="{00000001-5D4E-437F-A296-2B6EE35AEF9B}"/>
            </c:ext>
          </c:extLst>
        </c:ser>
        <c:ser>
          <c:idx val="2"/>
          <c:order val="2"/>
          <c:tx>
            <c:strRef>
              <c:f>'Service by EB_Mar21_4-6'!$D$4</c:f>
              <c:strCache>
                <c:ptCount val="1"/>
                <c:pt idx="0">
                  <c:v>White (n. 856)</c:v>
                </c:pt>
              </c:strCache>
            </c:strRef>
          </c:tx>
          <c:spPr>
            <a:solidFill>
              <a:schemeClr val="accent3"/>
            </a:solidFill>
            <a:ln>
              <a:noFill/>
            </a:ln>
            <a:effectLst/>
          </c:spPr>
          <c:invertIfNegative val="0"/>
          <c:cat>
            <c:strRef>
              <c:f>'Service by EB_Mar21_4-6'!$A$5:$A$7</c:f>
              <c:strCache>
                <c:ptCount val="3"/>
                <c:pt idx="0">
                  <c:v>Quality of care</c:v>
                </c:pt>
                <c:pt idx="1">
                  <c:v>Staff Attitude</c:v>
                </c:pt>
                <c:pt idx="2">
                  <c:v>Waiting Time</c:v>
                </c:pt>
              </c:strCache>
            </c:strRef>
          </c:cat>
          <c:val>
            <c:numRef>
              <c:f>'Service by EB_Mar21_4-6'!$D$5:$D$7</c:f>
              <c:numCache>
                <c:formatCode>General</c:formatCode>
                <c:ptCount val="3"/>
                <c:pt idx="0">
                  <c:v>4.29</c:v>
                </c:pt>
                <c:pt idx="1">
                  <c:v>4.29</c:v>
                </c:pt>
                <c:pt idx="2">
                  <c:v>3.88</c:v>
                </c:pt>
              </c:numCache>
            </c:numRef>
          </c:val>
          <c:extLst>
            <c:ext xmlns:c16="http://schemas.microsoft.com/office/drawing/2014/chart" uri="{C3380CC4-5D6E-409C-BE32-E72D297353CC}">
              <c16:uniqueId val="{00000002-5D4E-437F-A296-2B6EE35AEF9B}"/>
            </c:ext>
          </c:extLst>
        </c:ser>
        <c:ser>
          <c:idx val="3"/>
          <c:order val="3"/>
          <c:tx>
            <c:strRef>
              <c:f>'Service by EB_Mar21_4-6'!$E$4</c:f>
              <c:strCache>
                <c:ptCount val="1"/>
                <c:pt idx="0">
                  <c:v>Other Ethnic Group (n. 8)</c:v>
                </c:pt>
              </c:strCache>
            </c:strRef>
          </c:tx>
          <c:spPr>
            <a:solidFill>
              <a:schemeClr val="accent4"/>
            </a:solidFill>
            <a:ln>
              <a:noFill/>
            </a:ln>
            <a:effectLst/>
          </c:spPr>
          <c:invertIfNegative val="0"/>
          <c:cat>
            <c:strRef>
              <c:f>'Service by EB_Mar21_4-6'!$A$5:$A$7</c:f>
              <c:strCache>
                <c:ptCount val="3"/>
                <c:pt idx="0">
                  <c:v>Quality of care</c:v>
                </c:pt>
                <c:pt idx="1">
                  <c:v>Staff Attitude</c:v>
                </c:pt>
                <c:pt idx="2">
                  <c:v>Waiting Time</c:v>
                </c:pt>
              </c:strCache>
            </c:strRef>
          </c:cat>
          <c:val>
            <c:numRef>
              <c:f>'Service by EB_Mar21_4-6'!$E$5:$E$7</c:f>
              <c:numCache>
                <c:formatCode>General</c:formatCode>
                <c:ptCount val="3"/>
                <c:pt idx="0">
                  <c:v>4.75</c:v>
                </c:pt>
                <c:pt idx="1">
                  <c:v>4</c:v>
                </c:pt>
                <c:pt idx="2">
                  <c:v>3.5</c:v>
                </c:pt>
              </c:numCache>
            </c:numRef>
          </c:val>
          <c:extLst>
            <c:ext xmlns:c16="http://schemas.microsoft.com/office/drawing/2014/chart" uri="{C3380CC4-5D6E-409C-BE32-E72D297353CC}">
              <c16:uniqueId val="{00000003-5D4E-437F-A296-2B6EE35AEF9B}"/>
            </c:ext>
          </c:extLst>
        </c:ser>
        <c:ser>
          <c:idx val="4"/>
          <c:order val="4"/>
          <c:tx>
            <c:strRef>
              <c:f>'Service by EB_Mar21_4-6'!$F$4</c:f>
              <c:strCache>
                <c:ptCount val="1"/>
                <c:pt idx="0">
                  <c:v>Mixed / Multiple (n.17)</c:v>
                </c:pt>
              </c:strCache>
            </c:strRef>
          </c:tx>
          <c:spPr>
            <a:solidFill>
              <a:schemeClr val="accent5"/>
            </a:solidFill>
            <a:ln>
              <a:noFill/>
            </a:ln>
            <a:effectLst/>
          </c:spPr>
          <c:invertIfNegative val="0"/>
          <c:cat>
            <c:strRef>
              <c:f>'Service by EB_Mar21_4-6'!$A$5:$A$7</c:f>
              <c:strCache>
                <c:ptCount val="3"/>
                <c:pt idx="0">
                  <c:v>Quality of care</c:v>
                </c:pt>
                <c:pt idx="1">
                  <c:v>Staff Attitude</c:v>
                </c:pt>
                <c:pt idx="2">
                  <c:v>Waiting Time</c:v>
                </c:pt>
              </c:strCache>
            </c:strRef>
          </c:cat>
          <c:val>
            <c:numRef>
              <c:f>'Service by EB_Mar21_4-6'!$F$5:$F$7</c:f>
              <c:numCache>
                <c:formatCode>General</c:formatCode>
                <c:ptCount val="3"/>
                <c:pt idx="0">
                  <c:v>4.5</c:v>
                </c:pt>
                <c:pt idx="1">
                  <c:v>4.75</c:v>
                </c:pt>
                <c:pt idx="2">
                  <c:v>3.67</c:v>
                </c:pt>
              </c:numCache>
            </c:numRef>
          </c:val>
          <c:extLst>
            <c:ext xmlns:c16="http://schemas.microsoft.com/office/drawing/2014/chart" uri="{C3380CC4-5D6E-409C-BE32-E72D297353CC}">
              <c16:uniqueId val="{00000004-5D4E-437F-A296-2B6EE35AEF9B}"/>
            </c:ext>
          </c:extLst>
        </c:ser>
        <c:ser>
          <c:idx val="5"/>
          <c:order val="5"/>
          <c:tx>
            <c:strRef>
              <c:f>'Service by EB_Mar21_4-6'!$G$4</c:f>
              <c:strCache>
                <c:ptCount val="1"/>
                <c:pt idx="0">
                  <c:v>Prefer not to say (n.12)</c:v>
                </c:pt>
              </c:strCache>
            </c:strRef>
          </c:tx>
          <c:spPr>
            <a:solidFill>
              <a:schemeClr val="accent6"/>
            </a:solidFill>
            <a:ln>
              <a:noFill/>
            </a:ln>
            <a:effectLst/>
          </c:spPr>
          <c:invertIfNegative val="0"/>
          <c:cat>
            <c:strRef>
              <c:f>'Service by EB_Mar21_4-6'!$A$5:$A$7</c:f>
              <c:strCache>
                <c:ptCount val="3"/>
                <c:pt idx="0">
                  <c:v>Quality of care</c:v>
                </c:pt>
                <c:pt idx="1">
                  <c:v>Staff Attitude</c:v>
                </c:pt>
                <c:pt idx="2">
                  <c:v>Waiting Time</c:v>
                </c:pt>
              </c:strCache>
            </c:strRef>
          </c:cat>
          <c:val>
            <c:numRef>
              <c:f>'Service by EB_Mar21_4-6'!$G$5:$G$7</c:f>
              <c:numCache>
                <c:formatCode>General</c:formatCode>
                <c:ptCount val="3"/>
                <c:pt idx="0">
                  <c:v>3</c:v>
                </c:pt>
                <c:pt idx="1">
                  <c:v>4</c:v>
                </c:pt>
                <c:pt idx="2">
                  <c:v>1.33</c:v>
                </c:pt>
              </c:numCache>
            </c:numRef>
          </c:val>
          <c:extLst>
            <c:ext xmlns:c16="http://schemas.microsoft.com/office/drawing/2014/chart" uri="{C3380CC4-5D6E-409C-BE32-E72D297353CC}">
              <c16:uniqueId val="{00000005-5D4E-437F-A296-2B6EE35AEF9B}"/>
            </c:ext>
          </c:extLst>
        </c:ser>
        <c:dLbls>
          <c:showLegendKey val="0"/>
          <c:showVal val="0"/>
          <c:showCatName val="0"/>
          <c:showSerName val="0"/>
          <c:showPercent val="0"/>
          <c:showBubbleSize val="0"/>
        </c:dLbls>
        <c:gapWidth val="219"/>
        <c:overlap val="-27"/>
        <c:axId val="705605808"/>
        <c:axId val="705606224"/>
      </c:barChart>
      <c:catAx>
        <c:axId val="70560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5606224"/>
        <c:crosses val="autoZero"/>
        <c:auto val="1"/>
        <c:lblAlgn val="ctr"/>
        <c:lblOffset val="100"/>
        <c:noMultiLvlLbl val="0"/>
      </c:catAx>
      <c:valAx>
        <c:axId val="705606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56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0" dirty="0"/>
              <a:t>STAFF</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Staff!$B$4</c:f>
              <c:strCache>
                <c:ptCount val="1"/>
                <c:pt idx="0">
                  <c:v>Negative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Staff!$A$6:$A$8</c:f>
              <c:strCache>
                <c:ptCount val="3"/>
                <c:pt idx="0">
                  <c:v>White</c:v>
                </c:pt>
                <c:pt idx="1">
                  <c:v>BAME</c:v>
                </c:pt>
                <c:pt idx="2">
                  <c:v>Prefer not to say</c:v>
                </c:pt>
              </c:strCache>
            </c:strRef>
          </c:cat>
          <c:val>
            <c:numRef>
              <c:f>Staff!$B$6:$B$8</c:f>
              <c:numCache>
                <c:formatCode>General</c:formatCode>
                <c:ptCount val="3"/>
                <c:pt idx="0">
                  <c:v>30</c:v>
                </c:pt>
                <c:pt idx="1">
                  <c:v>4</c:v>
                </c:pt>
                <c:pt idx="2">
                  <c:v>0</c:v>
                </c:pt>
              </c:numCache>
            </c:numRef>
          </c:val>
          <c:extLst>
            <c:ext xmlns:c16="http://schemas.microsoft.com/office/drawing/2014/chart" uri="{C3380CC4-5D6E-409C-BE32-E72D297353CC}">
              <c16:uniqueId val="{00000000-586F-44EA-BA71-F01E4A558E69}"/>
            </c:ext>
          </c:extLst>
        </c:ser>
        <c:ser>
          <c:idx val="1"/>
          <c:order val="1"/>
          <c:tx>
            <c:strRef>
              <c:f>Staff!$C$4</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Staff!$A$6:$A$8</c:f>
              <c:strCache>
                <c:ptCount val="3"/>
                <c:pt idx="0">
                  <c:v>White</c:v>
                </c:pt>
                <c:pt idx="1">
                  <c:v>BAME</c:v>
                </c:pt>
                <c:pt idx="2">
                  <c:v>Prefer not to say</c:v>
                </c:pt>
              </c:strCache>
            </c:strRef>
          </c:cat>
          <c:val>
            <c:numRef>
              <c:f>Staff!$C$6:$C$8</c:f>
              <c:numCache>
                <c:formatCode>General</c:formatCode>
                <c:ptCount val="3"/>
                <c:pt idx="0">
                  <c:v>5</c:v>
                </c:pt>
                <c:pt idx="1">
                  <c:v>4</c:v>
                </c:pt>
                <c:pt idx="2">
                  <c:v>0</c:v>
                </c:pt>
              </c:numCache>
            </c:numRef>
          </c:val>
          <c:extLst>
            <c:ext xmlns:c16="http://schemas.microsoft.com/office/drawing/2014/chart" uri="{C3380CC4-5D6E-409C-BE32-E72D297353CC}">
              <c16:uniqueId val="{00000001-586F-44EA-BA71-F01E4A558E69}"/>
            </c:ext>
          </c:extLst>
        </c:ser>
        <c:ser>
          <c:idx val="2"/>
          <c:order val="2"/>
          <c:tx>
            <c:strRef>
              <c:f>Staff!$D$4</c:f>
              <c:strCache>
                <c:ptCount val="1"/>
                <c:pt idx="0">
                  <c:v>Positive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Staff!$A$6:$A$8</c:f>
              <c:strCache>
                <c:ptCount val="3"/>
                <c:pt idx="0">
                  <c:v>White</c:v>
                </c:pt>
                <c:pt idx="1">
                  <c:v>BAME</c:v>
                </c:pt>
                <c:pt idx="2">
                  <c:v>Prefer not to say</c:v>
                </c:pt>
              </c:strCache>
            </c:strRef>
          </c:cat>
          <c:val>
            <c:numRef>
              <c:f>Staff!$D$6:$D$8</c:f>
              <c:numCache>
                <c:formatCode>General</c:formatCode>
                <c:ptCount val="3"/>
                <c:pt idx="0">
                  <c:v>94</c:v>
                </c:pt>
                <c:pt idx="1">
                  <c:v>21</c:v>
                </c:pt>
                <c:pt idx="2">
                  <c:v>6</c:v>
                </c:pt>
              </c:numCache>
            </c:numRef>
          </c:val>
          <c:extLst>
            <c:ext xmlns:c16="http://schemas.microsoft.com/office/drawing/2014/chart" uri="{C3380CC4-5D6E-409C-BE32-E72D297353CC}">
              <c16:uniqueId val="{00000002-586F-44EA-BA71-F01E4A558E69}"/>
            </c:ext>
          </c:extLst>
        </c:ser>
        <c:dLbls>
          <c:dLblPos val="ctr"/>
          <c:showLegendKey val="0"/>
          <c:showVal val="1"/>
          <c:showCatName val="0"/>
          <c:showSerName val="0"/>
          <c:showPercent val="0"/>
          <c:showBubbleSize val="0"/>
        </c:dLbls>
        <c:gapWidth val="150"/>
        <c:overlap val="100"/>
        <c:axId val="1271993760"/>
        <c:axId val="1271994176"/>
      </c:barChart>
      <c:catAx>
        <c:axId val="127199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1994176"/>
        <c:crosses val="autoZero"/>
        <c:auto val="1"/>
        <c:lblAlgn val="ctr"/>
        <c:lblOffset val="100"/>
        <c:noMultiLvlLbl val="0"/>
      </c:catAx>
      <c:valAx>
        <c:axId val="127199417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71993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r>
              <a:rPr lang="en-GB" sz="1200" b="0" dirty="0"/>
              <a:t>Quality</a:t>
            </a:r>
            <a:r>
              <a:rPr lang="en-GB" sz="1200" b="0" baseline="0" dirty="0"/>
              <a:t> of care/ Treatment</a:t>
            </a:r>
            <a:endParaRPr lang="en-GB" sz="1200" b="0" dirty="0"/>
          </a:p>
        </c:rich>
      </c:tx>
      <c:layout>
        <c:manualLayout>
          <c:xMode val="edge"/>
          <c:yMode val="edge"/>
          <c:x val="0.25207593462158978"/>
          <c:y val="4.541985005829477E-2"/>
        </c:manualLayout>
      </c:layout>
      <c:overlay val="0"/>
      <c:spPr>
        <a:noFill/>
        <a:ln>
          <a:noFill/>
        </a:ln>
        <a:effectLst/>
      </c:spPr>
      <c:txPr>
        <a:bodyPr rot="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'Quality of CareTreatment'!$B$4</c:f>
              <c:strCache>
                <c:ptCount val="1"/>
                <c:pt idx="0">
                  <c:v>Negative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'Quality of CareTreatment'!$A$6:$A$8</c:f>
              <c:strCache>
                <c:ptCount val="3"/>
                <c:pt idx="0">
                  <c:v>White</c:v>
                </c:pt>
                <c:pt idx="1">
                  <c:v>BAME</c:v>
                </c:pt>
                <c:pt idx="2">
                  <c:v>Prefer not to say</c:v>
                </c:pt>
              </c:strCache>
            </c:strRef>
          </c:cat>
          <c:val>
            <c:numRef>
              <c:f>'Quality of CareTreatment'!$B$6:$B$8</c:f>
              <c:numCache>
                <c:formatCode>General</c:formatCode>
                <c:ptCount val="3"/>
                <c:pt idx="0">
                  <c:v>17</c:v>
                </c:pt>
                <c:pt idx="1">
                  <c:v>5</c:v>
                </c:pt>
                <c:pt idx="2">
                  <c:v>0</c:v>
                </c:pt>
              </c:numCache>
            </c:numRef>
          </c:val>
          <c:extLst>
            <c:ext xmlns:c16="http://schemas.microsoft.com/office/drawing/2014/chart" uri="{C3380CC4-5D6E-409C-BE32-E72D297353CC}">
              <c16:uniqueId val="{00000000-2DF5-4F99-A575-1BF73B7410FE}"/>
            </c:ext>
          </c:extLst>
        </c:ser>
        <c:ser>
          <c:idx val="1"/>
          <c:order val="1"/>
          <c:tx>
            <c:strRef>
              <c:f>'Quality of CareTreatment'!$C$4</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'Quality of CareTreatment'!$A$6:$A$8</c:f>
              <c:strCache>
                <c:ptCount val="3"/>
                <c:pt idx="0">
                  <c:v>White</c:v>
                </c:pt>
                <c:pt idx="1">
                  <c:v>BAME</c:v>
                </c:pt>
                <c:pt idx="2">
                  <c:v>Prefer not to say</c:v>
                </c:pt>
              </c:strCache>
            </c:strRef>
          </c:cat>
          <c:val>
            <c:numRef>
              <c:f>'Quality of CareTreatment'!$C$6:$C$8</c:f>
              <c:numCache>
                <c:formatCode>General</c:formatCode>
                <c:ptCount val="3"/>
                <c:pt idx="0">
                  <c:v>4</c:v>
                </c:pt>
                <c:pt idx="1">
                  <c:v>0</c:v>
                </c:pt>
                <c:pt idx="2">
                  <c:v>0</c:v>
                </c:pt>
              </c:numCache>
            </c:numRef>
          </c:val>
          <c:extLst>
            <c:ext xmlns:c16="http://schemas.microsoft.com/office/drawing/2014/chart" uri="{C3380CC4-5D6E-409C-BE32-E72D297353CC}">
              <c16:uniqueId val="{00000001-2DF5-4F99-A575-1BF73B7410FE}"/>
            </c:ext>
          </c:extLst>
        </c:ser>
        <c:ser>
          <c:idx val="2"/>
          <c:order val="2"/>
          <c:tx>
            <c:strRef>
              <c:f>'Quality of CareTreatment'!$D$4</c:f>
              <c:strCache>
                <c:ptCount val="1"/>
                <c:pt idx="0">
                  <c:v>Positive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'Quality of CareTreatment'!$A$6:$A$8</c:f>
              <c:strCache>
                <c:ptCount val="3"/>
                <c:pt idx="0">
                  <c:v>White</c:v>
                </c:pt>
                <c:pt idx="1">
                  <c:v>BAME</c:v>
                </c:pt>
                <c:pt idx="2">
                  <c:v>Prefer not to say</c:v>
                </c:pt>
              </c:strCache>
            </c:strRef>
          </c:cat>
          <c:val>
            <c:numRef>
              <c:f>'Quality of CareTreatment'!$D$6:$D$8</c:f>
              <c:numCache>
                <c:formatCode>General</c:formatCode>
                <c:ptCount val="3"/>
                <c:pt idx="0">
                  <c:v>82</c:v>
                </c:pt>
                <c:pt idx="1">
                  <c:v>10</c:v>
                </c:pt>
                <c:pt idx="2">
                  <c:v>4</c:v>
                </c:pt>
              </c:numCache>
            </c:numRef>
          </c:val>
          <c:extLst>
            <c:ext xmlns:c16="http://schemas.microsoft.com/office/drawing/2014/chart" uri="{C3380CC4-5D6E-409C-BE32-E72D297353CC}">
              <c16:uniqueId val="{00000002-2DF5-4F99-A575-1BF73B7410FE}"/>
            </c:ext>
          </c:extLst>
        </c:ser>
        <c:dLbls>
          <c:dLblPos val="ctr"/>
          <c:showLegendKey val="0"/>
          <c:showVal val="1"/>
          <c:showCatName val="0"/>
          <c:showSerName val="0"/>
          <c:showPercent val="0"/>
          <c:showBubbleSize val="0"/>
        </c:dLbls>
        <c:gapWidth val="79"/>
        <c:overlap val="100"/>
        <c:axId val="1381095456"/>
        <c:axId val="1381093376"/>
      </c:barChart>
      <c:catAx>
        <c:axId val="138109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381093376"/>
        <c:crosses val="autoZero"/>
        <c:auto val="1"/>
        <c:lblAlgn val="ctr"/>
        <c:lblOffset val="100"/>
        <c:noMultiLvlLbl val="0"/>
      </c:catAx>
      <c:valAx>
        <c:axId val="1381093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1095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sz="1200" b="0" dirty="0"/>
              <a:t>Appointments</a:t>
            </a:r>
          </a:p>
        </c:rich>
      </c:tx>
      <c:layout>
        <c:manualLayout>
          <c:xMode val="edge"/>
          <c:yMode val="edge"/>
          <c:x val="0.25063954916571357"/>
          <c:y val="4.541985005829477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41226983493884"/>
          <c:y val="0.1096728442431234"/>
          <c:w val="0.79765549266086788"/>
          <c:h val="0.79391828718628887"/>
        </c:manualLayout>
      </c:layout>
      <c:barChart>
        <c:barDir val="col"/>
        <c:grouping val="percentStacked"/>
        <c:varyColors val="0"/>
        <c:ser>
          <c:idx val="0"/>
          <c:order val="0"/>
          <c:tx>
            <c:strRef>
              <c:f>Appointments!$B$4</c:f>
              <c:strCache>
                <c:ptCount val="1"/>
                <c:pt idx="0">
                  <c:v>Negative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Appointments!$A$6:$A$8</c:f>
              <c:strCache>
                <c:ptCount val="3"/>
                <c:pt idx="0">
                  <c:v>White</c:v>
                </c:pt>
                <c:pt idx="1">
                  <c:v>BAME</c:v>
                </c:pt>
                <c:pt idx="2">
                  <c:v>Prefer not to say</c:v>
                </c:pt>
              </c:strCache>
            </c:strRef>
          </c:cat>
          <c:val>
            <c:numRef>
              <c:f>Appointments!$B$6:$B$8</c:f>
              <c:numCache>
                <c:formatCode>General</c:formatCode>
                <c:ptCount val="3"/>
                <c:pt idx="0">
                  <c:v>22</c:v>
                </c:pt>
                <c:pt idx="1">
                  <c:v>6</c:v>
                </c:pt>
                <c:pt idx="2">
                  <c:v>0</c:v>
                </c:pt>
              </c:numCache>
            </c:numRef>
          </c:val>
          <c:extLst>
            <c:ext xmlns:c16="http://schemas.microsoft.com/office/drawing/2014/chart" uri="{C3380CC4-5D6E-409C-BE32-E72D297353CC}">
              <c16:uniqueId val="{00000000-DBA1-4342-8405-30DDF7C6237E}"/>
            </c:ext>
          </c:extLst>
        </c:ser>
        <c:ser>
          <c:idx val="1"/>
          <c:order val="1"/>
          <c:tx>
            <c:strRef>
              <c:f>Appointments!$C$4</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Appointments!$A$6:$A$8</c:f>
              <c:strCache>
                <c:ptCount val="3"/>
                <c:pt idx="0">
                  <c:v>White</c:v>
                </c:pt>
                <c:pt idx="1">
                  <c:v>BAME</c:v>
                </c:pt>
                <c:pt idx="2">
                  <c:v>Prefer not to say</c:v>
                </c:pt>
              </c:strCache>
            </c:strRef>
          </c:cat>
          <c:val>
            <c:numRef>
              <c:f>Appointments!$C$6:$C$8</c:f>
              <c:numCache>
                <c:formatCode>General</c:formatCode>
                <c:ptCount val="3"/>
                <c:pt idx="0">
                  <c:v>2</c:v>
                </c:pt>
                <c:pt idx="1">
                  <c:v>1</c:v>
                </c:pt>
                <c:pt idx="2">
                  <c:v>0</c:v>
                </c:pt>
              </c:numCache>
            </c:numRef>
          </c:val>
          <c:extLst>
            <c:ext xmlns:c16="http://schemas.microsoft.com/office/drawing/2014/chart" uri="{C3380CC4-5D6E-409C-BE32-E72D297353CC}">
              <c16:uniqueId val="{00000001-DBA1-4342-8405-30DDF7C6237E}"/>
            </c:ext>
          </c:extLst>
        </c:ser>
        <c:ser>
          <c:idx val="2"/>
          <c:order val="2"/>
          <c:tx>
            <c:strRef>
              <c:f>Appointments!$D$4</c:f>
              <c:strCache>
                <c:ptCount val="1"/>
                <c:pt idx="0">
                  <c:v>Positive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Appointments!$A$6:$A$8</c:f>
              <c:strCache>
                <c:ptCount val="3"/>
                <c:pt idx="0">
                  <c:v>White</c:v>
                </c:pt>
                <c:pt idx="1">
                  <c:v>BAME</c:v>
                </c:pt>
                <c:pt idx="2">
                  <c:v>Prefer not to say</c:v>
                </c:pt>
              </c:strCache>
            </c:strRef>
          </c:cat>
          <c:val>
            <c:numRef>
              <c:f>Appointments!$D$6:$D$8</c:f>
              <c:numCache>
                <c:formatCode>General</c:formatCode>
                <c:ptCount val="3"/>
                <c:pt idx="0">
                  <c:v>20</c:v>
                </c:pt>
                <c:pt idx="1">
                  <c:v>2</c:v>
                </c:pt>
                <c:pt idx="2">
                  <c:v>1</c:v>
                </c:pt>
              </c:numCache>
            </c:numRef>
          </c:val>
          <c:extLst>
            <c:ext xmlns:c16="http://schemas.microsoft.com/office/drawing/2014/chart" uri="{C3380CC4-5D6E-409C-BE32-E72D297353CC}">
              <c16:uniqueId val="{00000002-DBA1-4342-8405-30DDF7C6237E}"/>
            </c:ext>
          </c:extLst>
        </c:ser>
        <c:dLbls>
          <c:dLblPos val="ctr"/>
          <c:showLegendKey val="0"/>
          <c:showVal val="1"/>
          <c:showCatName val="0"/>
          <c:showSerName val="0"/>
          <c:showPercent val="0"/>
          <c:showBubbleSize val="0"/>
        </c:dLbls>
        <c:gapWidth val="79"/>
        <c:overlap val="100"/>
        <c:axId val="1381095456"/>
        <c:axId val="1381093376"/>
      </c:barChart>
      <c:catAx>
        <c:axId val="138109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381093376"/>
        <c:crosses val="autoZero"/>
        <c:auto val="1"/>
        <c:lblAlgn val="ctr"/>
        <c:lblOffset val="100"/>
        <c:noMultiLvlLbl val="0"/>
      </c:catAx>
      <c:valAx>
        <c:axId val="1381093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1095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r>
              <a:rPr lang="en-GB" sz="1200" b="0"/>
              <a:t>ADministration</a:t>
            </a:r>
          </a:p>
        </c:rich>
      </c:tx>
      <c:overlay val="0"/>
      <c:spPr>
        <a:noFill/>
        <a:ln>
          <a:noFill/>
        </a:ln>
        <a:effectLst/>
      </c:spPr>
      <c:txPr>
        <a:bodyPr rot="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Administration!$B$4</c:f>
              <c:strCache>
                <c:ptCount val="1"/>
                <c:pt idx="0">
                  <c:v>Negative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Administration!$A$6:$A$8</c:f>
              <c:strCache>
                <c:ptCount val="3"/>
                <c:pt idx="0">
                  <c:v>White</c:v>
                </c:pt>
                <c:pt idx="1">
                  <c:v>BAME</c:v>
                </c:pt>
                <c:pt idx="2">
                  <c:v>Prefer not to say</c:v>
                </c:pt>
              </c:strCache>
            </c:strRef>
          </c:cat>
          <c:val>
            <c:numRef>
              <c:f>Administration!$B$6:$B$8</c:f>
              <c:numCache>
                <c:formatCode>General</c:formatCode>
                <c:ptCount val="3"/>
                <c:pt idx="0">
                  <c:v>13</c:v>
                </c:pt>
                <c:pt idx="1">
                  <c:v>2</c:v>
                </c:pt>
                <c:pt idx="2">
                  <c:v>0</c:v>
                </c:pt>
              </c:numCache>
            </c:numRef>
          </c:val>
          <c:extLst>
            <c:ext xmlns:c16="http://schemas.microsoft.com/office/drawing/2014/chart" uri="{C3380CC4-5D6E-409C-BE32-E72D297353CC}">
              <c16:uniqueId val="{00000000-7BF9-493E-9999-A4F30B14C0F9}"/>
            </c:ext>
          </c:extLst>
        </c:ser>
        <c:ser>
          <c:idx val="1"/>
          <c:order val="1"/>
          <c:tx>
            <c:strRef>
              <c:f>Administration!$C$4</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Administration!$A$6:$A$8</c:f>
              <c:strCache>
                <c:ptCount val="3"/>
                <c:pt idx="0">
                  <c:v>White</c:v>
                </c:pt>
                <c:pt idx="1">
                  <c:v>BAME</c:v>
                </c:pt>
                <c:pt idx="2">
                  <c:v>Prefer not to say</c:v>
                </c:pt>
              </c:strCache>
            </c:strRef>
          </c:cat>
          <c:val>
            <c:numRef>
              <c:f>Administration!$C$6:$C$8</c:f>
              <c:numCache>
                <c:formatCode>General</c:formatCode>
                <c:ptCount val="3"/>
                <c:pt idx="0">
                  <c:v>1</c:v>
                </c:pt>
                <c:pt idx="1">
                  <c:v>1</c:v>
                </c:pt>
                <c:pt idx="2">
                  <c:v>1</c:v>
                </c:pt>
              </c:numCache>
            </c:numRef>
          </c:val>
          <c:extLst>
            <c:ext xmlns:c16="http://schemas.microsoft.com/office/drawing/2014/chart" uri="{C3380CC4-5D6E-409C-BE32-E72D297353CC}">
              <c16:uniqueId val="{00000001-7BF9-493E-9999-A4F30B14C0F9}"/>
            </c:ext>
          </c:extLst>
        </c:ser>
        <c:ser>
          <c:idx val="2"/>
          <c:order val="2"/>
          <c:tx>
            <c:strRef>
              <c:f>Administration!$D$4</c:f>
              <c:strCache>
                <c:ptCount val="1"/>
                <c:pt idx="0">
                  <c:v>Positive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Administration!$A$6:$A$8</c:f>
              <c:strCache>
                <c:ptCount val="3"/>
                <c:pt idx="0">
                  <c:v>White</c:v>
                </c:pt>
                <c:pt idx="1">
                  <c:v>BAME</c:v>
                </c:pt>
                <c:pt idx="2">
                  <c:v>Prefer not to say</c:v>
                </c:pt>
              </c:strCache>
            </c:strRef>
          </c:cat>
          <c:val>
            <c:numRef>
              <c:f>Administration!$D$6:$D$8</c:f>
              <c:numCache>
                <c:formatCode>General</c:formatCode>
                <c:ptCount val="3"/>
                <c:pt idx="0">
                  <c:v>24</c:v>
                </c:pt>
                <c:pt idx="1">
                  <c:v>6</c:v>
                </c:pt>
                <c:pt idx="2">
                  <c:v>1</c:v>
                </c:pt>
              </c:numCache>
            </c:numRef>
          </c:val>
          <c:extLst>
            <c:ext xmlns:c16="http://schemas.microsoft.com/office/drawing/2014/chart" uri="{C3380CC4-5D6E-409C-BE32-E72D297353CC}">
              <c16:uniqueId val="{00000002-7BF9-493E-9999-A4F30B14C0F9}"/>
            </c:ext>
          </c:extLst>
        </c:ser>
        <c:dLbls>
          <c:dLblPos val="ctr"/>
          <c:showLegendKey val="0"/>
          <c:showVal val="1"/>
          <c:showCatName val="0"/>
          <c:showSerName val="0"/>
          <c:showPercent val="0"/>
          <c:showBubbleSize val="0"/>
        </c:dLbls>
        <c:gapWidth val="79"/>
        <c:overlap val="100"/>
        <c:axId val="1381095456"/>
        <c:axId val="1381093376"/>
      </c:barChart>
      <c:catAx>
        <c:axId val="138109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381093376"/>
        <c:crosses val="autoZero"/>
        <c:auto val="1"/>
        <c:lblAlgn val="ctr"/>
        <c:lblOffset val="100"/>
        <c:noMultiLvlLbl val="0"/>
      </c:catAx>
      <c:valAx>
        <c:axId val="138109337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381095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r>
              <a:rPr lang="en-GB" sz="1200" b="0"/>
              <a:t>COMMUNICATION</a:t>
            </a:r>
          </a:p>
        </c:rich>
      </c:tx>
      <c:overlay val="0"/>
      <c:spPr>
        <a:noFill/>
        <a:ln>
          <a:noFill/>
        </a:ln>
        <a:effectLst/>
      </c:spPr>
      <c:txPr>
        <a:bodyPr rot="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Communication!$B$4</c:f>
              <c:strCache>
                <c:ptCount val="1"/>
                <c:pt idx="0">
                  <c:v>Negative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Communication!$A$6:$A$8</c:f>
              <c:strCache>
                <c:ptCount val="3"/>
                <c:pt idx="0">
                  <c:v>White</c:v>
                </c:pt>
                <c:pt idx="1">
                  <c:v>BAME</c:v>
                </c:pt>
                <c:pt idx="2">
                  <c:v>Prefer not to say</c:v>
                </c:pt>
              </c:strCache>
            </c:strRef>
          </c:cat>
          <c:val>
            <c:numRef>
              <c:f>Communication!$B$6:$B$8</c:f>
              <c:numCache>
                <c:formatCode>General</c:formatCode>
                <c:ptCount val="3"/>
                <c:pt idx="0">
                  <c:v>10</c:v>
                </c:pt>
                <c:pt idx="1">
                  <c:v>6</c:v>
                </c:pt>
                <c:pt idx="2">
                  <c:v>0</c:v>
                </c:pt>
              </c:numCache>
            </c:numRef>
          </c:val>
          <c:extLst>
            <c:ext xmlns:c16="http://schemas.microsoft.com/office/drawing/2014/chart" uri="{C3380CC4-5D6E-409C-BE32-E72D297353CC}">
              <c16:uniqueId val="{00000000-E408-4C26-855C-4B1BB7C42F3A}"/>
            </c:ext>
          </c:extLst>
        </c:ser>
        <c:ser>
          <c:idx val="1"/>
          <c:order val="1"/>
          <c:tx>
            <c:strRef>
              <c:f>Communication!$C$4</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Communication!$A$6:$A$8</c:f>
              <c:strCache>
                <c:ptCount val="3"/>
                <c:pt idx="0">
                  <c:v>White</c:v>
                </c:pt>
                <c:pt idx="1">
                  <c:v>BAME</c:v>
                </c:pt>
                <c:pt idx="2">
                  <c:v>Prefer not to say</c:v>
                </c:pt>
              </c:strCache>
            </c:strRef>
          </c:cat>
          <c:val>
            <c:numRef>
              <c:f>Communication!$C$6:$C$8</c:f>
              <c:numCache>
                <c:formatCode>General</c:formatCode>
                <c:ptCount val="3"/>
                <c:pt idx="0">
                  <c:v>1</c:v>
                </c:pt>
                <c:pt idx="1">
                  <c:v>3</c:v>
                </c:pt>
                <c:pt idx="2">
                  <c:v>0</c:v>
                </c:pt>
              </c:numCache>
            </c:numRef>
          </c:val>
          <c:extLst>
            <c:ext xmlns:c16="http://schemas.microsoft.com/office/drawing/2014/chart" uri="{C3380CC4-5D6E-409C-BE32-E72D297353CC}">
              <c16:uniqueId val="{00000001-E408-4C26-855C-4B1BB7C42F3A}"/>
            </c:ext>
          </c:extLst>
        </c:ser>
        <c:ser>
          <c:idx val="2"/>
          <c:order val="2"/>
          <c:tx>
            <c:strRef>
              <c:f>Communication!$D$4</c:f>
              <c:strCache>
                <c:ptCount val="1"/>
                <c:pt idx="0">
                  <c:v>Positive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Communication!$A$6:$A$8</c:f>
              <c:strCache>
                <c:ptCount val="3"/>
                <c:pt idx="0">
                  <c:v>White</c:v>
                </c:pt>
                <c:pt idx="1">
                  <c:v>BAME</c:v>
                </c:pt>
                <c:pt idx="2">
                  <c:v>Prefer not to say</c:v>
                </c:pt>
              </c:strCache>
            </c:strRef>
          </c:cat>
          <c:val>
            <c:numRef>
              <c:f>Communication!$D$6:$D$8</c:f>
              <c:numCache>
                <c:formatCode>General</c:formatCode>
                <c:ptCount val="3"/>
                <c:pt idx="0">
                  <c:v>10</c:v>
                </c:pt>
                <c:pt idx="1">
                  <c:v>1</c:v>
                </c:pt>
                <c:pt idx="2">
                  <c:v>1</c:v>
                </c:pt>
              </c:numCache>
            </c:numRef>
          </c:val>
          <c:extLst>
            <c:ext xmlns:c16="http://schemas.microsoft.com/office/drawing/2014/chart" uri="{C3380CC4-5D6E-409C-BE32-E72D297353CC}">
              <c16:uniqueId val="{00000002-E408-4C26-855C-4B1BB7C42F3A}"/>
            </c:ext>
          </c:extLst>
        </c:ser>
        <c:dLbls>
          <c:dLblPos val="ctr"/>
          <c:showLegendKey val="0"/>
          <c:showVal val="1"/>
          <c:showCatName val="0"/>
          <c:showSerName val="0"/>
          <c:showPercent val="0"/>
          <c:showBubbleSize val="0"/>
        </c:dLbls>
        <c:gapWidth val="79"/>
        <c:overlap val="100"/>
        <c:axId val="1381095456"/>
        <c:axId val="1381093376"/>
      </c:barChart>
      <c:catAx>
        <c:axId val="138109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381093376"/>
        <c:crosses val="autoZero"/>
        <c:auto val="1"/>
        <c:lblAlgn val="ctr"/>
        <c:lblOffset val="100"/>
        <c:noMultiLvlLbl val="0"/>
      </c:catAx>
      <c:valAx>
        <c:axId val="1381093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1095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sz="1200" b="0" dirty="0"/>
              <a:t>Waiting Times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'Waiting Times'!$B$4</c:f>
              <c:strCache>
                <c:ptCount val="1"/>
                <c:pt idx="0">
                  <c:v>Negative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'Waiting Times'!$A$6:$A$8</c:f>
              <c:strCache>
                <c:ptCount val="3"/>
                <c:pt idx="0">
                  <c:v>White</c:v>
                </c:pt>
                <c:pt idx="1">
                  <c:v>BAME</c:v>
                </c:pt>
                <c:pt idx="2">
                  <c:v>Prefer not to say</c:v>
                </c:pt>
              </c:strCache>
            </c:strRef>
          </c:cat>
          <c:val>
            <c:numRef>
              <c:f>'Waiting Times'!$B$6:$B$8</c:f>
              <c:numCache>
                <c:formatCode>General</c:formatCode>
                <c:ptCount val="3"/>
                <c:pt idx="0">
                  <c:v>10</c:v>
                </c:pt>
                <c:pt idx="1">
                  <c:v>1</c:v>
                </c:pt>
                <c:pt idx="2">
                  <c:v>0</c:v>
                </c:pt>
              </c:numCache>
            </c:numRef>
          </c:val>
          <c:extLst>
            <c:ext xmlns:c16="http://schemas.microsoft.com/office/drawing/2014/chart" uri="{C3380CC4-5D6E-409C-BE32-E72D297353CC}">
              <c16:uniqueId val="{00000000-1F39-4877-9FF1-513C6F621518}"/>
            </c:ext>
          </c:extLst>
        </c:ser>
        <c:ser>
          <c:idx val="1"/>
          <c:order val="1"/>
          <c:tx>
            <c:strRef>
              <c:f>'Waiting Times'!$C$4</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'Waiting Times'!$A$6:$A$8</c:f>
              <c:strCache>
                <c:ptCount val="3"/>
                <c:pt idx="0">
                  <c:v>White</c:v>
                </c:pt>
                <c:pt idx="1">
                  <c:v>BAME</c:v>
                </c:pt>
                <c:pt idx="2">
                  <c:v>Prefer not to say</c:v>
                </c:pt>
              </c:strCache>
            </c:strRef>
          </c:cat>
          <c:val>
            <c:numRef>
              <c:f>'Waiting Times'!$C$6:$C$8</c:f>
              <c:numCache>
                <c:formatCode>General</c:formatCode>
                <c:ptCount val="3"/>
                <c:pt idx="0">
                  <c:v>2</c:v>
                </c:pt>
                <c:pt idx="1">
                  <c:v>0</c:v>
                </c:pt>
                <c:pt idx="2">
                  <c:v>1</c:v>
                </c:pt>
              </c:numCache>
            </c:numRef>
          </c:val>
          <c:extLst>
            <c:ext xmlns:c16="http://schemas.microsoft.com/office/drawing/2014/chart" uri="{C3380CC4-5D6E-409C-BE32-E72D297353CC}">
              <c16:uniqueId val="{00000001-1F39-4877-9FF1-513C6F621518}"/>
            </c:ext>
          </c:extLst>
        </c:ser>
        <c:ser>
          <c:idx val="2"/>
          <c:order val="2"/>
          <c:tx>
            <c:strRef>
              <c:f>'Waiting Times'!$D$4</c:f>
              <c:strCache>
                <c:ptCount val="1"/>
                <c:pt idx="0">
                  <c:v>Positive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'Waiting Times'!$A$6:$A$8</c:f>
              <c:strCache>
                <c:ptCount val="3"/>
                <c:pt idx="0">
                  <c:v>White</c:v>
                </c:pt>
                <c:pt idx="1">
                  <c:v>BAME</c:v>
                </c:pt>
                <c:pt idx="2">
                  <c:v>Prefer not to say</c:v>
                </c:pt>
              </c:strCache>
            </c:strRef>
          </c:cat>
          <c:val>
            <c:numRef>
              <c:f>'Waiting Times'!$D$6:$D$8</c:f>
              <c:numCache>
                <c:formatCode>General</c:formatCode>
                <c:ptCount val="3"/>
                <c:pt idx="0">
                  <c:v>13</c:v>
                </c:pt>
                <c:pt idx="1">
                  <c:v>0</c:v>
                </c:pt>
                <c:pt idx="2">
                  <c:v>1</c:v>
                </c:pt>
              </c:numCache>
            </c:numRef>
          </c:val>
          <c:extLst>
            <c:ext xmlns:c16="http://schemas.microsoft.com/office/drawing/2014/chart" uri="{C3380CC4-5D6E-409C-BE32-E72D297353CC}">
              <c16:uniqueId val="{00000002-1F39-4877-9FF1-513C6F621518}"/>
            </c:ext>
          </c:extLst>
        </c:ser>
        <c:dLbls>
          <c:dLblPos val="ctr"/>
          <c:showLegendKey val="0"/>
          <c:showVal val="1"/>
          <c:showCatName val="0"/>
          <c:showSerName val="0"/>
          <c:showPercent val="0"/>
          <c:showBubbleSize val="0"/>
        </c:dLbls>
        <c:gapWidth val="79"/>
        <c:overlap val="100"/>
        <c:axId val="1381095456"/>
        <c:axId val="1381093376"/>
      </c:barChart>
      <c:catAx>
        <c:axId val="138109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381093376"/>
        <c:crosses val="autoZero"/>
        <c:auto val="1"/>
        <c:lblAlgn val="ctr"/>
        <c:lblOffset val="100"/>
        <c:noMultiLvlLbl val="0"/>
      </c:catAx>
      <c:valAx>
        <c:axId val="1381093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1095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GB" sz="1100" b="1" dirty="0"/>
              <a:t>Overall reviews by borough and ethnic background</a:t>
            </a:r>
          </a:p>
        </c:rich>
      </c:tx>
      <c:layout>
        <c:manualLayout>
          <c:xMode val="edge"/>
          <c:yMode val="edge"/>
          <c:x val="2.3956123910797489E-2"/>
          <c:y val="3.9246892310544901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Sheet1!$B$19</c:f>
              <c:strCache>
                <c:ptCount val="1"/>
                <c:pt idx="0">
                  <c:v>Asian</c:v>
                </c:pt>
              </c:strCache>
            </c:strRef>
          </c:tx>
          <c:spPr>
            <a:solidFill>
              <a:srgbClr val="84BD00"/>
            </a:solidFill>
            <a:ln>
              <a:noFill/>
            </a:ln>
            <a:effectLst/>
          </c:spPr>
          <c:invertIfNegative val="0"/>
          <c:cat>
            <c:strRef>
              <c:f>Sheet1!$A$20:$A$25</c:f>
              <c:strCache>
                <c:ptCount val="6"/>
                <c:pt idx="0">
                  <c:v>Bromley</c:v>
                </c:pt>
                <c:pt idx="1">
                  <c:v>Ealing</c:v>
                </c:pt>
                <c:pt idx="2">
                  <c:v>H&amp;F</c:v>
                </c:pt>
                <c:pt idx="3">
                  <c:v>Hounslow</c:v>
                </c:pt>
                <c:pt idx="4">
                  <c:v>Lewisham</c:v>
                </c:pt>
                <c:pt idx="5">
                  <c:v>Waltham Forest</c:v>
                </c:pt>
              </c:strCache>
            </c:strRef>
          </c:cat>
          <c:val>
            <c:numRef>
              <c:f>Sheet1!$B$20:$B$25</c:f>
              <c:numCache>
                <c:formatCode>General</c:formatCode>
                <c:ptCount val="6"/>
                <c:pt idx="0">
                  <c:v>2</c:v>
                </c:pt>
                <c:pt idx="1">
                  <c:v>14</c:v>
                </c:pt>
                <c:pt idx="2">
                  <c:v>4</c:v>
                </c:pt>
                <c:pt idx="3">
                  <c:v>9</c:v>
                </c:pt>
                <c:pt idx="4">
                  <c:v>8</c:v>
                </c:pt>
                <c:pt idx="5">
                  <c:v>1</c:v>
                </c:pt>
              </c:numCache>
            </c:numRef>
          </c:val>
          <c:extLst>
            <c:ext xmlns:c16="http://schemas.microsoft.com/office/drawing/2014/chart" uri="{C3380CC4-5D6E-409C-BE32-E72D297353CC}">
              <c16:uniqueId val="{00000000-4006-40B0-AB56-05D3C080469E}"/>
            </c:ext>
          </c:extLst>
        </c:ser>
        <c:ser>
          <c:idx val="1"/>
          <c:order val="1"/>
          <c:tx>
            <c:strRef>
              <c:f>Sheet1!$C$19</c:f>
              <c:strCache>
                <c:ptCount val="1"/>
                <c:pt idx="0">
                  <c:v>Black</c:v>
                </c:pt>
              </c:strCache>
            </c:strRef>
          </c:tx>
          <c:spPr>
            <a:solidFill>
              <a:schemeClr val="accent2"/>
            </a:solidFill>
            <a:ln>
              <a:noFill/>
            </a:ln>
            <a:effectLst/>
          </c:spPr>
          <c:invertIfNegative val="0"/>
          <c:cat>
            <c:strRef>
              <c:f>Sheet1!$A$20:$A$25</c:f>
              <c:strCache>
                <c:ptCount val="6"/>
                <c:pt idx="0">
                  <c:v>Bromley</c:v>
                </c:pt>
                <c:pt idx="1">
                  <c:v>Ealing</c:v>
                </c:pt>
                <c:pt idx="2">
                  <c:v>H&amp;F</c:v>
                </c:pt>
                <c:pt idx="3">
                  <c:v>Hounslow</c:v>
                </c:pt>
                <c:pt idx="4">
                  <c:v>Lewisham</c:v>
                </c:pt>
                <c:pt idx="5">
                  <c:v>Waltham Forest</c:v>
                </c:pt>
              </c:strCache>
            </c:strRef>
          </c:cat>
          <c:val>
            <c:numRef>
              <c:f>Sheet1!$C$20:$C$25</c:f>
              <c:numCache>
                <c:formatCode>General</c:formatCode>
                <c:ptCount val="6"/>
                <c:pt idx="0">
                  <c:v>1</c:v>
                </c:pt>
                <c:pt idx="1">
                  <c:v>11</c:v>
                </c:pt>
                <c:pt idx="2">
                  <c:v>38</c:v>
                </c:pt>
                <c:pt idx="3">
                  <c:v>8</c:v>
                </c:pt>
                <c:pt idx="4">
                  <c:v>34</c:v>
                </c:pt>
                <c:pt idx="5">
                  <c:v>5</c:v>
                </c:pt>
              </c:numCache>
            </c:numRef>
          </c:val>
          <c:extLst>
            <c:ext xmlns:c16="http://schemas.microsoft.com/office/drawing/2014/chart" uri="{C3380CC4-5D6E-409C-BE32-E72D297353CC}">
              <c16:uniqueId val="{00000001-4006-40B0-AB56-05D3C080469E}"/>
            </c:ext>
          </c:extLst>
        </c:ser>
        <c:ser>
          <c:idx val="2"/>
          <c:order val="2"/>
          <c:tx>
            <c:strRef>
              <c:f>Sheet1!$D$19</c:f>
              <c:strCache>
                <c:ptCount val="1"/>
                <c:pt idx="0">
                  <c:v>Mixed/Multiple Ethnic Group</c:v>
                </c:pt>
              </c:strCache>
            </c:strRef>
          </c:tx>
          <c:spPr>
            <a:solidFill>
              <a:srgbClr val="607988"/>
            </a:solidFill>
            <a:ln>
              <a:noFill/>
            </a:ln>
            <a:effectLst/>
          </c:spPr>
          <c:invertIfNegative val="0"/>
          <c:cat>
            <c:strRef>
              <c:f>Sheet1!$A$20:$A$25</c:f>
              <c:strCache>
                <c:ptCount val="6"/>
                <c:pt idx="0">
                  <c:v>Bromley</c:v>
                </c:pt>
                <c:pt idx="1">
                  <c:v>Ealing</c:v>
                </c:pt>
                <c:pt idx="2">
                  <c:v>H&amp;F</c:v>
                </c:pt>
                <c:pt idx="3">
                  <c:v>Hounslow</c:v>
                </c:pt>
                <c:pt idx="4">
                  <c:v>Lewisham</c:v>
                </c:pt>
                <c:pt idx="5">
                  <c:v>Waltham Forest</c:v>
                </c:pt>
              </c:strCache>
            </c:strRef>
          </c:cat>
          <c:val>
            <c:numRef>
              <c:f>Sheet1!$D$20:$D$25</c:f>
              <c:numCache>
                <c:formatCode>General</c:formatCode>
                <c:ptCount val="6"/>
                <c:pt idx="0">
                  <c:v>1</c:v>
                </c:pt>
                <c:pt idx="1">
                  <c:v>6</c:v>
                </c:pt>
                <c:pt idx="3">
                  <c:v>7</c:v>
                </c:pt>
                <c:pt idx="4">
                  <c:v>9</c:v>
                </c:pt>
              </c:numCache>
            </c:numRef>
          </c:val>
          <c:extLst>
            <c:ext xmlns:c16="http://schemas.microsoft.com/office/drawing/2014/chart" uri="{C3380CC4-5D6E-409C-BE32-E72D297353CC}">
              <c16:uniqueId val="{00000002-4006-40B0-AB56-05D3C080469E}"/>
            </c:ext>
          </c:extLst>
        </c:ser>
        <c:ser>
          <c:idx val="3"/>
          <c:order val="3"/>
          <c:tx>
            <c:strRef>
              <c:f>Sheet1!$E$19</c:f>
              <c:strCache>
                <c:ptCount val="1"/>
                <c:pt idx="0">
                  <c:v>Other Ethnic Group</c:v>
                </c:pt>
              </c:strCache>
            </c:strRef>
          </c:tx>
          <c:spPr>
            <a:solidFill>
              <a:srgbClr val="BBBCBC"/>
            </a:solidFill>
            <a:ln>
              <a:noFill/>
            </a:ln>
            <a:effectLst/>
          </c:spPr>
          <c:invertIfNegative val="0"/>
          <c:cat>
            <c:strRef>
              <c:f>Sheet1!$A$20:$A$25</c:f>
              <c:strCache>
                <c:ptCount val="6"/>
                <c:pt idx="0">
                  <c:v>Bromley</c:v>
                </c:pt>
                <c:pt idx="1">
                  <c:v>Ealing</c:v>
                </c:pt>
                <c:pt idx="2">
                  <c:v>H&amp;F</c:v>
                </c:pt>
                <c:pt idx="3">
                  <c:v>Hounslow</c:v>
                </c:pt>
                <c:pt idx="4">
                  <c:v>Lewisham</c:v>
                </c:pt>
                <c:pt idx="5">
                  <c:v>Waltham Forest</c:v>
                </c:pt>
              </c:strCache>
            </c:strRef>
          </c:cat>
          <c:val>
            <c:numRef>
              <c:f>Sheet1!$E$20:$E$25</c:f>
              <c:numCache>
                <c:formatCode>General</c:formatCode>
                <c:ptCount val="6"/>
                <c:pt idx="1">
                  <c:v>5</c:v>
                </c:pt>
                <c:pt idx="2">
                  <c:v>8</c:v>
                </c:pt>
                <c:pt idx="3">
                  <c:v>3</c:v>
                </c:pt>
                <c:pt idx="4">
                  <c:v>4</c:v>
                </c:pt>
              </c:numCache>
            </c:numRef>
          </c:val>
          <c:extLst>
            <c:ext xmlns:c16="http://schemas.microsoft.com/office/drawing/2014/chart" uri="{C3380CC4-5D6E-409C-BE32-E72D297353CC}">
              <c16:uniqueId val="{00000003-4006-40B0-AB56-05D3C080469E}"/>
            </c:ext>
          </c:extLst>
        </c:ser>
        <c:ser>
          <c:idx val="4"/>
          <c:order val="4"/>
          <c:tx>
            <c:strRef>
              <c:f>Sheet1!$F$19</c:f>
              <c:strCache>
                <c:ptCount val="1"/>
                <c:pt idx="0">
                  <c:v>Prefer not to say</c:v>
                </c:pt>
              </c:strCache>
            </c:strRef>
          </c:tx>
          <c:spPr>
            <a:solidFill>
              <a:srgbClr val="E73E97"/>
            </a:solidFill>
            <a:ln>
              <a:noFill/>
            </a:ln>
            <a:effectLst/>
          </c:spPr>
          <c:invertIfNegative val="0"/>
          <c:cat>
            <c:strRef>
              <c:f>Sheet1!$A$20:$A$25</c:f>
              <c:strCache>
                <c:ptCount val="6"/>
                <c:pt idx="0">
                  <c:v>Bromley</c:v>
                </c:pt>
                <c:pt idx="1">
                  <c:v>Ealing</c:v>
                </c:pt>
                <c:pt idx="2">
                  <c:v>H&amp;F</c:v>
                </c:pt>
                <c:pt idx="3">
                  <c:v>Hounslow</c:v>
                </c:pt>
                <c:pt idx="4">
                  <c:v>Lewisham</c:v>
                </c:pt>
                <c:pt idx="5">
                  <c:v>Waltham Forest</c:v>
                </c:pt>
              </c:strCache>
            </c:strRef>
          </c:cat>
          <c:val>
            <c:numRef>
              <c:f>Sheet1!$F$20:$F$25</c:f>
              <c:numCache>
                <c:formatCode>General</c:formatCode>
                <c:ptCount val="6"/>
                <c:pt idx="1">
                  <c:v>6</c:v>
                </c:pt>
                <c:pt idx="2">
                  <c:v>21</c:v>
                </c:pt>
                <c:pt idx="3">
                  <c:v>6</c:v>
                </c:pt>
              </c:numCache>
            </c:numRef>
          </c:val>
          <c:extLst>
            <c:ext xmlns:c16="http://schemas.microsoft.com/office/drawing/2014/chart" uri="{C3380CC4-5D6E-409C-BE32-E72D297353CC}">
              <c16:uniqueId val="{00000004-4006-40B0-AB56-05D3C080469E}"/>
            </c:ext>
          </c:extLst>
        </c:ser>
        <c:ser>
          <c:idx val="5"/>
          <c:order val="5"/>
          <c:tx>
            <c:strRef>
              <c:f>Sheet1!$G$19</c:f>
              <c:strCache>
                <c:ptCount val="1"/>
                <c:pt idx="0">
                  <c:v>White</c:v>
                </c:pt>
              </c:strCache>
            </c:strRef>
          </c:tx>
          <c:spPr>
            <a:solidFill>
              <a:srgbClr val="004F6B"/>
            </a:solidFill>
            <a:ln>
              <a:noFill/>
            </a:ln>
            <a:effectLst/>
          </c:spPr>
          <c:invertIfNegative val="0"/>
          <c:cat>
            <c:strRef>
              <c:f>Sheet1!$A$20:$A$25</c:f>
              <c:strCache>
                <c:ptCount val="6"/>
                <c:pt idx="0">
                  <c:v>Bromley</c:v>
                </c:pt>
                <c:pt idx="1">
                  <c:v>Ealing</c:v>
                </c:pt>
                <c:pt idx="2">
                  <c:v>H&amp;F</c:v>
                </c:pt>
                <c:pt idx="3">
                  <c:v>Hounslow</c:v>
                </c:pt>
                <c:pt idx="4">
                  <c:v>Lewisham</c:v>
                </c:pt>
                <c:pt idx="5">
                  <c:v>Waltham Forest</c:v>
                </c:pt>
              </c:strCache>
            </c:strRef>
          </c:cat>
          <c:val>
            <c:numRef>
              <c:f>Sheet1!$G$20:$G$25</c:f>
              <c:numCache>
                <c:formatCode>General</c:formatCode>
                <c:ptCount val="6"/>
                <c:pt idx="0">
                  <c:v>31</c:v>
                </c:pt>
                <c:pt idx="1">
                  <c:v>195</c:v>
                </c:pt>
                <c:pt idx="2">
                  <c:v>202</c:v>
                </c:pt>
                <c:pt idx="3">
                  <c:v>193</c:v>
                </c:pt>
                <c:pt idx="4">
                  <c:v>136</c:v>
                </c:pt>
                <c:pt idx="5">
                  <c:v>39</c:v>
                </c:pt>
              </c:numCache>
            </c:numRef>
          </c:val>
          <c:extLst>
            <c:ext xmlns:c16="http://schemas.microsoft.com/office/drawing/2014/chart" uri="{C3380CC4-5D6E-409C-BE32-E72D297353CC}">
              <c16:uniqueId val="{00000005-4006-40B0-AB56-05D3C080469E}"/>
            </c:ext>
          </c:extLst>
        </c:ser>
        <c:dLbls>
          <c:showLegendKey val="0"/>
          <c:showVal val="0"/>
          <c:showCatName val="0"/>
          <c:showSerName val="0"/>
          <c:showPercent val="0"/>
          <c:showBubbleSize val="0"/>
        </c:dLbls>
        <c:gapWidth val="150"/>
        <c:overlap val="100"/>
        <c:axId val="597296040"/>
        <c:axId val="597291448"/>
      </c:barChart>
      <c:catAx>
        <c:axId val="597296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291448"/>
        <c:crosses val="autoZero"/>
        <c:auto val="1"/>
        <c:lblAlgn val="ctr"/>
        <c:lblOffset val="100"/>
        <c:noMultiLvlLbl val="0"/>
      </c:catAx>
      <c:valAx>
        <c:axId val="59729144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296040"/>
        <c:crosses val="autoZero"/>
        <c:crossBetween val="between"/>
      </c:valAx>
      <c:spPr>
        <a:noFill/>
        <a:ln>
          <a:noFill/>
        </a:ln>
        <a:effectLst/>
      </c:spPr>
    </c:plotArea>
    <c:legend>
      <c:legendPos val="t"/>
      <c:layout>
        <c:manualLayout>
          <c:xMode val="edge"/>
          <c:yMode val="edge"/>
          <c:x val="1.701446487309135E-3"/>
          <c:y val="0.13916715174025926"/>
          <c:w val="0.87334065369816671"/>
          <c:h val="7.48617309273683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Average star rating by ethnic background</a:t>
            </a:r>
          </a:p>
        </c:rich>
      </c:tx>
      <c:layout>
        <c:manualLayout>
          <c:xMode val="edge"/>
          <c:yMode val="edge"/>
          <c:x val="2.6011101194033867E-2"/>
          <c:y val="2.388776886671346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Sheet1!$A$38:$A$43</c:f>
              <c:strCache>
                <c:ptCount val="6"/>
                <c:pt idx="0">
                  <c:v>Prefer not to say</c:v>
                </c:pt>
                <c:pt idx="1">
                  <c:v>Asian Ethnic Group</c:v>
                </c:pt>
                <c:pt idx="2">
                  <c:v>White Ethnic Group</c:v>
                </c:pt>
                <c:pt idx="3">
                  <c:v>Black Ethnic Group</c:v>
                </c:pt>
                <c:pt idx="4">
                  <c:v>Other Ethnic Group</c:v>
                </c:pt>
                <c:pt idx="5">
                  <c:v>Mixed/Multiple Ethnic Background</c:v>
                </c:pt>
              </c:strCache>
            </c:strRef>
          </c:cat>
          <c:val>
            <c:numRef>
              <c:f>Sheet1!$B$38:$B$43</c:f>
              <c:numCache>
                <c:formatCode>General</c:formatCode>
                <c:ptCount val="6"/>
                <c:pt idx="0">
                  <c:v>4.3600000000000003</c:v>
                </c:pt>
                <c:pt idx="1">
                  <c:v>4.26</c:v>
                </c:pt>
                <c:pt idx="2">
                  <c:v>4.24</c:v>
                </c:pt>
                <c:pt idx="3">
                  <c:v>4.05</c:v>
                </c:pt>
                <c:pt idx="4">
                  <c:v>4</c:v>
                </c:pt>
                <c:pt idx="5">
                  <c:v>3.91</c:v>
                </c:pt>
              </c:numCache>
            </c:numRef>
          </c:val>
          <c:extLst>
            <c:ext xmlns:c16="http://schemas.microsoft.com/office/drawing/2014/chart" uri="{C3380CC4-5D6E-409C-BE32-E72D297353CC}">
              <c16:uniqueId val="{00000000-DFD7-4323-ABE6-2FDD5DEB2D5C}"/>
            </c:ext>
          </c:extLst>
        </c:ser>
        <c:dLbls>
          <c:dLblPos val="outEnd"/>
          <c:showLegendKey val="0"/>
          <c:showVal val="1"/>
          <c:showCatName val="0"/>
          <c:showSerName val="0"/>
          <c:showPercent val="0"/>
          <c:showBubbleSize val="0"/>
        </c:dLbls>
        <c:gapWidth val="182"/>
        <c:axId val="587427112"/>
        <c:axId val="587431048"/>
      </c:barChart>
      <c:catAx>
        <c:axId val="587427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431048"/>
        <c:crosses val="autoZero"/>
        <c:auto val="1"/>
        <c:lblAlgn val="ctr"/>
        <c:lblOffset val="100"/>
        <c:noMultiLvlLbl val="0"/>
      </c:catAx>
      <c:valAx>
        <c:axId val="5874310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dirty="0"/>
                  <a:t>Star rating (1-5)</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42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'Patient Feedback_Mar21_with PNS'!$A$9</c:f>
              <c:strCache>
                <c:ptCount val="1"/>
                <c:pt idx="0">
                  <c:v>Positive (4-5*)</c:v>
                </c:pt>
              </c:strCache>
            </c:strRef>
          </c:tx>
          <c:spPr>
            <a:solidFill>
              <a:schemeClr val="accent1"/>
            </a:solidFill>
            <a:ln>
              <a:noFill/>
            </a:ln>
            <a:effectLst/>
          </c:spPr>
          <c:invertIfNegative val="0"/>
          <c:cat>
            <c:strRef>
              <c:f>'Patient Feedback_Mar21_with PNS'!$B$8:$F$8</c:f>
              <c:strCache>
                <c:ptCount val="5"/>
                <c:pt idx="0">
                  <c:v>Asian (n. 38)</c:v>
                </c:pt>
                <c:pt idx="1">
                  <c:v>Black (n.97)</c:v>
                </c:pt>
                <c:pt idx="2">
                  <c:v>Mixed / Multiple Ethnic Backgrounds (n.23)</c:v>
                </c:pt>
                <c:pt idx="3">
                  <c:v>Other Ethnic Group (n.20)</c:v>
                </c:pt>
                <c:pt idx="4">
                  <c:v>White (n. 796)</c:v>
                </c:pt>
              </c:strCache>
            </c:strRef>
          </c:cat>
          <c:val>
            <c:numRef>
              <c:f>'Patient Feedback_Mar21_with PNS'!$B$9:$F$9</c:f>
              <c:numCache>
                <c:formatCode>General</c:formatCode>
                <c:ptCount val="5"/>
                <c:pt idx="0">
                  <c:v>78.94</c:v>
                </c:pt>
                <c:pt idx="1">
                  <c:v>76.290000000000006</c:v>
                </c:pt>
                <c:pt idx="2">
                  <c:v>68.83</c:v>
                </c:pt>
                <c:pt idx="3">
                  <c:v>70</c:v>
                </c:pt>
                <c:pt idx="4">
                  <c:v>83.29</c:v>
                </c:pt>
              </c:numCache>
            </c:numRef>
          </c:val>
          <c:extLst>
            <c:ext xmlns:c16="http://schemas.microsoft.com/office/drawing/2014/chart" uri="{C3380CC4-5D6E-409C-BE32-E72D297353CC}">
              <c16:uniqueId val="{00000000-6380-41F0-8800-76EF514C72EE}"/>
            </c:ext>
          </c:extLst>
        </c:ser>
        <c:ser>
          <c:idx val="1"/>
          <c:order val="1"/>
          <c:tx>
            <c:strRef>
              <c:f>'Patient Feedback_Mar21_with PNS'!$A$10</c:f>
              <c:strCache>
                <c:ptCount val="1"/>
                <c:pt idx="0">
                  <c:v>Neutral (3*)</c:v>
                </c:pt>
              </c:strCache>
            </c:strRef>
          </c:tx>
          <c:spPr>
            <a:solidFill>
              <a:schemeClr val="accent2"/>
            </a:solidFill>
            <a:ln>
              <a:noFill/>
            </a:ln>
            <a:effectLst/>
          </c:spPr>
          <c:invertIfNegative val="0"/>
          <c:cat>
            <c:strRef>
              <c:f>'Patient Feedback_Mar21_with PNS'!$B$8:$F$8</c:f>
              <c:strCache>
                <c:ptCount val="5"/>
                <c:pt idx="0">
                  <c:v>Asian (n. 38)</c:v>
                </c:pt>
                <c:pt idx="1">
                  <c:v>Black (n.97)</c:v>
                </c:pt>
                <c:pt idx="2">
                  <c:v>Mixed / Multiple Ethnic Backgrounds (n.23)</c:v>
                </c:pt>
                <c:pt idx="3">
                  <c:v>Other Ethnic Group (n.20)</c:v>
                </c:pt>
                <c:pt idx="4">
                  <c:v>White (n. 796)</c:v>
                </c:pt>
              </c:strCache>
            </c:strRef>
          </c:cat>
          <c:val>
            <c:numRef>
              <c:f>'Patient Feedback_Mar21_with PNS'!$B$10:$F$10</c:f>
              <c:numCache>
                <c:formatCode>General</c:formatCode>
                <c:ptCount val="5"/>
                <c:pt idx="0">
                  <c:v>13.16</c:v>
                </c:pt>
                <c:pt idx="1">
                  <c:v>11.34</c:v>
                </c:pt>
                <c:pt idx="2">
                  <c:v>17.39</c:v>
                </c:pt>
                <c:pt idx="3">
                  <c:v>20</c:v>
                </c:pt>
                <c:pt idx="4">
                  <c:v>9.0500000000000007</c:v>
                </c:pt>
              </c:numCache>
            </c:numRef>
          </c:val>
          <c:extLst>
            <c:ext xmlns:c16="http://schemas.microsoft.com/office/drawing/2014/chart" uri="{C3380CC4-5D6E-409C-BE32-E72D297353CC}">
              <c16:uniqueId val="{00000001-6380-41F0-8800-76EF514C72EE}"/>
            </c:ext>
          </c:extLst>
        </c:ser>
        <c:ser>
          <c:idx val="2"/>
          <c:order val="2"/>
          <c:tx>
            <c:strRef>
              <c:f>'Patient Feedback_Mar21_with PNS'!$A$11</c:f>
              <c:strCache>
                <c:ptCount val="1"/>
                <c:pt idx="0">
                  <c:v>Negative (1-2*)</c:v>
                </c:pt>
              </c:strCache>
            </c:strRef>
          </c:tx>
          <c:spPr>
            <a:solidFill>
              <a:schemeClr val="accent3"/>
            </a:solidFill>
            <a:ln>
              <a:noFill/>
            </a:ln>
            <a:effectLst/>
          </c:spPr>
          <c:invertIfNegative val="0"/>
          <c:cat>
            <c:strRef>
              <c:f>'Patient Feedback_Mar21_with PNS'!$B$8:$F$8</c:f>
              <c:strCache>
                <c:ptCount val="5"/>
                <c:pt idx="0">
                  <c:v>Asian (n. 38)</c:v>
                </c:pt>
                <c:pt idx="1">
                  <c:v>Black (n.97)</c:v>
                </c:pt>
                <c:pt idx="2">
                  <c:v>Mixed / Multiple Ethnic Backgrounds (n.23)</c:v>
                </c:pt>
                <c:pt idx="3">
                  <c:v>Other Ethnic Group (n.20)</c:v>
                </c:pt>
                <c:pt idx="4">
                  <c:v>White (n. 796)</c:v>
                </c:pt>
              </c:strCache>
            </c:strRef>
          </c:cat>
          <c:val>
            <c:numRef>
              <c:f>'Patient Feedback_Mar21_with PNS'!$B$11:$F$11</c:f>
              <c:numCache>
                <c:formatCode>General</c:formatCode>
                <c:ptCount val="5"/>
                <c:pt idx="0">
                  <c:v>7.89</c:v>
                </c:pt>
                <c:pt idx="1">
                  <c:v>12.37</c:v>
                </c:pt>
                <c:pt idx="2">
                  <c:v>13.04</c:v>
                </c:pt>
                <c:pt idx="3">
                  <c:v>10</c:v>
                </c:pt>
                <c:pt idx="4">
                  <c:v>7.66</c:v>
                </c:pt>
              </c:numCache>
            </c:numRef>
          </c:val>
          <c:extLst>
            <c:ext xmlns:c16="http://schemas.microsoft.com/office/drawing/2014/chart" uri="{C3380CC4-5D6E-409C-BE32-E72D297353CC}">
              <c16:uniqueId val="{00000002-6380-41F0-8800-76EF514C72EE}"/>
            </c:ext>
          </c:extLst>
        </c:ser>
        <c:dLbls>
          <c:showLegendKey val="0"/>
          <c:showVal val="0"/>
          <c:showCatName val="0"/>
          <c:showSerName val="0"/>
          <c:showPercent val="0"/>
          <c:showBubbleSize val="0"/>
        </c:dLbls>
        <c:gapWidth val="219"/>
        <c:overlap val="100"/>
        <c:axId val="647818848"/>
        <c:axId val="647820160"/>
      </c:barChart>
      <c:catAx>
        <c:axId val="64781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820160"/>
        <c:crosses val="autoZero"/>
        <c:auto val="1"/>
        <c:lblAlgn val="ctr"/>
        <c:lblOffset val="100"/>
        <c:noMultiLvlLbl val="0"/>
      </c:catAx>
      <c:valAx>
        <c:axId val="647820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818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'Patient Feedback_Mar21_with PNS'!$A$2</c:f>
              <c:strCache>
                <c:ptCount val="1"/>
                <c:pt idx="0">
                  <c:v>Very Good (5*)</c:v>
                </c:pt>
              </c:strCache>
            </c:strRef>
          </c:tx>
          <c:spPr>
            <a:solidFill>
              <a:schemeClr val="accent1"/>
            </a:solidFill>
            <a:ln>
              <a:noFill/>
            </a:ln>
            <a:effectLst/>
          </c:spPr>
          <c:invertIfNegative val="0"/>
          <c:cat>
            <c:strRef>
              <c:f>'Patient Feedback_Mar21_with PNS'!$B$1:$F$1</c:f>
              <c:strCache>
                <c:ptCount val="5"/>
                <c:pt idx="0">
                  <c:v>Asian (n. 38)</c:v>
                </c:pt>
                <c:pt idx="1">
                  <c:v>Black (n.97)</c:v>
                </c:pt>
                <c:pt idx="2">
                  <c:v>Mixed / Multiple Ethnic Backgrounds (n.23)</c:v>
                </c:pt>
                <c:pt idx="3">
                  <c:v>Other Ethnic Group (n.20)</c:v>
                </c:pt>
                <c:pt idx="4">
                  <c:v>White (n. 796)</c:v>
                </c:pt>
              </c:strCache>
            </c:strRef>
          </c:cat>
          <c:val>
            <c:numRef>
              <c:f>'Patient Feedback_Mar21_with PNS'!$B$2:$F$2</c:f>
              <c:numCache>
                <c:formatCode>General</c:formatCode>
                <c:ptCount val="5"/>
                <c:pt idx="0">
                  <c:v>55.26</c:v>
                </c:pt>
                <c:pt idx="1">
                  <c:v>44.33</c:v>
                </c:pt>
                <c:pt idx="2">
                  <c:v>47.83</c:v>
                </c:pt>
                <c:pt idx="3">
                  <c:v>50</c:v>
                </c:pt>
                <c:pt idx="4">
                  <c:v>50.88</c:v>
                </c:pt>
              </c:numCache>
            </c:numRef>
          </c:val>
          <c:extLst>
            <c:ext xmlns:c16="http://schemas.microsoft.com/office/drawing/2014/chart" uri="{C3380CC4-5D6E-409C-BE32-E72D297353CC}">
              <c16:uniqueId val="{00000000-D992-45D3-89D9-3F9AD824AFC8}"/>
            </c:ext>
          </c:extLst>
        </c:ser>
        <c:ser>
          <c:idx val="1"/>
          <c:order val="1"/>
          <c:tx>
            <c:strRef>
              <c:f>'Patient Feedback_Mar21_with PNS'!$A$3</c:f>
              <c:strCache>
                <c:ptCount val="1"/>
                <c:pt idx="0">
                  <c:v>Good (4*)</c:v>
                </c:pt>
              </c:strCache>
            </c:strRef>
          </c:tx>
          <c:spPr>
            <a:solidFill>
              <a:schemeClr val="accent2"/>
            </a:solidFill>
            <a:ln>
              <a:noFill/>
            </a:ln>
            <a:effectLst/>
          </c:spPr>
          <c:invertIfNegative val="0"/>
          <c:cat>
            <c:strRef>
              <c:f>'Patient Feedback_Mar21_with PNS'!$B$1:$F$1</c:f>
              <c:strCache>
                <c:ptCount val="5"/>
                <c:pt idx="0">
                  <c:v>Asian (n. 38)</c:v>
                </c:pt>
                <c:pt idx="1">
                  <c:v>Black (n.97)</c:v>
                </c:pt>
                <c:pt idx="2">
                  <c:v>Mixed / Multiple Ethnic Backgrounds (n.23)</c:v>
                </c:pt>
                <c:pt idx="3">
                  <c:v>Other Ethnic Group (n.20)</c:v>
                </c:pt>
                <c:pt idx="4">
                  <c:v>White (n. 796)</c:v>
                </c:pt>
              </c:strCache>
            </c:strRef>
          </c:cat>
          <c:val>
            <c:numRef>
              <c:f>'Patient Feedback_Mar21_with PNS'!$B$3:$F$3</c:f>
              <c:numCache>
                <c:formatCode>General</c:formatCode>
                <c:ptCount val="5"/>
                <c:pt idx="0">
                  <c:v>23.68</c:v>
                </c:pt>
                <c:pt idx="1">
                  <c:v>31.96</c:v>
                </c:pt>
                <c:pt idx="2">
                  <c:v>21</c:v>
                </c:pt>
                <c:pt idx="3">
                  <c:v>20</c:v>
                </c:pt>
                <c:pt idx="4">
                  <c:v>32.409999999999997</c:v>
                </c:pt>
              </c:numCache>
            </c:numRef>
          </c:val>
          <c:extLst>
            <c:ext xmlns:c16="http://schemas.microsoft.com/office/drawing/2014/chart" uri="{C3380CC4-5D6E-409C-BE32-E72D297353CC}">
              <c16:uniqueId val="{00000001-D992-45D3-89D9-3F9AD824AFC8}"/>
            </c:ext>
          </c:extLst>
        </c:ser>
        <c:ser>
          <c:idx val="2"/>
          <c:order val="2"/>
          <c:tx>
            <c:strRef>
              <c:f>'Patient Feedback_Mar21_with PNS'!$A$4</c:f>
              <c:strCache>
                <c:ptCount val="1"/>
                <c:pt idx="0">
                  <c:v>Average (3*)</c:v>
                </c:pt>
              </c:strCache>
            </c:strRef>
          </c:tx>
          <c:spPr>
            <a:solidFill>
              <a:schemeClr val="accent3"/>
            </a:solidFill>
            <a:ln>
              <a:noFill/>
            </a:ln>
            <a:effectLst/>
          </c:spPr>
          <c:invertIfNegative val="0"/>
          <c:cat>
            <c:strRef>
              <c:f>'Patient Feedback_Mar21_with PNS'!$B$1:$F$1</c:f>
              <c:strCache>
                <c:ptCount val="5"/>
                <c:pt idx="0">
                  <c:v>Asian (n. 38)</c:v>
                </c:pt>
                <c:pt idx="1">
                  <c:v>Black (n.97)</c:v>
                </c:pt>
                <c:pt idx="2">
                  <c:v>Mixed / Multiple Ethnic Backgrounds (n.23)</c:v>
                </c:pt>
                <c:pt idx="3">
                  <c:v>Other Ethnic Group (n.20)</c:v>
                </c:pt>
                <c:pt idx="4">
                  <c:v>White (n. 796)</c:v>
                </c:pt>
              </c:strCache>
            </c:strRef>
          </c:cat>
          <c:val>
            <c:numRef>
              <c:f>'Patient Feedback_Mar21_with PNS'!$B$4:$F$4</c:f>
              <c:numCache>
                <c:formatCode>General</c:formatCode>
                <c:ptCount val="5"/>
                <c:pt idx="0">
                  <c:v>13.16</c:v>
                </c:pt>
                <c:pt idx="1">
                  <c:v>11.34</c:v>
                </c:pt>
                <c:pt idx="2">
                  <c:v>17.39</c:v>
                </c:pt>
                <c:pt idx="3">
                  <c:v>20</c:v>
                </c:pt>
                <c:pt idx="4">
                  <c:v>9.0500000000000007</c:v>
                </c:pt>
              </c:numCache>
            </c:numRef>
          </c:val>
          <c:extLst>
            <c:ext xmlns:c16="http://schemas.microsoft.com/office/drawing/2014/chart" uri="{C3380CC4-5D6E-409C-BE32-E72D297353CC}">
              <c16:uniqueId val="{00000002-D992-45D3-89D9-3F9AD824AFC8}"/>
            </c:ext>
          </c:extLst>
        </c:ser>
        <c:ser>
          <c:idx val="3"/>
          <c:order val="3"/>
          <c:tx>
            <c:strRef>
              <c:f>'Patient Feedback_Mar21_with PNS'!$A$5</c:f>
              <c:strCache>
                <c:ptCount val="1"/>
                <c:pt idx="0">
                  <c:v>Bad (2*)</c:v>
                </c:pt>
              </c:strCache>
            </c:strRef>
          </c:tx>
          <c:spPr>
            <a:solidFill>
              <a:schemeClr val="accent4"/>
            </a:solidFill>
            <a:ln>
              <a:noFill/>
            </a:ln>
            <a:effectLst/>
          </c:spPr>
          <c:invertIfNegative val="0"/>
          <c:cat>
            <c:strRef>
              <c:f>'Patient Feedback_Mar21_with PNS'!$B$1:$F$1</c:f>
              <c:strCache>
                <c:ptCount val="5"/>
                <c:pt idx="0">
                  <c:v>Asian (n. 38)</c:v>
                </c:pt>
                <c:pt idx="1">
                  <c:v>Black (n.97)</c:v>
                </c:pt>
                <c:pt idx="2">
                  <c:v>Mixed / Multiple Ethnic Backgrounds (n.23)</c:v>
                </c:pt>
                <c:pt idx="3">
                  <c:v>Other Ethnic Group (n.20)</c:v>
                </c:pt>
                <c:pt idx="4">
                  <c:v>White (n. 796)</c:v>
                </c:pt>
              </c:strCache>
            </c:strRef>
          </c:cat>
          <c:val>
            <c:numRef>
              <c:f>'Patient Feedback_Mar21_with PNS'!$B$5:$F$5</c:f>
              <c:numCache>
                <c:formatCode>General</c:formatCode>
                <c:ptCount val="5"/>
                <c:pt idx="0">
                  <c:v>7.89</c:v>
                </c:pt>
                <c:pt idx="1">
                  <c:v>9.2799999999999994</c:v>
                </c:pt>
                <c:pt idx="2">
                  <c:v>0</c:v>
                </c:pt>
                <c:pt idx="3">
                  <c:v>0</c:v>
                </c:pt>
                <c:pt idx="4">
                  <c:v>4.7699999999999996</c:v>
                </c:pt>
              </c:numCache>
            </c:numRef>
          </c:val>
          <c:extLst>
            <c:ext xmlns:c16="http://schemas.microsoft.com/office/drawing/2014/chart" uri="{C3380CC4-5D6E-409C-BE32-E72D297353CC}">
              <c16:uniqueId val="{00000003-D992-45D3-89D9-3F9AD824AFC8}"/>
            </c:ext>
          </c:extLst>
        </c:ser>
        <c:ser>
          <c:idx val="4"/>
          <c:order val="4"/>
          <c:tx>
            <c:strRef>
              <c:f>'Patient Feedback_Mar21_with PNS'!$A$6</c:f>
              <c:strCache>
                <c:ptCount val="1"/>
                <c:pt idx="0">
                  <c:v>Very Bad (1*)</c:v>
                </c:pt>
              </c:strCache>
            </c:strRef>
          </c:tx>
          <c:spPr>
            <a:solidFill>
              <a:schemeClr val="accent5"/>
            </a:solidFill>
            <a:ln>
              <a:noFill/>
            </a:ln>
            <a:effectLst/>
          </c:spPr>
          <c:invertIfNegative val="0"/>
          <c:cat>
            <c:strRef>
              <c:f>'Patient Feedback_Mar21_with PNS'!$B$1:$F$1</c:f>
              <c:strCache>
                <c:ptCount val="5"/>
                <c:pt idx="0">
                  <c:v>Asian (n. 38)</c:v>
                </c:pt>
                <c:pt idx="1">
                  <c:v>Black (n.97)</c:v>
                </c:pt>
                <c:pt idx="2">
                  <c:v>Mixed / Multiple Ethnic Backgrounds (n.23)</c:v>
                </c:pt>
                <c:pt idx="3">
                  <c:v>Other Ethnic Group (n.20)</c:v>
                </c:pt>
                <c:pt idx="4">
                  <c:v>White (n. 796)</c:v>
                </c:pt>
              </c:strCache>
            </c:strRef>
          </c:cat>
          <c:val>
            <c:numRef>
              <c:f>'Patient Feedback_Mar21_with PNS'!$B$6:$F$6</c:f>
              <c:numCache>
                <c:formatCode>General</c:formatCode>
                <c:ptCount val="5"/>
                <c:pt idx="0">
                  <c:v>0</c:v>
                </c:pt>
                <c:pt idx="1">
                  <c:v>3.09</c:v>
                </c:pt>
                <c:pt idx="2">
                  <c:v>13.04</c:v>
                </c:pt>
                <c:pt idx="3">
                  <c:v>10</c:v>
                </c:pt>
                <c:pt idx="4">
                  <c:v>2.89</c:v>
                </c:pt>
              </c:numCache>
            </c:numRef>
          </c:val>
          <c:extLst>
            <c:ext xmlns:c16="http://schemas.microsoft.com/office/drawing/2014/chart" uri="{C3380CC4-5D6E-409C-BE32-E72D297353CC}">
              <c16:uniqueId val="{00000004-D992-45D3-89D9-3F9AD824AFC8}"/>
            </c:ext>
          </c:extLst>
        </c:ser>
        <c:dLbls>
          <c:showLegendKey val="0"/>
          <c:showVal val="0"/>
          <c:showCatName val="0"/>
          <c:showSerName val="0"/>
          <c:showPercent val="0"/>
          <c:showBubbleSize val="0"/>
        </c:dLbls>
        <c:gapWidth val="219"/>
        <c:axId val="619354432"/>
        <c:axId val="619356072"/>
      </c:barChart>
      <c:catAx>
        <c:axId val="61935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356072"/>
        <c:crosses val="autoZero"/>
        <c:auto val="1"/>
        <c:lblAlgn val="ctr"/>
        <c:lblOffset val="100"/>
        <c:noMultiLvlLbl val="0"/>
      </c:catAx>
      <c:valAx>
        <c:axId val="619356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354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50" baseline="0">
                <a:solidFill>
                  <a:schemeClr val="tx1">
                    <a:lumMod val="65000"/>
                    <a:lumOff val="35000"/>
                  </a:schemeClr>
                </a:solidFill>
                <a:latin typeface="+mn-lt"/>
                <a:ea typeface="+mn-ea"/>
                <a:cs typeface="+mn-cs"/>
              </a:defRPr>
            </a:pPr>
            <a:r>
              <a:rPr lang="en-US" sz="1200" b="0" dirty="0"/>
              <a:t>Asian ethnic</a:t>
            </a:r>
            <a:r>
              <a:rPr lang="en-US" sz="1200" b="0" baseline="0" dirty="0"/>
              <a:t> group</a:t>
            </a:r>
            <a:r>
              <a:rPr lang="en-US" sz="1200" b="0" dirty="0"/>
              <a:t> (n.38)</a:t>
            </a:r>
          </a:p>
        </c:rich>
      </c:tx>
      <c:overlay val="0"/>
      <c:spPr>
        <a:noFill/>
        <a:ln>
          <a:noFill/>
        </a:ln>
        <a:effectLst/>
      </c:spPr>
      <c:txPr>
        <a:bodyPr rot="0" spcFirstLastPara="1" vertOverflow="ellipsis" vert="horz" wrap="square" anchor="ctr" anchorCtr="1"/>
        <a:lstStyle/>
        <a:p>
          <a:pPr>
            <a:defRPr sz="1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'Pie Charts'!$B$3</c:f>
              <c:strCache>
                <c:ptCount val="1"/>
                <c:pt idx="0">
                  <c:v>Asian (n.38)</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784-4B21-9E01-EF00BD57FD7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784-4B21-9E01-EF00BD57FD7A}"/>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784-4B21-9E01-EF00BD57FD7A}"/>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784-4B21-9E01-EF00BD57FD7A}"/>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9784-4B21-9E01-EF00BD57FD7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 Charts'!$A$4:$A$8</c:f>
              <c:strCache>
                <c:ptCount val="5"/>
                <c:pt idx="0">
                  <c:v>Very good</c:v>
                </c:pt>
                <c:pt idx="1">
                  <c:v>Good</c:v>
                </c:pt>
                <c:pt idx="2">
                  <c:v>Average</c:v>
                </c:pt>
                <c:pt idx="3">
                  <c:v>Bad</c:v>
                </c:pt>
                <c:pt idx="4">
                  <c:v>Very bad</c:v>
                </c:pt>
              </c:strCache>
            </c:strRef>
          </c:cat>
          <c:val>
            <c:numRef>
              <c:f>'Pie Charts'!$B$4:$B$8</c:f>
              <c:numCache>
                <c:formatCode>General</c:formatCode>
                <c:ptCount val="5"/>
                <c:pt idx="0">
                  <c:v>55.26</c:v>
                </c:pt>
                <c:pt idx="1">
                  <c:v>23.68</c:v>
                </c:pt>
                <c:pt idx="2">
                  <c:v>13.16</c:v>
                </c:pt>
                <c:pt idx="3">
                  <c:v>7.89</c:v>
                </c:pt>
                <c:pt idx="4">
                  <c:v>0</c:v>
                </c:pt>
              </c:numCache>
            </c:numRef>
          </c:val>
          <c:extLst>
            <c:ext xmlns:c16="http://schemas.microsoft.com/office/drawing/2014/chart" uri="{C3380CC4-5D6E-409C-BE32-E72D297353CC}">
              <c16:uniqueId val="{0000000A-9784-4B21-9E01-EF00BD57FD7A}"/>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50" baseline="0">
                <a:solidFill>
                  <a:schemeClr val="tx1">
                    <a:lumMod val="65000"/>
                    <a:lumOff val="35000"/>
                  </a:schemeClr>
                </a:solidFill>
                <a:latin typeface="+mn-lt"/>
                <a:ea typeface="+mn-ea"/>
                <a:cs typeface="+mn-cs"/>
              </a:defRPr>
            </a:pPr>
            <a:r>
              <a:rPr lang="en-US" sz="1200" b="0" dirty="0"/>
              <a:t>Black ethnic group</a:t>
            </a:r>
            <a:r>
              <a:rPr lang="en-US" sz="1200" b="0" baseline="0" dirty="0"/>
              <a:t> </a:t>
            </a:r>
            <a:r>
              <a:rPr lang="en-US" sz="1200" b="0" dirty="0"/>
              <a:t>(n.97)</a:t>
            </a:r>
          </a:p>
        </c:rich>
      </c:tx>
      <c:overlay val="0"/>
      <c:spPr>
        <a:noFill/>
        <a:ln>
          <a:noFill/>
        </a:ln>
        <a:effectLst/>
      </c:spPr>
      <c:txPr>
        <a:bodyPr rot="0" spcFirstLastPara="1" vertOverflow="ellipsis" vert="horz" wrap="square" anchor="ctr" anchorCtr="1"/>
        <a:lstStyle/>
        <a:p>
          <a:pPr>
            <a:defRPr sz="1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'Pie Charts'!$C$3</c:f>
              <c:strCache>
                <c:ptCount val="1"/>
                <c:pt idx="0">
                  <c:v>Black (n.97)</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DE9-4D1C-8EF0-DC061FF5680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DE9-4D1C-8EF0-DC061FF56800}"/>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DE9-4D1C-8EF0-DC061FF56800}"/>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DE9-4D1C-8EF0-DC061FF56800}"/>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DE9-4D1C-8EF0-DC061FF5680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 Charts'!$A$4:$A$8</c:f>
              <c:strCache>
                <c:ptCount val="5"/>
                <c:pt idx="0">
                  <c:v>Very good</c:v>
                </c:pt>
                <c:pt idx="1">
                  <c:v>Good</c:v>
                </c:pt>
                <c:pt idx="2">
                  <c:v>Average</c:v>
                </c:pt>
                <c:pt idx="3">
                  <c:v>Bad</c:v>
                </c:pt>
                <c:pt idx="4">
                  <c:v>Very bad</c:v>
                </c:pt>
              </c:strCache>
            </c:strRef>
          </c:cat>
          <c:val>
            <c:numRef>
              <c:f>'Pie Charts'!$C$4:$C$8</c:f>
              <c:numCache>
                <c:formatCode>General</c:formatCode>
                <c:ptCount val="5"/>
                <c:pt idx="0">
                  <c:v>44.33</c:v>
                </c:pt>
                <c:pt idx="1">
                  <c:v>31.96</c:v>
                </c:pt>
                <c:pt idx="2">
                  <c:v>11.34</c:v>
                </c:pt>
                <c:pt idx="3">
                  <c:v>9.2799999999999994</c:v>
                </c:pt>
                <c:pt idx="4">
                  <c:v>3.09</c:v>
                </c:pt>
              </c:numCache>
            </c:numRef>
          </c:val>
          <c:extLst>
            <c:ext xmlns:c16="http://schemas.microsoft.com/office/drawing/2014/chart" uri="{C3380CC4-5D6E-409C-BE32-E72D297353CC}">
              <c16:uniqueId val="{0000000A-DDE9-4D1C-8EF0-DC061FF56800}"/>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50" baseline="0">
                <a:solidFill>
                  <a:schemeClr val="tx1">
                    <a:lumMod val="65000"/>
                    <a:lumOff val="35000"/>
                  </a:schemeClr>
                </a:solidFill>
                <a:latin typeface="+mn-lt"/>
                <a:ea typeface="+mn-ea"/>
                <a:cs typeface="+mn-cs"/>
              </a:defRPr>
            </a:pPr>
            <a:r>
              <a:rPr lang="en-GB" sz="1200" b="0" dirty="0"/>
              <a:t>Mixed / Multiple Ethnic group (n.23</a:t>
            </a:r>
            <a:r>
              <a:rPr lang="en-GB" sz="1200" dirty="0"/>
              <a:t>)</a:t>
            </a:r>
          </a:p>
        </c:rich>
      </c:tx>
      <c:overlay val="0"/>
      <c:spPr>
        <a:noFill/>
        <a:ln>
          <a:noFill/>
        </a:ln>
        <a:effectLst/>
      </c:spPr>
      <c:txPr>
        <a:bodyPr rot="0" spcFirstLastPara="1" vertOverflow="ellipsis" vert="horz" wrap="square" anchor="ctr" anchorCtr="1"/>
        <a:lstStyle/>
        <a:p>
          <a:pPr>
            <a:defRPr sz="1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'Pie Charts'!$D$3</c:f>
              <c:strCache>
                <c:ptCount val="1"/>
                <c:pt idx="0">
                  <c:v>Mixed / Multiple Ethnic Backgrounds (n.23)</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698-42E7-B425-297E714B630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698-42E7-B425-297E714B630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698-42E7-B425-297E714B6306}"/>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698-42E7-B425-297E714B6306}"/>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3698-42E7-B425-297E714B630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 Charts'!$A$4:$A$8</c:f>
              <c:strCache>
                <c:ptCount val="5"/>
                <c:pt idx="0">
                  <c:v>Very good</c:v>
                </c:pt>
                <c:pt idx="1">
                  <c:v>Good</c:v>
                </c:pt>
                <c:pt idx="2">
                  <c:v>Average</c:v>
                </c:pt>
                <c:pt idx="3">
                  <c:v>Bad</c:v>
                </c:pt>
                <c:pt idx="4">
                  <c:v>Very bad</c:v>
                </c:pt>
              </c:strCache>
            </c:strRef>
          </c:cat>
          <c:val>
            <c:numRef>
              <c:f>'Pie Charts'!$D$4:$D$8</c:f>
              <c:numCache>
                <c:formatCode>General</c:formatCode>
                <c:ptCount val="5"/>
                <c:pt idx="0">
                  <c:v>47.83</c:v>
                </c:pt>
                <c:pt idx="1">
                  <c:v>21</c:v>
                </c:pt>
                <c:pt idx="2">
                  <c:v>17.39</c:v>
                </c:pt>
                <c:pt idx="3">
                  <c:v>0</c:v>
                </c:pt>
                <c:pt idx="4">
                  <c:v>13.04</c:v>
                </c:pt>
              </c:numCache>
            </c:numRef>
          </c:val>
          <c:extLst>
            <c:ext xmlns:c16="http://schemas.microsoft.com/office/drawing/2014/chart" uri="{C3380CC4-5D6E-409C-BE32-E72D297353CC}">
              <c16:uniqueId val="{0000000A-3698-42E7-B425-297E714B6306}"/>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50" baseline="0">
                <a:solidFill>
                  <a:schemeClr val="tx1">
                    <a:lumMod val="65000"/>
                    <a:lumOff val="35000"/>
                  </a:schemeClr>
                </a:solidFill>
                <a:latin typeface="+mn-lt"/>
                <a:ea typeface="+mn-ea"/>
                <a:cs typeface="+mn-cs"/>
              </a:defRPr>
            </a:pPr>
            <a:r>
              <a:rPr lang="en-US" sz="1200" b="0" dirty="0"/>
              <a:t>Other Ethnic groups</a:t>
            </a:r>
            <a:r>
              <a:rPr lang="en-US" sz="1200" b="0" baseline="0" dirty="0"/>
              <a:t> </a:t>
            </a:r>
            <a:r>
              <a:rPr lang="en-US" sz="1200" b="0" dirty="0"/>
              <a:t>(n.20)</a:t>
            </a:r>
          </a:p>
        </c:rich>
      </c:tx>
      <c:layout>
        <c:manualLayout>
          <c:xMode val="edge"/>
          <c:yMode val="edge"/>
          <c:x val="0.18229750724044677"/>
          <c:y val="0.24249166780569786"/>
        </c:manualLayout>
      </c:layout>
      <c:overlay val="0"/>
      <c:spPr>
        <a:noFill/>
        <a:ln>
          <a:noFill/>
        </a:ln>
        <a:effectLst/>
      </c:spPr>
      <c:txPr>
        <a:bodyPr rot="0" spcFirstLastPara="1" vertOverflow="ellipsis" vert="horz" wrap="square" anchor="ctr" anchorCtr="1"/>
        <a:lstStyle/>
        <a:p>
          <a:pPr>
            <a:defRPr sz="1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257416685356649"/>
          <c:y val="0.41418406137922897"/>
          <c:w val="0.53485166629286707"/>
          <c:h val="0.52524661297371544"/>
        </c:manualLayout>
      </c:layout>
      <c:pieChart>
        <c:varyColors val="1"/>
        <c:ser>
          <c:idx val="0"/>
          <c:order val="0"/>
          <c:tx>
            <c:strRef>
              <c:f>'Pie Charts'!$E$3</c:f>
              <c:strCache>
                <c:ptCount val="1"/>
                <c:pt idx="0">
                  <c:v>Other Ethnic Group (n.20)</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8F5-4177-B6E1-0FD53D77477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8F5-4177-B6E1-0FD53D77477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8F5-4177-B6E1-0FD53D774776}"/>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8F5-4177-B6E1-0FD53D774776}"/>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A8F5-4177-B6E1-0FD53D77477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 Charts'!$A$4:$A$8</c:f>
              <c:strCache>
                <c:ptCount val="5"/>
                <c:pt idx="0">
                  <c:v>Very good</c:v>
                </c:pt>
                <c:pt idx="1">
                  <c:v>Good</c:v>
                </c:pt>
                <c:pt idx="2">
                  <c:v>Average</c:v>
                </c:pt>
                <c:pt idx="3">
                  <c:v>Bad</c:v>
                </c:pt>
                <c:pt idx="4">
                  <c:v>Very bad</c:v>
                </c:pt>
              </c:strCache>
            </c:strRef>
          </c:cat>
          <c:val>
            <c:numRef>
              <c:f>'Pie Charts'!$E$4:$E$8</c:f>
              <c:numCache>
                <c:formatCode>General</c:formatCode>
                <c:ptCount val="5"/>
                <c:pt idx="0">
                  <c:v>50</c:v>
                </c:pt>
                <c:pt idx="1">
                  <c:v>20</c:v>
                </c:pt>
                <c:pt idx="2">
                  <c:v>20</c:v>
                </c:pt>
                <c:pt idx="3">
                  <c:v>0</c:v>
                </c:pt>
                <c:pt idx="4">
                  <c:v>10</c:v>
                </c:pt>
              </c:numCache>
            </c:numRef>
          </c:val>
          <c:extLst>
            <c:ext xmlns:c16="http://schemas.microsoft.com/office/drawing/2014/chart" uri="{C3380CC4-5D6E-409C-BE32-E72D297353CC}">
              <c16:uniqueId val="{0000000A-A8F5-4177-B6E1-0FD53D774776}"/>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Patient Feedback</a:t>
            </a:r>
            <a:endParaRPr dirty="0"/>
          </a:p>
          <a:p>
            <a:r>
              <a:rPr b="0" dirty="0"/>
              <a:t>No alt text provided.</a:t>
            </a:r>
            <a:endParaRPr dirty="0"/>
          </a:p>
          <a:p>
            <a:endParaRPr dirty="0"/>
          </a:p>
        </p:txBody>
      </p:sp>
    </p:spTree>
    <p:extLst>
      <p:ext uri="{BB962C8B-B14F-4D97-AF65-F5344CB8AC3E}">
        <p14:creationId xmlns:p14="http://schemas.microsoft.com/office/powerpoint/2010/main" val="3778529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Patient Feedback</a:t>
            </a:r>
            <a:endParaRPr dirty="0"/>
          </a:p>
          <a:p>
            <a:r>
              <a:rPr b="0" dirty="0"/>
              <a:t>No alt text provided.</a:t>
            </a:r>
            <a:endParaRPr dirty="0"/>
          </a:p>
          <a:p>
            <a:endParaRPr dirty="0"/>
          </a:p>
        </p:txBody>
      </p:sp>
    </p:spTree>
    <p:extLst>
      <p:ext uri="{BB962C8B-B14F-4D97-AF65-F5344CB8AC3E}">
        <p14:creationId xmlns:p14="http://schemas.microsoft.com/office/powerpoint/2010/main" val="2734526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clusteredColumnChart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15071d22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15071d22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1494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extLst>
      <p:ext uri="{BB962C8B-B14F-4D97-AF65-F5344CB8AC3E}">
        <p14:creationId xmlns:p14="http://schemas.microsoft.com/office/powerpoint/2010/main" val="2319422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15071d22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15071d22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8735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extLst>
      <p:ext uri="{BB962C8B-B14F-4D97-AF65-F5344CB8AC3E}">
        <p14:creationId xmlns:p14="http://schemas.microsoft.com/office/powerpoint/2010/main" val="4075205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extLst>
      <p:ext uri="{BB962C8B-B14F-4D97-AF65-F5344CB8AC3E}">
        <p14:creationId xmlns:p14="http://schemas.microsoft.com/office/powerpoint/2010/main" val="1679189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Main Themes by Sentiment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extLst>
      <p:ext uri="{BB962C8B-B14F-4D97-AF65-F5344CB8AC3E}">
        <p14:creationId xmlns:p14="http://schemas.microsoft.com/office/powerpoint/2010/main" val="322882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13f2e7b1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713f2e7b1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15071d22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15071d22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0418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71478115a7_1_17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71478115a7_1_17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71478115a7_1_17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71478115a7_1_17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229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15071d22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15071d22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13f2e7b1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13f2e7b1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28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15071d22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15071d22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99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15071d22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15071d22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5122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15071d22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15071d22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047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Reviews by Ethnic Background</a:t>
            </a:r>
            <a:endParaRPr dirty="0"/>
          </a:p>
          <a:p>
            <a:r>
              <a:rPr b="0" dirty="0"/>
              <a:t>No alt text provided.</a:t>
            </a:r>
            <a:endParaRPr dirty="0"/>
          </a:p>
          <a:p>
            <a:endParaRPr dirty="0"/>
          </a:p>
          <a:p>
            <a:r>
              <a:rPr b="1" dirty="0"/>
              <a:t>Overall Reviews by Borough and Ethnicity</a:t>
            </a:r>
            <a:endParaRPr dirty="0"/>
          </a:p>
          <a:p>
            <a:r>
              <a:rPr b="0" dirty="0"/>
              <a:t>No alt text provided.</a:t>
            </a:r>
            <a:endParaRPr dirty="0"/>
          </a:p>
          <a:p>
            <a:endParaRPr dirty="0"/>
          </a:p>
          <a:p>
            <a:r>
              <a:rPr b="1" dirty="0"/>
              <a:t>Overall Reviews by Borough and Ethnic Background</a:t>
            </a:r>
            <a:endParaRPr dirty="0"/>
          </a:p>
          <a:p>
            <a:r>
              <a:rPr b="0" dirty="0"/>
              <a:t>No alt text provided.</a:t>
            </a:r>
            <a:endParaRPr dirty="0"/>
          </a:p>
          <a:p>
            <a:endParaRPr dirty="0"/>
          </a:p>
        </p:txBody>
      </p:sp>
    </p:spTree>
    <p:extLst>
      <p:ext uri="{BB962C8B-B14F-4D97-AF65-F5344CB8AC3E}">
        <p14:creationId xmlns:p14="http://schemas.microsoft.com/office/powerpoint/2010/main" val="90626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ratingsvisual001</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4800" y="-22200"/>
            <a:ext cx="7341600" cy="520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888325" y="2056650"/>
            <a:ext cx="4878000" cy="10302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chemeClr val="lt1"/>
              </a:buClr>
              <a:buSzPts val="3600"/>
              <a:buNone/>
              <a:defRPr sz="3600">
                <a:solidFill>
                  <a:schemeClr val="lt1"/>
                </a:solidFill>
              </a:defRPr>
            </a:lvl1pPr>
            <a:lvl2pPr lvl="1" algn="ctr">
              <a:lnSpc>
                <a:spcPct val="90000"/>
              </a:lnSpc>
              <a:spcBef>
                <a:spcPts val="0"/>
              </a:spcBef>
              <a:spcAft>
                <a:spcPts val="0"/>
              </a:spcAft>
              <a:buClr>
                <a:schemeClr val="accent1"/>
              </a:buClr>
              <a:buSzPts val="5200"/>
              <a:buNone/>
              <a:defRPr sz="5200">
                <a:solidFill>
                  <a:schemeClr val="accent1"/>
                </a:solidFill>
              </a:defRPr>
            </a:lvl2pPr>
            <a:lvl3pPr lvl="2" algn="ctr">
              <a:lnSpc>
                <a:spcPct val="90000"/>
              </a:lnSpc>
              <a:spcBef>
                <a:spcPts val="0"/>
              </a:spcBef>
              <a:spcAft>
                <a:spcPts val="0"/>
              </a:spcAft>
              <a:buClr>
                <a:schemeClr val="accent1"/>
              </a:buClr>
              <a:buSzPts val="5200"/>
              <a:buNone/>
              <a:defRPr sz="5200">
                <a:solidFill>
                  <a:schemeClr val="accent1"/>
                </a:solidFill>
              </a:defRPr>
            </a:lvl3pPr>
            <a:lvl4pPr lvl="3" algn="ctr">
              <a:lnSpc>
                <a:spcPct val="90000"/>
              </a:lnSpc>
              <a:spcBef>
                <a:spcPts val="0"/>
              </a:spcBef>
              <a:spcAft>
                <a:spcPts val="0"/>
              </a:spcAft>
              <a:buClr>
                <a:schemeClr val="accent1"/>
              </a:buClr>
              <a:buSzPts val="5200"/>
              <a:buNone/>
              <a:defRPr sz="5200">
                <a:solidFill>
                  <a:schemeClr val="accent1"/>
                </a:solidFill>
              </a:defRPr>
            </a:lvl4pPr>
            <a:lvl5pPr lvl="4" algn="ctr">
              <a:lnSpc>
                <a:spcPct val="90000"/>
              </a:lnSpc>
              <a:spcBef>
                <a:spcPts val="0"/>
              </a:spcBef>
              <a:spcAft>
                <a:spcPts val="0"/>
              </a:spcAft>
              <a:buClr>
                <a:schemeClr val="accent1"/>
              </a:buClr>
              <a:buSzPts val="5200"/>
              <a:buNone/>
              <a:defRPr sz="5200">
                <a:solidFill>
                  <a:schemeClr val="accent1"/>
                </a:solidFill>
              </a:defRPr>
            </a:lvl5pPr>
            <a:lvl6pPr lvl="5" algn="ctr">
              <a:lnSpc>
                <a:spcPct val="90000"/>
              </a:lnSpc>
              <a:spcBef>
                <a:spcPts val="0"/>
              </a:spcBef>
              <a:spcAft>
                <a:spcPts val="0"/>
              </a:spcAft>
              <a:buClr>
                <a:schemeClr val="accent1"/>
              </a:buClr>
              <a:buSzPts val="5200"/>
              <a:buNone/>
              <a:defRPr sz="5200">
                <a:solidFill>
                  <a:schemeClr val="accent1"/>
                </a:solidFill>
              </a:defRPr>
            </a:lvl6pPr>
            <a:lvl7pPr lvl="6" algn="ctr">
              <a:lnSpc>
                <a:spcPct val="90000"/>
              </a:lnSpc>
              <a:spcBef>
                <a:spcPts val="0"/>
              </a:spcBef>
              <a:spcAft>
                <a:spcPts val="0"/>
              </a:spcAft>
              <a:buClr>
                <a:schemeClr val="accent1"/>
              </a:buClr>
              <a:buSzPts val="5200"/>
              <a:buNone/>
              <a:defRPr sz="5200">
                <a:solidFill>
                  <a:schemeClr val="accent1"/>
                </a:solidFill>
              </a:defRPr>
            </a:lvl7pPr>
            <a:lvl8pPr lvl="7" algn="ctr">
              <a:lnSpc>
                <a:spcPct val="90000"/>
              </a:lnSpc>
              <a:spcBef>
                <a:spcPts val="0"/>
              </a:spcBef>
              <a:spcAft>
                <a:spcPts val="0"/>
              </a:spcAft>
              <a:buClr>
                <a:schemeClr val="accent1"/>
              </a:buClr>
              <a:buSzPts val="5200"/>
              <a:buNone/>
              <a:defRPr sz="5200">
                <a:solidFill>
                  <a:schemeClr val="accent1"/>
                </a:solidFill>
              </a:defRPr>
            </a:lvl8pPr>
            <a:lvl9pPr lvl="8" algn="ctr">
              <a:lnSpc>
                <a:spcPct val="90000"/>
              </a:lnSpc>
              <a:spcBef>
                <a:spcPts val="0"/>
              </a:spcBef>
              <a:spcAft>
                <a:spcPts val="0"/>
              </a:spcAft>
              <a:buClr>
                <a:schemeClr val="accent1"/>
              </a:buClr>
              <a:buSzPts val="5200"/>
              <a:buNone/>
              <a:defRPr sz="5200">
                <a:solidFill>
                  <a:schemeClr val="accent1"/>
                </a:solidFill>
              </a:defRPr>
            </a:lvl9pPr>
          </a:lstStyle>
          <a:p>
            <a:endParaRPr dirty="0"/>
          </a:p>
        </p:txBody>
      </p:sp>
      <p:sp>
        <p:nvSpPr>
          <p:cNvPr id="12" name="Google Shape;12;p2"/>
          <p:cNvSpPr txBox="1">
            <a:spLocks noGrp="1"/>
          </p:cNvSpPr>
          <p:nvPr>
            <p:ph type="subTitle" idx="1"/>
          </p:nvPr>
        </p:nvSpPr>
        <p:spPr>
          <a:xfrm>
            <a:off x="888325" y="4399261"/>
            <a:ext cx="3430800" cy="373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5" name="Picture 4" descr="A picture containing object, clock, drawing&#10;&#10;Description automatically generated">
            <a:extLst>
              <a:ext uri="{FF2B5EF4-FFF2-40B4-BE49-F238E27FC236}">
                <a16:creationId xmlns:a16="http://schemas.microsoft.com/office/drawing/2014/main" id="{7B8BF0DB-598C-4F1A-BC99-81C177FCE27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b="41593"/>
          <a:stretch/>
        </p:blipFill>
        <p:spPr>
          <a:xfrm>
            <a:off x="888325" y="370439"/>
            <a:ext cx="1487132" cy="18612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Four Columns 1">
  <p:cSld name="CAPTION_ONLY_2">
    <p:spTree>
      <p:nvGrpSpPr>
        <p:cNvPr id="1" name="Shape 161"/>
        <p:cNvGrpSpPr/>
        <p:nvPr/>
      </p:nvGrpSpPr>
      <p:grpSpPr>
        <a:xfrm>
          <a:off x="0" y="0"/>
          <a:ext cx="0" cy="0"/>
          <a:chOff x="0" y="0"/>
          <a:chExt cx="0" cy="0"/>
        </a:xfrm>
      </p:grpSpPr>
      <p:sp>
        <p:nvSpPr>
          <p:cNvPr id="162" name="Google Shape;162;p21"/>
          <p:cNvSpPr txBox="1">
            <a:spLocks noGrp="1"/>
          </p:cNvSpPr>
          <p:nvPr>
            <p:ph type="title"/>
          </p:nvPr>
        </p:nvSpPr>
        <p:spPr>
          <a:xfrm>
            <a:off x="705222" y="445025"/>
            <a:ext cx="8111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63" name="Google Shape;163;p21"/>
          <p:cNvCxnSpPr/>
          <p:nvPr/>
        </p:nvCxnSpPr>
        <p:spPr>
          <a:xfrm rot="10800000">
            <a:off x="781100" y="4940300"/>
            <a:ext cx="8358300" cy="0"/>
          </a:xfrm>
          <a:prstGeom prst="straightConnector1">
            <a:avLst/>
          </a:prstGeom>
          <a:noFill/>
          <a:ln w="19050" cap="flat" cmpd="sng">
            <a:solidFill>
              <a:schemeClr val="accent1"/>
            </a:solidFill>
            <a:prstDash val="solid"/>
            <a:round/>
            <a:headEnd type="none" w="med" len="med"/>
            <a:tailEnd type="none" w="med" len="med"/>
          </a:ln>
        </p:spPr>
      </p:cxnSp>
      <p:sp>
        <p:nvSpPr>
          <p:cNvPr id="164" name="Google Shape;164;p21"/>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900" dirty="0">
              <a:solidFill>
                <a:schemeClr val="accent1"/>
              </a:solidFill>
            </a:endParaRPr>
          </a:p>
        </p:txBody>
      </p:sp>
      <p:sp>
        <p:nvSpPr>
          <p:cNvPr id="165" name="Google Shape;165;p21"/>
          <p:cNvSpPr txBox="1">
            <a:spLocks noGrp="1"/>
          </p:cNvSpPr>
          <p:nvPr>
            <p:ph type="title" idx="2"/>
          </p:nvPr>
        </p:nvSpPr>
        <p:spPr>
          <a:xfrm>
            <a:off x="5746088" y="1554369"/>
            <a:ext cx="2675400" cy="3549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66" name="Google Shape;166;p21"/>
          <p:cNvSpPr txBox="1">
            <a:spLocks noGrp="1"/>
          </p:cNvSpPr>
          <p:nvPr>
            <p:ph type="subTitle" idx="1"/>
          </p:nvPr>
        </p:nvSpPr>
        <p:spPr>
          <a:xfrm>
            <a:off x="5746087" y="1829569"/>
            <a:ext cx="2528700" cy="53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3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67" name="Google Shape;167;p21"/>
          <p:cNvSpPr txBox="1">
            <a:spLocks noGrp="1"/>
          </p:cNvSpPr>
          <p:nvPr>
            <p:ph type="title" idx="3"/>
          </p:nvPr>
        </p:nvSpPr>
        <p:spPr>
          <a:xfrm>
            <a:off x="5746088" y="3176142"/>
            <a:ext cx="2675400" cy="3549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68" name="Google Shape;168;p21"/>
          <p:cNvSpPr txBox="1">
            <a:spLocks noGrp="1"/>
          </p:cNvSpPr>
          <p:nvPr>
            <p:ph type="subTitle" idx="4"/>
          </p:nvPr>
        </p:nvSpPr>
        <p:spPr>
          <a:xfrm>
            <a:off x="5746087" y="3451344"/>
            <a:ext cx="2528700" cy="53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3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69" name="Google Shape;169;p21"/>
          <p:cNvSpPr txBox="1">
            <a:spLocks noGrp="1"/>
          </p:cNvSpPr>
          <p:nvPr>
            <p:ph type="title" idx="5"/>
          </p:nvPr>
        </p:nvSpPr>
        <p:spPr>
          <a:xfrm>
            <a:off x="722513" y="1554369"/>
            <a:ext cx="2675400" cy="354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170" name="Google Shape;170;p21"/>
          <p:cNvSpPr txBox="1">
            <a:spLocks noGrp="1"/>
          </p:cNvSpPr>
          <p:nvPr>
            <p:ph type="subTitle" idx="6"/>
          </p:nvPr>
        </p:nvSpPr>
        <p:spPr>
          <a:xfrm>
            <a:off x="869137" y="1829569"/>
            <a:ext cx="2528700" cy="537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3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71" name="Google Shape;171;p21"/>
          <p:cNvSpPr txBox="1">
            <a:spLocks noGrp="1"/>
          </p:cNvSpPr>
          <p:nvPr>
            <p:ph type="title" idx="7"/>
          </p:nvPr>
        </p:nvSpPr>
        <p:spPr>
          <a:xfrm>
            <a:off x="722513" y="3176142"/>
            <a:ext cx="2675400" cy="354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172" name="Google Shape;172;p21"/>
          <p:cNvSpPr txBox="1">
            <a:spLocks noGrp="1"/>
          </p:cNvSpPr>
          <p:nvPr>
            <p:ph type="subTitle" idx="8"/>
          </p:nvPr>
        </p:nvSpPr>
        <p:spPr>
          <a:xfrm>
            <a:off x="869137" y="3451344"/>
            <a:ext cx="2528700" cy="537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3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73" name="Google Shape;173;p21"/>
          <p:cNvSpPr/>
          <p:nvPr/>
        </p:nvSpPr>
        <p:spPr>
          <a:xfrm>
            <a:off x="3738562" y="1320130"/>
            <a:ext cx="1666800" cy="2800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5151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5842746" y="-75"/>
            <a:ext cx="3301353"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0" y="-75"/>
            <a:ext cx="4536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11700" y="23032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1921688" y="1703819"/>
            <a:ext cx="35460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8" name="Google Shape;18;p3"/>
          <p:cNvSpPr txBox="1">
            <a:spLocks noGrp="1"/>
          </p:cNvSpPr>
          <p:nvPr>
            <p:ph type="subTitle" idx="1"/>
          </p:nvPr>
        </p:nvSpPr>
        <p:spPr>
          <a:xfrm>
            <a:off x="4947031" y="3080756"/>
            <a:ext cx="2405100" cy="37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pic>
        <p:nvPicPr>
          <p:cNvPr id="7" name="Picture 6" descr="A picture containing object, clock, drawing&#10;&#10;Description automatically generated">
            <a:extLst>
              <a:ext uri="{FF2B5EF4-FFF2-40B4-BE49-F238E27FC236}">
                <a16:creationId xmlns:a16="http://schemas.microsoft.com/office/drawing/2014/main" id="{1D8BF305-3363-452E-BED0-8C1775182CD5}"/>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b="41593"/>
          <a:stretch/>
        </p:blipFill>
        <p:spPr>
          <a:xfrm>
            <a:off x="7281548" y="4631703"/>
            <a:ext cx="1487132" cy="18612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705225" y="1166075"/>
            <a:ext cx="7138500" cy="3078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 name="Google Shape;21;p4"/>
          <p:cNvSpPr txBox="1">
            <a:spLocks noGrp="1"/>
          </p:cNvSpPr>
          <p:nvPr>
            <p:ph type="title"/>
          </p:nvPr>
        </p:nvSpPr>
        <p:spPr>
          <a:xfrm>
            <a:off x="705222" y="445025"/>
            <a:ext cx="8111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 name="Google Shape;34;p6">
            <a:extLst>
              <a:ext uri="{FF2B5EF4-FFF2-40B4-BE49-F238E27FC236}">
                <a16:creationId xmlns:a16="http://schemas.microsoft.com/office/drawing/2014/main" id="{CCF24BFB-8038-461B-A1EF-1A483D978680}"/>
              </a:ext>
            </a:extLst>
          </p:cNvPr>
          <p:cNvSpPr/>
          <p:nvPr userDrawn="1"/>
        </p:nvSpPr>
        <p:spPr>
          <a:xfrm>
            <a:off x="0" y="4808512"/>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A picture containing object, clock, drawing&#10;&#10;Description automatically generated">
            <a:extLst>
              <a:ext uri="{FF2B5EF4-FFF2-40B4-BE49-F238E27FC236}">
                <a16:creationId xmlns:a16="http://schemas.microsoft.com/office/drawing/2014/main" id="{530DC4E0-613B-46B4-BB51-7A5804D7E13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b="41593"/>
          <a:stretch/>
        </p:blipFill>
        <p:spPr>
          <a:xfrm>
            <a:off x="202584" y="4913149"/>
            <a:ext cx="1487132" cy="18612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05222" y="445025"/>
            <a:ext cx="8111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6"/>
          <p:cNvSpPr/>
          <p:nvPr/>
        </p:nvSpPr>
        <p:spPr>
          <a:xfrm>
            <a:off x="0" y="4808512"/>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900" dirty="0">
              <a:solidFill>
                <a:schemeClr val="accent1"/>
              </a:solidFill>
            </a:endParaRPr>
          </a:p>
        </p:txBody>
      </p:sp>
      <p:pic>
        <p:nvPicPr>
          <p:cNvPr id="7" name="Picture 6" descr="A picture containing object, clock, drawing&#10;&#10;Description automatically generated">
            <a:extLst>
              <a:ext uri="{FF2B5EF4-FFF2-40B4-BE49-F238E27FC236}">
                <a16:creationId xmlns:a16="http://schemas.microsoft.com/office/drawing/2014/main" id="{4977478B-147C-4C5B-AC9C-9DBBA65722D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b="41593"/>
          <a:stretch/>
        </p:blipFill>
        <p:spPr>
          <a:xfrm>
            <a:off x="202584" y="4913149"/>
            <a:ext cx="1487132" cy="18612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9"/>
          <p:cNvSpPr txBox="1">
            <a:spLocks noGrp="1"/>
          </p:cNvSpPr>
          <p:nvPr>
            <p:ph type="subTitle" idx="1"/>
          </p:nvPr>
        </p:nvSpPr>
        <p:spPr>
          <a:xfrm>
            <a:off x="705225" y="1135125"/>
            <a:ext cx="2588100" cy="276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title"/>
          </p:nvPr>
        </p:nvSpPr>
        <p:spPr>
          <a:xfrm>
            <a:off x="705222" y="445025"/>
            <a:ext cx="8111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9"/>
          <p:cNvSpPr/>
          <p:nvPr/>
        </p:nvSpPr>
        <p:spPr>
          <a:xfrm>
            <a:off x="4243400" y="625525"/>
            <a:ext cx="4900500" cy="4508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txBox="1">
            <a:spLocks noGrp="1"/>
          </p:cNvSpPr>
          <p:nvPr>
            <p:ph type="body" idx="2"/>
          </p:nvPr>
        </p:nvSpPr>
        <p:spPr>
          <a:xfrm>
            <a:off x="4698575" y="3174475"/>
            <a:ext cx="3559500" cy="1414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FFFFFF"/>
              </a:buClr>
              <a:buSzPts val="1400"/>
              <a:buChar char="●"/>
              <a:defRPr sz="1400">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cxnSp>
        <p:nvCxnSpPr>
          <p:cNvPr id="58" name="Google Shape;58;p9"/>
          <p:cNvCxnSpPr/>
          <p:nvPr/>
        </p:nvCxnSpPr>
        <p:spPr>
          <a:xfrm rot="10800000">
            <a:off x="781100" y="4940300"/>
            <a:ext cx="8358300" cy="0"/>
          </a:xfrm>
          <a:prstGeom prst="straightConnector1">
            <a:avLst/>
          </a:prstGeom>
          <a:noFill/>
          <a:ln w="19050" cap="flat" cmpd="sng">
            <a:solidFill>
              <a:schemeClr val="accent1"/>
            </a:solidFill>
            <a:prstDash val="solid"/>
            <a:round/>
            <a:headEnd type="none" w="med" len="med"/>
            <a:tailEnd type="none" w="med" len="med"/>
          </a:ln>
        </p:spPr>
      </p:cxnSp>
      <p:sp>
        <p:nvSpPr>
          <p:cNvPr id="59" name="Google Shape;59;p9"/>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900" dirty="0">
              <a:solidFill>
                <a:srgbClr val="FFFFFF"/>
              </a:solidFill>
            </a:endParaRPr>
          </a:p>
        </p:txBody>
      </p:sp>
      <p:cxnSp>
        <p:nvCxnSpPr>
          <p:cNvPr id="60" name="Google Shape;60;p9"/>
          <p:cNvCxnSpPr/>
          <p:nvPr/>
        </p:nvCxnSpPr>
        <p:spPr>
          <a:xfrm rot="10800000">
            <a:off x="4248225" y="4940300"/>
            <a:ext cx="43440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1355725" y="769934"/>
            <a:ext cx="3957900" cy="3549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73" name="Google Shape;73;p13"/>
          <p:cNvSpPr txBox="1">
            <a:spLocks noGrp="1"/>
          </p:cNvSpPr>
          <p:nvPr>
            <p:ph type="subTitle" idx="1"/>
          </p:nvPr>
        </p:nvSpPr>
        <p:spPr>
          <a:xfrm>
            <a:off x="1355725" y="991934"/>
            <a:ext cx="3957900" cy="39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3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 name="Google Shape;74;p13"/>
          <p:cNvSpPr txBox="1">
            <a:spLocks noGrp="1"/>
          </p:cNvSpPr>
          <p:nvPr>
            <p:ph type="title" idx="2" hasCustomPrompt="1"/>
          </p:nvPr>
        </p:nvSpPr>
        <p:spPr>
          <a:xfrm>
            <a:off x="689200" y="619763"/>
            <a:ext cx="770100" cy="540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400"/>
              <a:buNone/>
              <a:defRPr sz="2400">
                <a:solidFill>
                  <a:schemeClr val="accent2"/>
                </a:solidFill>
              </a:defRPr>
            </a:lvl1pPr>
            <a:lvl2pPr lvl="1" algn="r" rtl="0">
              <a:spcBef>
                <a:spcPts val="0"/>
              </a:spcBef>
              <a:spcAft>
                <a:spcPts val="0"/>
              </a:spcAft>
              <a:buClr>
                <a:schemeClr val="accent2"/>
              </a:buClr>
              <a:buSzPts val="2400"/>
              <a:buNone/>
              <a:defRPr sz="2400">
                <a:solidFill>
                  <a:schemeClr val="accent2"/>
                </a:solidFill>
              </a:defRPr>
            </a:lvl2pPr>
            <a:lvl3pPr lvl="2" algn="r" rtl="0">
              <a:spcBef>
                <a:spcPts val="0"/>
              </a:spcBef>
              <a:spcAft>
                <a:spcPts val="0"/>
              </a:spcAft>
              <a:buClr>
                <a:schemeClr val="accent2"/>
              </a:buClr>
              <a:buSzPts val="2400"/>
              <a:buNone/>
              <a:defRPr sz="2400">
                <a:solidFill>
                  <a:schemeClr val="accent2"/>
                </a:solidFill>
              </a:defRPr>
            </a:lvl3pPr>
            <a:lvl4pPr lvl="3" algn="r" rtl="0">
              <a:spcBef>
                <a:spcPts val="0"/>
              </a:spcBef>
              <a:spcAft>
                <a:spcPts val="0"/>
              </a:spcAft>
              <a:buClr>
                <a:schemeClr val="accent2"/>
              </a:buClr>
              <a:buSzPts val="2400"/>
              <a:buNone/>
              <a:defRPr sz="2400">
                <a:solidFill>
                  <a:schemeClr val="accent2"/>
                </a:solidFill>
              </a:defRPr>
            </a:lvl4pPr>
            <a:lvl5pPr lvl="4" algn="r" rtl="0">
              <a:spcBef>
                <a:spcPts val="0"/>
              </a:spcBef>
              <a:spcAft>
                <a:spcPts val="0"/>
              </a:spcAft>
              <a:buClr>
                <a:schemeClr val="accent2"/>
              </a:buClr>
              <a:buSzPts val="2400"/>
              <a:buNone/>
              <a:defRPr sz="2400">
                <a:solidFill>
                  <a:schemeClr val="accent2"/>
                </a:solidFill>
              </a:defRPr>
            </a:lvl5pPr>
            <a:lvl6pPr lvl="5" algn="r" rtl="0">
              <a:spcBef>
                <a:spcPts val="0"/>
              </a:spcBef>
              <a:spcAft>
                <a:spcPts val="0"/>
              </a:spcAft>
              <a:buClr>
                <a:schemeClr val="accent2"/>
              </a:buClr>
              <a:buSzPts val="2400"/>
              <a:buNone/>
              <a:defRPr sz="2400">
                <a:solidFill>
                  <a:schemeClr val="accent2"/>
                </a:solidFill>
              </a:defRPr>
            </a:lvl6pPr>
            <a:lvl7pPr lvl="6" algn="r" rtl="0">
              <a:spcBef>
                <a:spcPts val="0"/>
              </a:spcBef>
              <a:spcAft>
                <a:spcPts val="0"/>
              </a:spcAft>
              <a:buClr>
                <a:schemeClr val="accent2"/>
              </a:buClr>
              <a:buSzPts val="2400"/>
              <a:buNone/>
              <a:defRPr sz="2400">
                <a:solidFill>
                  <a:schemeClr val="accent2"/>
                </a:solidFill>
              </a:defRPr>
            </a:lvl7pPr>
            <a:lvl8pPr lvl="7" algn="r" rtl="0">
              <a:spcBef>
                <a:spcPts val="0"/>
              </a:spcBef>
              <a:spcAft>
                <a:spcPts val="0"/>
              </a:spcAft>
              <a:buClr>
                <a:schemeClr val="accent2"/>
              </a:buClr>
              <a:buSzPts val="2400"/>
              <a:buNone/>
              <a:defRPr sz="2400">
                <a:solidFill>
                  <a:schemeClr val="accent2"/>
                </a:solidFill>
              </a:defRPr>
            </a:lvl8pPr>
            <a:lvl9pPr lvl="8" algn="r" rtl="0">
              <a:spcBef>
                <a:spcPts val="0"/>
              </a:spcBef>
              <a:spcAft>
                <a:spcPts val="0"/>
              </a:spcAft>
              <a:buClr>
                <a:schemeClr val="accent2"/>
              </a:buClr>
              <a:buSzPts val="2400"/>
              <a:buNone/>
              <a:defRPr sz="2400">
                <a:solidFill>
                  <a:schemeClr val="accent2"/>
                </a:solidFill>
              </a:defRPr>
            </a:lvl9pPr>
          </a:lstStyle>
          <a:p>
            <a:r>
              <a:t>xx%</a:t>
            </a:r>
          </a:p>
        </p:txBody>
      </p:sp>
      <p:sp>
        <p:nvSpPr>
          <p:cNvPr id="75" name="Google Shape;75;p13"/>
          <p:cNvSpPr txBox="1">
            <a:spLocks noGrp="1"/>
          </p:cNvSpPr>
          <p:nvPr>
            <p:ph type="title" idx="3"/>
          </p:nvPr>
        </p:nvSpPr>
        <p:spPr>
          <a:xfrm>
            <a:off x="1355725" y="1555159"/>
            <a:ext cx="3957900" cy="3549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76" name="Google Shape;76;p13"/>
          <p:cNvSpPr txBox="1">
            <a:spLocks noGrp="1"/>
          </p:cNvSpPr>
          <p:nvPr>
            <p:ph type="subTitle" idx="4"/>
          </p:nvPr>
        </p:nvSpPr>
        <p:spPr>
          <a:xfrm>
            <a:off x="1355725" y="1777159"/>
            <a:ext cx="3957900" cy="39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3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7" name="Google Shape;77;p13"/>
          <p:cNvSpPr txBox="1">
            <a:spLocks noGrp="1"/>
          </p:cNvSpPr>
          <p:nvPr>
            <p:ph type="title" idx="5" hasCustomPrompt="1"/>
          </p:nvPr>
        </p:nvSpPr>
        <p:spPr>
          <a:xfrm>
            <a:off x="689200" y="1404988"/>
            <a:ext cx="770100" cy="540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400"/>
              <a:buNone/>
              <a:defRPr sz="2400">
                <a:solidFill>
                  <a:schemeClr val="accent2"/>
                </a:solidFill>
              </a:defRPr>
            </a:lvl1pPr>
            <a:lvl2pPr lvl="1" algn="r" rtl="0">
              <a:spcBef>
                <a:spcPts val="0"/>
              </a:spcBef>
              <a:spcAft>
                <a:spcPts val="0"/>
              </a:spcAft>
              <a:buClr>
                <a:schemeClr val="accent2"/>
              </a:buClr>
              <a:buSzPts val="2400"/>
              <a:buNone/>
              <a:defRPr sz="2400">
                <a:solidFill>
                  <a:schemeClr val="accent2"/>
                </a:solidFill>
              </a:defRPr>
            </a:lvl2pPr>
            <a:lvl3pPr lvl="2" algn="r" rtl="0">
              <a:spcBef>
                <a:spcPts val="0"/>
              </a:spcBef>
              <a:spcAft>
                <a:spcPts val="0"/>
              </a:spcAft>
              <a:buClr>
                <a:schemeClr val="accent2"/>
              </a:buClr>
              <a:buSzPts val="2400"/>
              <a:buNone/>
              <a:defRPr sz="2400">
                <a:solidFill>
                  <a:schemeClr val="accent2"/>
                </a:solidFill>
              </a:defRPr>
            </a:lvl3pPr>
            <a:lvl4pPr lvl="3" algn="r" rtl="0">
              <a:spcBef>
                <a:spcPts val="0"/>
              </a:spcBef>
              <a:spcAft>
                <a:spcPts val="0"/>
              </a:spcAft>
              <a:buClr>
                <a:schemeClr val="accent2"/>
              </a:buClr>
              <a:buSzPts val="2400"/>
              <a:buNone/>
              <a:defRPr sz="2400">
                <a:solidFill>
                  <a:schemeClr val="accent2"/>
                </a:solidFill>
              </a:defRPr>
            </a:lvl4pPr>
            <a:lvl5pPr lvl="4" algn="r" rtl="0">
              <a:spcBef>
                <a:spcPts val="0"/>
              </a:spcBef>
              <a:spcAft>
                <a:spcPts val="0"/>
              </a:spcAft>
              <a:buClr>
                <a:schemeClr val="accent2"/>
              </a:buClr>
              <a:buSzPts val="2400"/>
              <a:buNone/>
              <a:defRPr sz="2400">
                <a:solidFill>
                  <a:schemeClr val="accent2"/>
                </a:solidFill>
              </a:defRPr>
            </a:lvl5pPr>
            <a:lvl6pPr lvl="5" algn="r" rtl="0">
              <a:spcBef>
                <a:spcPts val="0"/>
              </a:spcBef>
              <a:spcAft>
                <a:spcPts val="0"/>
              </a:spcAft>
              <a:buClr>
                <a:schemeClr val="accent2"/>
              </a:buClr>
              <a:buSzPts val="2400"/>
              <a:buNone/>
              <a:defRPr sz="2400">
                <a:solidFill>
                  <a:schemeClr val="accent2"/>
                </a:solidFill>
              </a:defRPr>
            </a:lvl6pPr>
            <a:lvl7pPr lvl="6" algn="r" rtl="0">
              <a:spcBef>
                <a:spcPts val="0"/>
              </a:spcBef>
              <a:spcAft>
                <a:spcPts val="0"/>
              </a:spcAft>
              <a:buClr>
                <a:schemeClr val="accent2"/>
              </a:buClr>
              <a:buSzPts val="2400"/>
              <a:buNone/>
              <a:defRPr sz="2400">
                <a:solidFill>
                  <a:schemeClr val="accent2"/>
                </a:solidFill>
              </a:defRPr>
            </a:lvl7pPr>
            <a:lvl8pPr lvl="7" algn="r" rtl="0">
              <a:spcBef>
                <a:spcPts val="0"/>
              </a:spcBef>
              <a:spcAft>
                <a:spcPts val="0"/>
              </a:spcAft>
              <a:buClr>
                <a:schemeClr val="accent2"/>
              </a:buClr>
              <a:buSzPts val="2400"/>
              <a:buNone/>
              <a:defRPr sz="2400">
                <a:solidFill>
                  <a:schemeClr val="accent2"/>
                </a:solidFill>
              </a:defRPr>
            </a:lvl8pPr>
            <a:lvl9pPr lvl="8" algn="r" rtl="0">
              <a:spcBef>
                <a:spcPts val="0"/>
              </a:spcBef>
              <a:spcAft>
                <a:spcPts val="0"/>
              </a:spcAft>
              <a:buClr>
                <a:schemeClr val="accent2"/>
              </a:buClr>
              <a:buSzPts val="2400"/>
              <a:buNone/>
              <a:defRPr sz="2400">
                <a:solidFill>
                  <a:schemeClr val="accent2"/>
                </a:solidFill>
              </a:defRPr>
            </a:lvl9pPr>
          </a:lstStyle>
          <a:p>
            <a:r>
              <a:t>xx%</a:t>
            </a:r>
          </a:p>
        </p:txBody>
      </p:sp>
      <p:sp>
        <p:nvSpPr>
          <p:cNvPr id="78" name="Google Shape;78;p13"/>
          <p:cNvSpPr txBox="1">
            <a:spLocks noGrp="1"/>
          </p:cNvSpPr>
          <p:nvPr>
            <p:ph type="title" idx="6"/>
          </p:nvPr>
        </p:nvSpPr>
        <p:spPr>
          <a:xfrm>
            <a:off x="1355725" y="2340384"/>
            <a:ext cx="3957900" cy="3549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79" name="Google Shape;79;p13"/>
          <p:cNvSpPr txBox="1">
            <a:spLocks noGrp="1"/>
          </p:cNvSpPr>
          <p:nvPr>
            <p:ph type="subTitle" idx="7"/>
          </p:nvPr>
        </p:nvSpPr>
        <p:spPr>
          <a:xfrm>
            <a:off x="1355725" y="2562384"/>
            <a:ext cx="3957900" cy="39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3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80" name="Google Shape;80;p13"/>
          <p:cNvSpPr txBox="1">
            <a:spLocks noGrp="1"/>
          </p:cNvSpPr>
          <p:nvPr>
            <p:ph type="title" idx="8" hasCustomPrompt="1"/>
          </p:nvPr>
        </p:nvSpPr>
        <p:spPr>
          <a:xfrm>
            <a:off x="689200" y="2190213"/>
            <a:ext cx="770100" cy="540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400"/>
              <a:buNone/>
              <a:defRPr sz="2400">
                <a:solidFill>
                  <a:schemeClr val="accent2"/>
                </a:solidFill>
              </a:defRPr>
            </a:lvl1pPr>
            <a:lvl2pPr lvl="1" algn="r" rtl="0">
              <a:spcBef>
                <a:spcPts val="0"/>
              </a:spcBef>
              <a:spcAft>
                <a:spcPts val="0"/>
              </a:spcAft>
              <a:buClr>
                <a:schemeClr val="accent2"/>
              </a:buClr>
              <a:buSzPts val="2400"/>
              <a:buNone/>
              <a:defRPr sz="2400">
                <a:solidFill>
                  <a:schemeClr val="accent2"/>
                </a:solidFill>
              </a:defRPr>
            </a:lvl2pPr>
            <a:lvl3pPr lvl="2" algn="r" rtl="0">
              <a:spcBef>
                <a:spcPts val="0"/>
              </a:spcBef>
              <a:spcAft>
                <a:spcPts val="0"/>
              </a:spcAft>
              <a:buClr>
                <a:schemeClr val="accent2"/>
              </a:buClr>
              <a:buSzPts val="2400"/>
              <a:buNone/>
              <a:defRPr sz="2400">
                <a:solidFill>
                  <a:schemeClr val="accent2"/>
                </a:solidFill>
              </a:defRPr>
            </a:lvl3pPr>
            <a:lvl4pPr lvl="3" algn="r" rtl="0">
              <a:spcBef>
                <a:spcPts val="0"/>
              </a:spcBef>
              <a:spcAft>
                <a:spcPts val="0"/>
              </a:spcAft>
              <a:buClr>
                <a:schemeClr val="accent2"/>
              </a:buClr>
              <a:buSzPts val="2400"/>
              <a:buNone/>
              <a:defRPr sz="2400">
                <a:solidFill>
                  <a:schemeClr val="accent2"/>
                </a:solidFill>
              </a:defRPr>
            </a:lvl4pPr>
            <a:lvl5pPr lvl="4" algn="r" rtl="0">
              <a:spcBef>
                <a:spcPts val="0"/>
              </a:spcBef>
              <a:spcAft>
                <a:spcPts val="0"/>
              </a:spcAft>
              <a:buClr>
                <a:schemeClr val="accent2"/>
              </a:buClr>
              <a:buSzPts val="2400"/>
              <a:buNone/>
              <a:defRPr sz="2400">
                <a:solidFill>
                  <a:schemeClr val="accent2"/>
                </a:solidFill>
              </a:defRPr>
            </a:lvl5pPr>
            <a:lvl6pPr lvl="5" algn="r" rtl="0">
              <a:spcBef>
                <a:spcPts val="0"/>
              </a:spcBef>
              <a:spcAft>
                <a:spcPts val="0"/>
              </a:spcAft>
              <a:buClr>
                <a:schemeClr val="accent2"/>
              </a:buClr>
              <a:buSzPts val="2400"/>
              <a:buNone/>
              <a:defRPr sz="2400">
                <a:solidFill>
                  <a:schemeClr val="accent2"/>
                </a:solidFill>
              </a:defRPr>
            </a:lvl6pPr>
            <a:lvl7pPr lvl="6" algn="r" rtl="0">
              <a:spcBef>
                <a:spcPts val="0"/>
              </a:spcBef>
              <a:spcAft>
                <a:spcPts val="0"/>
              </a:spcAft>
              <a:buClr>
                <a:schemeClr val="accent2"/>
              </a:buClr>
              <a:buSzPts val="2400"/>
              <a:buNone/>
              <a:defRPr sz="2400">
                <a:solidFill>
                  <a:schemeClr val="accent2"/>
                </a:solidFill>
              </a:defRPr>
            </a:lvl7pPr>
            <a:lvl8pPr lvl="7" algn="r" rtl="0">
              <a:spcBef>
                <a:spcPts val="0"/>
              </a:spcBef>
              <a:spcAft>
                <a:spcPts val="0"/>
              </a:spcAft>
              <a:buClr>
                <a:schemeClr val="accent2"/>
              </a:buClr>
              <a:buSzPts val="2400"/>
              <a:buNone/>
              <a:defRPr sz="2400">
                <a:solidFill>
                  <a:schemeClr val="accent2"/>
                </a:solidFill>
              </a:defRPr>
            </a:lvl8pPr>
            <a:lvl9pPr lvl="8" algn="r" rtl="0">
              <a:spcBef>
                <a:spcPts val="0"/>
              </a:spcBef>
              <a:spcAft>
                <a:spcPts val="0"/>
              </a:spcAft>
              <a:buClr>
                <a:schemeClr val="accent2"/>
              </a:buClr>
              <a:buSzPts val="2400"/>
              <a:buNone/>
              <a:defRPr sz="2400">
                <a:solidFill>
                  <a:schemeClr val="accent2"/>
                </a:solidFill>
              </a:defRPr>
            </a:lvl9pPr>
          </a:lstStyle>
          <a:p>
            <a:r>
              <a:t>xx%</a:t>
            </a:r>
          </a:p>
        </p:txBody>
      </p:sp>
      <p:sp>
        <p:nvSpPr>
          <p:cNvPr id="81" name="Google Shape;81;p13"/>
          <p:cNvSpPr txBox="1">
            <a:spLocks noGrp="1"/>
          </p:cNvSpPr>
          <p:nvPr>
            <p:ph type="title" idx="9"/>
          </p:nvPr>
        </p:nvSpPr>
        <p:spPr>
          <a:xfrm>
            <a:off x="1355725" y="3125609"/>
            <a:ext cx="3957900" cy="3549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82" name="Google Shape;82;p13"/>
          <p:cNvSpPr txBox="1">
            <a:spLocks noGrp="1"/>
          </p:cNvSpPr>
          <p:nvPr>
            <p:ph type="subTitle" idx="13"/>
          </p:nvPr>
        </p:nvSpPr>
        <p:spPr>
          <a:xfrm>
            <a:off x="1355725" y="3347609"/>
            <a:ext cx="3957900" cy="39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3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83" name="Google Shape;83;p13"/>
          <p:cNvSpPr txBox="1">
            <a:spLocks noGrp="1"/>
          </p:cNvSpPr>
          <p:nvPr>
            <p:ph type="title" idx="14" hasCustomPrompt="1"/>
          </p:nvPr>
        </p:nvSpPr>
        <p:spPr>
          <a:xfrm>
            <a:off x="689200" y="2975438"/>
            <a:ext cx="770100" cy="540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400"/>
              <a:buNone/>
              <a:defRPr sz="2400">
                <a:solidFill>
                  <a:schemeClr val="accent2"/>
                </a:solidFill>
              </a:defRPr>
            </a:lvl1pPr>
            <a:lvl2pPr lvl="1" algn="r" rtl="0">
              <a:spcBef>
                <a:spcPts val="0"/>
              </a:spcBef>
              <a:spcAft>
                <a:spcPts val="0"/>
              </a:spcAft>
              <a:buClr>
                <a:schemeClr val="accent2"/>
              </a:buClr>
              <a:buSzPts val="2400"/>
              <a:buNone/>
              <a:defRPr sz="2400">
                <a:solidFill>
                  <a:schemeClr val="accent2"/>
                </a:solidFill>
              </a:defRPr>
            </a:lvl2pPr>
            <a:lvl3pPr lvl="2" algn="r" rtl="0">
              <a:spcBef>
                <a:spcPts val="0"/>
              </a:spcBef>
              <a:spcAft>
                <a:spcPts val="0"/>
              </a:spcAft>
              <a:buClr>
                <a:schemeClr val="accent2"/>
              </a:buClr>
              <a:buSzPts val="2400"/>
              <a:buNone/>
              <a:defRPr sz="2400">
                <a:solidFill>
                  <a:schemeClr val="accent2"/>
                </a:solidFill>
              </a:defRPr>
            </a:lvl3pPr>
            <a:lvl4pPr lvl="3" algn="r" rtl="0">
              <a:spcBef>
                <a:spcPts val="0"/>
              </a:spcBef>
              <a:spcAft>
                <a:spcPts val="0"/>
              </a:spcAft>
              <a:buClr>
                <a:schemeClr val="accent2"/>
              </a:buClr>
              <a:buSzPts val="2400"/>
              <a:buNone/>
              <a:defRPr sz="2400">
                <a:solidFill>
                  <a:schemeClr val="accent2"/>
                </a:solidFill>
              </a:defRPr>
            </a:lvl4pPr>
            <a:lvl5pPr lvl="4" algn="r" rtl="0">
              <a:spcBef>
                <a:spcPts val="0"/>
              </a:spcBef>
              <a:spcAft>
                <a:spcPts val="0"/>
              </a:spcAft>
              <a:buClr>
                <a:schemeClr val="accent2"/>
              </a:buClr>
              <a:buSzPts val="2400"/>
              <a:buNone/>
              <a:defRPr sz="2400">
                <a:solidFill>
                  <a:schemeClr val="accent2"/>
                </a:solidFill>
              </a:defRPr>
            </a:lvl5pPr>
            <a:lvl6pPr lvl="5" algn="r" rtl="0">
              <a:spcBef>
                <a:spcPts val="0"/>
              </a:spcBef>
              <a:spcAft>
                <a:spcPts val="0"/>
              </a:spcAft>
              <a:buClr>
                <a:schemeClr val="accent2"/>
              </a:buClr>
              <a:buSzPts val="2400"/>
              <a:buNone/>
              <a:defRPr sz="2400">
                <a:solidFill>
                  <a:schemeClr val="accent2"/>
                </a:solidFill>
              </a:defRPr>
            </a:lvl6pPr>
            <a:lvl7pPr lvl="6" algn="r" rtl="0">
              <a:spcBef>
                <a:spcPts val="0"/>
              </a:spcBef>
              <a:spcAft>
                <a:spcPts val="0"/>
              </a:spcAft>
              <a:buClr>
                <a:schemeClr val="accent2"/>
              </a:buClr>
              <a:buSzPts val="2400"/>
              <a:buNone/>
              <a:defRPr sz="2400">
                <a:solidFill>
                  <a:schemeClr val="accent2"/>
                </a:solidFill>
              </a:defRPr>
            </a:lvl7pPr>
            <a:lvl8pPr lvl="7" algn="r" rtl="0">
              <a:spcBef>
                <a:spcPts val="0"/>
              </a:spcBef>
              <a:spcAft>
                <a:spcPts val="0"/>
              </a:spcAft>
              <a:buClr>
                <a:schemeClr val="accent2"/>
              </a:buClr>
              <a:buSzPts val="2400"/>
              <a:buNone/>
              <a:defRPr sz="2400">
                <a:solidFill>
                  <a:schemeClr val="accent2"/>
                </a:solidFill>
              </a:defRPr>
            </a:lvl8pPr>
            <a:lvl9pPr lvl="8" algn="r" rtl="0">
              <a:spcBef>
                <a:spcPts val="0"/>
              </a:spcBef>
              <a:spcAft>
                <a:spcPts val="0"/>
              </a:spcAft>
              <a:buClr>
                <a:schemeClr val="accent2"/>
              </a:buClr>
              <a:buSzPts val="2400"/>
              <a:buNone/>
              <a:defRPr sz="2400">
                <a:solidFill>
                  <a:schemeClr val="accent2"/>
                </a:solidFill>
              </a:defRPr>
            </a:lvl9pPr>
          </a:lstStyle>
          <a:p>
            <a:r>
              <a:t>xx%</a:t>
            </a:r>
          </a:p>
        </p:txBody>
      </p:sp>
      <p:sp>
        <p:nvSpPr>
          <p:cNvPr id="84" name="Google Shape;84;p13"/>
          <p:cNvSpPr txBox="1">
            <a:spLocks noGrp="1"/>
          </p:cNvSpPr>
          <p:nvPr>
            <p:ph type="title" idx="15"/>
          </p:nvPr>
        </p:nvSpPr>
        <p:spPr>
          <a:xfrm>
            <a:off x="1355725" y="3910834"/>
            <a:ext cx="3957900" cy="3549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85" name="Google Shape;85;p13"/>
          <p:cNvSpPr txBox="1">
            <a:spLocks noGrp="1"/>
          </p:cNvSpPr>
          <p:nvPr>
            <p:ph type="subTitle" idx="16"/>
          </p:nvPr>
        </p:nvSpPr>
        <p:spPr>
          <a:xfrm>
            <a:off x="1355725" y="4132834"/>
            <a:ext cx="3957900" cy="39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3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86" name="Google Shape;86;p13"/>
          <p:cNvSpPr txBox="1">
            <a:spLocks noGrp="1"/>
          </p:cNvSpPr>
          <p:nvPr>
            <p:ph type="title" idx="17" hasCustomPrompt="1"/>
          </p:nvPr>
        </p:nvSpPr>
        <p:spPr>
          <a:xfrm>
            <a:off x="689200" y="3760663"/>
            <a:ext cx="770100" cy="540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400"/>
              <a:buNone/>
              <a:defRPr sz="2400">
                <a:solidFill>
                  <a:schemeClr val="accent2"/>
                </a:solidFill>
              </a:defRPr>
            </a:lvl1pPr>
            <a:lvl2pPr lvl="1" algn="r" rtl="0">
              <a:spcBef>
                <a:spcPts val="0"/>
              </a:spcBef>
              <a:spcAft>
                <a:spcPts val="0"/>
              </a:spcAft>
              <a:buClr>
                <a:schemeClr val="accent2"/>
              </a:buClr>
              <a:buSzPts val="2400"/>
              <a:buNone/>
              <a:defRPr sz="2400">
                <a:solidFill>
                  <a:schemeClr val="accent2"/>
                </a:solidFill>
              </a:defRPr>
            </a:lvl2pPr>
            <a:lvl3pPr lvl="2" algn="r" rtl="0">
              <a:spcBef>
                <a:spcPts val="0"/>
              </a:spcBef>
              <a:spcAft>
                <a:spcPts val="0"/>
              </a:spcAft>
              <a:buClr>
                <a:schemeClr val="accent2"/>
              </a:buClr>
              <a:buSzPts val="2400"/>
              <a:buNone/>
              <a:defRPr sz="2400">
                <a:solidFill>
                  <a:schemeClr val="accent2"/>
                </a:solidFill>
              </a:defRPr>
            </a:lvl3pPr>
            <a:lvl4pPr lvl="3" algn="r" rtl="0">
              <a:spcBef>
                <a:spcPts val="0"/>
              </a:spcBef>
              <a:spcAft>
                <a:spcPts val="0"/>
              </a:spcAft>
              <a:buClr>
                <a:schemeClr val="accent2"/>
              </a:buClr>
              <a:buSzPts val="2400"/>
              <a:buNone/>
              <a:defRPr sz="2400">
                <a:solidFill>
                  <a:schemeClr val="accent2"/>
                </a:solidFill>
              </a:defRPr>
            </a:lvl4pPr>
            <a:lvl5pPr lvl="4" algn="r" rtl="0">
              <a:spcBef>
                <a:spcPts val="0"/>
              </a:spcBef>
              <a:spcAft>
                <a:spcPts val="0"/>
              </a:spcAft>
              <a:buClr>
                <a:schemeClr val="accent2"/>
              </a:buClr>
              <a:buSzPts val="2400"/>
              <a:buNone/>
              <a:defRPr sz="2400">
                <a:solidFill>
                  <a:schemeClr val="accent2"/>
                </a:solidFill>
              </a:defRPr>
            </a:lvl5pPr>
            <a:lvl6pPr lvl="5" algn="r" rtl="0">
              <a:spcBef>
                <a:spcPts val="0"/>
              </a:spcBef>
              <a:spcAft>
                <a:spcPts val="0"/>
              </a:spcAft>
              <a:buClr>
                <a:schemeClr val="accent2"/>
              </a:buClr>
              <a:buSzPts val="2400"/>
              <a:buNone/>
              <a:defRPr sz="2400">
                <a:solidFill>
                  <a:schemeClr val="accent2"/>
                </a:solidFill>
              </a:defRPr>
            </a:lvl6pPr>
            <a:lvl7pPr lvl="6" algn="r" rtl="0">
              <a:spcBef>
                <a:spcPts val="0"/>
              </a:spcBef>
              <a:spcAft>
                <a:spcPts val="0"/>
              </a:spcAft>
              <a:buClr>
                <a:schemeClr val="accent2"/>
              </a:buClr>
              <a:buSzPts val="2400"/>
              <a:buNone/>
              <a:defRPr sz="2400">
                <a:solidFill>
                  <a:schemeClr val="accent2"/>
                </a:solidFill>
              </a:defRPr>
            </a:lvl7pPr>
            <a:lvl8pPr lvl="7" algn="r" rtl="0">
              <a:spcBef>
                <a:spcPts val="0"/>
              </a:spcBef>
              <a:spcAft>
                <a:spcPts val="0"/>
              </a:spcAft>
              <a:buClr>
                <a:schemeClr val="accent2"/>
              </a:buClr>
              <a:buSzPts val="2400"/>
              <a:buNone/>
              <a:defRPr sz="2400">
                <a:solidFill>
                  <a:schemeClr val="accent2"/>
                </a:solidFill>
              </a:defRPr>
            </a:lvl8pPr>
            <a:lvl9pPr lvl="8" algn="r" rtl="0">
              <a:spcBef>
                <a:spcPts val="0"/>
              </a:spcBef>
              <a:spcAft>
                <a:spcPts val="0"/>
              </a:spcAft>
              <a:buClr>
                <a:schemeClr val="accent2"/>
              </a:buClr>
              <a:buSzPts val="2400"/>
              <a:buNone/>
              <a:defRPr sz="2400">
                <a:solidFill>
                  <a:schemeClr val="accent2"/>
                </a:solidFill>
              </a:defRPr>
            </a:lvl9pPr>
          </a:lstStyle>
          <a:p>
            <a:r>
              <a:t>xx%</a:t>
            </a:r>
          </a:p>
        </p:txBody>
      </p:sp>
      <p:cxnSp>
        <p:nvCxnSpPr>
          <p:cNvPr id="88" name="Google Shape;88;p13"/>
          <p:cNvCxnSpPr/>
          <p:nvPr/>
        </p:nvCxnSpPr>
        <p:spPr>
          <a:xfrm rot="10800000">
            <a:off x="781100" y="4940300"/>
            <a:ext cx="8358300" cy="0"/>
          </a:xfrm>
          <a:prstGeom prst="straightConnector1">
            <a:avLst/>
          </a:prstGeom>
          <a:noFill/>
          <a:ln w="19050" cap="flat" cmpd="sng">
            <a:solidFill>
              <a:schemeClr val="accent1"/>
            </a:solidFill>
            <a:prstDash val="solid"/>
            <a:round/>
            <a:headEnd type="none" w="med" len="med"/>
            <a:tailEnd type="none" w="med" len="med"/>
          </a:ln>
        </p:spPr>
      </p:cxnSp>
      <p:sp>
        <p:nvSpPr>
          <p:cNvPr id="89" name="Google Shape;89;p13"/>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900">
                <a:solidFill>
                  <a:srgbClr val="FFFFFF"/>
                </a:solidFill>
              </a:rPr>
              <a:t>COVID-19</a:t>
            </a:r>
            <a:endParaRPr sz="900">
              <a:solidFill>
                <a:srgbClr val="FFFFFF"/>
              </a:solidFill>
            </a:endParaRPr>
          </a:p>
        </p:txBody>
      </p:sp>
      <p:cxnSp>
        <p:nvCxnSpPr>
          <p:cNvPr id="90" name="Google Shape;90;p13"/>
          <p:cNvCxnSpPr/>
          <p:nvPr/>
        </p:nvCxnSpPr>
        <p:spPr>
          <a:xfrm rot="10800000">
            <a:off x="6860625" y="4940300"/>
            <a:ext cx="1731600" cy="0"/>
          </a:xfrm>
          <a:prstGeom prst="straightConnector1">
            <a:avLst/>
          </a:prstGeom>
          <a:noFill/>
          <a:ln w="19050" cap="flat" cmpd="sng">
            <a:solidFill>
              <a:schemeClr val="lt1"/>
            </a:solidFill>
            <a:prstDash val="solid"/>
            <a:round/>
            <a:headEnd type="none" w="med" len="med"/>
            <a:tailEnd type="none" w="med" len="med"/>
          </a:ln>
        </p:spPr>
      </p:cxnSp>
      <p:sp>
        <p:nvSpPr>
          <p:cNvPr id="2" name="Rectangle 1">
            <a:extLst>
              <a:ext uri="{FF2B5EF4-FFF2-40B4-BE49-F238E27FC236}">
                <a16:creationId xmlns:a16="http://schemas.microsoft.com/office/drawing/2014/main" id="{90B09041-1999-4163-B5BB-B267A6E99E04}"/>
              </a:ext>
            </a:extLst>
          </p:cNvPr>
          <p:cNvSpPr/>
          <p:nvPr userDrawn="1"/>
        </p:nvSpPr>
        <p:spPr>
          <a:xfrm>
            <a:off x="6675120" y="-525780"/>
            <a:ext cx="2788920" cy="6560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object, clock, drawing&#10;&#10;Description automatically generated">
            <a:extLst>
              <a:ext uri="{FF2B5EF4-FFF2-40B4-BE49-F238E27FC236}">
                <a16:creationId xmlns:a16="http://schemas.microsoft.com/office/drawing/2014/main" id="{2A42AA15-CFA3-4C40-8F27-46FEA81730E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b="41593"/>
          <a:stretch/>
        </p:blipFill>
        <p:spPr>
          <a:xfrm>
            <a:off x="7483076" y="4562107"/>
            <a:ext cx="1487132" cy="18612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preserve="1" userDrawn="1">
  <p:cSld name="1_Title + Design">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705222" y="350896"/>
            <a:ext cx="8111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 name="Oval 1">
            <a:extLst>
              <a:ext uri="{FF2B5EF4-FFF2-40B4-BE49-F238E27FC236}">
                <a16:creationId xmlns:a16="http://schemas.microsoft.com/office/drawing/2014/main" id="{90E73EF8-2F12-4026-97B7-70833250E172}"/>
              </a:ext>
            </a:extLst>
          </p:cNvPr>
          <p:cNvSpPr/>
          <p:nvPr userDrawn="1"/>
        </p:nvSpPr>
        <p:spPr>
          <a:xfrm>
            <a:off x="4047565" y="1526241"/>
            <a:ext cx="800100" cy="8001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31BB6047-B5AF-4856-8BBC-E8638ADFB905}"/>
              </a:ext>
            </a:extLst>
          </p:cNvPr>
          <p:cNvSpPr>
            <a:spLocks noGrp="1"/>
          </p:cNvSpPr>
          <p:nvPr>
            <p:ph type="body" sz="quarter" idx="10"/>
          </p:nvPr>
        </p:nvSpPr>
        <p:spPr>
          <a:xfrm>
            <a:off x="4760772" y="1554163"/>
            <a:ext cx="3672820" cy="324596"/>
          </a:xfrm>
        </p:spPr>
        <p:txBody>
          <a:bodyPr/>
          <a:lstStyle>
            <a:lvl1pPr marL="114300" indent="0">
              <a:buNone/>
              <a:defRPr sz="1400">
                <a:solidFill>
                  <a:schemeClr val="accent3"/>
                </a:solidFill>
                <a:latin typeface="Montserrat ExtraBold" panose="020B0604020202020204" charset="0"/>
              </a:defRPr>
            </a:lvl1pPr>
          </a:lstStyle>
          <a:p>
            <a:pPr lvl="0"/>
            <a:r>
              <a:rPr lang="en-US" dirty="0"/>
              <a:t>Click to edit Master text styles</a:t>
            </a:r>
            <a:endParaRPr lang="en-GB" dirty="0"/>
          </a:p>
        </p:txBody>
      </p:sp>
      <p:sp>
        <p:nvSpPr>
          <p:cNvPr id="6" name="Text Placeholder 5">
            <a:extLst>
              <a:ext uri="{FF2B5EF4-FFF2-40B4-BE49-F238E27FC236}">
                <a16:creationId xmlns:a16="http://schemas.microsoft.com/office/drawing/2014/main" id="{2956B456-40DA-4C11-8959-D943E67D45F6}"/>
              </a:ext>
            </a:extLst>
          </p:cNvPr>
          <p:cNvSpPr>
            <a:spLocks noGrp="1"/>
          </p:cNvSpPr>
          <p:nvPr>
            <p:ph type="body" sz="quarter" idx="11"/>
          </p:nvPr>
        </p:nvSpPr>
        <p:spPr>
          <a:xfrm>
            <a:off x="4760772" y="1724399"/>
            <a:ext cx="3457947" cy="445153"/>
          </a:xfrm>
        </p:spPr>
        <p:txBody>
          <a:bodyPr/>
          <a:lstStyle>
            <a:lvl1pPr marL="114300" indent="0">
              <a:buNone/>
              <a:defRPr sz="1200"/>
            </a:lvl1pPr>
          </a:lstStyle>
          <a:p>
            <a:pPr lvl="0"/>
            <a:r>
              <a:rPr lang="en-US" dirty="0"/>
              <a:t>Click to edit Master text styles</a:t>
            </a:r>
            <a:endParaRPr lang="en-GB" dirty="0"/>
          </a:p>
        </p:txBody>
      </p:sp>
      <p:sp>
        <p:nvSpPr>
          <p:cNvPr id="8" name="Oval 7">
            <a:extLst>
              <a:ext uri="{FF2B5EF4-FFF2-40B4-BE49-F238E27FC236}">
                <a16:creationId xmlns:a16="http://schemas.microsoft.com/office/drawing/2014/main" id="{F471141A-B97E-4FE8-A822-DD687D4987A7}"/>
              </a:ext>
            </a:extLst>
          </p:cNvPr>
          <p:cNvSpPr/>
          <p:nvPr userDrawn="1"/>
        </p:nvSpPr>
        <p:spPr>
          <a:xfrm>
            <a:off x="4047565" y="2464642"/>
            <a:ext cx="800100" cy="800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9B8627C-9057-408D-BA95-A5574C4E4DBA}"/>
              </a:ext>
            </a:extLst>
          </p:cNvPr>
          <p:cNvSpPr/>
          <p:nvPr userDrawn="1"/>
        </p:nvSpPr>
        <p:spPr>
          <a:xfrm>
            <a:off x="4047565" y="3403043"/>
            <a:ext cx="800100" cy="800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3">
            <a:extLst>
              <a:ext uri="{FF2B5EF4-FFF2-40B4-BE49-F238E27FC236}">
                <a16:creationId xmlns:a16="http://schemas.microsoft.com/office/drawing/2014/main" id="{6A5C396C-C486-4320-B735-B8E1D9595DCD}"/>
              </a:ext>
            </a:extLst>
          </p:cNvPr>
          <p:cNvSpPr>
            <a:spLocks noGrp="1"/>
          </p:cNvSpPr>
          <p:nvPr>
            <p:ph type="body" sz="quarter" idx="12"/>
          </p:nvPr>
        </p:nvSpPr>
        <p:spPr>
          <a:xfrm>
            <a:off x="4760772" y="2540096"/>
            <a:ext cx="3672820" cy="324596"/>
          </a:xfrm>
        </p:spPr>
        <p:txBody>
          <a:bodyPr/>
          <a:lstStyle>
            <a:lvl1pPr marL="114300" indent="0">
              <a:buNone/>
              <a:defRPr sz="1400">
                <a:solidFill>
                  <a:schemeClr val="accent3"/>
                </a:solidFill>
                <a:latin typeface="Montserrat ExtraBold" panose="020B0604020202020204" charset="0"/>
              </a:defRPr>
            </a:lvl1pPr>
          </a:lstStyle>
          <a:p>
            <a:pPr lvl="0"/>
            <a:r>
              <a:rPr lang="en-US" dirty="0"/>
              <a:t>Click to edit Master text styles</a:t>
            </a:r>
            <a:endParaRPr lang="en-GB" dirty="0"/>
          </a:p>
        </p:txBody>
      </p:sp>
      <p:sp>
        <p:nvSpPr>
          <p:cNvPr id="11" name="Text Placeholder 3">
            <a:extLst>
              <a:ext uri="{FF2B5EF4-FFF2-40B4-BE49-F238E27FC236}">
                <a16:creationId xmlns:a16="http://schemas.microsoft.com/office/drawing/2014/main" id="{9F851F95-0439-4CB2-AB8C-35E23EC0A5AC}"/>
              </a:ext>
            </a:extLst>
          </p:cNvPr>
          <p:cNvSpPr>
            <a:spLocks noGrp="1"/>
          </p:cNvSpPr>
          <p:nvPr>
            <p:ph type="body" sz="quarter" idx="13"/>
          </p:nvPr>
        </p:nvSpPr>
        <p:spPr>
          <a:xfrm>
            <a:off x="4760772" y="3491479"/>
            <a:ext cx="3672820" cy="324596"/>
          </a:xfrm>
        </p:spPr>
        <p:txBody>
          <a:bodyPr/>
          <a:lstStyle>
            <a:lvl1pPr marL="114300" indent="0">
              <a:buNone/>
              <a:defRPr sz="1400">
                <a:solidFill>
                  <a:schemeClr val="accent3"/>
                </a:solidFill>
                <a:latin typeface="Montserrat ExtraBold" panose="020B0604020202020204" charset="0"/>
              </a:defRPr>
            </a:lvl1pPr>
          </a:lstStyle>
          <a:p>
            <a:pPr lvl="0"/>
            <a:r>
              <a:rPr lang="en-US" dirty="0"/>
              <a:t>Click to edit Master text styles</a:t>
            </a:r>
            <a:endParaRPr lang="en-GB" dirty="0"/>
          </a:p>
        </p:txBody>
      </p:sp>
      <p:sp>
        <p:nvSpPr>
          <p:cNvPr id="12" name="Text Placeholder 5">
            <a:extLst>
              <a:ext uri="{FF2B5EF4-FFF2-40B4-BE49-F238E27FC236}">
                <a16:creationId xmlns:a16="http://schemas.microsoft.com/office/drawing/2014/main" id="{46688833-884A-40FF-B69C-52DD1C13CB1F}"/>
              </a:ext>
            </a:extLst>
          </p:cNvPr>
          <p:cNvSpPr>
            <a:spLocks noGrp="1"/>
          </p:cNvSpPr>
          <p:nvPr>
            <p:ph type="body" sz="quarter" idx="14"/>
          </p:nvPr>
        </p:nvSpPr>
        <p:spPr>
          <a:xfrm>
            <a:off x="4760771" y="2730551"/>
            <a:ext cx="3457947" cy="445153"/>
          </a:xfrm>
        </p:spPr>
        <p:txBody>
          <a:bodyPr/>
          <a:lstStyle>
            <a:lvl1pPr marL="114300" indent="0">
              <a:buNone/>
              <a:defRPr sz="1200"/>
            </a:lvl1pPr>
          </a:lstStyle>
          <a:p>
            <a:pPr lvl="0"/>
            <a:r>
              <a:rPr lang="en-US" dirty="0"/>
              <a:t>Click to edit Master text styles</a:t>
            </a:r>
            <a:endParaRPr lang="en-GB" dirty="0"/>
          </a:p>
        </p:txBody>
      </p:sp>
      <p:sp>
        <p:nvSpPr>
          <p:cNvPr id="13" name="Text Placeholder 5">
            <a:extLst>
              <a:ext uri="{FF2B5EF4-FFF2-40B4-BE49-F238E27FC236}">
                <a16:creationId xmlns:a16="http://schemas.microsoft.com/office/drawing/2014/main" id="{9546A188-6FF8-403E-A355-0C998FC404B2}"/>
              </a:ext>
            </a:extLst>
          </p:cNvPr>
          <p:cNvSpPr>
            <a:spLocks noGrp="1"/>
          </p:cNvSpPr>
          <p:nvPr>
            <p:ph type="body" sz="quarter" idx="15"/>
          </p:nvPr>
        </p:nvSpPr>
        <p:spPr>
          <a:xfrm>
            <a:off x="4760770" y="3668952"/>
            <a:ext cx="3457947" cy="445153"/>
          </a:xfrm>
        </p:spPr>
        <p:txBody>
          <a:bodyPr/>
          <a:lstStyle>
            <a:lvl1pPr marL="114300" indent="0">
              <a:buNone/>
              <a:defRPr sz="1200"/>
            </a:lvl1pPr>
          </a:lstStyle>
          <a:p>
            <a:pPr lvl="0"/>
            <a:r>
              <a:rPr lang="en-US" dirty="0"/>
              <a:t>Click to edit Master text styles</a:t>
            </a:r>
            <a:endParaRPr lang="en-GB" dirty="0"/>
          </a:p>
        </p:txBody>
      </p:sp>
      <p:sp>
        <p:nvSpPr>
          <p:cNvPr id="14" name="Text Placeholder 13">
            <a:extLst>
              <a:ext uri="{FF2B5EF4-FFF2-40B4-BE49-F238E27FC236}">
                <a16:creationId xmlns:a16="http://schemas.microsoft.com/office/drawing/2014/main" id="{6C297D19-1770-4887-AFE6-121B46A3E04E}"/>
              </a:ext>
            </a:extLst>
          </p:cNvPr>
          <p:cNvSpPr>
            <a:spLocks noGrp="1"/>
          </p:cNvSpPr>
          <p:nvPr>
            <p:ph type="body" sz="quarter" idx="16"/>
          </p:nvPr>
        </p:nvSpPr>
        <p:spPr>
          <a:xfrm>
            <a:off x="806450" y="1554163"/>
            <a:ext cx="2878138" cy="3011488"/>
          </a:xfrm>
        </p:spPr>
        <p:txBody>
          <a:bodyPr/>
          <a:lstStyle>
            <a:lvl1pPr marL="114300" indent="0">
              <a:buNone/>
              <a:defRPr sz="1400"/>
            </a:lvl1pPr>
          </a:lstStyle>
          <a:p>
            <a:pPr lvl="0"/>
            <a:r>
              <a:rPr lang="en-US" dirty="0"/>
              <a:t>Click to edit Master text styles</a:t>
            </a:r>
          </a:p>
        </p:txBody>
      </p:sp>
      <p:sp>
        <p:nvSpPr>
          <p:cNvPr id="16" name="Google Shape;99;p14">
            <a:extLst>
              <a:ext uri="{FF2B5EF4-FFF2-40B4-BE49-F238E27FC236}">
                <a16:creationId xmlns:a16="http://schemas.microsoft.com/office/drawing/2014/main" id="{2AC6FECE-505D-46B9-B04F-6947F8F90341}"/>
              </a:ext>
            </a:extLst>
          </p:cNvPr>
          <p:cNvSpPr/>
          <p:nvPr userDrawn="1"/>
        </p:nvSpPr>
        <p:spPr>
          <a:xfrm>
            <a:off x="0" y="4774894"/>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9;p14">
            <a:extLst>
              <a:ext uri="{FF2B5EF4-FFF2-40B4-BE49-F238E27FC236}">
                <a16:creationId xmlns:a16="http://schemas.microsoft.com/office/drawing/2014/main" id="{651BA45E-5B17-4DD1-A181-5C74A463720A}"/>
              </a:ext>
            </a:extLst>
          </p:cNvPr>
          <p:cNvSpPr/>
          <p:nvPr userDrawn="1"/>
        </p:nvSpPr>
        <p:spPr>
          <a:xfrm>
            <a:off x="0" y="4792604"/>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17" descr="A picture containing object, clock, drawing&#10;&#10;Description automatically generated">
            <a:extLst>
              <a:ext uri="{FF2B5EF4-FFF2-40B4-BE49-F238E27FC236}">
                <a16:creationId xmlns:a16="http://schemas.microsoft.com/office/drawing/2014/main" id="{038B877F-DD09-431B-A86F-13306A786921}"/>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b="41593"/>
          <a:stretch/>
        </p:blipFill>
        <p:spPr>
          <a:xfrm>
            <a:off x="156268" y="4879531"/>
            <a:ext cx="1487132" cy="186126"/>
          </a:xfrm>
          <a:prstGeom prst="rect">
            <a:avLst/>
          </a:prstGeom>
        </p:spPr>
      </p:pic>
    </p:spTree>
    <p:extLst>
      <p:ext uri="{BB962C8B-B14F-4D97-AF65-F5344CB8AC3E}">
        <p14:creationId xmlns:p14="http://schemas.microsoft.com/office/powerpoint/2010/main" val="388407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reserve="1" userDrawn="1">
  <p:cSld name="1_Title + Design">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693683" y="263970"/>
            <a:ext cx="8111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 name="Google Shape;113;p15">
            <a:extLst>
              <a:ext uri="{FF2B5EF4-FFF2-40B4-BE49-F238E27FC236}">
                <a16:creationId xmlns:a16="http://schemas.microsoft.com/office/drawing/2014/main" id="{F46B29CE-8927-4849-A49A-97ACBBDD01F9}"/>
              </a:ext>
            </a:extLst>
          </p:cNvPr>
          <p:cNvSpPr/>
          <p:nvPr userDrawn="1"/>
        </p:nvSpPr>
        <p:spPr>
          <a:xfrm>
            <a:off x="-13950" y="1308999"/>
            <a:ext cx="9205200" cy="390173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Rounded Corners 1">
            <a:extLst>
              <a:ext uri="{FF2B5EF4-FFF2-40B4-BE49-F238E27FC236}">
                <a16:creationId xmlns:a16="http://schemas.microsoft.com/office/drawing/2014/main" id="{AF7A6781-16D6-4C5D-9FA2-3D9544AB516F}"/>
              </a:ext>
            </a:extLst>
          </p:cNvPr>
          <p:cNvSpPr/>
          <p:nvPr userDrawn="1"/>
        </p:nvSpPr>
        <p:spPr>
          <a:xfrm>
            <a:off x="2749924" y="1017725"/>
            <a:ext cx="1754841" cy="28617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74BD5DF-3958-485B-A01A-6E8570894862}"/>
              </a:ext>
            </a:extLst>
          </p:cNvPr>
          <p:cNvSpPr/>
          <p:nvPr userDrawn="1"/>
        </p:nvSpPr>
        <p:spPr>
          <a:xfrm>
            <a:off x="4794626" y="1040212"/>
            <a:ext cx="1754841" cy="28617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CD0CF64C-2ED8-4EF6-B546-1915D6FF14C4}"/>
              </a:ext>
            </a:extLst>
          </p:cNvPr>
          <p:cNvSpPr/>
          <p:nvPr userDrawn="1"/>
        </p:nvSpPr>
        <p:spPr>
          <a:xfrm>
            <a:off x="6839328" y="1017724"/>
            <a:ext cx="1754841" cy="28617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12" name="Graphic 10" descr="Open quotation mark outline">
            <a:extLst>
              <a:ext uri="{FF2B5EF4-FFF2-40B4-BE49-F238E27FC236}">
                <a16:creationId xmlns:a16="http://schemas.microsoft.com/office/drawing/2014/main" id="{6132E1AB-F183-4A7D-A016-DC62175DC0A9}"/>
              </a:ext>
            </a:extLst>
          </p:cNvPr>
          <p:cNvGrpSpPr/>
          <p:nvPr/>
        </p:nvGrpSpPr>
        <p:grpSpPr>
          <a:xfrm>
            <a:off x="467097" y="1959725"/>
            <a:ext cx="476250" cy="377952"/>
            <a:chOff x="467097" y="1959725"/>
            <a:chExt cx="476250" cy="377952"/>
          </a:xfrm>
          <a:solidFill>
            <a:schemeClr val="bg1"/>
          </a:solidFill>
        </p:grpSpPr>
        <p:sp>
          <p:nvSpPr>
            <p:cNvPr id="13" name="Freeform: Shape 12">
              <a:extLst>
                <a:ext uri="{FF2B5EF4-FFF2-40B4-BE49-F238E27FC236}">
                  <a16:creationId xmlns:a16="http://schemas.microsoft.com/office/drawing/2014/main" id="{60E04B82-1584-4658-B181-77E80F8DDC48}"/>
                </a:ext>
              </a:extLst>
            </p:cNvPr>
            <p:cNvSpPr/>
            <p:nvPr/>
          </p:nvSpPr>
          <p:spPr>
            <a:xfrm>
              <a:off x="752847" y="1959725"/>
              <a:ext cx="190500" cy="377952"/>
            </a:xfrm>
            <a:custGeom>
              <a:avLst/>
              <a:gdLst>
                <a:gd name="connsiteX0" fmla="*/ 190500 w 190500"/>
                <a:gd name="connsiteY0" fmla="*/ 81725 h 377952"/>
                <a:gd name="connsiteX1" fmla="*/ 190500 w 190500"/>
                <a:gd name="connsiteY1" fmla="*/ 0 h 377952"/>
                <a:gd name="connsiteX2" fmla="*/ 0 w 190500"/>
                <a:gd name="connsiteY2" fmla="*/ 187452 h 377952"/>
                <a:gd name="connsiteX3" fmla="*/ 0 w 190500"/>
                <a:gd name="connsiteY3" fmla="*/ 377952 h 377952"/>
                <a:gd name="connsiteX4" fmla="*/ 190500 w 190500"/>
                <a:gd name="connsiteY4" fmla="*/ 377952 h 377952"/>
                <a:gd name="connsiteX5" fmla="*/ 190500 w 190500"/>
                <a:gd name="connsiteY5" fmla="*/ 187452 h 377952"/>
                <a:gd name="connsiteX6" fmla="*/ 81820 w 190500"/>
                <a:gd name="connsiteY6" fmla="*/ 187452 h 377952"/>
                <a:gd name="connsiteX7" fmla="*/ 190500 w 190500"/>
                <a:gd name="connsiteY7" fmla="*/ 81725 h 377952"/>
                <a:gd name="connsiteX8" fmla="*/ 62779 w 190500"/>
                <a:gd name="connsiteY8" fmla="*/ 186919 h 377952"/>
                <a:gd name="connsiteX9" fmla="*/ 62227 w 190500"/>
                <a:gd name="connsiteY9" fmla="*/ 206502 h 377952"/>
                <a:gd name="connsiteX10" fmla="*/ 171450 w 190500"/>
                <a:gd name="connsiteY10" fmla="*/ 206502 h 377952"/>
                <a:gd name="connsiteX11" fmla="*/ 171450 w 190500"/>
                <a:gd name="connsiteY11" fmla="*/ 358902 h 377952"/>
                <a:gd name="connsiteX12" fmla="*/ 19050 w 190500"/>
                <a:gd name="connsiteY12" fmla="*/ 358902 h 377952"/>
                <a:gd name="connsiteX13" fmla="*/ 19050 w 190500"/>
                <a:gd name="connsiteY13" fmla="*/ 187757 h 377952"/>
                <a:gd name="connsiteX14" fmla="*/ 171450 w 190500"/>
                <a:gd name="connsiteY14" fmla="*/ 20117 h 377952"/>
                <a:gd name="connsiteX15" fmla="*/ 171450 w 190500"/>
                <a:gd name="connsiteY15" fmla="*/ 64065 h 377952"/>
                <a:gd name="connsiteX16" fmla="*/ 62779 w 190500"/>
                <a:gd name="connsiteY16" fmla="*/ 186919 h 37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0" h="377952">
                  <a:moveTo>
                    <a:pt x="190500" y="81725"/>
                  </a:moveTo>
                  <a:lnTo>
                    <a:pt x="190500" y="0"/>
                  </a:lnTo>
                  <a:cubicBezTo>
                    <a:pt x="86469" y="-13"/>
                    <a:pt x="1665" y="83434"/>
                    <a:pt x="0" y="187452"/>
                  </a:cubicBezTo>
                  <a:lnTo>
                    <a:pt x="0" y="377952"/>
                  </a:lnTo>
                  <a:lnTo>
                    <a:pt x="190500" y="377952"/>
                  </a:lnTo>
                  <a:lnTo>
                    <a:pt x="190500" y="187452"/>
                  </a:lnTo>
                  <a:lnTo>
                    <a:pt x="81820" y="187452"/>
                  </a:lnTo>
                  <a:cubicBezTo>
                    <a:pt x="83469" y="128608"/>
                    <a:pt x="131633" y="81753"/>
                    <a:pt x="190500" y="81725"/>
                  </a:cubicBezTo>
                  <a:close/>
                  <a:moveTo>
                    <a:pt x="62779" y="186919"/>
                  </a:moveTo>
                  <a:lnTo>
                    <a:pt x="62227" y="206502"/>
                  </a:lnTo>
                  <a:lnTo>
                    <a:pt x="171450" y="206502"/>
                  </a:lnTo>
                  <a:lnTo>
                    <a:pt x="171450" y="358902"/>
                  </a:lnTo>
                  <a:lnTo>
                    <a:pt x="19050" y="358902"/>
                  </a:lnTo>
                  <a:lnTo>
                    <a:pt x="19050" y="187757"/>
                  </a:lnTo>
                  <a:cubicBezTo>
                    <a:pt x="20817" y="101643"/>
                    <a:pt x="85894" y="30058"/>
                    <a:pt x="171450" y="20117"/>
                  </a:cubicBezTo>
                  <a:lnTo>
                    <a:pt x="171450" y="64065"/>
                  </a:lnTo>
                  <a:cubicBezTo>
                    <a:pt x="110115" y="73038"/>
                    <a:pt x="64199" y="124947"/>
                    <a:pt x="62779" y="186919"/>
                  </a:cubicBez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9C8561E-3077-4BB4-BF84-91104593120F}"/>
                </a:ext>
              </a:extLst>
            </p:cNvPr>
            <p:cNvSpPr/>
            <p:nvPr/>
          </p:nvSpPr>
          <p:spPr>
            <a:xfrm>
              <a:off x="467097" y="1959725"/>
              <a:ext cx="190500" cy="377952"/>
            </a:xfrm>
            <a:custGeom>
              <a:avLst/>
              <a:gdLst>
                <a:gd name="connsiteX0" fmla="*/ 190500 w 190500"/>
                <a:gd name="connsiteY0" fmla="*/ 81725 h 377952"/>
                <a:gd name="connsiteX1" fmla="*/ 190500 w 190500"/>
                <a:gd name="connsiteY1" fmla="*/ 0 h 377952"/>
                <a:gd name="connsiteX2" fmla="*/ 0 w 190500"/>
                <a:gd name="connsiteY2" fmla="*/ 187452 h 377952"/>
                <a:gd name="connsiteX3" fmla="*/ 0 w 190500"/>
                <a:gd name="connsiteY3" fmla="*/ 377952 h 377952"/>
                <a:gd name="connsiteX4" fmla="*/ 190500 w 190500"/>
                <a:gd name="connsiteY4" fmla="*/ 377952 h 377952"/>
                <a:gd name="connsiteX5" fmla="*/ 190500 w 190500"/>
                <a:gd name="connsiteY5" fmla="*/ 187452 h 377952"/>
                <a:gd name="connsiteX6" fmla="*/ 81820 w 190500"/>
                <a:gd name="connsiteY6" fmla="*/ 187452 h 377952"/>
                <a:gd name="connsiteX7" fmla="*/ 190500 w 190500"/>
                <a:gd name="connsiteY7" fmla="*/ 81725 h 377952"/>
                <a:gd name="connsiteX8" fmla="*/ 62779 w 190500"/>
                <a:gd name="connsiteY8" fmla="*/ 186919 h 377952"/>
                <a:gd name="connsiteX9" fmla="*/ 62227 w 190500"/>
                <a:gd name="connsiteY9" fmla="*/ 206502 h 377952"/>
                <a:gd name="connsiteX10" fmla="*/ 171450 w 190500"/>
                <a:gd name="connsiteY10" fmla="*/ 206502 h 377952"/>
                <a:gd name="connsiteX11" fmla="*/ 171450 w 190500"/>
                <a:gd name="connsiteY11" fmla="*/ 358902 h 377952"/>
                <a:gd name="connsiteX12" fmla="*/ 19050 w 190500"/>
                <a:gd name="connsiteY12" fmla="*/ 358902 h 377952"/>
                <a:gd name="connsiteX13" fmla="*/ 19050 w 190500"/>
                <a:gd name="connsiteY13" fmla="*/ 187757 h 377952"/>
                <a:gd name="connsiteX14" fmla="*/ 171450 w 190500"/>
                <a:gd name="connsiteY14" fmla="*/ 20117 h 377952"/>
                <a:gd name="connsiteX15" fmla="*/ 171450 w 190500"/>
                <a:gd name="connsiteY15" fmla="*/ 64065 h 377952"/>
                <a:gd name="connsiteX16" fmla="*/ 62779 w 190500"/>
                <a:gd name="connsiteY16" fmla="*/ 186919 h 37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0" h="377952">
                  <a:moveTo>
                    <a:pt x="190500" y="81725"/>
                  </a:moveTo>
                  <a:lnTo>
                    <a:pt x="190500" y="0"/>
                  </a:lnTo>
                  <a:cubicBezTo>
                    <a:pt x="86469" y="-13"/>
                    <a:pt x="1665" y="83434"/>
                    <a:pt x="0" y="187452"/>
                  </a:cubicBezTo>
                  <a:lnTo>
                    <a:pt x="0" y="377952"/>
                  </a:lnTo>
                  <a:lnTo>
                    <a:pt x="190500" y="377952"/>
                  </a:lnTo>
                  <a:lnTo>
                    <a:pt x="190500" y="187452"/>
                  </a:lnTo>
                  <a:lnTo>
                    <a:pt x="81820" y="187452"/>
                  </a:lnTo>
                  <a:cubicBezTo>
                    <a:pt x="83469" y="128608"/>
                    <a:pt x="131633" y="81753"/>
                    <a:pt x="190500" y="81725"/>
                  </a:cubicBezTo>
                  <a:close/>
                  <a:moveTo>
                    <a:pt x="62779" y="186919"/>
                  </a:moveTo>
                  <a:lnTo>
                    <a:pt x="62227" y="206502"/>
                  </a:lnTo>
                  <a:lnTo>
                    <a:pt x="171450" y="206502"/>
                  </a:lnTo>
                  <a:lnTo>
                    <a:pt x="171450" y="358902"/>
                  </a:lnTo>
                  <a:lnTo>
                    <a:pt x="19050" y="358902"/>
                  </a:lnTo>
                  <a:lnTo>
                    <a:pt x="19050" y="187757"/>
                  </a:lnTo>
                  <a:cubicBezTo>
                    <a:pt x="20817" y="101643"/>
                    <a:pt x="85894" y="30058"/>
                    <a:pt x="171450" y="20117"/>
                  </a:cubicBezTo>
                  <a:lnTo>
                    <a:pt x="171450" y="64065"/>
                  </a:lnTo>
                  <a:cubicBezTo>
                    <a:pt x="110115" y="73038"/>
                    <a:pt x="64198" y="124947"/>
                    <a:pt x="62779" y="186919"/>
                  </a:cubicBezTo>
                  <a:close/>
                </a:path>
              </a:pathLst>
            </a:custGeom>
            <a:grpFill/>
            <a:ln w="9525" cap="flat">
              <a:noFill/>
              <a:prstDash val="solid"/>
              <a:miter/>
            </a:ln>
          </p:spPr>
          <p:txBody>
            <a:bodyPr rtlCol="0" anchor="ctr"/>
            <a:lstStyle/>
            <a:p>
              <a:endParaRPr lang="en-GB"/>
            </a:p>
          </p:txBody>
        </p:sp>
      </p:grpSp>
      <p:pic>
        <p:nvPicPr>
          <p:cNvPr id="20" name="Graphic 19" descr="User with solid fill">
            <a:extLst>
              <a:ext uri="{FF2B5EF4-FFF2-40B4-BE49-F238E27FC236}">
                <a16:creationId xmlns:a16="http://schemas.microsoft.com/office/drawing/2014/main" id="{7857B53B-BB13-4F13-826D-D48B19E07C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0144" y="3256350"/>
            <a:ext cx="914400" cy="914400"/>
          </a:xfrm>
          <a:prstGeom prst="rect">
            <a:avLst/>
          </a:prstGeom>
        </p:spPr>
      </p:pic>
      <p:pic>
        <p:nvPicPr>
          <p:cNvPr id="22" name="Graphic 21" descr="User with solid fill">
            <a:extLst>
              <a:ext uri="{FF2B5EF4-FFF2-40B4-BE49-F238E27FC236}">
                <a16:creationId xmlns:a16="http://schemas.microsoft.com/office/drawing/2014/main" id="{A529AEB8-3154-4F7A-9A27-55BB1825DF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40060" y="3256350"/>
            <a:ext cx="914400" cy="914400"/>
          </a:xfrm>
          <a:prstGeom prst="rect">
            <a:avLst/>
          </a:prstGeom>
        </p:spPr>
      </p:pic>
      <p:pic>
        <p:nvPicPr>
          <p:cNvPr id="23" name="Graphic 22" descr="User with solid fill">
            <a:extLst>
              <a:ext uri="{FF2B5EF4-FFF2-40B4-BE49-F238E27FC236}">
                <a16:creationId xmlns:a16="http://schemas.microsoft.com/office/drawing/2014/main" id="{51EA5465-2F7D-4669-9AE5-0A216862A2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01481" y="3289966"/>
            <a:ext cx="914400" cy="914400"/>
          </a:xfrm>
          <a:prstGeom prst="rect">
            <a:avLst/>
          </a:prstGeom>
        </p:spPr>
      </p:pic>
      <p:sp>
        <p:nvSpPr>
          <p:cNvPr id="25" name="Text Placeholder 24">
            <a:extLst>
              <a:ext uri="{FF2B5EF4-FFF2-40B4-BE49-F238E27FC236}">
                <a16:creationId xmlns:a16="http://schemas.microsoft.com/office/drawing/2014/main" id="{550BA16A-41A9-4967-BE06-52BEA8DD7D50}"/>
              </a:ext>
            </a:extLst>
          </p:cNvPr>
          <p:cNvSpPr>
            <a:spLocks noGrp="1"/>
          </p:cNvSpPr>
          <p:nvPr>
            <p:ph type="body" sz="quarter" idx="10"/>
          </p:nvPr>
        </p:nvSpPr>
        <p:spPr>
          <a:xfrm>
            <a:off x="2959100" y="1264025"/>
            <a:ext cx="1305591" cy="2025942"/>
          </a:xfrm>
        </p:spPr>
        <p:txBody>
          <a:bodyPr/>
          <a:lstStyle>
            <a:lvl1pPr marL="114300" indent="0">
              <a:buNone/>
              <a:defRPr sz="1400"/>
            </a:lvl1pPr>
          </a:lstStyle>
          <a:p>
            <a:pPr lvl="0"/>
            <a:r>
              <a:rPr lang="en-US" dirty="0"/>
              <a:t>Click to edit Master text styles</a:t>
            </a:r>
            <a:endParaRPr lang="en-GB" dirty="0"/>
          </a:p>
        </p:txBody>
      </p:sp>
      <p:sp>
        <p:nvSpPr>
          <p:cNvPr id="27" name="Text Placeholder 24">
            <a:extLst>
              <a:ext uri="{FF2B5EF4-FFF2-40B4-BE49-F238E27FC236}">
                <a16:creationId xmlns:a16="http://schemas.microsoft.com/office/drawing/2014/main" id="{0F149A4E-D4B9-46D1-8CD0-C40FAABF0DE4}"/>
              </a:ext>
            </a:extLst>
          </p:cNvPr>
          <p:cNvSpPr>
            <a:spLocks noGrp="1"/>
          </p:cNvSpPr>
          <p:nvPr>
            <p:ph type="body" sz="quarter" idx="11"/>
          </p:nvPr>
        </p:nvSpPr>
        <p:spPr>
          <a:xfrm>
            <a:off x="5014220" y="1295553"/>
            <a:ext cx="1305591" cy="2025942"/>
          </a:xfrm>
        </p:spPr>
        <p:txBody>
          <a:bodyPr/>
          <a:lstStyle>
            <a:lvl1pPr marL="114300" indent="0">
              <a:buNone/>
              <a:defRPr sz="1400"/>
            </a:lvl1pPr>
          </a:lstStyle>
          <a:p>
            <a:pPr lvl="0"/>
            <a:r>
              <a:rPr lang="en-US" dirty="0"/>
              <a:t>Click to edit Master text styles</a:t>
            </a:r>
            <a:endParaRPr lang="en-GB" dirty="0"/>
          </a:p>
        </p:txBody>
      </p:sp>
      <p:sp>
        <p:nvSpPr>
          <p:cNvPr id="28" name="Text Placeholder 24">
            <a:extLst>
              <a:ext uri="{FF2B5EF4-FFF2-40B4-BE49-F238E27FC236}">
                <a16:creationId xmlns:a16="http://schemas.microsoft.com/office/drawing/2014/main" id="{94E05331-42A2-4E7C-AA3E-4559D638C384}"/>
              </a:ext>
            </a:extLst>
          </p:cNvPr>
          <p:cNvSpPr>
            <a:spLocks noGrp="1"/>
          </p:cNvSpPr>
          <p:nvPr>
            <p:ph type="body" sz="quarter" idx="12"/>
          </p:nvPr>
        </p:nvSpPr>
        <p:spPr>
          <a:xfrm>
            <a:off x="7085562" y="1286512"/>
            <a:ext cx="1305591" cy="2025942"/>
          </a:xfrm>
        </p:spPr>
        <p:txBody>
          <a:bodyPr/>
          <a:lstStyle>
            <a:lvl1pPr marL="114300" indent="0">
              <a:buNone/>
              <a:defRPr sz="1400"/>
            </a:lvl1pPr>
          </a:lstStyle>
          <a:p>
            <a:pPr lvl="0"/>
            <a:r>
              <a:rPr lang="en-US" dirty="0"/>
              <a:t>Click to edit Master text styles</a:t>
            </a:r>
            <a:endParaRPr lang="en-GB" dirty="0"/>
          </a:p>
        </p:txBody>
      </p:sp>
      <p:sp>
        <p:nvSpPr>
          <p:cNvPr id="29" name="Text Placeholder 24">
            <a:extLst>
              <a:ext uri="{FF2B5EF4-FFF2-40B4-BE49-F238E27FC236}">
                <a16:creationId xmlns:a16="http://schemas.microsoft.com/office/drawing/2014/main" id="{3E724511-3C05-40A2-83D4-334BED919810}"/>
              </a:ext>
            </a:extLst>
          </p:cNvPr>
          <p:cNvSpPr>
            <a:spLocks noGrp="1"/>
          </p:cNvSpPr>
          <p:nvPr>
            <p:ph type="body" sz="quarter" idx="13"/>
          </p:nvPr>
        </p:nvSpPr>
        <p:spPr>
          <a:xfrm>
            <a:off x="693683" y="2471087"/>
            <a:ext cx="1305591" cy="2025942"/>
          </a:xfrm>
        </p:spPr>
        <p:txBody>
          <a:bodyPr/>
          <a:lstStyle>
            <a:lvl1pPr marL="114300" indent="0">
              <a:buNone/>
              <a:defRPr sz="180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308580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ontserrat ExtraBold"/>
              <a:buNone/>
              <a:defRPr sz="2800">
                <a:solidFill>
                  <a:schemeClr val="accent1"/>
                </a:solidFill>
                <a:latin typeface="Montserrat ExtraBold"/>
                <a:ea typeface="Montserrat ExtraBold"/>
                <a:cs typeface="Montserrat ExtraBold"/>
                <a:sym typeface="Montserrat ExtraBold"/>
              </a:defRPr>
            </a:lvl1pPr>
            <a:lvl2pPr lvl="1">
              <a:spcBef>
                <a:spcPts val="0"/>
              </a:spcBef>
              <a:spcAft>
                <a:spcPts val="0"/>
              </a:spcAft>
              <a:buClr>
                <a:schemeClr val="accent1"/>
              </a:buClr>
              <a:buSzPts val="2800"/>
              <a:buNone/>
              <a:defRPr sz="2800">
                <a:solidFill>
                  <a:schemeClr val="accent1"/>
                </a:solidFill>
              </a:defRPr>
            </a:lvl2pPr>
            <a:lvl3pPr lvl="2">
              <a:spcBef>
                <a:spcPts val="0"/>
              </a:spcBef>
              <a:spcAft>
                <a:spcPts val="0"/>
              </a:spcAft>
              <a:buClr>
                <a:schemeClr val="accent1"/>
              </a:buClr>
              <a:buSzPts val="2800"/>
              <a:buNone/>
              <a:defRPr sz="2800">
                <a:solidFill>
                  <a:schemeClr val="accent1"/>
                </a:solidFill>
              </a:defRPr>
            </a:lvl3pPr>
            <a:lvl4pPr lvl="3">
              <a:spcBef>
                <a:spcPts val="0"/>
              </a:spcBef>
              <a:spcAft>
                <a:spcPts val="0"/>
              </a:spcAft>
              <a:buClr>
                <a:schemeClr val="accent1"/>
              </a:buClr>
              <a:buSzPts val="2800"/>
              <a:buNone/>
              <a:defRPr sz="2800">
                <a:solidFill>
                  <a:schemeClr val="accent1"/>
                </a:solidFill>
              </a:defRPr>
            </a:lvl4pPr>
            <a:lvl5pPr lvl="4">
              <a:spcBef>
                <a:spcPts val="0"/>
              </a:spcBef>
              <a:spcAft>
                <a:spcPts val="0"/>
              </a:spcAft>
              <a:buClr>
                <a:schemeClr val="accent1"/>
              </a:buClr>
              <a:buSzPts val="2800"/>
              <a:buNone/>
              <a:defRPr sz="2800">
                <a:solidFill>
                  <a:schemeClr val="accent1"/>
                </a:solidFill>
              </a:defRPr>
            </a:lvl5pPr>
            <a:lvl6pPr lvl="5">
              <a:spcBef>
                <a:spcPts val="0"/>
              </a:spcBef>
              <a:spcAft>
                <a:spcPts val="0"/>
              </a:spcAft>
              <a:buClr>
                <a:schemeClr val="accent1"/>
              </a:buClr>
              <a:buSzPts val="2800"/>
              <a:buNone/>
              <a:defRPr sz="2800">
                <a:solidFill>
                  <a:schemeClr val="accent1"/>
                </a:solidFill>
              </a:defRPr>
            </a:lvl6pPr>
            <a:lvl7pPr lvl="6">
              <a:spcBef>
                <a:spcPts val="0"/>
              </a:spcBef>
              <a:spcAft>
                <a:spcPts val="0"/>
              </a:spcAft>
              <a:buClr>
                <a:schemeClr val="accent1"/>
              </a:buClr>
              <a:buSzPts val="2800"/>
              <a:buNone/>
              <a:defRPr sz="2800">
                <a:solidFill>
                  <a:schemeClr val="accent1"/>
                </a:solidFill>
              </a:defRPr>
            </a:lvl7pPr>
            <a:lvl8pPr lvl="7">
              <a:spcBef>
                <a:spcPts val="0"/>
              </a:spcBef>
              <a:spcAft>
                <a:spcPts val="0"/>
              </a:spcAft>
              <a:buClr>
                <a:schemeClr val="accent1"/>
              </a:buClr>
              <a:buSzPts val="2800"/>
              <a:buNone/>
              <a:defRPr sz="2800">
                <a:solidFill>
                  <a:schemeClr val="accent1"/>
                </a:solidFill>
              </a:defRPr>
            </a:lvl8pPr>
            <a:lvl9pPr lvl="8">
              <a:spcBef>
                <a:spcPts val="0"/>
              </a:spcBef>
              <a:spcAft>
                <a:spcPts val="0"/>
              </a:spcAft>
              <a:buClr>
                <a:schemeClr val="accent1"/>
              </a:buClr>
              <a:buSzPts val="2800"/>
              <a:buNone/>
              <a:defRPr sz="2800">
                <a:solidFill>
                  <a:schemeClr val="accen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8" r:id="rId6"/>
    <p:sldLayoutId id="2147483659" r:id="rId7"/>
    <p:sldLayoutId id="2147483680" r:id="rId8"/>
    <p:sldLayoutId id="2147483679" r:id="rId9"/>
    <p:sldLayoutId id="2147483667" r:id="rId10"/>
    <p:sldLayoutId id="214748367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de9a8ff-ee55-476d-a50f-215c2a4b8d7d/ReportSectiond0737e152e886b077060?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chart" Target="../charts/chart3.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b624cddb-a9f0-4a0c-bcc2-1612b713c720/ReportSection988517eb49ee227f5364?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chart" Target="../charts/chart1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chart" Target="../charts/chart19.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30"/>
          <p:cNvSpPr/>
          <p:nvPr/>
        </p:nvSpPr>
        <p:spPr>
          <a:xfrm>
            <a:off x="0" y="1311650"/>
            <a:ext cx="5672138" cy="2588818"/>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txBox="1">
            <a:spLocks noGrp="1"/>
          </p:cNvSpPr>
          <p:nvPr>
            <p:ph type="subTitle" idx="1"/>
          </p:nvPr>
        </p:nvSpPr>
        <p:spPr>
          <a:xfrm>
            <a:off x="888325" y="4399261"/>
            <a:ext cx="3430800" cy="37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4"/>
                </a:solidFill>
              </a:rPr>
              <a:t>April 2020 – March 2021</a:t>
            </a:r>
            <a:endParaRPr b="1" dirty="0">
              <a:solidFill>
                <a:schemeClr val="accent4"/>
              </a:solidFill>
            </a:endParaRPr>
          </a:p>
        </p:txBody>
      </p:sp>
      <p:cxnSp>
        <p:nvCxnSpPr>
          <p:cNvPr id="223" name="Google Shape;223;p30"/>
          <p:cNvCxnSpPr/>
          <p:nvPr/>
        </p:nvCxnSpPr>
        <p:spPr>
          <a:xfrm rot="10800000">
            <a:off x="981700" y="4940300"/>
            <a:ext cx="5530800" cy="0"/>
          </a:xfrm>
          <a:prstGeom prst="straightConnector1">
            <a:avLst/>
          </a:prstGeom>
          <a:noFill/>
          <a:ln w="19050" cap="flat" cmpd="sng">
            <a:solidFill>
              <a:srgbClr val="FFFFFF"/>
            </a:solidFill>
            <a:prstDash val="solid"/>
            <a:round/>
            <a:headEnd type="none" w="med" len="med"/>
            <a:tailEnd type="none" w="med" len="med"/>
          </a:ln>
        </p:spPr>
      </p:cxnSp>
      <p:cxnSp>
        <p:nvCxnSpPr>
          <p:cNvPr id="224" name="Google Shape;224;p30"/>
          <p:cNvCxnSpPr/>
          <p:nvPr/>
        </p:nvCxnSpPr>
        <p:spPr>
          <a:xfrm rot="10800000">
            <a:off x="4348475" y="203200"/>
            <a:ext cx="4203300" cy="0"/>
          </a:xfrm>
          <a:prstGeom prst="straightConnector1">
            <a:avLst/>
          </a:prstGeom>
          <a:noFill/>
          <a:ln w="19050" cap="flat" cmpd="sng">
            <a:solidFill>
              <a:schemeClr val="accent1"/>
            </a:solidFill>
            <a:prstDash val="solid"/>
            <a:round/>
            <a:headEnd type="none" w="med" len="med"/>
            <a:tailEnd type="none" w="med" len="med"/>
          </a:ln>
        </p:spPr>
      </p:cxnSp>
      <p:cxnSp>
        <p:nvCxnSpPr>
          <p:cNvPr id="225" name="Google Shape;225;p30"/>
          <p:cNvCxnSpPr>
            <a:cxnSpLocks/>
          </p:cNvCxnSpPr>
          <p:nvPr/>
        </p:nvCxnSpPr>
        <p:spPr>
          <a:xfrm flipH="1">
            <a:off x="5457312" y="203200"/>
            <a:ext cx="1877713" cy="0"/>
          </a:xfrm>
          <a:prstGeom prst="straightConnector1">
            <a:avLst/>
          </a:prstGeom>
          <a:noFill/>
          <a:ln w="19050" cap="flat" cmpd="sng">
            <a:solidFill>
              <a:srgbClr val="FFFFFF"/>
            </a:solidFill>
            <a:prstDash val="solid"/>
            <a:round/>
            <a:headEnd type="none" w="med" len="med"/>
            <a:tailEnd type="none" w="med" len="med"/>
          </a:ln>
        </p:spPr>
      </p:cxnSp>
      <p:pic>
        <p:nvPicPr>
          <p:cNvPr id="4" name="Picture 3" descr="A sign outside of a building&#10;&#10;Description automatically generated with medium confidence">
            <a:extLst>
              <a:ext uri="{FF2B5EF4-FFF2-40B4-BE49-F238E27FC236}">
                <a16:creationId xmlns:a16="http://schemas.microsoft.com/office/drawing/2014/main" id="{8950E51D-D851-42DF-BEDE-C96B984AACA6}"/>
              </a:ext>
            </a:extLst>
          </p:cNvPr>
          <p:cNvPicPr>
            <a:picLocks noChangeAspect="1"/>
          </p:cNvPicPr>
          <p:nvPr/>
        </p:nvPicPr>
        <p:blipFill rotWithShape="1">
          <a:blip r:embed="rId3"/>
          <a:srcRect l="7511" t="-33785" r="10769" b="37739"/>
          <a:stretch/>
        </p:blipFill>
        <p:spPr>
          <a:xfrm>
            <a:off x="5552443" y="-973170"/>
            <a:ext cx="4108169" cy="3952895"/>
          </a:xfrm>
          <a:prstGeom prst="rect">
            <a:avLst/>
          </a:prstGeom>
        </p:spPr>
      </p:pic>
      <p:sp>
        <p:nvSpPr>
          <p:cNvPr id="221" name="Google Shape;221;p30"/>
          <p:cNvSpPr txBox="1">
            <a:spLocks noGrp="1"/>
          </p:cNvSpPr>
          <p:nvPr>
            <p:ph type="ctrTitle"/>
          </p:nvPr>
        </p:nvSpPr>
        <p:spPr>
          <a:xfrm>
            <a:off x="221495" y="2043110"/>
            <a:ext cx="5543737" cy="1030200"/>
          </a:xfrm>
          <a:prstGeom prst="rect">
            <a:avLst/>
          </a:prstGeom>
        </p:spPr>
        <p:txBody>
          <a:bodyPr spcFirstLastPara="1" wrap="square" lIns="91425" tIns="91425" rIns="91425" bIns="91425" anchor="ctr" anchorCtr="0">
            <a:noAutofit/>
          </a:bodyPr>
          <a:lstStyle/>
          <a:p>
            <a:pPr lvl="0"/>
            <a:r>
              <a:rPr lang="en" sz="2800" dirty="0">
                <a:solidFill>
                  <a:schemeClr val="accent1"/>
                </a:solidFill>
              </a:rPr>
              <a:t>Black, Asian and Minority Ethnic</a:t>
            </a:r>
            <a:r>
              <a:rPr lang="en" sz="2800" dirty="0">
                <a:solidFill>
                  <a:schemeClr val="accent4"/>
                </a:solidFill>
              </a:rPr>
              <a:t> Patient Experience Report</a:t>
            </a:r>
            <a:br>
              <a:rPr lang="en" sz="2800" dirty="0">
                <a:solidFill>
                  <a:schemeClr val="accent4"/>
                </a:solidFill>
              </a:rPr>
            </a:br>
            <a:br>
              <a:rPr lang="en" sz="2800" dirty="0">
                <a:solidFill>
                  <a:schemeClr val="accent4"/>
                </a:solidFill>
              </a:rPr>
            </a:br>
            <a:r>
              <a:rPr lang="en" sz="2800" dirty="0">
                <a:solidFill>
                  <a:schemeClr val="accent3"/>
                </a:solidFill>
              </a:rPr>
              <a:t>Hospitals</a:t>
            </a:r>
            <a:endParaRPr sz="2800" dirty="0">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title"/>
          </p:nvPr>
        </p:nvSpPr>
        <p:spPr>
          <a:xfrm>
            <a:off x="1843547" y="2361300"/>
            <a:ext cx="6797023"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accent4">
                    <a:lumMod val="60000"/>
                    <a:lumOff val="40000"/>
                  </a:schemeClr>
                </a:solidFill>
              </a:rPr>
              <a:t>Overall Star Ratings</a:t>
            </a:r>
            <a:endParaRPr sz="2400" dirty="0">
              <a:solidFill>
                <a:schemeClr val="accent4">
                  <a:lumMod val="60000"/>
                  <a:lumOff val="40000"/>
                </a:schemeClr>
              </a:solidFill>
            </a:endParaRPr>
          </a:p>
        </p:txBody>
      </p:sp>
    </p:spTree>
    <p:extLst>
      <p:ext uri="{BB962C8B-B14F-4D97-AF65-F5344CB8AC3E}">
        <p14:creationId xmlns:p14="http://schemas.microsoft.com/office/powerpoint/2010/main" val="3403384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All Borough: Summary</a:t>
            </a:r>
          </a:p>
        </p:txBody>
      </p:sp>
      <p:sp>
        <p:nvSpPr>
          <p:cNvPr id="5" name="TextBox 4">
            <a:extLst>
              <a:ext uri="{FF2B5EF4-FFF2-40B4-BE49-F238E27FC236}">
                <a16:creationId xmlns:a16="http://schemas.microsoft.com/office/drawing/2014/main" id="{D3193046-5D1E-4AAC-8C84-9700126989FC}"/>
              </a:ext>
            </a:extLst>
          </p:cNvPr>
          <p:cNvSpPr txBox="1"/>
          <p:nvPr/>
        </p:nvSpPr>
        <p:spPr>
          <a:xfrm>
            <a:off x="599931" y="753256"/>
            <a:ext cx="2994996" cy="1015663"/>
          </a:xfrm>
          <a:prstGeom prst="rect">
            <a:avLst/>
          </a:prstGeom>
          <a:solidFill>
            <a:schemeClr val="accent6">
              <a:lumMod val="20000"/>
              <a:lumOff val="80000"/>
            </a:schemeClr>
          </a:solidFill>
          <a:ln>
            <a:noFill/>
          </a:ln>
        </p:spPr>
        <p:txBody>
          <a:bodyPr wrap="square" rtlCol="0">
            <a:spAutoFit/>
          </a:bodyPr>
          <a:lstStyle/>
          <a:p>
            <a:pPr algn="just"/>
            <a:r>
              <a:rPr lang="en-GB" sz="1200" dirty="0">
                <a:solidFill>
                  <a:schemeClr val="dk1"/>
                </a:solidFill>
                <a:latin typeface="Montserrat"/>
                <a:sym typeface="Montserrat"/>
              </a:rPr>
              <a:t>1,007 respondents over the year gave their feedback on hospital services and provided information on their ethnic background. </a:t>
            </a:r>
          </a:p>
          <a:p>
            <a:pPr algn="just"/>
            <a:endParaRPr lang="en-GB" sz="1200" dirty="0">
              <a:solidFill>
                <a:schemeClr val="dk1"/>
              </a:solidFill>
              <a:latin typeface="Montserrat"/>
              <a:sym typeface="Montserrat"/>
            </a:endParaRPr>
          </a:p>
        </p:txBody>
      </p:sp>
      <p:sp>
        <p:nvSpPr>
          <p:cNvPr id="6" name="TextBox 5">
            <a:extLst>
              <a:ext uri="{FF2B5EF4-FFF2-40B4-BE49-F238E27FC236}">
                <a16:creationId xmlns:a16="http://schemas.microsoft.com/office/drawing/2014/main" id="{06B675C7-0971-4A02-908D-91764A3D9F92}"/>
              </a:ext>
            </a:extLst>
          </p:cNvPr>
          <p:cNvSpPr txBox="1"/>
          <p:nvPr/>
        </p:nvSpPr>
        <p:spPr>
          <a:xfrm>
            <a:off x="6974680" y="3149335"/>
            <a:ext cx="1619251" cy="1200329"/>
          </a:xfrm>
          <a:prstGeom prst="rect">
            <a:avLst/>
          </a:prstGeom>
          <a:solidFill>
            <a:schemeClr val="accent6">
              <a:lumMod val="20000"/>
              <a:lumOff val="80000"/>
            </a:schemeClr>
          </a:solidFill>
        </p:spPr>
        <p:txBody>
          <a:bodyPr wrap="square">
            <a:spAutoFit/>
          </a:bodyPr>
          <a:lstStyle/>
          <a:p>
            <a:pPr algn="just"/>
            <a:r>
              <a:rPr lang="en-GB" sz="1200" dirty="0">
                <a:solidFill>
                  <a:schemeClr val="dk1"/>
                </a:solidFill>
                <a:latin typeface="Montserrat"/>
                <a:sym typeface="Montserrat"/>
              </a:rPr>
              <a:t>Lewisham had the largest proportion of BAME patients participating, while Bromley had the fewest.  </a:t>
            </a:r>
          </a:p>
        </p:txBody>
      </p:sp>
      <p:sp>
        <p:nvSpPr>
          <p:cNvPr id="2" name="TextBox 1">
            <a:extLst>
              <a:ext uri="{FF2B5EF4-FFF2-40B4-BE49-F238E27FC236}">
                <a16:creationId xmlns:a16="http://schemas.microsoft.com/office/drawing/2014/main" id="{C2983930-6426-47B5-842B-5D418B60DDBA}"/>
              </a:ext>
            </a:extLst>
          </p:cNvPr>
          <p:cNvSpPr txBox="1"/>
          <p:nvPr/>
        </p:nvSpPr>
        <p:spPr>
          <a:xfrm>
            <a:off x="95825" y="33230"/>
            <a:ext cx="4003209" cy="461665"/>
          </a:xfrm>
          <a:prstGeom prst="rect">
            <a:avLst/>
          </a:prstGeom>
          <a:solidFill>
            <a:srgbClr val="004F6B"/>
          </a:solidFill>
        </p:spPr>
        <p:txBody>
          <a:bodyPr wrap="square" rtlCol="0">
            <a:spAutoFit/>
          </a:bodyPr>
          <a:lstStyle/>
          <a:p>
            <a:r>
              <a:rPr lang="en-GB" sz="1200" b="1" dirty="0">
                <a:solidFill>
                  <a:schemeClr val="bg1"/>
                </a:solidFill>
                <a:latin typeface="Trebuchet MS" panose="020B0603020202020204" pitchFamily="34" charset="0"/>
              </a:rPr>
              <a:t>Summary of Hospital Reviews</a:t>
            </a:r>
          </a:p>
          <a:p>
            <a:endParaRPr lang="en-GB" sz="1200" b="1" dirty="0">
              <a:solidFill>
                <a:schemeClr val="bg1"/>
              </a:solidFill>
              <a:latin typeface="Trebuchet MS" panose="020B0603020202020204" pitchFamily="34" charset="0"/>
            </a:endParaRPr>
          </a:p>
        </p:txBody>
      </p:sp>
      <p:sp>
        <p:nvSpPr>
          <p:cNvPr id="8" name="Slide Number Placeholder 7">
            <a:extLst>
              <a:ext uri="{FF2B5EF4-FFF2-40B4-BE49-F238E27FC236}">
                <a16:creationId xmlns:a16="http://schemas.microsoft.com/office/drawing/2014/main" id="{FD4E9533-89C5-4B48-A993-ACE6AC5C6E0E}"/>
              </a:ext>
            </a:extLst>
          </p:cNvPr>
          <p:cNvSpPr>
            <a:spLocks noGrp="1"/>
          </p:cNvSpPr>
          <p:nvPr>
            <p:ph type="sldNum" sz="quarter" idx="12"/>
          </p:nvPr>
        </p:nvSpPr>
        <p:spPr/>
        <p:txBody>
          <a:bodyPr/>
          <a:lstStyle/>
          <a:p>
            <a:fld id="{8C7D807A-D3EC-4DEA-86E2-120E4093F1A6}" type="slidenum">
              <a:rPr lang="en-US" smtClean="0"/>
              <a:t>11</a:t>
            </a:fld>
            <a:endParaRPr lang="en-US"/>
          </a:p>
        </p:txBody>
      </p:sp>
      <p:graphicFrame>
        <p:nvGraphicFramePr>
          <p:cNvPr id="9" name="Chart 8">
            <a:extLst>
              <a:ext uri="{FF2B5EF4-FFF2-40B4-BE49-F238E27FC236}">
                <a16:creationId xmlns:a16="http://schemas.microsoft.com/office/drawing/2014/main" id="{90400A26-0BC0-4C50-939E-5EE243092B3D}"/>
              </a:ext>
            </a:extLst>
          </p:cNvPr>
          <p:cNvGraphicFramePr>
            <a:graphicFrameLocks/>
          </p:cNvGraphicFramePr>
          <p:nvPr>
            <p:extLst>
              <p:ext uri="{D42A27DB-BD31-4B8C-83A1-F6EECF244321}">
                <p14:modId xmlns:p14="http://schemas.microsoft.com/office/powerpoint/2010/main" val="262586164"/>
              </p:ext>
            </p:extLst>
          </p:nvPr>
        </p:nvGraphicFramePr>
        <p:xfrm>
          <a:off x="4417347" y="96899"/>
          <a:ext cx="4176584" cy="26977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ED853A10-C045-4A70-B851-2D97C0DA5B10}"/>
              </a:ext>
            </a:extLst>
          </p:cNvPr>
          <p:cNvGraphicFramePr>
            <a:graphicFrameLocks/>
          </p:cNvGraphicFramePr>
          <p:nvPr>
            <p:extLst>
              <p:ext uri="{D42A27DB-BD31-4B8C-83A1-F6EECF244321}">
                <p14:modId xmlns:p14="http://schemas.microsoft.com/office/powerpoint/2010/main" val="1986238985"/>
              </p:ext>
            </p:extLst>
          </p:nvPr>
        </p:nvGraphicFramePr>
        <p:xfrm>
          <a:off x="80254" y="2396613"/>
          <a:ext cx="6594389" cy="2705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565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lusteredBarChart, textbox, ratingsvisual001. Please refer to the notes on this slide for details.">
            <a:hlinkClick r:id="rId3"/>
          </p:cNvPr>
          <p:cNvPicPr>
            <a:picLocks noChangeAspect="1"/>
          </p:cNvPicPr>
          <p:nvPr/>
        </p:nvPicPr>
        <p:blipFill>
          <a:blip r:embed="rId4"/>
          <a:stretch>
            <a:fillRect/>
          </a:stretch>
        </p:blipFill>
        <p:spPr>
          <a:xfrm>
            <a:off x="64293" y="0"/>
            <a:ext cx="9015413" cy="5143500"/>
          </a:xfrm>
          <a:prstGeom prst="rect">
            <a:avLst/>
          </a:prstGeom>
          <a:noFill/>
        </p:spPr>
      </p:pic>
      <p:sp>
        <p:nvSpPr>
          <p:cNvPr id="4" name="Title" hidden="1"/>
          <p:cNvSpPr>
            <a:spLocks noGrp="1"/>
          </p:cNvSpPr>
          <p:nvPr>
            <p:ph type="title"/>
          </p:nvPr>
        </p:nvSpPr>
        <p:spPr/>
        <p:txBody>
          <a:bodyPr/>
          <a:lstStyle/>
          <a:p>
            <a:r>
              <a:t>NEW Ethnicity Rating by Ethnicity</a:t>
            </a:r>
          </a:p>
        </p:txBody>
      </p:sp>
      <p:pic>
        <p:nvPicPr>
          <p:cNvPr id="5" name="Picture 4">
            <a:extLst>
              <a:ext uri="{FF2B5EF4-FFF2-40B4-BE49-F238E27FC236}">
                <a16:creationId xmlns:a16="http://schemas.microsoft.com/office/drawing/2014/main" id="{A2A01636-0E25-4EF5-9C79-015017E293B6}"/>
              </a:ext>
            </a:extLst>
          </p:cNvPr>
          <p:cNvPicPr>
            <a:picLocks noChangeAspect="1"/>
          </p:cNvPicPr>
          <p:nvPr/>
        </p:nvPicPr>
        <p:blipFill>
          <a:blip r:embed="rId5"/>
          <a:stretch>
            <a:fillRect/>
          </a:stretch>
        </p:blipFill>
        <p:spPr>
          <a:xfrm>
            <a:off x="130968" y="533399"/>
            <a:ext cx="3815117" cy="1524001"/>
          </a:xfrm>
          <a:prstGeom prst="rect">
            <a:avLst/>
          </a:prstGeom>
        </p:spPr>
      </p:pic>
      <p:sp>
        <p:nvSpPr>
          <p:cNvPr id="6" name="TextBox 5">
            <a:extLst>
              <a:ext uri="{FF2B5EF4-FFF2-40B4-BE49-F238E27FC236}">
                <a16:creationId xmlns:a16="http://schemas.microsoft.com/office/drawing/2014/main" id="{26E0DA51-C178-4E28-8D8E-833A51ADFDB5}"/>
              </a:ext>
            </a:extLst>
          </p:cNvPr>
          <p:cNvSpPr txBox="1"/>
          <p:nvPr/>
        </p:nvSpPr>
        <p:spPr>
          <a:xfrm>
            <a:off x="3801115" y="164515"/>
            <a:ext cx="5230268" cy="1107996"/>
          </a:xfrm>
          <a:prstGeom prst="rect">
            <a:avLst/>
          </a:prstGeom>
          <a:solidFill>
            <a:schemeClr val="accent6">
              <a:lumMod val="20000"/>
              <a:lumOff val="80000"/>
            </a:schemeClr>
          </a:solidFill>
        </p:spPr>
        <p:txBody>
          <a:bodyPr wrap="square" rtlCol="0">
            <a:spAutoFit/>
          </a:bodyPr>
          <a:lstStyle/>
          <a:p>
            <a:pPr algn="just"/>
            <a:r>
              <a:rPr lang="en-GB" sz="1100" dirty="0">
                <a:solidFill>
                  <a:schemeClr val="dk1"/>
                </a:solidFill>
                <a:latin typeface="Montserrat"/>
                <a:sym typeface="Montserrat"/>
              </a:rPr>
              <a:t>Patients were asked to rate their experience  from Very Bad (1 star) to Very Good (5 stars). Overall,  </a:t>
            </a:r>
            <a:r>
              <a:rPr lang="en-GB" sz="1100" b="1" dirty="0">
                <a:solidFill>
                  <a:schemeClr val="dk1"/>
                </a:solidFill>
                <a:latin typeface="Montserrat"/>
                <a:sym typeface="Montserrat"/>
              </a:rPr>
              <a:t>the average rating was 4.21 stars.</a:t>
            </a:r>
            <a:r>
              <a:rPr lang="en-GB" sz="1100" dirty="0">
                <a:solidFill>
                  <a:schemeClr val="dk1"/>
                </a:solidFill>
                <a:latin typeface="Montserrat"/>
                <a:sym typeface="Montserrat"/>
              </a:rPr>
              <a:t> </a:t>
            </a:r>
          </a:p>
          <a:p>
            <a:pPr algn="just"/>
            <a:endParaRPr lang="en-GB" sz="1100" dirty="0">
              <a:solidFill>
                <a:schemeClr val="dk1"/>
              </a:solidFill>
              <a:latin typeface="Montserrat"/>
              <a:sym typeface="Montserrat"/>
            </a:endParaRPr>
          </a:p>
          <a:p>
            <a:pPr algn="just"/>
            <a:r>
              <a:rPr lang="en-GB" sz="1100" dirty="0">
                <a:solidFill>
                  <a:schemeClr val="dk1"/>
                </a:solidFill>
                <a:latin typeface="Montserrat"/>
                <a:sym typeface="Montserrat"/>
              </a:rPr>
              <a:t>This report will focus on the data collected from patients who did complete the Equality/Diversity Monitoring Form (DMF), including those who marked the ‘Prefer not to say’ box.</a:t>
            </a:r>
          </a:p>
        </p:txBody>
      </p:sp>
      <p:sp>
        <p:nvSpPr>
          <p:cNvPr id="7" name="TextBox 6">
            <a:extLst>
              <a:ext uri="{FF2B5EF4-FFF2-40B4-BE49-F238E27FC236}">
                <a16:creationId xmlns:a16="http://schemas.microsoft.com/office/drawing/2014/main" id="{47AE81D3-510B-49F7-AAD8-74745B00BEAD}"/>
              </a:ext>
            </a:extLst>
          </p:cNvPr>
          <p:cNvSpPr txBox="1"/>
          <p:nvPr/>
        </p:nvSpPr>
        <p:spPr>
          <a:xfrm>
            <a:off x="6275325" y="2686051"/>
            <a:ext cx="2756058" cy="1785104"/>
          </a:xfrm>
          <a:prstGeom prst="rect">
            <a:avLst/>
          </a:prstGeom>
          <a:solidFill>
            <a:schemeClr val="accent6">
              <a:lumMod val="20000"/>
              <a:lumOff val="80000"/>
            </a:schemeClr>
          </a:solidFill>
        </p:spPr>
        <p:txBody>
          <a:bodyPr wrap="square" rtlCol="0">
            <a:spAutoFit/>
          </a:bodyPr>
          <a:lstStyle/>
          <a:p>
            <a:pPr algn="just"/>
            <a:r>
              <a:rPr lang="en-GB" sz="1100" dirty="0">
                <a:solidFill>
                  <a:schemeClr val="dk1"/>
                </a:solidFill>
                <a:latin typeface="Montserrat"/>
                <a:sym typeface="Montserrat"/>
              </a:rPr>
              <a:t>This graph shows that across the boroughs, all the patients apart from those from Mixed/Multiple Ethnic Backgrounds rated the hospitals over 4 out of 5 stars.</a:t>
            </a:r>
          </a:p>
          <a:p>
            <a:pPr algn="just"/>
            <a:endParaRPr lang="en-GB" sz="1100" b="1" dirty="0">
              <a:solidFill>
                <a:schemeClr val="dk1"/>
              </a:solidFill>
              <a:latin typeface="Montserrat"/>
              <a:sym typeface="Montserrat"/>
            </a:endParaRPr>
          </a:p>
          <a:p>
            <a:pPr algn="just"/>
            <a:r>
              <a:rPr lang="en-GB" sz="1100" b="1" dirty="0">
                <a:solidFill>
                  <a:schemeClr val="dk1"/>
                </a:solidFill>
                <a:latin typeface="Montserrat"/>
                <a:sym typeface="Montserrat"/>
              </a:rPr>
              <a:t>Asian and White groups rated more positively than Black, Other and Mixed ethnic groups</a:t>
            </a:r>
          </a:p>
          <a:p>
            <a:pPr algn="just"/>
            <a:endParaRPr lang="en-GB" sz="1100" dirty="0">
              <a:solidFill>
                <a:schemeClr val="dk1"/>
              </a:solidFill>
              <a:latin typeface="Montserrat"/>
              <a:sym typeface="Montserrat"/>
            </a:endParaRPr>
          </a:p>
        </p:txBody>
      </p:sp>
      <p:sp>
        <p:nvSpPr>
          <p:cNvPr id="8" name="TextBox 7">
            <a:extLst>
              <a:ext uri="{FF2B5EF4-FFF2-40B4-BE49-F238E27FC236}">
                <a16:creationId xmlns:a16="http://schemas.microsoft.com/office/drawing/2014/main" id="{C37B7F0E-B2F7-4530-8B8A-EE70DFED1608}"/>
              </a:ext>
            </a:extLst>
          </p:cNvPr>
          <p:cNvSpPr txBox="1"/>
          <p:nvPr/>
        </p:nvSpPr>
        <p:spPr>
          <a:xfrm>
            <a:off x="257425" y="4317713"/>
            <a:ext cx="2432911" cy="584775"/>
          </a:xfrm>
          <a:prstGeom prst="rect">
            <a:avLst/>
          </a:prstGeom>
          <a:solidFill>
            <a:schemeClr val="accent6">
              <a:lumMod val="20000"/>
              <a:lumOff val="80000"/>
            </a:schemeClr>
          </a:solidFill>
        </p:spPr>
        <p:txBody>
          <a:bodyPr wrap="square" rtlCol="0">
            <a:spAutoFit/>
          </a:bodyPr>
          <a:lstStyle/>
          <a:p>
            <a:pPr algn="just"/>
            <a:r>
              <a:rPr lang="en-GB" sz="800" dirty="0">
                <a:solidFill>
                  <a:schemeClr val="accent4"/>
                </a:solidFill>
                <a:latin typeface="Montserrat"/>
                <a:sym typeface="Montserrat"/>
              </a:rPr>
              <a:t>‘Overall DMF Average’ means the overall average of patients who completed the Diversity Monitoring Form (DMF) across all boroughs.</a:t>
            </a:r>
          </a:p>
        </p:txBody>
      </p:sp>
      <p:sp>
        <p:nvSpPr>
          <p:cNvPr id="2" name="Slide Number Placeholder 1">
            <a:extLst>
              <a:ext uri="{FF2B5EF4-FFF2-40B4-BE49-F238E27FC236}">
                <a16:creationId xmlns:a16="http://schemas.microsoft.com/office/drawing/2014/main" id="{A4AB983F-A3B7-49F1-A6A2-9078624267D9}"/>
              </a:ext>
            </a:extLst>
          </p:cNvPr>
          <p:cNvSpPr>
            <a:spLocks noGrp="1"/>
          </p:cNvSpPr>
          <p:nvPr>
            <p:ph type="sldNum" sz="quarter" idx="12"/>
          </p:nvPr>
        </p:nvSpPr>
        <p:spPr/>
        <p:txBody>
          <a:bodyPr/>
          <a:lstStyle/>
          <a:p>
            <a:fld id="{8C7D807A-D3EC-4DEA-86E2-120E4093F1A6}" type="slidenum">
              <a:rPr lang="en-US" smtClean="0"/>
              <a:t>12</a:t>
            </a:fld>
            <a:endParaRPr lang="en-US"/>
          </a:p>
        </p:txBody>
      </p:sp>
      <p:sp>
        <p:nvSpPr>
          <p:cNvPr id="10" name="TextBox 9">
            <a:extLst>
              <a:ext uri="{FF2B5EF4-FFF2-40B4-BE49-F238E27FC236}">
                <a16:creationId xmlns:a16="http://schemas.microsoft.com/office/drawing/2014/main" id="{6A0ECAF5-63BD-4BBF-AABC-ADB2D4373628}"/>
              </a:ext>
            </a:extLst>
          </p:cNvPr>
          <p:cNvSpPr txBox="1"/>
          <p:nvPr/>
        </p:nvSpPr>
        <p:spPr>
          <a:xfrm>
            <a:off x="82645" y="2143125"/>
            <a:ext cx="6134132" cy="2913692"/>
          </a:xfrm>
          <a:prstGeom prst="rect">
            <a:avLst/>
          </a:prstGeom>
          <a:solidFill>
            <a:schemeClr val="bg1"/>
          </a:solidFill>
        </p:spPr>
        <p:txBody>
          <a:bodyPr wrap="square" rtlCol="0">
            <a:spAutoFit/>
          </a:bodyPr>
          <a:lstStyle/>
          <a:p>
            <a:endParaRPr lang="en-GB" dirty="0"/>
          </a:p>
        </p:txBody>
      </p:sp>
      <p:graphicFrame>
        <p:nvGraphicFramePr>
          <p:cNvPr id="9" name="Chart 8">
            <a:extLst>
              <a:ext uri="{FF2B5EF4-FFF2-40B4-BE49-F238E27FC236}">
                <a16:creationId xmlns:a16="http://schemas.microsoft.com/office/drawing/2014/main" id="{16EDC620-77DA-4009-A55D-300799DAD252}"/>
              </a:ext>
            </a:extLst>
          </p:cNvPr>
          <p:cNvGraphicFramePr>
            <a:graphicFrameLocks/>
          </p:cNvGraphicFramePr>
          <p:nvPr>
            <p:extLst>
              <p:ext uri="{D42A27DB-BD31-4B8C-83A1-F6EECF244321}">
                <p14:modId xmlns:p14="http://schemas.microsoft.com/office/powerpoint/2010/main" val="2663743470"/>
              </p:ext>
            </p:extLst>
          </p:nvPr>
        </p:nvGraphicFramePr>
        <p:xfrm>
          <a:off x="239174" y="1820677"/>
          <a:ext cx="5880989" cy="3189917"/>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Duplicate of Duplicate of All Boroughs: Ethnicity</a:t>
            </a:r>
          </a:p>
        </p:txBody>
      </p:sp>
      <p:sp>
        <p:nvSpPr>
          <p:cNvPr id="6" name="TextBox 5">
            <a:extLst>
              <a:ext uri="{FF2B5EF4-FFF2-40B4-BE49-F238E27FC236}">
                <a16:creationId xmlns:a16="http://schemas.microsoft.com/office/drawing/2014/main" id="{AAC280F5-450C-40FF-9639-66886885864D}"/>
              </a:ext>
            </a:extLst>
          </p:cNvPr>
          <p:cNvSpPr txBox="1"/>
          <p:nvPr/>
        </p:nvSpPr>
        <p:spPr>
          <a:xfrm>
            <a:off x="138549" y="406147"/>
            <a:ext cx="8678280" cy="1912062"/>
          </a:xfrm>
          <a:prstGeom prst="rect">
            <a:avLst/>
          </a:prstGeom>
          <a:solidFill>
            <a:schemeClr val="accent6">
              <a:lumMod val="20000"/>
              <a:lumOff val="80000"/>
            </a:schemeClr>
          </a:solidFill>
        </p:spPr>
        <p:txBody>
          <a:bodyPr wrap="square" rtlCol="0">
            <a:spAutoFit/>
          </a:bodyPr>
          <a:lstStyle/>
          <a:p>
            <a:pPr algn="just"/>
            <a:r>
              <a:rPr lang="en-GB" sz="1075" dirty="0">
                <a:solidFill>
                  <a:schemeClr val="dk1"/>
                </a:solidFill>
                <a:latin typeface="Montserrat"/>
                <a:sym typeface="Montserrat"/>
              </a:rPr>
              <a:t>This page provides a more detailed look at the individual star ratings by ethnic group with a 5 star rating being very good and 1 star rating being very bad.</a:t>
            </a:r>
          </a:p>
          <a:p>
            <a:pPr algn="just"/>
            <a:endParaRPr lang="en-GB" sz="1075" dirty="0">
              <a:solidFill>
                <a:schemeClr val="dk1"/>
              </a:solidFill>
              <a:latin typeface="Montserrat"/>
              <a:sym typeface="Montserrat"/>
            </a:endParaRPr>
          </a:p>
          <a:p>
            <a:pPr algn="just"/>
            <a:r>
              <a:rPr lang="en-GB" sz="1075" dirty="0">
                <a:solidFill>
                  <a:schemeClr val="dk1"/>
                </a:solidFill>
                <a:latin typeface="Montserrat"/>
                <a:sym typeface="Montserrat"/>
              </a:rPr>
              <a:t>The left-hand graph below shows on the whole, that patients </a:t>
            </a:r>
            <a:r>
              <a:rPr lang="en-GB" sz="1075" b="1" dirty="0">
                <a:solidFill>
                  <a:schemeClr val="dk1"/>
                </a:solidFill>
                <a:latin typeface="Montserrat"/>
                <a:sym typeface="Montserrat"/>
              </a:rPr>
              <a:t>from Black Ethnic Backgrounds were least likely to view the service as Very Good (5 stars)</a:t>
            </a:r>
            <a:r>
              <a:rPr lang="en-GB" sz="1075" dirty="0">
                <a:solidFill>
                  <a:schemeClr val="dk1"/>
                </a:solidFill>
                <a:latin typeface="Montserrat"/>
                <a:sym typeface="Montserrat"/>
              </a:rPr>
              <a:t> and those from the </a:t>
            </a:r>
            <a:r>
              <a:rPr lang="en-GB" sz="1075" b="1" dirty="0">
                <a:solidFill>
                  <a:schemeClr val="dk1"/>
                </a:solidFill>
                <a:latin typeface="Montserrat"/>
                <a:sym typeface="Montserrat"/>
              </a:rPr>
              <a:t>Asian group were most likely to rate the service as very good</a:t>
            </a:r>
            <a:r>
              <a:rPr lang="en-GB" sz="1075" dirty="0">
                <a:solidFill>
                  <a:schemeClr val="dk1"/>
                </a:solidFill>
                <a:latin typeface="Montserrat"/>
                <a:sym typeface="Montserrat"/>
              </a:rPr>
              <a:t>. Whilst lower star ratings are less in general across all ethnic groups Patients from </a:t>
            </a:r>
            <a:r>
              <a:rPr lang="en-GB" sz="1075" b="1" dirty="0">
                <a:solidFill>
                  <a:schemeClr val="dk1"/>
                </a:solidFill>
                <a:latin typeface="Montserrat"/>
                <a:sym typeface="Montserrat"/>
              </a:rPr>
              <a:t>Mixed / Multiple Ethnic Backgrounds were most likely to rate the service Very Bad (1 star). </a:t>
            </a:r>
            <a:r>
              <a:rPr lang="en-GB" sz="1075" dirty="0">
                <a:solidFill>
                  <a:schemeClr val="dk1"/>
                </a:solidFill>
                <a:latin typeface="Montserrat"/>
                <a:sym typeface="Montserrat"/>
              </a:rPr>
              <a:t>Patients from </a:t>
            </a:r>
            <a:r>
              <a:rPr lang="en-GB" sz="1075" b="1" dirty="0">
                <a:solidFill>
                  <a:schemeClr val="dk1"/>
                </a:solidFill>
                <a:latin typeface="Montserrat"/>
                <a:sym typeface="Montserrat"/>
              </a:rPr>
              <a:t>White Ethnic Backgrounds most commonly rated hospital services as good.</a:t>
            </a:r>
          </a:p>
          <a:p>
            <a:pPr algn="just"/>
            <a:endParaRPr lang="en-GB" sz="1075" b="1" dirty="0">
              <a:solidFill>
                <a:schemeClr val="dk1"/>
              </a:solidFill>
              <a:latin typeface="Montserrat"/>
              <a:sym typeface="Montserrat"/>
            </a:endParaRPr>
          </a:p>
          <a:p>
            <a:pPr algn="just"/>
            <a:r>
              <a:rPr lang="en-GB" sz="1075" dirty="0">
                <a:solidFill>
                  <a:schemeClr val="dk1"/>
                </a:solidFill>
                <a:latin typeface="Montserrat"/>
                <a:sym typeface="Montserrat"/>
              </a:rPr>
              <a:t>If we combine the star ratings into positive, negative and neutral the chart on the right shows variation in positive ratings ranging from 69% (Mixed/Multiple) to 83% (White).</a:t>
            </a:r>
          </a:p>
        </p:txBody>
      </p:sp>
      <p:sp>
        <p:nvSpPr>
          <p:cNvPr id="2" name="Slide Number Placeholder 1">
            <a:extLst>
              <a:ext uri="{FF2B5EF4-FFF2-40B4-BE49-F238E27FC236}">
                <a16:creationId xmlns:a16="http://schemas.microsoft.com/office/drawing/2014/main" id="{ADA8C3A7-64CF-4B00-AAD7-1D7FFB7BC2FA}"/>
              </a:ext>
            </a:extLst>
          </p:cNvPr>
          <p:cNvSpPr>
            <a:spLocks noGrp="1"/>
          </p:cNvSpPr>
          <p:nvPr>
            <p:ph type="sldNum" sz="quarter" idx="12"/>
          </p:nvPr>
        </p:nvSpPr>
        <p:spPr/>
        <p:txBody>
          <a:bodyPr/>
          <a:lstStyle/>
          <a:p>
            <a:fld id="{8C7D807A-D3EC-4DEA-86E2-120E4093F1A6}" type="slidenum">
              <a:rPr lang="en-US" smtClean="0"/>
              <a:t>13</a:t>
            </a:fld>
            <a:endParaRPr lang="en-US"/>
          </a:p>
        </p:txBody>
      </p:sp>
      <p:graphicFrame>
        <p:nvGraphicFramePr>
          <p:cNvPr id="8" name="Chart 7">
            <a:extLst>
              <a:ext uri="{FF2B5EF4-FFF2-40B4-BE49-F238E27FC236}">
                <a16:creationId xmlns:a16="http://schemas.microsoft.com/office/drawing/2014/main" id="{9477A5C7-91FF-4487-96CE-99A1E9E774E2}"/>
              </a:ext>
            </a:extLst>
          </p:cNvPr>
          <p:cNvGraphicFramePr>
            <a:graphicFrameLocks/>
          </p:cNvGraphicFramePr>
          <p:nvPr>
            <p:extLst>
              <p:ext uri="{D42A27DB-BD31-4B8C-83A1-F6EECF244321}">
                <p14:modId xmlns:p14="http://schemas.microsoft.com/office/powerpoint/2010/main" val="3591209691"/>
              </p:ext>
            </p:extLst>
          </p:nvPr>
        </p:nvGraphicFramePr>
        <p:xfrm>
          <a:off x="4477689" y="24003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9BF6BF7-D7D7-4C61-B0A3-8D046E660F00}"/>
              </a:ext>
            </a:extLst>
          </p:cNvPr>
          <p:cNvSpPr txBox="1"/>
          <p:nvPr/>
        </p:nvSpPr>
        <p:spPr>
          <a:xfrm>
            <a:off x="138549" y="47057"/>
            <a:ext cx="4003209" cy="276999"/>
          </a:xfrm>
          <a:prstGeom prst="rect">
            <a:avLst/>
          </a:prstGeom>
          <a:solidFill>
            <a:srgbClr val="004F6B"/>
          </a:solidFill>
        </p:spPr>
        <p:txBody>
          <a:bodyPr wrap="square" rtlCol="0">
            <a:spAutoFit/>
          </a:bodyPr>
          <a:lstStyle/>
          <a:p>
            <a:r>
              <a:rPr lang="en-GB" sz="1200" b="1" dirty="0">
                <a:solidFill>
                  <a:schemeClr val="bg1"/>
                </a:solidFill>
                <a:latin typeface="Trebuchet MS" panose="020B0603020202020204" pitchFamily="34" charset="0"/>
              </a:rPr>
              <a:t>Overall satisfaction rating</a:t>
            </a:r>
          </a:p>
        </p:txBody>
      </p:sp>
      <p:graphicFrame>
        <p:nvGraphicFramePr>
          <p:cNvPr id="10" name="Chart 9">
            <a:extLst>
              <a:ext uri="{FF2B5EF4-FFF2-40B4-BE49-F238E27FC236}">
                <a16:creationId xmlns:a16="http://schemas.microsoft.com/office/drawing/2014/main" id="{8DF5FA15-8F4E-4F33-9107-FA7B7C317B6E}"/>
              </a:ext>
            </a:extLst>
          </p:cNvPr>
          <p:cNvGraphicFramePr>
            <a:graphicFrameLocks/>
          </p:cNvGraphicFramePr>
          <p:nvPr>
            <p:extLst>
              <p:ext uri="{D42A27DB-BD31-4B8C-83A1-F6EECF244321}">
                <p14:modId xmlns:p14="http://schemas.microsoft.com/office/powerpoint/2010/main" val="4134285451"/>
              </p:ext>
            </p:extLst>
          </p:nvPr>
        </p:nvGraphicFramePr>
        <p:xfrm>
          <a:off x="-97828" y="2417885"/>
          <a:ext cx="4575517" cy="27256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1822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Duplicate of Duplicate of All Boroughs: Ethnicity</a:t>
            </a:r>
          </a:p>
        </p:txBody>
      </p:sp>
      <p:sp>
        <p:nvSpPr>
          <p:cNvPr id="6" name="TextBox 5">
            <a:extLst>
              <a:ext uri="{FF2B5EF4-FFF2-40B4-BE49-F238E27FC236}">
                <a16:creationId xmlns:a16="http://schemas.microsoft.com/office/drawing/2014/main" id="{AAC280F5-450C-40FF-9639-66886885864D}"/>
              </a:ext>
            </a:extLst>
          </p:cNvPr>
          <p:cNvSpPr txBox="1"/>
          <p:nvPr/>
        </p:nvSpPr>
        <p:spPr>
          <a:xfrm>
            <a:off x="6618914" y="406147"/>
            <a:ext cx="2197915" cy="3739485"/>
          </a:xfrm>
          <a:prstGeom prst="rect">
            <a:avLst/>
          </a:prstGeom>
          <a:solidFill>
            <a:schemeClr val="accent6">
              <a:lumMod val="20000"/>
              <a:lumOff val="80000"/>
            </a:schemeClr>
          </a:solidFill>
        </p:spPr>
        <p:txBody>
          <a:bodyPr wrap="square" rtlCol="0">
            <a:spAutoFit/>
          </a:bodyPr>
          <a:lstStyle/>
          <a:p>
            <a:pPr algn="just"/>
            <a:r>
              <a:rPr lang="en-GB" sz="1100" b="1" dirty="0">
                <a:solidFill>
                  <a:schemeClr val="dk1"/>
                </a:solidFill>
                <a:latin typeface="Montserrat"/>
                <a:sym typeface="Montserrat"/>
              </a:rPr>
              <a:t>Overall star rating by ethnic background</a:t>
            </a:r>
          </a:p>
          <a:p>
            <a:pPr algn="just"/>
            <a:endParaRPr lang="en-GB" sz="1075" dirty="0">
              <a:solidFill>
                <a:schemeClr val="dk1"/>
              </a:solidFill>
              <a:latin typeface="Montserrat"/>
              <a:sym typeface="Montserrat"/>
            </a:endParaRPr>
          </a:p>
          <a:p>
            <a:pPr algn="just"/>
            <a:r>
              <a:rPr lang="en-GB" sz="1075" dirty="0">
                <a:solidFill>
                  <a:schemeClr val="dk1"/>
                </a:solidFill>
                <a:latin typeface="Montserrat"/>
                <a:sym typeface="Montserrat"/>
              </a:rPr>
              <a:t>These pie charts show the same data as the previous slide in pie chart form.</a:t>
            </a:r>
          </a:p>
          <a:p>
            <a:pPr algn="just"/>
            <a:endParaRPr lang="en-GB" sz="1075" dirty="0">
              <a:solidFill>
                <a:schemeClr val="dk1"/>
              </a:solidFill>
              <a:latin typeface="Montserrat"/>
              <a:sym typeface="Montserrat"/>
            </a:endParaRPr>
          </a:p>
          <a:p>
            <a:pPr algn="just"/>
            <a:r>
              <a:rPr lang="en-GB" sz="1075" dirty="0">
                <a:solidFill>
                  <a:schemeClr val="dk1"/>
                </a:solidFill>
                <a:latin typeface="Montserrat"/>
                <a:sym typeface="Montserrat"/>
              </a:rPr>
              <a:t>If we group ‘good’ (4 stars) and ‘very good’ (5 stars) ratings we find the following variation:</a:t>
            </a:r>
          </a:p>
          <a:p>
            <a:pPr algn="just"/>
            <a:endParaRPr lang="en-GB" sz="1075" dirty="0">
              <a:solidFill>
                <a:schemeClr val="dk1"/>
              </a:solidFill>
              <a:latin typeface="Montserrat"/>
              <a:sym typeface="Montserrat"/>
            </a:endParaRPr>
          </a:p>
          <a:p>
            <a:pPr algn="just"/>
            <a:r>
              <a:rPr lang="en-GB" sz="1075" dirty="0">
                <a:solidFill>
                  <a:schemeClr val="dk1"/>
                </a:solidFill>
                <a:latin typeface="Montserrat"/>
                <a:sym typeface="Montserrat"/>
              </a:rPr>
              <a:t>Asian – 79% positive</a:t>
            </a:r>
          </a:p>
          <a:p>
            <a:pPr algn="just"/>
            <a:r>
              <a:rPr lang="en-GB" sz="1075" dirty="0">
                <a:solidFill>
                  <a:schemeClr val="dk1"/>
                </a:solidFill>
                <a:latin typeface="Montserrat"/>
                <a:sym typeface="Montserrat"/>
              </a:rPr>
              <a:t>Black – 76% positive</a:t>
            </a:r>
          </a:p>
          <a:p>
            <a:pPr algn="just"/>
            <a:r>
              <a:rPr lang="en-GB" sz="1075" dirty="0">
                <a:solidFill>
                  <a:schemeClr val="dk1"/>
                </a:solidFill>
                <a:latin typeface="Montserrat"/>
                <a:sym typeface="Montserrat"/>
              </a:rPr>
              <a:t>Mixed – 69% positive</a:t>
            </a:r>
          </a:p>
          <a:p>
            <a:pPr algn="just"/>
            <a:r>
              <a:rPr lang="en-GB" sz="1075" dirty="0">
                <a:solidFill>
                  <a:schemeClr val="dk1"/>
                </a:solidFill>
                <a:latin typeface="Montserrat"/>
                <a:sym typeface="Montserrat"/>
              </a:rPr>
              <a:t>Other – 70% positive</a:t>
            </a:r>
          </a:p>
          <a:p>
            <a:pPr algn="just"/>
            <a:r>
              <a:rPr lang="en-GB" sz="1075" dirty="0">
                <a:solidFill>
                  <a:schemeClr val="dk1"/>
                </a:solidFill>
                <a:latin typeface="Montserrat"/>
                <a:sym typeface="Montserrat"/>
              </a:rPr>
              <a:t>White – 82% positive</a:t>
            </a:r>
          </a:p>
          <a:p>
            <a:pPr algn="just"/>
            <a:endParaRPr lang="en-GB" sz="1075" dirty="0">
              <a:solidFill>
                <a:schemeClr val="dk1"/>
              </a:solidFill>
              <a:latin typeface="Montserrat"/>
              <a:sym typeface="Montserrat"/>
            </a:endParaRPr>
          </a:p>
          <a:p>
            <a:pPr algn="just"/>
            <a:r>
              <a:rPr lang="en-GB" sz="1075" dirty="0">
                <a:solidFill>
                  <a:schemeClr val="dk1"/>
                </a:solidFill>
                <a:latin typeface="Montserrat"/>
                <a:sym typeface="Montserrat"/>
              </a:rPr>
              <a:t>-----------------------------------</a:t>
            </a:r>
          </a:p>
          <a:p>
            <a:pPr algn="just"/>
            <a:endParaRPr lang="en-GB" sz="1075" dirty="0">
              <a:solidFill>
                <a:schemeClr val="dk1"/>
              </a:solidFill>
              <a:latin typeface="Montserrat"/>
              <a:sym typeface="Montserrat"/>
            </a:endParaRPr>
          </a:p>
          <a:p>
            <a:pPr algn="just"/>
            <a:r>
              <a:rPr lang="en-GB" sz="1075" dirty="0">
                <a:solidFill>
                  <a:schemeClr val="dk1"/>
                </a:solidFill>
                <a:latin typeface="Montserrat"/>
                <a:sym typeface="Montserrat"/>
              </a:rPr>
              <a:t>BAME – 74% positive.</a:t>
            </a:r>
          </a:p>
          <a:p>
            <a:pPr algn="just"/>
            <a:r>
              <a:rPr lang="en-GB" sz="1075" dirty="0">
                <a:solidFill>
                  <a:schemeClr val="dk1"/>
                </a:solidFill>
                <a:latin typeface="Montserrat"/>
                <a:sym typeface="Montserrat"/>
              </a:rPr>
              <a:t>White – 82% positive</a:t>
            </a:r>
          </a:p>
        </p:txBody>
      </p:sp>
      <p:graphicFrame>
        <p:nvGraphicFramePr>
          <p:cNvPr id="7" name="Chart 6">
            <a:extLst>
              <a:ext uri="{FF2B5EF4-FFF2-40B4-BE49-F238E27FC236}">
                <a16:creationId xmlns:a16="http://schemas.microsoft.com/office/drawing/2014/main" id="{BA9BCB90-EDED-4A55-9A2F-A18035378186}"/>
              </a:ext>
            </a:extLst>
          </p:cNvPr>
          <p:cNvGraphicFramePr>
            <a:graphicFrameLocks/>
          </p:cNvGraphicFramePr>
          <p:nvPr>
            <p:extLst>
              <p:ext uri="{D42A27DB-BD31-4B8C-83A1-F6EECF244321}">
                <p14:modId xmlns:p14="http://schemas.microsoft.com/office/powerpoint/2010/main" val="1115822489"/>
              </p:ext>
            </p:extLst>
          </p:nvPr>
        </p:nvGraphicFramePr>
        <p:xfrm>
          <a:off x="1" y="126359"/>
          <a:ext cx="2364332" cy="2440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DBB674D-5BA5-44F8-B0C0-E453F3748CEB}"/>
              </a:ext>
            </a:extLst>
          </p:cNvPr>
          <p:cNvGraphicFramePr>
            <a:graphicFrameLocks/>
          </p:cNvGraphicFramePr>
          <p:nvPr>
            <p:extLst>
              <p:ext uri="{D42A27DB-BD31-4B8C-83A1-F6EECF244321}">
                <p14:modId xmlns:p14="http://schemas.microsoft.com/office/powerpoint/2010/main" val="373407127"/>
              </p:ext>
            </p:extLst>
          </p:nvPr>
        </p:nvGraphicFramePr>
        <p:xfrm>
          <a:off x="1911515" y="100178"/>
          <a:ext cx="2876061" cy="24406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82F40372-31C8-4C76-A95C-34C61EBE2E2A}"/>
              </a:ext>
            </a:extLst>
          </p:cNvPr>
          <p:cNvGraphicFramePr>
            <a:graphicFrameLocks/>
          </p:cNvGraphicFramePr>
          <p:nvPr>
            <p:extLst>
              <p:ext uri="{D42A27DB-BD31-4B8C-83A1-F6EECF244321}">
                <p14:modId xmlns:p14="http://schemas.microsoft.com/office/powerpoint/2010/main" val="518389251"/>
              </p:ext>
            </p:extLst>
          </p:nvPr>
        </p:nvGraphicFramePr>
        <p:xfrm>
          <a:off x="4334758" y="100177"/>
          <a:ext cx="2444911" cy="25024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BA6B9EC5-CB06-419A-9B11-CA45F105184B}"/>
              </a:ext>
            </a:extLst>
          </p:cNvPr>
          <p:cNvGraphicFramePr>
            <a:graphicFrameLocks/>
          </p:cNvGraphicFramePr>
          <p:nvPr>
            <p:extLst>
              <p:ext uri="{D42A27DB-BD31-4B8C-83A1-F6EECF244321}">
                <p14:modId xmlns:p14="http://schemas.microsoft.com/office/powerpoint/2010/main" val="3217687523"/>
              </p:ext>
            </p:extLst>
          </p:nvPr>
        </p:nvGraphicFramePr>
        <p:xfrm>
          <a:off x="-436605" y="2017986"/>
          <a:ext cx="3361108" cy="31255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B76957E9-0923-4360-9B2F-E5ED9D924F5C}"/>
              </a:ext>
            </a:extLst>
          </p:cNvPr>
          <p:cNvGraphicFramePr>
            <a:graphicFrameLocks/>
          </p:cNvGraphicFramePr>
          <p:nvPr>
            <p:extLst>
              <p:ext uri="{D42A27DB-BD31-4B8C-83A1-F6EECF244321}">
                <p14:modId xmlns:p14="http://schemas.microsoft.com/office/powerpoint/2010/main" val="205442722"/>
              </p:ext>
            </p:extLst>
          </p:nvPr>
        </p:nvGraphicFramePr>
        <p:xfrm>
          <a:off x="2201695" y="2693376"/>
          <a:ext cx="3062283" cy="2440672"/>
        </p:xfrm>
        <a:graphic>
          <a:graphicData uri="http://schemas.openxmlformats.org/drawingml/2006/chart">
            <c:chart xmlns:c="http://schemas.openxmlformats.org/drawingml/2006/chart" xmlns:r="http://schemas.openxmlformats.org/officeDocument/2006/relationships" r:id="rId7"/>
          </a:graphicData>
        </a:graphic>
      </p:graphicFrame>
      <p:sp>
        <p:nvSpPr>
          <p:cNvPr id="2" name="Slide Number Placeholder 1">
            <a:extLst>
              <a:ext uri="{FF2B5EF4-FFF2-40B4-BE49-F238E27FC236}">
                <a16:creationId xmlns:a16="http://schemas.microsoft.com/office/drawing/2014/main" id="{BA44BE96-F7A6-405F-9519-990E1012C65D}"/>
              </a:ext>
            </a:extLst>
          </p:cNvPr>
          <p:cNvSpPr>
            <a:spLocks noGrp="1"/>
          </p:cNvSpPr>
          <p:nvPr>
            <p:ph type="sldNum" sz="quarter" idx="12"/>
          </p:nvPr>
        </p:nvSpPr>
        <p:spPr/>
        <p:txBody>
          <a:bodyPr/>
          <a:lstStyle/>
          <a:p>
            <a:fld id="{8C7D807A-D3EC-4DEA-86E2-120E4093F1A6}" type="slidenum">
              <a:rPr lang="en-US" smtClean="0"/>
              <a:t>14</a:t>
            </a:fld>
            <a:endParaRPr lang="en-US"/>
          </a:p>
        </p:txBody>
      </p:sp>
    </p:spTree>
    <p:extLst>
      <p:ext uri="{BB962C8B-B14F-4D97-AF65-F5344CB8AC3E}">
        <p14:creationId xmlns:p14="http://schemas.microsoft.com/office/powerpoint/2010/main" val="484364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lusteredColumnChart, textbox. Please refer to the notes on this slide for details.">
            <a:hlinkClick r:id="rId3"/>
          </p:cNvPr>
          <p:cNvPicPr>
            <a:picLocks noChangeAspect="1"/>
          </p:cNvPicPr>
          <p:nvPr/>
        </p:nvPicPr>
        <p:blipFill>
          <a:blip r:embed="rId4"/>
          <a:stretch>
            <a:fillRect/>
          </a:stretch>
        </p:blipFill>
        <p:spPr>
          <a:xfrm>
            <a:off x="57150" y="0"/>
            <a:ext cx="9015413" cy="5143500"/>
          </a:xfrm>
          <a:prstGeom prst="rect">
            <a:avLst/>
          </a:prstGeom>
          <a:noFill/>
        </p:spPr>
      </p:pic>
      <p:sp>
        <p:nvSpPr>
          <p:cNvPr id="4" name="Title" hidden="1"/>
          <p:cNvSpPr>
            <a:spLocks noGrp="1"/>
          </p:cNvSpPr>
          <p:nvPr>
            <p:ph type="title"/>
          </p:nvPr>
        </p:nvSpPr>
        <p:spPr/>
        <p:txBody>
          <a:bodyPr/>
          <a:lstStyle/>
          <a:p>
            <a:r>
              <a:t>Ethnicity Rating by Ethnicity</a:t>
            </a:r>
          </a:p>
        </p:txBody>
      </p:sp>
      <p:sp>
        <p:nvSpPr>
          <p:cNvPr id="5" name="TextBox 4">
            <a:extLst>
              <a:ext uri="{FF2B5EF4-FFF2-40B4-BE49-F238E27FC236}">
                <a16:creationId xmlns:a16="http://schemas.microsoft.com/office/drawing/2014/main" id="{47F0CB76-E7DF-4CDD-83DE-75B8EAF2D3A5}"/>
              </a:ext>
            </a:extLst>
          </p:cNvPr>
          <p:cNvSpPr txBox="1"/>
          <p:nvPr/>
        </p:nvSpPr>
        <p:spPr>
          <a:xfrm>
            <a:off x="135732" y="484200"/>
            <a:ext cx="8885425" cy="1615827"/>
          </a:xfrm>
          <a:prstGeom prst="rect">
            <a:avLst/>
          </a:prstGeom>
          <a:solidFill>
            <a:schemeClr val="accent6">
              <a:lumMod val="20000"/>
              <a:lumOff val="80000"/>
            </a:schemeClr>
          </a:solidFill>
        </p:spPr>
        <p:txBody>
          <a:bodyPr wrap="square" rtlCol="0">
            <a:spAutoFit/>
          </a:bodyPr>
          <a:lstStyle/>
          <a:p>
            <a:pPr algn="just"/>
            <a:r>
              <a:rPr lang="en-GB" sz="1100" dirty="0">
                <a:solidFill>
                  <a:schemeClr val="dk1"/>
                </a:solidFill>
                <a:latin typeface="Montserrat"/>
                <a:sym typeface="Montserrat"/>
              </a:rPr>
              <a:t>This page looks further at those differences within the same ethnic groups across different boroughs.</a:t>
            </a:r>
          </a:p>
          <a:p>
            <a:pPr algn="just"/>
            <a:endParaRPr lang="en-GB" sz="1100" dirty="0">
              <a:solidFill>
                <a:schemeClr val="dk1"/>
              </a:solidFill>
              <a:latin typeface="Montserrat"/>
              <a:sym typeface="Montserrat"/>
            </a:endParaRPr>
          </a:p>
          <a:p>
            <a:pPr algn="just"/>
            <a:r>
              <a:rPr lang="en-GB" sz="1100" dirty="0">
                <a:solidFill>
                  <a:schemeClr val="dk1"/>
                </a:solidFill>
                <a:latin typeface="Montserrat"/>
                <a:sym typeface="Montserrat"/>
              </a:rPr>
              <a:t>Patients from different ethnic backgrounds appear to have had varying experiences according to the borough in which they were treated. Data from Bromley and Waltham Forest has been removed as numbers are below our threshold. </a:t>
            </a:r>
          </a:p>
          <a:p>
            <a:pPr algn="just"/>
            <a:endParaRPr lang="en-GB" sz="1100" dirty="0">
              <a:solidFill>
                <a:schemeClr val="dk1"/>
              </a:solidFill>
              <a:latin typeface="Montserrat"/>
              <a:sym typeface="Montserrat"/>
            </a:endParaRPr>
          </a:p>
          <a:p>
            <a:pPr algn="just"/>
            <a:r>
              <a:rPr lang="en-GB" sz="1100" dirty="0">
                <a:solidFill>
                  <a:schemeClr val="dk1"/>
                </a:solidFill>
                <a:latin typeface="Montserrat"/>
                <a:sym typeface="Montserrat"/>
              </a:rPr>
              <a:t>Whilst overall variation was small, the biggest differences are seen in the Asian ethnic group, rating highest in Lewisham at 4.5 stars and lowest in Hammersmith &amp; Fulham at 3.75 stars, and the Mixed/Multiple Ethnic group, rating highest in Hounslow and lowest in Lewisham. With growing levels of data this picture can be monitored further for any trends that vary by ethnic group in different boroughs.</a:t>
            </a:r>
          </a:p>
        </p:txBody>
      </p:sp>
      <p:sp>
        <p:nvSpPr>
          <p:cNvPr id="2" name="Slide Number Placeholder 1">
            <a:extLst>
              <a:ext uri="{FF2B5EF4-FFF2-40B4-BE49-F238E27FC236}">
                <a16:creationId xmlns:a16="http://schemas.microsoft.com/office/drawing/2014/main" id="{FA00D747-1867-459B-9DE7-FEABF18B5F8D}"/>
              </a:ext>
            </a:extLst>
          </p:cNvPr>
          <p:cNvSpPr>
            <a:spLocks noGrp="1"/>
          </p:cNvSpPr>
          <p:nvPr>
            <p:ph type="sldNum" sz="quarter" idx="12"/>
          </p:nvPr>
        </p:nvSpPr>
        <p:spPr/>
        <p:txBody>
          <a:bodyPr/>
          <a:lstStyle/>
          <a:p>
            <a:fld id="{8C7D807A-D3EC-4DEA-86E2-120E4093F1A6}" type="slidenum">
              <a:rPr lang="en-US" smtClean="0"/>
              <a:t>15</a:t>
            </a:fld>
            <a:endParaRPr lang="en-US"/>
          </a:p>
        </p:txBody>
      </p:sp>
      <p:sp>
        <p:nvSpPr>
          <p:cNvPr id="7" name="TextBox 6">
            <a:extLst>
              <a:ext uri="{FF2B5EF4-FFF2-40B4-BE49-F238E27FC236}">
                <a16:creationId xmlns:a16="http://schemas.microsoft.com/office/drawing/2014/main" id="{B0B5369E-80C3-412A-83B6-21151CADBD63}"/>
              </a:ext>
            </a:extLst>
          </p:cNvPr>
          <p:cNvSpPr txBox="1"/>
          <p:nvPr/>
        </p:nvSpPr>
        <p:spPr>
          <a:xfrm>
            <a:off x="135733" y="2218414"/>
            <a:ext cx="8885425" cy="2838403"/>
          </a:xfrm>
          <a:prstGeom prst="rect">
            <a:avLst/>
          </a:prstGeom>
          <a:solidFill>
            <a:schemeClr val="bg1"/>
          </a:solidFill>
        </p:spPr>
        <p:txBody>
          <a:bodyPr wrap="square" rtlCol="0">
            <a:spAutoFit/>
          </a:bodyPr>
          <a:lstStyle/>
          <a:p>
            <a:endParaRPr lang="en-GB" dirty="0"/>
          </a:p>
        </p:txBody>
      </p:sp>
      <p:graphicFrame>
        <p:nvGraphicFramePr>
          <p:cNvPr id="8" name="Chart 7">
            <a:extLst>
              <a:ext uri="{FF2B5EF4-FFF2-40B4-BE49-F238E27FC236}">
                <a16:creationId xmlns:a16="http://schemas.microsoft.com/office/drawing/2014/main" id="{15896040-E347-4F80-9B54-3CAC4675BA0F}"/>
              </a:ext>
            </a:extLst>
          </p:cNvPr>
          <p:cNvGraphicFramePr>
            <a:graphicFrameLocks/>
          </p:cNvGraphicFramePr>
          <p:nvPr>
            <p:extLst>
              <p:ext uri="{D42A27DB-BD31-4B8C-83A1-F6EECF244321}">
                <p14:modId xmlns:p14="http://schemas.microsoft.com/office/powerpoint/2010/main" val="208823879"/>
              </p:ext>
            </p:extLst>
          </p:nvPr>
        </p:nvGraphicFramePr>
        <p:xfrm>
          <a:off x="-110490" y="2202511"/>
          <a:ext cx="9364980" cy="289532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title"/>
          </p:nvPr>
        </p:nvSpPr>
        <p:spPr>
          <a:xfrm>
            <a:off x="1843547" y="2361300"/>
            <a:ext cx="6797023"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accent4">
                    <a:lumMod val="60000"/>
                    <a:lumOff val="40000"/>
                  </a:schemeClr>
                </a:solidFill>
              </a:rPr>
              <a:t>Specific star ratings,</a:t>
            </a:r>
            <a:br>
              <a:rPr lang="en" sz="2400" dirty="0">
                <a:solidFill>
                  <a:schemeClr val="accent4">
                    <a:lumMod val="60000"/>
                    <a:lumOff val="40000"/>
                  </a:schemeClr>
                </a:solidFill>
              </a:rPr>
            </a:br>
            <a:r>
              <a:rPr lang="en" sz="2400" dirty="0">
                <a:solidFill>
                  <a:schemeClr val="accent4">
                    <a:lumMod val="60000"/>
                    <a:lumOff val="40000"/>
                  </a:schemeClr>
                </a:solidFill>
              </a:rPr>
              <a:t>Service Aspects</a:t>
            </a:r>
            <a:endParaRPr sz="2400" dirty="0">
              <a:solidFill>
                <a:schemeClr val="accent4">
                  <a:lumMod val="60000"/>
                  <a:lumOff val="40000"/>
                </a:schemeClr>
              </a:solidFill>
            </a:endParaRPr>
          </a:p>
        </p:txBody>
      </p:sp>
    </p:spTree>
    <p:extLst>
      <p:ext uri="{BB962C8B-B14F-4D97-AF65-F5344CB8AC3E}">
        <p14:creationId xmlns:p14="http://schemas.microsoft.com/office/powerpoint/2010/main" val="1881506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Service Rating</a:t>
            </a:r>
          </a:p>
        </p:txBody>
      </p:sp>
      <p:sp>
        <p:nvSpPr>
          <p:cNvPr id="5" name="TextBox 4">
            <a:extLst>
              <a:ext uri="{FF2B5EF4-FFF2-40B4-BE49-F238E27FC236}">
                <a16:creationId xmlns:a16="http://schemas.microsoft.com/office/drawing/2014/main" id="{D3D6C2D5-CE94-4B4E-8308-8A518715E444}"/>
              </a:ext>
            </a:extLst>
          </p:cNvPr>
          <p:cNvSpPr txBox="1"/>
          <p:nvPr/>
        </p:nvSpPr>
        <p:spPr>
          <a:xfrm>
            <a:off x="172641" y="326344"/>
            <a:ext cx="8798718" cy="2862322"/>
          </a:xfrm>
          <a:prstGeom prst="rect">
            <a:avLst/>
          </a:prstGeom>
          <a:solidFill>
            <a:schemeClr val="accent6">
              <a:lumMod val="20000"/>
              <a:lumOff val="80000"/>
            </a:schemeClr>
          </a:solidFill>
        </p:spPr>
        <p:txBody>
          <a:bodyPr wrap="square" rtlCol="0">
            <a:spAutoFit/>
          </a:bodyPr>
          <a:lstStyle/>
          <a:p>
            <a:r>
              <a:rPr lang="en-GB" sz="1150" dirty="0">
                <a:solidFill>
                  <a:schemeClr val="dk1"/>
                </a:solidFill>
                <a:latin typeface="Montserrat"/>
                <a:sym typeface="Montserrat"/>
              </a:rPr>
              <a:t>In addition to an ‘overall star rating’, patients are asked to rate different aspects of Hospital Services, such as ‘quality of care’ and ‘cleanliness’, from 1 – 5 (Very Bad to Very Good).  This data captures feedback from Healthwatch Ealing, Hounslow, Hammersmith &amp; Fulham and Lewisham.</a:t>
            </a:r>
          </a:p>
          <a:p>
            <a:endParaRPr lang="en-GB" sz="600" dirty="0">
              <a:solidFill>
                <a:schemeClr val="dk1"/>
              </a:solidFill>
              <a:latin typeface="Montserrat"/>
              <a:sym typeface="Montserrat"/>
            </a:endParaRPr>
          </a:p>
          <a:p>
            <a:r>
              <a:rPr lang="en-GB" sz="1150" dirty="0">
                <a:solidFill>
                  <a:schemeClr val="dk1"/>
                </a:solidFill>
                <a:latin typeface="Montserrat"/>
                <a:sym typeface="Montserrat"/>
              </a:rPr>
              <a:t>For the </a:t>
            </a:r>
            <a:r>
              <a:rPr lang="en-GB" sz="1150" b="1" dirty="0">
                <a:solidFill>
                  <a:schemeClr val="dk1"/>
                </a:solidFill>
                <a:latin typeface="Montserrat"/>
                <a:sym typeface="Montserrat"/>
              </a:rPr>
              <a:t>White Ethnic group </a:t>
            </a:r>
            <a:r>
              <a:rPr lang="en-GB" sz="1150" dirty="0">
                <a:solidFill>
                  <a:schemeClr val="dk1"/>
                </a:solidFill>
                <a:latin typeface="Montserrat"/>
                <a:sym typeface="Montserrat"/>
              </a:rPr>
              <a:t>the lowest star rating was for ‘</a:t>
            </a:r>
            <a:r>
              <a:rPr lang="en-GB" sz="1150" b="1" dirty="0">
                <a:solidFill>
                  <a:schemeClr val="dk1"/>
                </a:solidFill>
                <a:latin typeface="Montserrat"/>
                <a:sym typeface="Montserrat"/>
              </a:rPr>
              <a:t>Ease of getting through on the phone</a:t>
            </a:r>
            <a:r>
              <a:rPr lang="en-GB" sz="1150" dirty="0">
                <a:solidFill>
                  <a:schemeClr val="dk1"/>
                </a:solidFill>
                <a:latin typeface="Montserrat"/>
                <a:sym typeface="Montserrat"/>
              </a:rPr>
              <a:t>’. For </a:t>
            </a:r>
            <a:r>
              <a:rPr lang="en-GB" sz="1150" b="1" dirty="0">
                <a:solidFill>
                  <a:schemeClr val="dk1"/>
                </a:solidFill>
                <a:latin typeface="Montserrat"/>
                <a:sym typeface="Montserrat"/>
              </a:rPr>
              <a:t>Asian, Black, Mixed and Other Ethnic Groups </a:t>
            </a:r>
            <a:r>
              <a:rPr lang="en-GB" sz="1150" dirty="0">
                <a:solidFill>
                  <a:schemeClr val="dk1"/>
                </a:solidFill>
                <a:latin typeface="Montserrat"/>
                <a:sym typeface="Montserrat"/>
              </a:rPr>
              <a:t>the lowest star rating was for ‘</a:t>
            </a:r>
            <a:r>
              <a:rPr lang="en-GB" sz="1150" b="1" dirty="0">
                <a:solidFill>
                  <a:schemeClr val="dk1"/>
                </a:solidFill>
                <a:latin typeface="Montserrat"/>
                <a:sym typeface="Montserrat"/>
              </a:rPr>
              <a:t>Waiting Times</a:t>
            </a:r>
            <a:r>
              <a:rPr lang="en-GB" sz="1150" dirty="0">
                <a:solidFill>
                  <a:schemeClr val="dk1"/>
                </a:solidFill>
                <a:latin typeface="Montserrat"/>
                <a:sym typeface="Montserrat"/>
              </a:rPr>
              <a:t>’. It is interesting to note that for people who preferred not leave their monitoring information – perhaps those most concerned about being identified? – ratings for ‘waiting time’ were just 1.33 out of 5. For all but one category this grouping of people also rated service aspects the lowest. Given this, the feedback from the ‘prefer not to say’ category may warrant further investigation.</a:t>
            </a:r>
          </a:p>
          <a:p>
            <a:endParaRPr lang="en-GB" sz="600" dirty="0">
              <a:solidFill>
                <a:schemeClr val="dk1"/>
              </a:solidFill>
              <a:latin typeface="Montserrat"/>
              <a:sym typeface="Montserrat"/>
            </a:endParaRPr>
          </a:p>
          <a:p>
            <a:r>
              <a:rPr lang="en-GB" sz="1150" dirty="0">
                <a:solidFill>
                  <a:schemeClr val="dk1"/>
                </a:solidFill>
                <a:latin typeface="Montserrat"/>
                <a:sym typeface="Montserrat"/>
              </a:rPr>
              <a:t>In respect of the highest scoring areas there was a little more variation: White and Mixed = Cleanliness; Asian and Black = Staff Attitude; Other = Quality of Care.</a:t>
            </a:r>
          </a:p>
          <a:p>
            <a:endParaRPr lang="en-GB" sz="600" dirty="0">
              <a:solidFill>
                <a:schemeClr val="dk1"/>
              </a:solidFill>
              <a:latin typeface="Montserrat"/>
              <a:sym typeface="Montserrat"/>
            </a:endParaRPr>
          </a:p>
          <a:p>
            <a:r>
              <a:rPr lang="en-GB" sz="1150" dirty="0">
                <a:solidFill>
                  <a:schemeClr val="dk1"/>
                </a:solidFill>
                <a:latin typeface="Montserrat"/>
                <a:sym typeface="Montserrat"/>
              </a:rPr>
              <a:t>‘Waiting times’ receives not only the lowest star ratings overall, but also the highest levels of variance in ratings by different groups. This is followed by ‘Quality of Care’ and ‘Getting through on the telephone’ with the second and third highest levels of variance respectively.</a:t>
            </a:r>
          </a:p>
        </p:txBody>
      </p:sp>
      <p:graphicFrame>
        <p:nvGraphicFramePr>
          <p:cNvPr id="2" name="Table 1">
            <a:extLst>
              <a:ext uri="{FF2B5EF4-FFF2-40B4-BE49-F238E27FC236}">
                <a16:creationId xmlns:a16="http://schemas.microsoft.com/office/drawing/2014/main" id="{3781FD67-BA1B-4BB3-97D9-7A2603A65823}"/>
              </a:ext>
            </a:extLst>
          </p:cNvPr>
          <p:cNvGraphicFramePr>
            <a:graphicFrameLocks noGrp="1"/>
          </p:cNvGraphicFramePr>
          <p:nvPr>
            <p:extLst>
              <p:ext uri="{D42A27DB-BD31-4B8C-83A1-F6EECF244321}">
                <p14:modId xmlns:p14="http://schemas.microsoft.com/office/powerpoint/2010/main" val="2913100391"/>
              </p:ext>
            </p:extLst>
          </p:nvPr>
        </p:nvGraphicFramePr>
        <p:xfrm>
          <a:off x="933450" y="3294286"/>
          <a:ext cx="7277100" cy="1737360"/>
        </p:xfrm>
        <a:graphic>
          <a:graphicData uri="http://schemas.openxmlformats.org/drawingml/2006/table">
            <a:tbl>
              <a:tblPr>
                <a:tableStyleId>{18AF54D2-82A8-41A5-90E0-81634EAA2450}</a:tableStyleId>
              </a:tblPr>
              <a:tblGrid>
                <a:gridCol w="1943100">
                  <a:extLst>
                    <a:ext uri="{9D8B030D-6E8A-4147-A177-3AD203B41FA5}">
                      <a16:colId xmlns:a16="http://schemas.microsoft.com/office/drawing/2014/main" val="2735833625"/>
                    </a:ext>
                  </a:extLst>
                </a:gridCol>
                <a:gridCol w="717988">
                  <a:extLst>
                    <a:ext uri="{9D8B030D-6E8A-4147-A177-3AD203B41FA5}">
                      <a16:colId xmlns:a16="http://schemas.microsoft.com/office/drawing/2014/main" val="2385240145"/>
                    </a:ext>
                  </a:extLst>
                </a:gridCol>
                <a:gridCol w="748862">
                  <a:extLst>
                    <a:ext uri="{9D8B030D-6E8A-4147-A177-3AD203B41FA5}">
                      <a16:colId xmlns:a16="http://schemas.microsoft.com/office/drawing/2014/main" val="273544244"/>
                    </a:ext>
                  </a:extLst>
                </a:gridCol>
                <a:gridCol w="733097">
                  <a:extLst>
                    <a:ext uri="{9D8B030D-6E8A-4147-A177-3AD203B41FA5}">
                      <a16:colId xmlns:a16="http://schemas.microsoft.com/office/drawing/2014/main" val="1953083879"/>
                    </a:ext>
                  </a:extLst>
                </a:gridCol>
                <a:gridCol w="756744">
                  <a:extLst>
                    <a:ext uri="{9D8B030D-6E8A-4147-A177-3AD203B41FA5}">
                      <a16:colId xmlns:a16="http://schemas.microsoft.com/office/drawing/2014/main" val="3148420782"/>
                    </a:ext>
                  </a:extLst>
                </a:gridCol>
                <a:gridCol w="1087821">
                  <a:extLst>
                    <a:ext uri="{9D8B030D-6E8A-4147-A177-3AD203B41FA5}">
                      <a16:colId xmlns:a16="http://schemas.microsoft.com/office/drawing/2014/main" val="3958555830"/>
                    </a:ext>
                  </a:extLst>
                </a:gridCol>
                <a:gridCol w="1289488">
                  <a:extLst>
                    <a:ext uri="{9D8B030D-6E8A-4147-A177-3AD203B41FA5}">
                      <a16:colId xmlns:a16="http://schemas.microsoft.com/office/drawing/2014/main" val="3593053039"/>
                    </a:ext>
                  </a:extLst>
                </a:gridCol>
              </a:tblGrid>
              <a:tr h="495300">
                <a:tc>
                  <a:txBody>
                    <a:bodyPr/>
                    <a:lstStyle/>
                    <a:p>
                      <a:pPr algn="l" fontAlgn="b"/>
                      <a:r>
                        <a:rPr lang="en-GB" sz="1050" b="1" u="none" strike="noStrike" dirty="0">
                          <a:effectLst/>
                        </a:rPr>
                        <a:t>Service</a:t>
                      </a:r>
                      <a:r>
                        <a:rPr lang="en-GB" sz="1050" u="none" strike="noStrike" dirty="0">
                          <a:effectLst/>
                        </a:rPr>
                        <a:t> </a:t>
                      </a:r>
                      <a:r>
                        <a:rPr lang="en-GB" sz="1050" b="1" u="none" strike="noStrike" dirty="0">
                          <a:effectLst/>
                        </a:rPr>
                        <a:t>Aspect</a:t>
                      </a:r>
                      <a:endParaRPr lang="en-GB" sz="105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dirty="0">
                          <a:effectLst/>
                        </a:rPr>
                        <a:t>Asian (n.37)</a:t>
                      </a:r>
                      <a:endParaRPr lang="en-GB" sz="105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dirty="0">
                          <a:effectLst/>
                        </a:rPr>
                        <a:t>Black (n. 87)</a:t>
                      </a:r>
                      <a:endParaRPr lang="en-GB" sz="105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dirty="0">
                          <a:effectLst/>
                        </a:rPr>
                        <a:t>White (n. 856)</a:t>
                      </a:r>
                      <a:endParaRPr lang="en-GB" sz="105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dirty="0">
                          <a:effectLst/>
                        </a:rPr>
                        <a:t>Other Group (n. 8)</a:t>
                      </a:r>
                      <a:endParaRPr lang="en-GB" sz="105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dirty="0">
                          <a:effectLst/>
                        </a:rPr>
                        <a:t>Mixed / Multiple (n.17)</a:t>
                      </a:r>
                      <a:endParaRPr lang="en-GB" sz="105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dirty="0">
                          <a:effectLst/>
                        </a:rPr>
                        <a:t>Prefer not to say (n.12)</a:t>
                      </a:r>
                      <a:endParaRPr lang="en-GB" sz="105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76006512"/>
                  </a:ext>
                </a:extLst>
              </a:tr>
              <a:tr h="182880">
                <a:tc>
                  <a:txBody>
                    <a:bodyPr/>
                    <a:lstStyle/>
                    <a:p>
                      <a:pPr algn="l" fontAlgn="b"/>
                      <a:r>
                        <a:rPr lang="en-GB" sz="1050" u="none" strike="noStrike" dirty="0">
                          <a:effectLst/>
                        </a:rPr>
                        <a:t>Cleanliness / Environment</a:t>
                      </a:r>
                      <a:endParaRPr lang="en-GB" sz="105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dirty="0">
                          <a:effectLst/>
                        </a:rPr>
                        <a:t>4.5</a:t>
                      </a:r>
                      <a:endParaRPr lang="en-GB" sz="105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a:effectLst/>
                        </a:rPr>
                        <a:t>4.3</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dirty="0">
                          <a:effectLst/>
                          <a:highlight>
                            <a:srgbClr val="00FF00"/>
                          </a:highlight>
                        </a:rPr>
                        <a:t>4.33</a:t>
                      </a:r>
                      <a:endParaRPr lang="en-GB" sz="1050" b="0" i="0" u="none" strike="noStrike" dirty="0">
                        <a:solidFill>
                          <a:srgbClr val="000000"/>
                        </a:solidFill>
                        <a:effectLst/>
                        <a:highlight>
                          <a:srgbClr val="00FF00"/>
                        </a:highlight>
                        <a:latin typeface="Calibri" panose="020F0502020204030204" pitchFamily="34" charset="0"/>
                      </a:endParaRPr>
                    </a:p>
                  </a:txBody>
                  <a:tcPr marL="7620" marR="7620" marT="7620" marB="0" anchor="b"/>
                </a:tc>
                <a:tc>
                  <a:txBody>
                    <a:bodyPr/>
                    <a:lstStyle/>
                    <a:p>
                      <a:pPr algn="ctr" fontAlgn="b"/>
                      <a:r>
                        <a:rPr lang="en-GB" sz="1050" u="none" strike="noStrike">
                          <a:effectLst/>
                        </a:rPr>
                        <a:t>4</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dirty="0">
                          <a:effectLst/>
                          <a:highlight>
                            <a:srgbClr val="00FF00"/>
                          </a:highlight>
                        </a:rPr>
                        <a:t>5</a:t>
                      </a:r>
                      <a:endParaRPr lang="en-GB" sz="1050" b="0" i="0" u="none" strike="noStrike" dirty="0">
                        <a:solidFill>
                          <a:srgbClr val="000000"/>
                        </a:solidFill>
                        <a:effectLst/>
                        <a:highlight>
                          <a:srgbClr val="00FF00"/>
                        </a:highlight>
                        <a:latin typeface="Calibri" panose="020F0502020204030204" pitchFamily="34" charset="0"/>
                      </a:endParaRPr>
                    </a:p>
                  </a:txBody>
                  <a:tcPr marL="7620" marR="7620" marT="7620" marB="0" anchor="b"/>
                </a:tc>
                <a:tc>
                  <a:txBody>
                    <a:bodyPr/>
                    <a:lstStyle/>
                    <a:p>
                      <a:pPr algn="ctr" fontAlgn="b"/>
                      <a:r>
                        <a:rPr lang="en-GB" sz="1050" u="none" strike="noStrike" dirty="0">
                          <a:effectLst/>
                          <a:highlight>
                            <a:srgbClr val="00FF00"/>
                          </a:highlight>
                        </a:rPr>
                        <a:t>4</a:t>
                      </a:r>
                      <a:endParaRPr lang="en-GB" sz="1050" b="0" i="0" u="none" strike="noStrike" dirty="0">
                        <a:solidFill>
                          <a:srgbClr val="000000"/>
                        </a:solidFill>
                        <a:effectLst/>
                        <a:highlight>
                          <a:srgbClr val="00FF00"/>
                        </a:highlight>
                        <a:latin typeface="Calibri" panose="020F0502020204030204" pitchFamily="34" charset="0"/>
                      </a:endParaRPr>
                    </a:p>
                  </a:txBody>
                  <a:tcPr marL="7620" marR="7620" marT="7620" marB="0" anchor="b"/>
                </a:tc>
                <a:extLst>
                  <a:ext uri="{0D108BD9-81ED-4DB2-BD59-A6C34878D82A}">
                    <a16:rowId xmlns:a16="http://schemas.microsoft.com/office/drawing/2014/main" val="1089485171"/>
                  </a:ext>
                </a:extLst>
              </a:tr>
              <a:tr h="182880">
                <a:tc>
                  <a:txBody>
                    <a:bodyPr/>
                    <a:lstStyle/>
                    <a:p>
                      <a:pPr algn="l" fontAlgn="b"/>
                      <a:r>
                        <a:rPr lang="en-GB" sz="1050" u="none" strike="noStrike">
                          <a:effectLst/>
                        </a:rPr>
                        <a:t>Convenience of appointment</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a:effectLst/>
                        </a:rPr>
                        <a:t>4</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a:effectLst/>
                        </a:rPr>
                        <a:t>4.09</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a:effectLst/>
                        </a:rPr>
                        <a:t>3.98</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a:effectLst/>
                        </a:rPr>
                        <a:t>4</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GB" sz="105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36342193"/>
                  </a:ext>
                </a:extLst>
              </a:tr>
              <a:tr h="182880">
                <a:tc>
                  <a:txBody>
                    <a:bodyPr/>
                    <a:lstStyle/>
                    <a:p>
                      <a:pPr algn="l" fontAlgn="b"/>
                      <a:r>
                        <a:rPr lang="en-GB" sz="1050" u="none" strike="noStrike">
                          <a:effectLst/>
                        </a:rPr>
                        <a:t>Ease of getting through on phone</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a:effectLst/>
                        </a:rPr>
                        <a:t>4</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a:effectLst/>
                        </a:rPr>
                        <a:t>4</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dirty="0">
                          <a:effectLst/>
                          <a:highlight>
                            <a:srgbClr val="FF0000"/>
                          </a:highlight>
                        </a:rPr>
                        <a:t>3.65</a:t>
                      </a:r>
                      <a:endParaRPr lang="en-GB" sz="1050" b="0" i="0" u="none" strike="noStrike" dirty="0">
                        <a:solidFill>
                          <a:srgbClr val="000000"/>
                        </a:solidFill>
                        <a:effectLst/>
                        <a:highlight>
                          <a:srgbClr val="FF0000"/>
                        </a:highlight>
                        <a:latin typeface="Calibri" panose="020F0502020204030204" pitchFamily="34" charset="0"/>
                      </a:endParaRPr>
                    </a:p>
                  </a:txBody>
                  <a:tcPr marL="7620" marR="7620" marT="7620" marB="0" anchor="b"/>
                </a:tc>
                <a:tc>
                  <a:txBody>
                    <a:bodyPr/>
                    <a:lstStyle/>
                    <a:p>
                      <a:pPr algn="ctr" fontAlgn="b"/>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a:effectLst/>
                        </a:rPr>
                        <a:t>4.5</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dirty="0">
                          <a:effectLst/>
                        </a:rPr>
                        <a:t>3.67</a:t>
                      </a:r>
                      <a:endParaRPr lang="en-GB" sz="105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28839193"/>
                  </a:ext>
                </a:extLst>
              </a:tr>
              <a:tr h="182880">
                <a:tc>
                  <a:txBody>
                    <a:bodyPr/>
                    <a:lstStyle/>
                    <a:p>
                      <a:pPr algn="l" fontAlgn="b"/>
                      <a:r>
                        <a:rPr lang="en-GB" sz="1050" u="none" strike="noStrike">
                          <a:effectLst/>
                        </a:rPr>
                        <a:t>Quality of care</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a:effectLst/>
                        </a:rPr>
                        <a:t>4.43</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a:effectLst/>
                        </a:rPr>
                        <a:t>4.65</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a:effectLst/>
                        </a:rPr>
                        <a:t>4.29</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dirty="0">
                          <a:effectLst/>
                          <a:highlight>
                            <a:srgbClr val="00FF00"/>
                          </a:highlight>
                        </a:rPr>
                        <a:t>4.75</a:t>
                      </a:r>
                      <a:endParaRPr lang="en-GB" sz="1050" b="0" i="0" u="none" strike="noStrike" dirty="0">
                        <a:solidFill>
                          <a:srgbClr val="000000"/>
                        </a:solidFill>
                        <a:effectLst/>
                        <a:highlight>
                          <a:srgbClr val="00FF00"/>
                        </a:highlight>
                        <a:latin typeface="Calibri" panose="020F0502020204030204" pitchFamily="34" charset="0"/>
                      </a:endParaRPr>
                    </a:p>
                  </a:txBody>
                  <a:tcPr marL="7620" marR="7620" marT="7620" marB="0" anchor="b"/>
                </a:tc>
                <a:tc>
                  <a:txBody>
                    <a:bodyPr/>
                    <a:lstStyle/>
                    <a:p>
                      <a:pPr algn="ctr" fontAlgn="b"/>
                      <a:r>
                        <a:rPr lang="en-GB" sz="1050" u="none" strike="noStrike">
                          <a:effectLst/>
                        </a:rPr>
                        <a:t>4.5</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dirty="0">
                          <a:effectLst/>
                        </a:rPr>
                        <a:t>3</a:t>
                      </a:r>
                      <a:endParaRPr lang="en-GB" sz="105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44089409"/>
                  </a:ext>
                </a:extLst>
              </a:tr>
              <a:tr h="182880">
                <a:tc>
                  <a:txBody>
                    <a:bodyPr/>
                    <a:lstStyle/>
                    <a:p>
                      <a:pPr algn="l" fontAlgn="b"/>
                      <a:r>
                        <a:rPr lang="en-GB" sz="1050" u="none" strike="noStrike">
                          <a:effectLst/>
                        </a:rPr>
                        <a:t>Staff Attitude</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dirty="0">
                          <a:effectLst/>
                          <a:highlight>
                            <a:srgbClr val="00FF00"/>
                          </a:highlight>
                        </a:rPr>
                        <a:t>4.71</a:t>
                      </a:r>
                      <a:endParaRPr lang="en-GB" sz="1050" b="0" i="0" u="none" strike="noStrike" dirty="0">
                        <a:solidFill>
                          <a:srgbClr val="000000"/>
                        </a:solidFill>
                        <a:effectLst/>
                        <a:highlight>
                          <a:srgbClr val="00FF00"/>
                        </a:highlight>
                        <a:latin typeface="Calibri" panose="020F0502020204030204" pitchFamily="34" charset="0"/>
                      </a:endParaRPr>
                    </a:p>
                  </a:txBody>
                  <a:tcPr marL="7620" marR="7620" marT="7620" marB="0" anchor="b"/>
                </a:tc>
                <a:tc>
                  <a:txBody>
                    <a:bodyPr/>
                    <a:lstStyle/>
                    <a:p>
                      <a:pPr algn="ctr" fontAlgn="b"/>
                      <a:r>
                        <a:rPr lang="en-GB" sz="1050" u="none" strike="noStrike" dirty="0">
                          <a:effectLst/>
                          <a:highlight>
                            <a:srgbClr val="00FF00"/>
                          </a:highlight>
                        </a:rPr>
                        <a:t>4.71</a:t>
                      </a:r>
                      <a:endParaRPr lang="en-GB" sz="1050" b="0" i="0" u="none" strike="noStrike" dirty="0">
                        <a:solidFill>
                          <a:srgbClr val="000000"/>
                        </a:solidFill>
                        <a:effectLst/>
                        <a:highlight>
                          <a:srgbClr val="00FF00"/>
                        </a:highlight>
                        <a:latin typeface="Calibri" panose="020F0502020204030204" pitchFamily="34" charset="0"/>
                      </a:endParaRPr>
                    </a:p>
                  </a:txBody>
                  <a:tcPr marL="7620" marR="7620" marT="7620" marB="0" anchor="b"/>
                </a:tc>
                <a:tc>
                  <a:txBody>
                    <a:bodyPr/>
                    <a:lstStyle/>
                    <a:p>
                      <a:pPr algn="ctr" fontAlgn="b"/>
                      <a:r>
                        <a:rPr lang="en-GB" sz="1050" u="none" strike="noStrike">
                          <a:effectLst/>
                        </a:rPr>
                        <a:t>4.29</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dirty="0">
                          <a:effectLst/>
                        </a:rPr>
                        <a:t>4</a:t>
                      </a:r>
                      <a:endParaRPr lang="en-GB" sz="105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a:effectLst/>
                        </a:rPr>
                        <a:t>4.75</a:t>
                      </a:r>
                      <a:endParaRPr lang="en-GB"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dirty="0">
                          <a:effectLst/>
                          <a:highlight>
                            <a:srgbClr val="00FF00"/>
                          </a:highlight>
                        </a:rPr>
                        <a:t>4</a:t>
                      </a:r>
                      <a:endParaRPr lang="en-GB" sz="1050" b="0" i="0" u="none" strike="noStrike" dirty="0">
                        <a:solidFill>
                          <a:srgbClr val="000000"/>
                        </a:solidFill>
                        <a:effectLst/>
                        <a:highlight>
                          <a:srgbClr val="00FF00"/>
                        </a:highlight>
                        <a:latin typeface="Calibri" panose="020F0502020204030204" pitchFamily="34" charset="0"/>
                      </a:endParaRPr>
                    </a:p>
                  </a:txBody>
                  <a:tcPr marL="7620" marR="7620" marT="7620" marB="0" anchor="b"/>
                </a:tc>
                <a:extLst>
                  <a:ext uri="{0D108BD9-81ED-4DB2-BD59-A6C34878D82A}">
                    <a16:rowId xmlns:a16="http://schemas.microsoft.com/office/drawing/2014/main" val="729560606"/>
                  </a:ext>
                </a:extLst>
              </a:tr>
              <a:tr h="182880">
                <a:tc>
                  <a:txBody>
                    <a:bodyPr/>
                    <a:lstStyle/>
                    <a:p>
                      <a:pPr algn="l" fontAlgn="b"/>
                      <a:r>
                        <a:rPr lang="en-GB" sz="1050" u="none" strike="noStrike" dirty="0">
                          <a:effectLst/>
                        </a:rPr>
                        <a:t>Waiting Time</a:t>
                      </a:r>
                      <a:endParaRPr lang="en-GB" sz="105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dirty="0">
                          <a:effectLst/>
                          <a:highlight>
                            <a:srgbClr val="FF0000"/>
                          </a:highlight>
                        </a:rPr>
                        <a:t>3.38</a:t>
                      </a:r>
                      <a:endParaRPr lang="en-GB" sz="1050" b="0" i="0" u="none" strike="noStrike" dirty="0">
                        <a:solidFill>
                          <a:srgbClr val="000000"/>
                        </a:solidFill>
                        <a:effectLst/>
                        <a:highlight>
                          <a:srgbClr val="FF0000"/>
                        </a:highlight>
                        <a:latin typeface="Calibri" panose="020F0502020204030204" pitchFamily="34" charset="0"/>
                      </a:endParaRPr>
                    </a:p>
                  </a:txBody>
                  <a:tcPr marL="7620" marR="7620" marT="7620" marB="0" anchor="b"/>
                </a:tc>
                <a:tc>
                  <a:txBody>
                    <a:bodyPr/>
                    <a:lstStyle/>
                    <a:p>
                      <a:pPr algn="ctr" fontAlgn="b"/>
                      <a:r>
                        <a:rPr lang="en-GB" sz="1050" u="none" strike="noStrike" dirty="0">
                          <a:effectLst/>
                          <a:highlight>
                            <a:srgbClr val="FF0000"/>
                          </a:highlight>
                        </a:rPr>
                        <a:t>3.87</a:t>
                      </a:r>
                      <a:endParaRPr lang="en-GB" sz="1050" b="0" i="0" u="none" strike="noStrike" dirty="0">
                        <a:solidFill>
                          <a:srgbClr val="000000"/>
                        </a:solidFill>
                        <a:effectLst/>
                        <a:highlight>
                          <a:srgbClr val="FF0000"/>
                        </a:highlight>
                        <a:latin typeface="Calibri" panose="020F0502020204030204" pitchFamily="34" charset="0"/>
                      </a:endParaRPr>
                    </a:p>
                  </a:txBody>
                  <a:tcPr marL="7620" marR="7620" marT="7620" marB="0" anchor="b"/>
                </a:tc>
                <a:tc>
                  <a:txBody>
                    <a:bodyPr/>
                    <a:lstStyle/>
                    <a:p>
                      <a:pPr algn="ctr" fontAlgn="b"/>
                      <a:r>
                        <a:rPr lang="en-GB" sz="1050" u="none" strike="noStrike" dirty="0">
                          <a:effectLst/>
                        </a:rPr>
                        <a:t>3.88</a:t>
                      </a:r>
                      <a:endParaRPr lang="en-GB" sz="105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050" u="none" strike="noStrike" dirty="0">
                          <a:effectLst/>
                          <a:highlight>
                            <a:srgbClr val="FF0000"/>
                          </a:highlight>
                        </a:rPr>
                        <a:t>3.5</a:t>
                      </a:r>
                      <a:endParaRPr lang="en-GB" sz="1050" b="0" i="0" u="none" strike="noStrike" dirty="0">
                        <a:solidFill>
                          <a:srgbClr val="000000"/>
                        </a:solidFill>
                        <a:effectLst/>
                        <a:highlight>
                          <a:srgbClr val="FF0000"/>
                        </a:highlight>
                        <a:latin typeface="Calibri" panose="020F0502020204030204" pitchFamily="34" charset="0"/>
                      </a:endParaRPr>
                    </a:p>
                  </a:txBody>
                  <a:tcPr marL="7620" marR="7620" marT="7620" marB="0" anchor="b"/>
                </a:tc>
                <a:tc>
                  <a:txBody>
                    <a:bodyPr/>
                    <a:lstStyle/>
                    <a:p>
                      <a:pPr algn="ctr" fontAlgn="b"/>
                      <a:r>
                        <a:rPr lang="en-GB" sz="1050" u="none" strike="noStrike" dirty="0">
                          <a:effectLst/>
                          <a:highlight>
                            <a:srgbClr val="FF0000"/>
                          </a:highlight>
                        </a:rPr>
                        <a:t>3.67</a:t>
                      </a:r>
                      <a:endParaRPr lang="en-GB" sz="1050" b="0" i="0" u="none" strike="noStrike" dirty="0">
                        <a:solidFill>
                          <a:srgbClr val="000000"/>
                        </a:solidFill>
                        <a:effectLst/>
                        <a:highlight>
                          <a:srgbClr val="FF0000"/>
                        </a:highlight>
                        <a:latin typeface="Calibri" panose="020F0502020204030204" pitchFamily="34" charset="0"/>
                      </a:endParaRPr>
                    </a:p>
                  </a:txBody>
                  <a:tcPr marL="7620" marR="7620" marT="7620" marB="0" anchor="b"/>
                </a:tc>
                <a:tc>
                  <a:txBody>
                    <a:bodyPr/>
                    <a:lstStyle/>
                    <a:p>
                      <a:pPr algn="ctr" fontAlgn="b"/>
                      <a:r>
                        <a:rPr lang="en-GB" sz="1050" u="none" strike="noStrike" dirty="0">
                          <a:effectLst/>
                          <a:highlight>
                            <a:srgbClr val="FF0000"/>
                          </a:highlight>
                        </a:rPr>
                        <a:t>1.33</a:t>
                      </a:r>
                      <a:endParaRPr lang="en-GB" sz="1050" b="0" i="0" u="none" strike="noStrike" dirty="0">
                        <a:solidFill>
                          <a:srgbClr val="000000"/>
                        </a:solidFill>
                        <a:effectLst/>
                        <a:highlight>
                          <a:srgbClr val="FF0000"/>
                        </a:highlight>
                        <a:latin typeface="Calibri" panose="020F0502020204030204" pitchFamily="34" charset="0"/>
                      </a:endParaRPr>
                    </a:p>
                  </a:txBody>
                  <a:tcPr marL="7620" marR="7620" marT="7620" marB="0" anchor="b"/>
                </a:tc>
                <a:extLst>
                  <a:ext uri="{0D108BD9-81ED-4DB2-BD59-A6C34878D82A}">
                    <a16:rowId xmlns:a16="http://schemas.microsoft.com/office/drawing/2014/main" val="337859966"/>
                  </a:ext>
                </a:extLst>
              </a:tr>
            </a:tbl>
          </a:graphicData>
        </a:graphic>
      </p:graphicFrame>
      <p:sp>
        <p:nvSpPr>
          <p:cNvPr id="6" name="TextBox 5">
            <a:extLst>
              <a:ext uri="{FF2B5EF4-FFF2-40B4-BE49-F238E27FC236}">
                <a16:creationId xmlns:a16="http://schemas.microsoft.com/office/drawing/2014/main" id="{9014EB25-DDCB-49E1-8C8A-C95BC9B69A7B}"/>
              </a:ext>
            </a:extLst>
          </p:cNvPr>
          <p:cNvSpPr txBox="1"/>
          <p:nvPr/>
        </p:nvSpPr>
        <p:spPr>
          <a:xfrm>
            <a:off x="172641" y="0"/>
            <a:ext cx="4003209" cy="261610"/>
          </a:xfrm>
          <a:prstGeom prst="rect">
            <a:avLst/>
          </a:prstGeom>
          <a:solidFill>
            <a:srgbClr val="004F6B"/>
          </a:solidFill>
        </p:spPr>
        <p:txBody>
          <a:bodyPr wrap="square" rtlCol="0">
            <a:spAutoFit/>
          </a:bodyPr>
          <a:lstStyle/>
          <a:p>
            <a:r>
              <a:rPr lang="en-GB" sz="1100" b="1" dirty="0">
                <a:solidFill>
                  <a:schemeClr val="bg1"/>
                </a:solidFill>
                <a:latin typeface="Trebuchet MS" panose="020B0603020202020204" pitchFamily="34" charset="0"/>
              </a:rPr>
              <a:t>Specific star ratings – Service aspects</a:t>
            </a:r>
          </a:p>
        </p:txBody>
      </p:sp>
      <p:sp>
        <p:nvSpPr>
          <p:cNvPr id="3" name="Slide Number Placeholder 2">
            <a:extLst>
              <a:ext uri="{FF2B5EF4-FFF2-40B4-BE49-F238E27FC236}">
                <a16:creationId xmlns:a16="http://schemas.microsoft.com/office/drawing/2014/main" id="{1A3ED67E-4A49-4577-A12A-D60242C6EB61}"/>
              </a:ext>
            </a:extLst>
          </p:cNvPr>
          <p:cNvSpPr>
            <a:spLocks noGrp="1"/>
          </p:cNvSpPr>
          <p:nvPr>
            <p:ph type="sldNum" sz="quarter" idx="12"/>
          </p:nvPr>
        </p:nvSpPr>
        <p:spPr/>
        <p:txBody>
          <a:bodyPr/>
          <a:lstStyle/>
          <a:p>
            <a:fld id="{8C7D807A-D3EC-4DEA-86E2-120E4093F1A6}"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Service Rating</a:t>
            </a:r>
          </a:p>
        </p:txBody>
      </p:sp>
      <p:graphicFrame>
        <p:nvGraphicFramePr>
          <p:cNvPr id="7" name="Chart 6">
            <a:extLst>
              <a:ext uri="{FF2B5EF4-FFF2-40B4-BE49-F238E27FC236}">
                <a16:creationId xmlns:a16="http://schemas.microsoft.com/office/drawing/2014/main" id="{2048D824-CFBB-401C-BEFB-71EE2A5B5F3B}"/>
              </a:ext>
            </a:extLst>
          </p:cNvPr>
          <p:cNvGraphicFramePr>
            <a:graphicFrameLocks/>
          </p:cNvGraphicFramePr>
          <p:nvPr>
            <p:extLst>
              <p:ext uri="{D42A27DB-BD31-4B8C-83A1-F6EECF244321}">
                <p14:modId xmlns:p14="http://schemas.microsoft.com/office/powerpoint/2010/main" val="283645742"/>
              </p:ext>
            </p:extLst>
          </p:nvPr>
        </p:nvGraphicFramePr>
        <p:xfrm>
          <a:off x="126999" y="131445"/>
          <a:ext cx="8343266" cy="28022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3B55FE81-4590-4A1F-A48E-CD7C2240F06C}"/>
              </a:ext>
            </a:extLst>
          </p:cNvPr>
          <p:cNvGraphicFramePr>
            <a:graphicFrameLocks/>
          </p:cNvGraphicFramePr>
          <p:nvPr>
            <p:extLst>
              <p:ext uri="{D42A27DB-BD31-4B8C-83A1-F6EECF244321}">
                <p14:modId xmlns:p14="http://schemas.microsoft.com/office/powerpoint/2010/main" val="1696571473"/>
              </p:ext>
            </p:extLst>
          </p:nvPr>
        </p:nvGraphicFramePr>
        <p:xfrm>
          <a:off x="578167" y="2933700"/>
          <a:ext cx="7892098" cy="2078355"/>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B105761F-1B72-4343-9E8F-DA9248D0D1B8}"/>
              </a:ext>
            </a:extLst>
          </p:cNvPr>
          <p:cNvSpPr>
            <a:spLocks noGrp="1"/>
          </p:cNvSpPr>
          <p:nvPr>
            <p:ph type="sldNum" sz="quarter" idx="12"/>
          </p:nvPr>
        </p:nvSpPr>
        <p:spPr/>
        <p:txBody>
          <a:bodyPr/>
          <a:lstStyle/>
          <a:p>
            <a:fld id="{8C7D807A-D3EC-4DEA-86E2-120E4093F1A6}" type="slidenum">
              <a:rPr lang="en-US" smtClean="0"/>
              <a:t>18</a:t>
            </a:fld>
            <a:endParaRPr lang="en-US"/>
          </a:p>
        </p:txBody>
      </p:sp>
    </p:spTree>
    <p:extLst>
      <p:ext uri="{BB962C8B-B14F-4D97-AF65-F5344CB8AC3E}">
        <p14:creationId xmlns:p14="http://schemas.microsoft.com/office/powerpoint/2010/main" val="130282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title"/>
          </p:nvPr>
        </p:nvSpPr>
        <p:spPr>
          <a:xfrm>
            <a:off x="1843547" y="2361300"/>
            <a:ext cx="6797023"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accent4">
                    <a:lumMod val="60000"/>
                    <a:lumOff val="40000"/>
                  </a:schemeClr>
                </a:solidFill>
              </a:rPr>
              <a:t>Themes from </a:t>
            </a:r>
            <a:br>
              <a:rPr lang="en" sz="2400" dirty="0">
                <a:solidFill>
                  <a:schemeClr val="accent4">
                    <a:lumMod val="60000"/>
                    <a:lumOff val="40000"/>
                  </a:schemeClr>
                </a:solidFill>
              </a:rPr>
            </a:br>
            <a:r>
              <a:rPr lang="en" sz="2400" dirty="0">
                <a:solidFill>
                  <a:schemeClr val="accent4">
                    <a:lumMod val="60000"/>
                    <a:lumOff val="40000"/>
                  </a:schemeClr>
                </a:solidFill>
              </a:rPr>
              <a:t>qualitative feedback</a:t>
            </a:r>
            <a:endParaRPr sz="2400" dirty="0">
              <a:solidFill>
                <a:schemeClr val="accent4">
                  <a:lumMod val="60000"/>
                  <a:lumOff val="40000"/>
                </a:schemeClr>
              </a:solidFill>
            </a:endParaRPr>
          </a:p>
        </p:txBody>
      </p:sp>
    </p:spTree>
    <p:extLst>
      <p:ext uri="{BB962C8B-B14F-4D97-AF65-F5344CB8AC3E}">
        <p14:creationId xmlns:p14="http://schemas.microsoft.com/office/powerpoint/2010/main" val="222006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1355725" y="769934"/>
            <a:ext cx="3957900" cy="35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INTRODUCTION</a:t>
            </a:r>
            <a:endParaRPr dirty="0"/>
          </a:p>
        </p:txBody>
      </p:sp>
      <p:sp>
        <p:nvSpPr>
          <p:cNvPr id="238" name="Google Shape;238;p32"/>
          <p:cNvSpPr txBox="1">
            <a:spLocks noGrp="1"/>
          </p:cNvSpPr>
          <p:nvPr>
            <p:ph type="subTitle" idx="1"/>
          </p:nvPr>
        </p:nvSpPr>
        <p:spPr>
          <a:xfrm>
            <a:off x="1355724" y="991934"/>
            <a:ext cx="4624425" cy="39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Introduction to this report and a background to Healthwatch &amp; Your Voice in Health and Social Care.</a:t>
            </a:r>
            <a:endParaRPr dirty="0"/>
          </a:p>
        </p:txBody>
      </p:sp>
      <p:sp>
        <p:nvSpPr>
          <p:cNvPr id="239" name="Google Shape;239;p32"/>
          <p:cNvSpPr txBox="1">
            <a:spLocks noGrp="1"/>
          </p:cNvSpPr>
          <p:nvPr>
            <p:ph type="title" idx="2"/>
          </p:nvPr>
        </p:nvSpPr>
        <p:spPr>
          <a:xfrm>
            <a:off x="689200" y="619763"/>
            <a:ext cx="770100" cy="5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5"/>
                </a:solidFill>
              </a:rPr>
              <a:t>01.</a:t>
            </a:r>
            <a:endParaRPr dirty="0">
              <a:solidFill>
                <a:schemeClr val="accent5"/>
              </a:solidFill>
            </a:endParaRPr>
          </a:p>
        </p:txBody>
      </p:sp>
      <p:sp>
        <p:nvSpPr>
          <p:cNvPr id="240" name="Google Shape;240;p32"/>
          <p:cNvSpPr txBox="1">
            <a:spLocks noGrp="1"/>
          </p:cNvSpPr>
          <p:nvPr>
            <p:ph type="title" idx="3"/>
          </p:nvPr>
        </p:nvSpPr>
        <p:spPr>
          <a:xfrm>
            <a:off x="1355725" y="1555159"/>
            <a:ext cx="3957900" cy="35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DATA COLLECTION</a:t>
            </a:r>
            <a:endParaRPr dirty="0"/>
          </a:p>
        </p:txBody>
      </p:sp>
      <p:sp>
        <p:nvSpPr>
          <p:cNvPr id="241" name="Google Shape;241;p32"/>
          <p:cNvSpPr txBox="1">
            <a:spLocks noGrp="1"/>
          </p:cNvSpPr>
          <p:nvPr>
            <p:ph type="subTitle" idx="4"/>
          </p:nvPr>
        </p:nvSpPr>
        <p:spPr>
          <a:xfrm>
            <a:off x="1355725" y="1777159"/>
            <a:ext cx="3957900" cy="39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Methology used to collect and analyse data.</a:t>
            </a:r>
            <a:endParaRPr dirty="0"/>
          </a:p>
        </p:txBody>
      </p:sp>
      <p:sp>
        <p:nvSpPr>
          <p:cNvPr id="242" name="Google Shape;242;p32"/>
          <p:cNvSpPr txBox="1">
            <a:spLocks noGrp="1"/>
          </p:cNvSpPr>
          <p:nvPr>
            <p:ph type="title" idx="5"/>
          </p:nvPr>
        </p:nvSpPr>
        <p:spPr>
          <a:xfrm>
            <a:off x="689200" y="1404988"/>
            <a:ext cx="770100" cy="5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5"/>
                </a:solidFill>
              </a:rPr>
              <a:t>02.</a:t>
            </a:r>
            <a:endParaRPr dirty="0">
              <a:solidFill>
                <a:schemeClr val="accent5"/>
              </a:solidFill>
            </a:endParaRPr>
          </a:p>
        </p:txBody>
      </p:sp>
      <p:sp>
        <p:nvSpPr>
          <p:cNvPr id="243" name="Google Shape;243;p32"/>
          <p:cNvSpPr txBox="1">
            <a:spLocks noGrp="1"/>
          </p:cNvSpPr>
          <p:nvPr>
            <p:ph type="title" idx="6"/>
          </p:nvPr>
        </p:nvSpPr>
        <p:spPr>
          <a:xfrm>
            <a:off x="1355725" y="2340384"/>
            <a:ext cx="3957900" cy="35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FINDINGS</a:t>
            </a:r>
            <a:endParaRPr dirty="0"/>
          </a:p>
        </p:txBody>
      </p:sp>
      <p:sp>
        <p:nvSpPr>
          <p:cNvPr id="244" name="Google Shape;244;p32"/>
          <p:cNvSpPr txBox="1">
            <a:spLocks noGrp="1"/>
          </p:cNvSpPr>
          <p:nvPr>
            <p:ph type="subTitle" idx="7"/>
          </p:nvPr>
        </p:nvSpPr>
        <p:spPr>
          <a:xfrm>
            <a:off x="1355724" y="2562384"/>
            <a:ext cx="4537869" cy="39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Overview and comparison of all the boroughs.</a:t>
            </a:r>
            <a:endParaRPr dirty="0"/>
          </a:p>
        </p:txBody>
      </p:sp>
      <p:sp>
        <p:nvSpPr>
          <p:cNvPr id="245" name="Google Shape;245;p32"/>
          <p:cNvSpPr txBox="1">
            <a:spLocks noGrp="1"/>
          </p:cNvSpPr>
          <p:nvPr>
            <p:ph type="title" idx="8"/>
          </p:nvPr>
        </p:nvSpPr>
        <p:spPr>
          <a:xfrm>
            <a:off x="689200" y="2190213"/>
            <a:ext cx="770100" cy="5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5"/>
                </a:solidFill>
              </a:rPr>
              <a:t>03.</a:t>
            </a:r>
            <a:endParaRPr dirty="0">
              <a:solidFill>
                <a:schemeClr val="accent5"/>
              </a:solidFill>
            </a:endParaRPr>
          </a:p>
        </p:txBody>
      </p:sp>
      <p:sp>
        <p:nvSpPr>
          <p:cNvPr id="246" name="Google Shape;246;p32"/>
          <p:cNvSpPr txBox="1">
            <a:spLocks noGrp="1"/>
          </p:cNvSpPr>
          <p:nvPr>
            <p:ph type="title" idx="9"/>
          </p:nvPr>
        </p:nvSpPr>
        <p:spPr>
          <a:xfrm>
            <a:off x="1355725" y="3283451"/>
            <a:ext cx="3957900" cy="35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CONCLUSION &amp; NEXT STEPS</a:t>
            </a:r>
            <a:endParaRPr dirty="0">
              <a:solidFill>
                <a:srgbClr val="FF0000"/>
              </a:solidFill>
            </a:endParaRPr>
          </a:p>
        </p:txBody>
      </p:sp>
      <p:sp>
        <p:nvSpPr>
          <p:cNvPr id="247" name="Google Shape;247;p32"/>
          <p:cNvSpPr txBox="1">
            <a:spLocks noGrp="1"/>
          </p:cNvSpPr>
          <p:nvPr>
            <p:ph type="subTitle" idx="13"/>
          </p:nvPr>
        </p:nvSpPr>
        <p:spPr>
          <a:xfrm>
            <a:off x="1355725" y="3478647"/>
            <a:ext cx="3957900" cy="390900"/>
          </a:xfrm>
          <a:prstGeom prst="rect">
            <a:avLst/>
          </a:prstGeom>
        </p:spPr>
        <p:txBody>
          <a:bodyPr spcFirstLastPara="1" wrap="square" lIns="91425" tIns="91425" rIns="91425" bIns="91425" anchor="t" anchorCtr="0">
            <a:noAutofit/>
          </a:bodyPr>
          <a:lstStyle/>
          <a:p>
            <a:pPr marL="0" indent="0"/>
            <a:r>
              <a:rPr lang="en" dirty="0"/>
              <a:t>Final comments</a:t>
            </a:r>
            <a:endParaRPr lang="en-GB" dirty="0"/>
          </a:p>
        </p:txBody>
      </p:sp>
      <p:sp>
        <p:nvSpPr>
          <p:cNvPr id="248" name="Google Shape;248;p32"/>
          <p:cNvSpPr txBox="1">
            <a:spLocks noGrp="1"/>
          </p:cNvSpPr>
          <p:nvPr>
            <p:ph type="title" idx="14"/>
          </p:nvPr>
        </p:nvSpPr>
        <p:spPr>
          <a:xfrm>
            <a:off x="689200" y="2975438"/>
            <a:ext cx="770100" cy="5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5"/>
                </a:solidFill>
              </a:rPr>
              <a:t>04.</a:t>
            </a:r>
            <a:endParaRPr dirty="0">
              <a:solidFill>
                <a:schemeClr val="accent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Service Rating</a:t>
            </a:r>
          </a:p>
        </p:txBody>
      </p:sp>
      <p:sp>
        <p:nvSpPr>
          <p:cNvPr id="6" name="TextBox 5">
            <a:extLst>
              <a:ext uri="{FF2B5EF4-FFF2-40B4-BE49-F238E27FC236}">
                <a16:creationId xmlns:a16="http://schemas.microsoft.com/office/drawing/2014/main" id="{2007B1F9-2395-439F-A1A3-159F3898F0BF}"/>
              </a:ext>
            </a:extLst>
          </p:cNvPr>
          <p:cNvSpPr txBox="1"/>
          <p:nvPr/>
        </p:nvSpPr>
        <p:spPr>
          <a:xfrm>
            <a:off x="172641" y="727613"/>
            <a:ext cx="8798718" cy="623248"/>
          </a:xfrm>
          <a:prstGeom prst="rect">
            <a:avLst/>
          </a:prstGeom>
          <a:solidFill>
            <a:schemeClr val="accent6">
              <a:lumMod val="20000"/>
              <a:lumOff val="80000"/>
            </a:schemeClr>
          </a:solidFill>
        </p:spPr>
        <p:txBody>
          <a:bodyPr wrap="square" rtlCol="0">
            <a:spAutoFit/>
          </a:bodyPr>
          <a:lstStyle/>
          <a:p>
            <a:r>
              <a:rPr lang="en-GB" sz="1150" dirty="0">
                <a:solidFill>
                  <a:schemeClr val="dk1"/>
                </a:solidFill>
                <a:latin typeface="Montserrat"/>
                <a:sym typeface="Montserrat"/>
              </a:rPr>
              <a:t>In addition to star ratings, patients leave </a:t>
            </a:r>
            <a:r>
              <a:rPr lang="en-GB" sz="1150" dirty="0" err="1">
                <a:solidFill>
                  <a:schemeClr val="dk1"/>
                </a:solidFill>
                <a:latin typeface="Montserrat"/>
                <a:sym typeface="Montserrat"/>
              </a:rPr>
              <a:t>freetext</a:t>
            </a:r>
            <a:r>
              <a:rPr lang="en-GB" sz="1150" dirty="0">
                <a:solidFill>
                  <a:schemeClr val="dk1"/>
                </a:solidFill>
                <a:latin typeface="Montserrat"/>
                <a:sym typeface="Montserrat"/>
              </a:rPr>
              <a:t> comments which are analysed for themes and sentiment. The following charts demonstrate the most common themes applied and look at the sentiment of these comments for the White Ethnic group and Black, Asian and Minority Ethnic groups combined. </a:t>
            </a:r>
          </a:p>
        </p:txBody>
      </p:sp>
      <p:graphicFrame>
        <p:nvGraphicFramePr>
          <p:cNvPr id="8" name="Chart 7">
            <a:extLst>
              <a:ext uri="{FF2B5EF4-FFF2-40B4-BE49-F238E27FC236}">
                <a16:creationId xmlns:a16="http://schemas.microsoft.com/office/drawing/2014/main" id="{5AC53566-9490-4EC8-96A2-3A6498071099}"/>
              </a:ext>
            </a:extLst>
          </p:cNvPr>
          <p:cNvGraphicFramePr>
            <a:graphicFrameLocks/>
          </p:cNvGraphicFramePr>
          <p:nvPr>
            <p:extLst>
              <p:ext uri="{D42A27DB-BD31-4B8C-83A1-F6EECF244321}">
                <p14:modId xmlns:p14="http://schemas.microsoft.com/office/powerpoint/2010/main" val="3518621249"/>
              </p:ext>
            </p:extLst>
          </p:nvPr>
        </p:nvGraphicFramePr>
        <p:xfrm>
          <a:off x="96182" y="1572594"/>
          <a:ext cx="2837896" cy="3570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33CF23AA-F2EC-461D-A03D-B8ED3C96D0FA}"/>
              </a:ext>
            </a:extLst>
          </p:cNvPr>
          <p:cNvGraphicFramePr>
            <a:graphicFrameLocks/>
          </p:cNvGraphicFramePr>
          <p:nvPr>
            <p:extLst>
              <p:ext uri="{D42A27DB-BD31-4B8C-83A1-F6EECF244321}">
                <p14:modId xmlns:p14="http://schemas.microsoft.com/office/powerpoint/2010/main" val="1455895468"/>
              </p:ext>
            </p:extLst>
          </p:nvPr>
        </p:nvGraphicFramePr>
        <p:xfrm>
          <a:off x="2717763" y="1393255"/>
          <a:ext cx="3492162" cy="3570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12FD1EF0-697B-4ED3-B10B-193DC3EAF444}"/>
              </a:ext>
            </a:extLst>
          </p:cNvPr>
          <p:cNvGraphicFramePr>
            <a:graphicFrameLocks/>
          </p:cNvGraphicFramePr>
          <p:nvPr>
            <p:extLst>
              <p:ext uri="{D42A27DB-BD31-4B8C-83A1-F6EECF244321}">
                <p14:modId xmlns:p14="http://schemas.microsoft.com/office/powerpoint/2010/main" val="1618387238"/>
              </p:ext>
            </p:extLst>
          </p:nvPr>
        </p:nvGraphicFramePr>
        <p:xfrm>
          <a:off x="5942663" y="1572594"/>
          <a:ext cx="3028696" cy="3391563"/>
        </p:xfrm>
        <a:graphic>
          <a:graphicData uri="http://schemas.openxmlformats.org/drawingml/2006/chart">
            <c:chart xmlns:c="http://schemas.openxmlformats.org/drawingml/2006/chart" xmlns:r="http://schemas.openxmlformats.org/officeDocument/2006/relationships" r:id="rId5"/>
          </a:graphicData>
        </a:graphic>
      </p:graphicFrame>
      <p:sp>
        <p:nvSpPr>
          <p:cNvPr id="14" name="Google Shape;828;p47">
            <a:extLst>
              <a:ext uri="{FF2B5EF4-FFF2-40B4-BE49-F238E27FC236}">
                <a16:creationId xmlns:a16="http://schemas.microsoft.com/office/drawing/2014/main" id="{9A9B325F-6C98-4810-90F5-417985348940}"/>
              </a:ext>
            </a:extLst>
          </p:cNvPr>
          <p:cNvSpPr txBox="1">
            <a:spLocks/>
          </p:cNvSpPr>
          <p:nvPr/>
        </p:nvSpPr>
        <p:spPr>
          <a:xfrm>
            <a:off x="172641" y="79265"/>
            <a:ext cx="81111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pPr algn="ctr"/>
            <a:r>
              <a:rPr lang="en-GB" dirty="0"/>
              <a:t>THEMES AND SENTIMENT </a:t>
            </a:r>
          </a:p>
        </p:txBody>
      </p:sp>
      <p:sp>
        <p:nvSpPr>
          <p:cNvPr id="2" name="Slide Number Placeholder 1">
            <a:extLst>
              <a:ext uri="{FF2B5EF4-FFF2-40B4-BE49-F238E27FC236}">
                <a16:creationId xmlns:a16="http://schemas.microsoft.com/office/drawing/2014/main" id="{7954C9B4-132D-4F56-B712-82E89797E0C1}"/>
              </a:ext>
            </a:extLst>
          </p:cNvPr>
          <p:cNvSpPr>
            <a:spLocks noGrp="1"/>
          </p:cNvSpPr>
          <p:nvPr>
            <p:ph type="sldNum" sz="quarter" idx="12"/>
          </p:nvPr>
        </p:nvSpPr>
        <p:spPr/>
        <p:txBody>
          <a:bodyPr/>
          <a:lstStyle/>
          <a:p>
            <a:fld id="{8C7D807A-D3EC-4DEA-86E2-120E4093F1A6}" type="slidenum">
              <a:rPr lang="en-US" smtClean="0"/>
              <a:t>20</a:t>
            </a:fld>
            <a:endParaRPr lang="en-US"/>
          </a:p>
        </p:txBody>
      </p:sp>
    </p:spTree>
    <p:extLst>
      <p:ext uri="{BB962C8B-B14F-4D97-AF65-F5344CB8AC3E}">
        <p14:creationId xmlns:p14="http://schemas.microsoft.com/office/powerpoint/2010/main" val="1314300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Service Rating</a:t>
            </a:r>
          </a:p>
        </p:txBody>
      </p:sp>
      <p:sp>
        <p:nvSpPr>
          <p:cNvPr id="14" name="Google Shape;828;p47">
            <a:extLst>
              <a:ext uri="{FF2B5EF4-FFF2-40B4-BE49-F238E27FC236}">
                <a16:creationId xmlns:a16="http://schemas.microsoft.com/office/drawing/2014/main" id="{9A9B325F-6C98-4810-90F5-417985348940}"/>
              </a:ext>
            </a:extLst>
          </p:cNvPr>
          <p:cNvSpPr txBox="1">
            <a:spLocks/>
          </p:cNvSpPr>
          <p:nvPr/>
        </p:nvSpPr>
        <p:spPr>
          <a:xfrm>
            <a:off x="172641" y="79265"/>
            <a:ext cx="81111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pPr algn="ctr"/>
            <a:r>
              <a:rPr lang="en-GB" dirty="0"/>
              <a:t>THEMES AND SENTIMENT </a:t>
            </a:r>
          </a:p>
        </p:txBody>
      </p:sp>
      <p:graphicFrame>
        <p:nvGraphicFramePr>
          <p:cNvPr id="9" name="Chart 8">
            <a:extLst>
              <a:ext uri="{FF2B5EF4-FFF2-40B4-BE49-F238E27FC236}">
                <a16:creationId xmlns:a16="http://schemas.microsoft.com/office/drawing/2014/main" id="{01735995-593E-4CFA-94D2-3F915D395716}"/>
              </a:ext>
            </a:extLst>
          </p:cNvPr>
          <p:cNvGraphicFramePr>
            <a:graphicFrameLocks/>
          </p:cNvGraphicFramePr>
          <p:nvPr>
            <p:extLst>
              <p:ext uri="{D42A27DB-BD31-4B8C-83A1-F6EECF244321}">
                <p14:modId xmlns:p14="http://schemas.microsoft.com/office/powerpoint/2010/main" val="3010528620"/>
              </p:ext>
            </p:extLst>
          </p:nvPr>
        </p:nvGraphicFramePr>
        <p:xfrm>
          <a:off x="61327" y="940407"/>
          <a:ext cx="2912461" cy="39496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42E32561-1E66-44AB-8E86-ADD095A808B9}"/>
              </a:ext>
            </a:extLst>
          </p:cNvPr>
          <p:cNvGraphicFramePr>
            <a:graphicFrameLocks/>
          </p:cNvGraphicFramePr>
          <p:nvPr>
            <p:extLst>
              <p:ext uri="{D42A27DB-BD31-4B8C-83A1-F6EECF244321}">
                <p14:modId xmlns:p14="http://schemas.microsoft.com/office/powerpoint/2010/main" val="3761972534"/>
              </p:ext>
            </p:extLst>
          </p:nvPr>
        </p:nvGraphicFramePr>
        <p:xfrm>
          <a:off x="2818511" y="918707"/>
          <a:ext cx="3256292" cy="37328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3760C211-EDC4-4F24-B41C-48FD3572CACC}"/>
              </a:ext>
            </a:extLst>
          </p:cNvPr>
          <p:cNvGraphicFramePr>
            <a:graphicFrameLocks/>
          </p:cNvGraphicFramePr>
          <p:nvPr>
            <p:extLst>
              <p:ext uri="{D42A27DB-BD31-4B8C-83A1-F6EECF244321}">
                <p14:modId xmlns:p14="http://schemas.microsoft.com/office/powerpoint/2010/main" val="3532459502"/>
              </p:ext>
            </p:extLst>
          </p:nvPr>
        </p:nvGraphicFramePr>
        <p:xfrm>
          <a:off x="5909632" y="918708"/>
          <a:ext cx="3099076" cy="3677146"/>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a:extLst>
              <a:ext uri="{FF2B5EF4-FFF2-40B4-BE49-F238E27FC236}">
                <a16:creationId xmlns:a16="http://schemas.microsoft.com/office/drawing/2014/main" id="{41BE768F-8CBD-423C-A03A-70FD3288B475}"/>
              </a:ext>
            </a:extLst>
          </p:cNvPr>
          <p:cNvSpPr>
            <a:spLocks noGrp="1"/>
          </p:cNvSpPr>
          <p:nvPr>
            <p:ph type="sldNum" sz="quarter" idx="12"/>
          </p:nvPr>
        </p:nvSpPr>
        <p:spPr/>
        <p:txBody>
          <a:bodyPr/>
          <a:lstStyle/>
          <a:p>
            <a:fld id="{8C7D807A-D3EC-4DEA-86E2-120E4093F1A6}" type="slidenum">
              <a:rPr lang="en-US" smtClean="0"/>
              <a:t>21</a:t>
            </a:fld>
            <a:endParaRPr lang="en-US"/>
          </a:p>
        </p:txBody>
      </p:sp>
    </p:spTree>
    <p:extLst>
      <p:ext uri="{BB962C8B-B14F-4D97-AF65-F5344CB8AC3E}">
        <p14:creationId xmlns:p14="http://schemas.microsoft.com/office/powerpoint/2010/main" val="851099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Themes by Ethnicity</a:t>
            </a:r>
          </a:p>
        </p:txBody>
      </p:sp>
      <p:sp>
        <p:nvSpPr>
          <p:cNvPr id="5" name="TextBox 4">
            <a:extLst>
              <a:ext uri="{FF2B5EF4-FFF2-40B4-BE49-F238E27FC236}">
                <a16:creationId xmlns:a16="http://schemas.microsoft.com/office/drawing/2014/main" id="{67B59368-8BA6-457E-89EB-309DEDD7AA4A}"/>
              </a:ext>
            </a:extLst>
          </p:cNvPr>
          <p:cNvSpPr txBox="1"/>
          <p:nvPr/>
        </p:nvSpPr>
        <p:spPr>
          <a:xfrm>
            <a:off x="696097" y="320930"/>
            <a:ext cx="7751806" cy="4524315"/>
          </a:xfrm>
          <a:prstGeom prst="rect">
            <a:avLst/>
          </a:prstGeom>
          <a:solidFill>
            <a:schemeClr val="accent6">
              <a:lumMod val="20000"/>
              <a:lumOff val="80000"/>
            </a:schemeClr>
          </a:solidFill>
        </p:spPr>
        <p:txBody>
          <a:bodyPr wrap="square" rtlCol="0">
            <a:spAutoFit/>
          </a:bodyPr>
          <a:lstStyle/>
          <a:p>
            <a:pPr algn="ctr"/>
            <a:r>
              <a:rPr lang="en-GB" sz="1200" b="1" dirty="0">
                <a:solidFill>
                  <a:schemeClr val="dk1"/>
                </a:solidFill>
                <a:latin typeface="Montserrat"/>
                <a:sym typeface="Montserrat"/>
              </a:rPr>
              <a:t>Themes’ Sentiment by Ethnic Background</a:t>
            </a: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endParaRPr lang="en-GB" sz="1200" b="1" dirty="0">
              <a:solidFill>
                <a:schemeClr val="dk1"/>
              </a:solidFill>
              <a:latin typeface="Montserrat"/>
              <a:sym typeface="Montserrat"/>
            </a:endParaRPr>
          </a:p>
          <a:p>
            <a:pPr algn="ctr"/>
            <a:r>
              <a:rPr lang="en-GB" sz="1200" dirty="0">
                <a:solidFill>
                  <a:schemeClr val="dk1"/>
                </a:solidFill>
                <a:latin typeface="Montserrat"/>
                <a:sym typeface="Montserrat"/>
              </a:rPr>
              <a:t>* Below threshold</a:t>
            </a:r>
          </a:p>
          <a:p>
            <a:pPr algn="just"/>
            <a:endParaRPr lang="en-GB" sz="1200" b="1" dirty="0">
              <a:solidFill>
                <a:schemeClr val="dk1"/>
              </a:solidFill>
              <a:latin typeface="Montserrat"/>
              <a:sym typeface="Montserrat"/>
            </a:endParaRPr>
          </a:p>
          <a:p>
            <a:pPr algn="just"/>
            <a:endParaRPr lang="en-GB" sz="1200" dirty="0">
              <a:solidFill>
                <a:schemeClr val="dk1"/>
              </a:solidFill>
              <a:latin typeface="Montserrat"/>
              <a:sym typeface="Montserrat"/>
            </a:endParaRPr>
          </a:p>
        </p:txBody>
      </p:sp>
      <p:graphicFrame>
        <p:nvGraphicFramePr>
          <p:cNvPr id="2" name="Table 5">
            <a:extLst>
              <a:ext uri="{FF2B5EF4-FFF2-40B4-BE49-F238E27FC236}">
                <a16:creationId xmlns:a16="http://schemas.microsoft.com/office/drawing/2014/main" id="{EB29C592-3F3B-4D4B-B51C-9BA2C54C4243}"/>
              </a:ext>
            </a:extLst>
          </p:cNvPr>
          <p:cNvGraphicFramePr>
            <a:graphicFrameLocks noGrp="1"/>
          </p:cNvGraphicFramePr>
          <p:nvPr>
            <p:extLst>
              <p:ext uri="{D42A27DB-BD31-4B8C-83A1-F6EECF244321}">
                <p14:modId xmlns:p14="http://schemas.microsoft.com/office/powerpoint/2010/main" val="244770700"/>
              </p:ext>
            </p:extLst>
          </p:nvPr>
        </p:nvGraphicFramePr>
        <p:xfrm>
          <a:off x="2180967" y="1187450"/>
          <a:ext cx="4782066" cy="2768600"/>
        </p:xfrm>
        <a:graphic>
          <a:graphicData uri="http://schemas.openxmlformats.org/drawingml/2006/table">
            <a:tbl>
              <a:tblPr firstRow="1" bandRow="1">
                <a:tableStyleId>{35758FB7-9AC5-4552-8A53-C91805E547FA}</a:tableStyleId>
              </a:tblPr>
              <a:tblGrid>
                <a:gridCol w="1937951">
                  <a:extLst>
                    <a:ext uri="{9D8B030D-6E8A-4147-A177-3AD203B41FA5}">
                      <a16:colId xmlns:a16="http://schemas.microsoft.com/office/drawing/2014/main" val="1790973221"/>
                    </a:ext>
                  </a:extLst>
                </a:gridCol>
                <a:gridCol w="1443682">
                  <a:extLst>
                    <a:ext uri="{9D8B030D-6E8A-4147-A177-3AD203B41FA5}">
                      <a16:colId xmlns:a16="http://schemas.microsoft.com/office/drawing/2014/main" val="4063745577"/>
                    </a:ext>
                  </a:extLst>
                </a:gridCol>
                <a:gridCol w="1400433">
                  <a:extLst>
                    <a:ext uri="{9D8B030D-6E8A-4147-A177-3AD203B41FA5}">
                      <a16:colId xmlns:a16="http://schemas.microsoft.com/office/drawing/2014/main" val="2736497180"/>
                    </a:ext>
                  </a:extLst>
                </a:gridCol>
              </a:tblGrid>
              <a:tr h="370840">
                <a:tc>
                  <a:txBody>
                    <a:bodyPr/>
                    <a:lstStyle/>
                    <a:p>
                      <a:pPr algn="ctr"/>
                      <a:r>
                        <a:rPr lang="en-GB" sz="1200" dirty="0"/>
                        <a:t>Theme</a:t>
                      </a:r>
                    </a:p>
                  </a:txBody>
                  <a:tcPr/>
                </a:tc>
                <a:tc>
                  <a:txBody>
                    <a:bodyPr/>
                    <a:lstStyle/>
                    <a:p>
                      <a:pPr algn="ctr"/>
                      <a:r>
                        <a:rPr lang="en-GB" sz="1200" dirty="0"/>
                        <a:t>% positive</a:t>
                      </a:r>
                    </a:p>
                    <a:p>
                      <a:pPr algn="ctr"/>
                      <a:r>
                        <a:rPr lang="en-GB" sz="1200" dirty="0"/>
                        <a:t>WHITE</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t>% positive</a:t>
                      </a:r>
                    </a:p>
                    <a:p>
                      <a:pPr algn="ctr"/>
                      <a:r>
                        <a:rPr lang="en-GB" sz="1200" dirty="0"/>
                        <a:t>BAME</a:t>
                      </a:r>
                    </a:p>
                  </a:txBody>
                  <a:tcPr/>
                </a:tc>
                <a:extLst>
                  <a:ext uri="{0D108BD9-81ED-4DB2-BD59-A6C34878D82A}">
                    <a16:rowId xmlns:a16="http://schemas.microsoft.com/office/drawing/2014/main" val="447916643"/>
                  </a:ext>
                </a:extLst>
              </a:tr>
              <a:tr h="370840">
                <a:tc>
                  <a:txBody>
                    <a:bodyPr/>
                    <a:lstStyle/>
                    <a:p>
                      <a:r>
                        <a:rPr lang="en-GB" sz="1200" dirty="0"/>
                        <a:t>STAFF</a:t>
                      </a:r>
                    </a:p>
                  </a:txBody>
                  <a:tcPr/>
                </a:tc>
                <a:tc>
                  <a:txBody>
                    <a:bodyPr/>
                    <a:lstStyle/>
                    <a:p>
                      <a:r>
                        <a:rPr lang="en-GB" dirty="0"/>
                        <a:t>73%</a:t>
                      </a:r>
                    </a:p>
                  </a:txBody>
                  <a:tcPr/>
                </a:tc>
                <a:tc>
                  <a:txBody>
                    <a:bodyPr/>
                    <a:lstStyle/>
                    <a:p>
                      <a:r>
                        <a:rPr lang="en-GB" dirty="0"/>
                        <a:t>72%</a:t>
                      </a:r>
                    </a:p>
                  </a:txBody>
                  <a:tcPr/>
                </a:tc>
                <a:extLst>
                  <a:ext uri="{0D108BD9-81ED-4DB2-BD59-A6C34878D82A}">
                    <a16:rowId xmlns:a16="http://schemas.microsoft.com/office/drawing/2014/main" val="946303766"/>
                  </a:ext>
                </a:extLst>
              </a:tr>
              <a:tr h="370840">
                <a:tc>
                  <a:txBody>
                    <a:bodyPr/>
                    <a:lstStyle/>
                    <a:p>
                      <a:r>
                        <a:rPr lang="en-GB" sz="1200" dirty="0"/>
                        <a:t>QUALITY OF CARE/TREATMENT</a:t>
                      </a:r>
                    </a:p>
                  </a:txBody>
                  <a:tcPr/>
                </a:tc>
                <a:tc>
                  <a:txBody>
                    <a:bodyPr/>
                    <a:lstStyle/>
                    <a:p>
                      <a:r>
                        <a:rPr lang="en-GB" dirty="0"/>
                        <a:t>80%</a:t>
                      </a:r>
                    </a:p>
                  </a:txBody>
                  <a:tcPr/>
                </a:tc>
                <a:tc>
                  <a:txBody>
                    <a:bodyPr/>
                    <a:lstStyle/>
                    <a:p>
                      <a:r>
                        <a:rPr lang="en-GB" dirty="0"/>
                        <a:t>67%</a:t>
                      </a:r>
                    </a:p>
                  </a:txBody>
                  <a:tcPr/>
                </a:tc>
                <a:extLst>
                  <a:ext uri="{0D108BD9-81ED-4DB2-BD59-A6C34878D82A}">
                    <a16:rowId xmlns:a16="http://schemas.microsoft.com/office/drawing/2014/main" val="4138240570"/>
                  </a:ext>
                </a:extLst>
              </a:tr>
              <a:tr h="370840">
                <a:tc>
                  <a:txBody>
                    <a:bodyPr/>
                    <a:lstStyle/>
                    <a:p>
                      <a:r>
                        <a:rPr lang="en-GB" sz="1200" dirty="0"/>
                        <a:t>APPOINTMENTS</a:t>
                      </a:r>
                    </a:p>
                  </a:txBody>
                  <a:tcPr/>
                </a:tc>
                <a:tc>
                  <a:txBody>
                    <a:bodyPr/>
                    <a:lstStyle/>
                    <a:p>
                      <a:r>
                        <a:rPr lang="en-GB" dirty="0"/>
                        <a:t>45%</a:t>
                      </a:r>
                    </a:p>
                  </a:txBody>
                  <a:tcPr/>
                </a:tc>
                <a:tc>
                  <a:txBody>
                    <a:bodyPr/>
                    <a:lstStyle/>
                    <a:p>
                      <a:r>
                        <a:rPr lang="en-GB" dirty="0"/>
                        <a:t>22%</a:t>
                      </a:r>
                    </a:p>
                  </a:txBody>
                  <a:tcPr/>
                </a:tc>
                <a:extLst>
                  <a:ext uri="{0D108BD9-81ED-4DB2-BD59-A6C34878D82A}">
                    <a16:rowId xmlns:a16="http://schemas.microsoft.com/office/drawing/2014/main" val="3029826292"/>
                  </a:ext>
                </a:extLst>
              </a:tr>
              <a:tr h="370840">
                <a:tc>
                  <a:txBody>
                    <a:bodyPr/>
                    <a:lstStyle/>
                    <a:p>
                      <a:r>
                        <a:rPr lang="en-GB" sz="1200" dirty="0"/>
                        <a:t>ADMINISTRATION</a:t>
                      </a:r>
                    </a:p>
                  </a:txBody>
                  <a:tcPr/>
                </a:tc>
                <a:tc>
                  <a:txBody>
                    <a:bodyPr/>
                    <a:lstStyle/>
                    <a:p>
                      <a:r>
                        <a:rPr lang="en-GB" dirty="0"/>
                        <a:t>63%</a:t>
                      </a:r>
                    </a:p>
                  </a:txBody>
                  <a:tcPr/>
                </a:tc>
                <a:tc>
                  <a:txBody>
                    <a:bodyPr/>
                    <a:lstStyle/>
                    <a:p>
                      <a:r>
                        <a:rPr lang="en-GB" dirty="0"/>
                        <a:t>67%</a:t>
                      </a:r>
                    </a:p>
                  </a:txBody>
                  <a:tcPr/>
                </a:tc>
                <a:extLst>
                  <a:ext uri="{0D108BD9-81ED-4DB2-BD59-A6C34878D82A}">
                    <a16:rowId xmlns:a16="http://schemas.microsoft.com/office/drawing/2014/main" val="3103887133"/>
                  </a:ext>
                </a:extLst>
              </a:tr>
              <a:tr h="370840">
                <a:tc>
                  <a:txBody>
                    <a:bodyPr/>
                    <a:lstStyle/>
                    <a:p>
                      <a:r>
                        <a:rPr lang="en-GB" sz="1200" dirty="0"/>
                        <a:t>COMMUNICATIONS</a:t>
                      </a:r>
                    </a:p>
                  </a:txBody>
                  <a:tcPr/>
                </a:tc>
                <a:tc>
                  <a:txBody>
                    <a:bodyPr/>
                    <a:lstStyle/>
                    <a:p>
                      <a:r>
                        <a:rPr lang="en-GB" dirty="0"/>
                        <a:t>48%</a:t>
                      </a:r>
                    </a:p>
                  </a:txBody>
                  <a:tcPr/>
                </a:tc>
                <a:tc>
                  <a:txBody>
                    <a:bodyPr/>
                    <a:lstStyle/>
                    <a:p>
                      <a:r>
                        <a:rPr lang="en-GB" dirty="0"/>
                        <a:t>9%</a:t>
                      </a:r>
                    </a:p>
                  </a:txBody>
                  <a:tcPr/>
                </a:tc>
                <a:extLst>
                  <a:ext uri="{0D108BD9-81ED-4DB2-BD59-A6C34878D82A}">
                    <a16:rowId xmlns:a16="http://schemas.microsoft.com/office/drawing/2014/main" val="3431736247"/>
                  </a:ext>
                </a:extLst>
              </a:tr>
              <a:tr h="370840">
                <a:tc>
                  <a:txBody>
                    <a:bodyPr/>
                    <a:lstStyle/>
                    <a:p>
                      <a:r>
                        <a:rPr lang="en-GB" sz="1200" dirty="0"/>
                        <a:t>WAITING TIMES</a:t>
                      </a:r>
                    </a:p>
                  </a:txBody>
                  <a:tcPr/>
                </a:tc>
                <a:tc>
                  <a:txBody>
                    <a:bodyPr/>
                    <a:lstStyle/>
                    <a:p>
                      <a:r>
                        <a:rPr lang="en-GB" dirty="0"/>
                        <a:t>52%</a:t>
                      </a:r>
                    </a:p>
                  </a:txBody>
                  <a:tcPr/>
                </a:tc>
                <a:tc>
                  <a:txBody>
                    <a:bodyPr/>
                    <a:lstStyle/>
                    <a:p>
                      <a:r>
                        <a:rPr lang="en-GB" dirty="0"/>
                        <a:t>*</a:t>
                      </a:r>
                    </a:p>
                  </a:txBody>
                  <a:tcPr/>
                </a:tc>
                <a:extLst>
                  <a:ext uri="{0D108BD9-81ED-4DB2-BD59-A6C34878D82A}">
                    <a16:rowId xmlns:a16="http://schemas.microsoft.com/office/drawing/2014/main" val="1993860408"/>
                  </a:ext>
                </a:extLst>
              </a:tr>
            </a:tbl>
          </a:graphicData>
        </a:graphic>
      </p:graphicFrame>
      <p:sp>
        <p:nvSpPr>
          <p:cNvPr id="6" name="Slide Number Placeholder 5">
            <a:extLst>
              <a:ext uri="{FF2B5EF4-FFF2-40B4-BE49-F238E27FC236}">
                <a16:creationId xmlns:a16="http://schemas.microsoft.com/office/drawing/2014/main" id="{2981D1E0-344E-4B2B-9691-91387685F474}"/>
              </a:ext>
            </a:extLst>
          </p:cNvPr>
          <p:cNvSpPr>
            <a:spLocks noGrp="1"/>
          </p:cNvSpPr>
          <p:nvPr>
            <p:ph type="sldNum" sz="quarter" idx="12"/>
          </p:nvPr>
        </p:nvSpPr>
        <p:spPr/>
        <p:txBody>
          <a:bodyPr/>
          <a:lstStyle/>
          <a:p>
            <a:fld id="{8C7D807A-D3EC-4DEA-86E2-120E4093F1A6}" type="slidenum">
              <a:rPr lang="en-US" smtClean="0"/>
              <a:t>22</a:t>
            </a:fld>
            <a:endParaRPr lang="en-US"/>
          </a:p>
        </p:txBody>
      </p:sp>
    </p:spTree>
    <p:extLst>
      <p:ext uri="{BB962C8B-B14F-4D97-AF65-F5344CB8AC3E}">
        <p14:creationId xmlns:p14="http://schemas.microsoft.com/office/powerpoint/2010/main" val="1001255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title"/>
          </p:nvPr>
        </p:nvSpPr>
        <p:spPr>
          <a:xfrm>
            <a:off x="1843547" y="2361300"/>
            <a:ext cx="6797023"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5"/>
                </a:solidFill>
              </a:rPr>
              <a:t>CONCLUSION </a:t>
            </a:r>
            <a:br>
              <a:rPr lang="en" dirty="0">
                <a:solidFill>
                  <a:schemeClr val="accent5"/>
                </a:solidFill>
              </a:rPr>
            </a:br>
            <a:r>
              <a:rPr lang="en" dirty="0">
                <a:solidFill>
                  <a:schemeClr val="accent5"/>
                </a:solidFill>
              </a:rPr>
              <a:t>&amp; NEXT STEPS</a:t>
            </a:r>
            <a:endParaRPr dirty="0">
              <a:solidFill>
                <a:schemeClr val="accent5"/>
              </a:solidFill>
            </a:endParaRPr>
          </a:p>
        </p:txBody>
      </p:sp>
      <p:sp>
        <p:nvSpPr>
          <p:cNvPr id="296" name="Google Shape;296;p35"/>
          <p:cNvSpPr txBox="1">
            <a:spLocks noGrp="1"/>
          </p:cNvSpPr>
          <p:nvPr>
            <p:ph type="title" idx="2"/>
          </p:nvPr>
        </p:nvSpPr>
        <p:spPr>
          <a:xfrm>
            <a:off x="1774204" y="1641844"/>
            <a:ext cx="35460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6">
                    <a:lumMod val="50000"/>
                  </a:schemeClr>
                </a:solidFill>
              </a:rPr>
              <a:t>04</a:t>
            </a:r>
            <a:endParaRPr dirty="0">
              <a:solidFill>
                <a:schemeClr val="accent6">
                  <a:lumMod val="50000"/>
                </a:schemeClr>
              </a:solidFill>
            </a:endParaRPr>
          </a:p>
        </p:txBody>
      </p:sp>
    </p:spTree>
    <p:extLst>
      <p:ext uri="{BB962C8B-B14F-4D97-AF65-F5344CB8AC3E}">
        <p14:creationId xmlns:p14="http://schemas.microsoft.com/office/powerpoint/2010/main" val="213885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47"/>
          <p:cNvSpPr txBox="1">
            <a:spLocks noGrp="1"/>
          </p:cNvSpPr>
          <p:nvPr>
            <p:ph type="body" idx="1"/>
          </p:nvPr>
        </p:nvSpPr>
        <p:spPr>
          <a:xfrm>
            <a:off x="705222" y="904817"/>
            <a:ext cx="7138500" cy="3793657"/>
          </a:xfrm>
          <a:prstGeom prst="rect">
            <a:avLst/>
          </a:prstGeom>
        </p:spPr>
        <p:txBody>
          <a:bodyPr spcFirstLastPara="1" wrap="square" lIns="91425" tIns="91425" rIns="91425" bIns="91425" anchor="t" anchorCtr="0">
            <a:noAutofit/>
          </a:bodyPr>
          <a:lstStyle/>
          <a:p>
            <a:pPr marL="0" indent="0" algn="just">
              <a:buNone/>
            </a:pPr>
            <a:r>
              <a:rPr lang="en" sz="1100" dirty="0">
                <a:solidFill>
                  <a:schemeClr val="tx1"/>
                </a:solidFill>
              </a:rPr>
              <a:t>This intention of this report was to understand the experiences of patients from BAME backgrounds in hospitals.  About a third of respondants provided their ethnic backgrounds in the Diversity Monitoring Form which showed 18% were from BAME ethnic backgrounds. </a:t>
            </a:r>
          </a:p>
          <a:p>
            <a:pPr marL="0" indent="0" algn="just">
              <a:buNone/>
            </a:pPr>
            <a:endParaRPr lang="en" sz="1100" dirty="0">
              <a:solidFill>
                <a:schemeClr val="tx1"/>
              </a:solidFill>
            </a:endParaRPr>
          </a:p>
          <a:p>
            <a:pPr marL="0" indent="0" algn="just">
              <a:buNone/>
            </a:pPr>
            <a:r>
              <a:rPr lang="en-GB" sz="1100" dirty="0">
                <a:solidFill>
                  <a:schemeClr val="tx1"/>
                </a:solidFill>
              </a:rPr>
              <a:t>This report has highlighted a number of interesting areas for Healthwatch to monitor and build upon in future analysis, and for our commissioning and provider partners to explore further, triangulate with their own data sets and incorporate into their own work planning and strategy. </a:t>
            </a:r>
          </a:p>
          <a:p>
            <a:pPr marL="0" indent="0" algn="just">
              <a:buNone/>
            </a:pPr>
            <a:endParaRPr lang="en-GB" sz="1100" dirty="0">
              <a:solidFill>
                <a:schemeClr val="tx1"/>
              </a:solidFill>
            </a:endParaRPr>
          </a:p>
          <a:p>
            <a:pPr marL="0" indent="0" algn="just">
              <a:buNone/>
            </a:pPr>
            <a:r>
              <a:rPr lang="en-GB" sz="1100" dirty="0">
                <a:solidFill>
                  <a:schemeClr val="tx1"/>
                </a:solidFill>
              </a:rPr>
              <a:t>The online patient experience methods utilised during the COVID 19 pandemic severely impacted the ability of our local Healthwatch to capture equality monitoring data. Representation of BAME patients within the data was low. A return to face-to-face outreach, coupled with staff training on capturing equality monitoring data (already complete), and a heightened focus on those areas of the borough that may be most deprived, should yield increasing levels of equality monitoring data to analyse.</a:t>
            </a:r>
          </a:p>
          <a:p>
            <a:pPr marL="0" indent="0" algn="just">
              <a:buNone/>
            </a:pPr>
            <a:endParaRPr lang="en-GB" sz="1100" dirty="0">
              <a:solidFill>
                <a:schemeClr val="tx1"/>
              </a:solidFill>
            </a:endParaRPr>
          </a:p>
          <a:p>
            <a:pPr marL="0" indent="0" algn="just">
              <a:buNone/>
            </a:pPr>
            <a:r>
              <a:rPr lang="en-GB" sz="1100" dirty="0">
                <a:solidFill>
                  <a:schemeClr val="tx1"/>
                </a:solidFill>
              </a:rPr>
              <a:t>Overall average star ratings by ethnic group were high (rounded to 4 out of 5 stars for each ethnic group). The variation apparent from a more detailed look (from 3.91 stars to 4.36 stars) should be monitored in future data sets for any trends.</a:t>
            </a:r>
          </a:p>
          <a:p>
            <a:pPr marL="0" indent="0" algn="just">
              <a:buNone/>
            </a:pPr>
            <a:endParaRPr lang="en-GB" sz="1100" dirty="0">
              <a:solidFill>
                <a:schemeClr val="tx1"/>
              </a:solidFill>
            </a:endParaRPr>
          </a:p>
          <a:p>
            <a:pPr marL="0" indent="0" algn="just">
              <a:buNone/>
            </a:pPr>
            <a:r>
              <a:rPr lang="en-GB" sz="1100" dirty="0">
                <a:solidFill>
                  <a:schemeClr val="tx1"/>
                </a:solidFill>
              </a:rPr>
              <a:t>Whilst 82% of White respondents gave a 4 or 5 star (positive) rating, this drops to 74% for BAME respondents. This should be monitored in future reporting.</a:t>
            </a:r>
          </a:p>
          <a:p>
            <a:pPr marL="0" indent="0" algn="just">
              <a:buNone/>
            </a:pPr>
            <a:endParaRPr lang="en-GB" sz="1100" dirty="0">
              <a:solidFill>
                <a:schemeClr val="tx1"/>
              </a:solidFill>
            </a:endParaRPr>
          </a:p>
        </p:txBody>
      </p:sp>
      <p:sp>
        <p:nvSpPr>
          <p:cNvPr id="828" name="Google Shape;828;p4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CONCLUSION </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47"/>
          <p:cNvSpPr txBox="1">
            <a:spLocks noGrp="1"/>
          </p:cNvSpPr>
          <p:nvPr>
            <p:ph type="body" idx="1"/>
          </p:nvPr>
        </p:nvSpPr>
        <p:spPr>
          <a:xfrm>
            <a:off x="705222" y="904817"/>
            <a:ext cx="7138500" cy="3793657"/>
          </a:xfrm>
          <a:prstGeom prst="rect">
            <a:avLst/>
          </a:prstGeom>
        </p:spPr>
        <p:txBody>
          <a:bodyPr spcFirstLastPara="1" wrap="square" lIns="91425" tIns="91425" rIns="91425" bIns="91425" anchor="t" anchorCtr="0">
            <a:noAutofit/>
          </a:bodyPr>
          <a:lstStyle/>
          <a:p>
            <a:pPr marL="0" indent="0" algn="just">
              <a:buNone/>
            </a:pPr>
            <a:r>
              <a:rPr lang="en-GB" sz="1100" dirty="0">
                <a:solidFill>
                  <a:schemeClr val="tx1"/>
                </a:solidFill>
              </a:rPr>
              <a:t>When analysing by borough, the Asian ethnic group scored 4.5 stars in Lewisham and 3.75 stars in Hammersmith &amp; Fulham. The Mixed/Multiple Ethnic Group rated highest in Hounslow and lowest in Lewisham. With increasing data sets for each borough, interesting further analysis can be carried out in future reports.</a:t>
            </a:r>
          </a:p>
          <a:p>
            <a:pPr marL="0" indent="0" algn="just">
              <a:buNone/>
            </a:pPr>
            <a:endParaRPr lang="en-GB" sz="1100" dirty="0">
              <a:solidFill>
                <a:schemeClr val="tx1"/>
              </a:solidFill>
            </a:endParaRPr>
          </a:p>
          <a:p>
            <a:pPr marL="0" indent="0" algn="just">
              <a:buNone/>
            </a:pPr>
            <a:r>
              <a:rPr lang="en-GB" sz="1100" dirty="0">
                <a:solidFill>
                  <a:schemeClr val="tx1"/>
                </a:solidFill>
              </a:rPr>
              <a:t>When looking at star ratings against specific aspects of service we can see that ‘Waiting times’ receives not only the lowest star ratings overall (by all Ethnic groups), but also the highest levels of variance in ratings by different Ethnic Groups. For the White Ethnic group the lowest star rating was for ‘Ease of getting through on the phone’. For Asian, Black, Mixed and Other Ethnic Groups the lowest star rating was for ‘Waiting Times. In respect of the highest scoring areas there was a little more variation: White and Mixed = ‘Cleanliness’; Asian and Black = ‘Staff Attitude’; Other = Quality of Care. These findings offer an indication of areas that warrant further consideration by partners commissioning, delivering and designing services as well as how services communicate with patients around expectations. The findings reported here can be monitored in future report.</a:t>
            </a:r>
          </a:p>
          <a:p>
            <a:pPr marL="0" indent="0" algn="just">
              <a:buNone/>
            </a:pPr>
            <a:endParaRPr lang="en-GB" sz="1100" dirty="0">
              <a:solidFill>
                <a:schemeClr val="tx1"/>
              </a:solidFill>
            </a:endParaRPr>
          </a:p>
          <a:p>
            <a:pPr marL="0" indent="0" algn="just">
              <a:buNone/>
            </a:pPr>
            <a:r>
              <a:rPr lang="en-GB" sz="1100" dirty="0">
                <a:solidFill>
                  <a:schemeClr val="tx1"/>
                </a:solidFill>
              </a:rPr>
              <a:t>Analysis of </a:t>
            </a:r>
            <a:r>
              <a:rPr lang="en-GB" sz="1100" dirty="0" err="1">
                <a:solidFill>
                  <a:schemeClr val="tx1"/>
                </a:solidFill>
              </a:rPr>
              <a:t>freetext</a:t>
            </a:r>
            <a:r>
              <a:rPr lang="en-GB" sz="1100" dirty="0">
                <a:solidFill>
                  <a:schemeClr val="tx1"/>
                </a:solidFill>
              </a:rPr>
              <a:t> comments indicate notable variation in ‘Quality of Care’ (White 80% positive sentiment; BAME 67%); ‘Appointments’ (White 45% positive sentiment; BAME 22%); ‘Communications’ (White 48% positive sentiment; BAME 9%). Similar ratings are noted in ‘Staff’ (73% White and 72% BAME) and ‘Administration’ (63% White and 67% BAME. As above, this offers interesting food for thought to be tested/investigated further and this picture will be monitored in future reports. </a:t>
            </a:r>
          </a:p>
          <a:p>
            <a:pPr marL="0" indent="0" algn="just">
              <a:buNone/>
            </a:pPr>
            <a:endParaRPr lang="en-GB" sz="1100" dirty="0">
              <a:solidFill>
                <a:schemeClr val="tx1"/>
              </a:solidFill>
            </a:endParaRPr>
          </a:p>
        </p:txBody>
      </p:sp>
      <p:sp>
        <p:nvSpPr>
          <p:cNvPr id="828" name="Google Shape;828;p4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CONCLUSION </a:t>
            </a:r>
            <a:endParaRPr dirty="0"/>
          </a:p>
        </p:txBody>
      </p:sp>
    </p:spTree>
    <p:extLst>
      <p:ext uri="{BB962C8B-B14F-4D97-AF65-F5344CB8AC3E}">
        <p14:creationId xmlns:p14="http://schemas.microsoft.com/office/powerpoint/2010/main" val="1899745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55A86F-3F91-4083-908B-03564E40B82E}"/>
              </a:ext>
            </a:extLst>
          </p:cNvPr>
          <p:cNvSpPr>
            <a:spLocks noGrp="1"/>
          </p:cNvSpPr>
          <p:nvPr>
            <p:ph type="title"/>
          </p:nvPr>
        </p:nvSpPr>
        <p:spPr>
          <a:xfrm>
            <a:off x="722513" y="446026"/>
            <a:ext cx="8111100" cy="572700"/>
          </a:xfrm>
        </p:spPr>
        <p:txBody>
          <a:bodyPr/>
          <a:lstStyle/>
          <a:p>
            <a:r>
              <a:rPr lang="en-GB" dirty="0"/>
              <a:t>NEXT STEPS</a:t>
            </a:r>
          </a:p>
        </p:txBody>
      </p:sp>
      <p:sp>
        <p:nvSpPr>
          <p:cNvPr id="7" name="Title 6">
            <a:extLst>
              <a:ext uri="{FF2B5EF4-FFF2-40B4-BE49-F238E27FC236}">
                <a16:creationId xmlns:a16="http://schemas.microsoft.com/office/drawing/2014/main" id="{A6D13DE7-06B0-46E9-8962-6B9695A3AEA8}"/>
              </a:ext>
            </a:extLst>
          </p:cNvPr>
          <p:cNvSpPr>
            <a:spLocks noGrp="1"/>
          </p:cNvSpPr>
          <p:nvPr>
            <p:ph type="title" idx="2"/>
          </p:nvPr>
        </p:nvSpPr>
        <p:spPr>
          <a:xfrm>
            <a:off x="5746086" y="996040"/>
            <a:ext cx="2675400" cy="354900"/>
          </a:xfrm>
        </p:spPr>
        <p:txBody>
          <a:bodyPr/>
          <a:lstStyle/>
          <a:p>
            <a:r>
              <a:rPr lang="en-GB" dirty="0"/>
              <a:t>Improve reporting</a:t>
            </a:r>
          </a:p>
        </p:txBody>
      </p:sp>
      <p:sp>
        <p:nvSpPr>
          <p:cNvPr id="6" name="Subtitle 5">
            <a:extLst>
              <a:ext uri="{FF2B5EF4-FFF2-40B4-BE49-F238E27FC236}">
                <a16:creationId xmlns:a16="http://schemas.microsoft.com/office/drawing/2014/main" id="{8955BCAB-8C94-4C02-8FFD-5C833492F796}"/>
              </a:ext>
            </a:extLst>
          </p:cNvPr>
          <p:cNvSpPr>
            <a:spLocks noGrp="1"/>
          </p:cNvSpPr>
          <p:nvPr>
            <p:ph type="subTitle" idx="1"/>
          </p:nvPr>
        </p:nvSpPr>
        <p:spPr>
          <a:xfrm>
            <a:off x="5296029" y="1328254"/>
            <a:ext cx="3125457" cy="537900"/>
          </a:xfrm>
        </p:spPr>
        <p:txBody>
          <a:bodyPr/>
          <a:lstStyle/>
          <a:p>
            <a:r>
              <a:rPr lang="en-GB" dirty="0"/>
              <a:t>        Further reporting should now commence to monitor themes and trend over time, integrate BAME analysis into standard reporting and look at GP data in a similar way.</a:t>
            </a:r>
          </a:p>
        </p:txBody>
      </p:sp>
      <p:sp>
        <p:nvSpPr>
          <p:cNvPr id="8" name="Title 7">
            <a:extLst>
              <a:ext uri="{FF2B5EF4-FFF2-40B4-BE49-F238E27FC236}">
                <a16:creationId xmlns:a16="http://schemas.microsoft.com/office/drawing/2014/main" id="{7C2627D1-4E04-476B-83AB-7F65472F1BBF}"/>
              </a:ext>
            </a:extLst>
          </p:cNvPr>
          <p:cNvSpPr>
            <a:spLocks noGrp="1"/>
          </p:cNvSpPr>
          <p:nvPr>
            <p:ph type="title" idx="3"/>
          </p:nvPr>
        </p:nvSpPr>
        <p:spPr>
          <a:xfrm>
            <a:off x="5746086" y="3110190"/>
            <a:ext cx="2675400" cy="354900"/>
          </a:xfrm>
        </p:spPr>
        <p:txBody>
          <a:bodyPr/>
          <a:lstStyle/>
          <a:p>
            <a:r>
              <a:rPr lang="en-GB" dirty="0"/>
              <a:t>Promote our Service to patients from BAME backgrounds</a:t>
            </a:r>
          </a:p>
        </p:txBody>
      </p:sp>
      <p:sp>
        <p:nvSpPr>
          <p:cNvPr id="9" name="Subtitle 8">
            <a:extLst>
              <a:ext uri="{FF2B5EF4-FFF2-40B4-BE49-F238E27FC236}">
                <a16:creationId xmlns:a16="http://schemas.microsoft.com/office/drawing/2014/main" id="{6787870E-E429-4289-A393-D6A1F7AAAC39}"/>
              </a:ext>
            </a:extLst>
          </p:cNvPr>
          <p:cNvSpPr>
            <a:spLocks noGrp="1"/>
          </p:cNvSpPr>
          <p:nvPr>
            <p:ph type="subTitle" idx="4"/>
          </p:nvPr>
        </p:nvSpPr>
        <p:spPr>
          <a:xfrm>
            <a:off x="5296029" y="3392397"/>
            <a:ext cx="3399562" cy="537900"/>
          </a:xfrm>
        </p:spPr>
        <p:txBody>
          <a:bodyPr/>
          <a:lstStyle/>
          <a:p>
            <a:r>
              <a:rPr lang="en-GB" dirty="0"/>
              <a:t>        through a range of platforms and targeted outreach, to capture a range of feedback and experiences and encourage participation.</a:t>
            </a:r>
          </a:p>
        </p:txBody>
      </p:sp>
      <p:sp>
        <p:nvSpPr>
          <p:cNvPr id="10" name="Title 9">
            <a:extLst>
              <a:ext uri="{FF2B5EF4-FFF2-40B4-BE49-F238E27FC236}">
                <a16:creationId xmlns:a16="http://schemas.microsoft.com/office/drawing/2014/main" id="{4B563D80-D408-4F31-8C60-D17E934A0736}"/>
              </a:ext>
            </a:extLst>
          </p:cNvPr>
          <p:cNvSpPr>
            <a:spLocks noGrp="1"/>
          </p:cNvSpPr>
          <p:nvPr>
            <p:ph type="title" idx="5"/>
          </p:nvPr>
        </p:nvSpPr>
        <p:spPr>
          <a:xfrm>
            <a:off x="722513" y="1018726"/>
            <a:ext cx="2675400" cy="354900"/>
          </a:xfrm>
        </p:spPr>
        <p:txBody>
          <a:bodyPr/>
          <a:lstStyle/>
          <a:p>
            <a:r>
              <a:rPr lang="en-GB" dirty="0"/>
              <a:t>Present Findings</a:t>
            </a:r>
          </a:p>
        </p:txBody>
      </p:sp>
      <p:sp>
        <p:nvSpPr>
          <p:cNvPr id="11" name="Subtitle 10">
            <a:extLst>
              <a:ext uri="{FF2B5EF4-FFF2-40B4-BE49-F238E27FC236}">
                <a16:creationId xmlns:a16="http://schemas.microsoft.com/office/drawing/2014/main" id="{757E25FB-8E67-4494-BFA1-FF6E3034B13F}"/>
              </a:ext>
            </a:extLst>
          </p:cNvPr>
          <p:cNvSpPr>
            <a:spLocks noGrp="1"/>
          </p:cNvSpPr>
          <p:nvPr>
            <p:ph type="subTitle" idx="6"/>
          </p:nvPr>
        </p:nvSpPr>
        <p:spPr>
          <a:xfrm>
            <a:off x="272456" y="1328254"/>
            <a:ext cx="3125457" cy="537900"/>
          </a:xfrm>
        </p:spPr>
        <p:txBody>
          <a:bodyPr/>
          <a:lstStyle/>
          <a:p>
            <a:r>
              <a:rPr lang="en-GB" dirty="0"/>
              <a:t>to relevant CCG, LA and provider partners to inform BAME Inequality work streams.</a:t>
            </a:r>
          </a:p>
        </p:txBody>
      </p:sp>
      <p:sp>
        <p:nvSpPr>
          <p:cNvPr id="12" name="Title 11">
            <a:extLst>
              <a:ext uri="{FF2B5EF4-FFF2-40B4-BE49-F238E27FC236}">
                <a16:creationId xmlns:a16="http://schemas.microsoft.com/office/drawing/2014/main" id="{957D83D2-7BD7-41AE-8AE7-B7139315F6EF}"/>
              </a:ext>
            </a:extLst>
          </p:cNvPr>
          <p:cNvSpPr>
            <a:spLocks noGrp="1"/>
          </p:cNvSpPr>
          <p:nvPr>
            <p:ph type="title" idx="7"/>
          </p:nvPr>
        </p:nvSpPr>
        <p:spPr>
          <a:xfrm>
            <a:off x="722513" y="2394300"/>
            <a:ext cx="2675400" cy="354900"/>
          </a:xfrm>
        </p:spPr>
        <p:txBody>
          <a:bodyPr/>
          <a:lstStyle/>
          <a:p>
            <a:r>
              <a:rPr lang="en-GB" dirty="0"/>
              <a:t>Improve our Data Collection</a:t>
            </a:r>
          </a:p>
        </p:txBody>
      </p:sp>
      <p:sp>
        <p:nvSpPr>
          <p:cNvPr id="13" name="Subtitle 12">
            <a:extLst>
              <a:ext uri="{FF2B5EF4-FFF2-40B4-BE49-F238E27FC236}">
                <a16:creationId xmlns:a16="http://schemas.microsoft.com/office/drawing/2014/main" id="{DF56E226-B392-4621-B10C-C116C4EA75AC}"/>
              </a:ext>
            </a:extLst>
          </p:cNvPr>
          <p:cNvSpPr>
            <a:spLocks noGrp="1"/>
          </p:cNvSpPr>
          <p:nvPr>
            <p:ph type="subTitle" idx="8"/>
          </p:nvPr>
        </p:nvSpPr>
        <p:spPr>
          <a:xfrm>
            <a:off x="76" y="2749200"/>
            <a:ext cx="3397837" cy="537900"/>
          </a:xfrm>
        </p:spPr>
        <p:txBody>
          <a:bodyPr/>
          <a:lstStyle/>
          <a:p>
            <a:r>
              <a:rPr lang="en-GB" dirty="0"/>
              <a:t>This report has highlighted opportunities to improve our Equality monitoring data collection. Training has begun and a move back to our face-to-face model should increase data and our ability to understand and report prevalent themes and trends.</a:t>
            </a:r>
          </a:p>
        </p:txBody>
      </p:sp>
    </p:spTree>
    <p:extLst>
      <p:ext uri="{BB962C8B-B14F-4D97-AF65-F5344CB8AC3E}">
        <p14:creationId xmlns:p14="http://schemas.microsoft.com/office/powerpoint/2010/main" val="182957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title"/>
          </p:nvPr>
        </p:nvSpPr>
        <p:spPr>
          <a:xfrm>
            <a:off x="1843547" y="2361300"/>
            <a:ext cx="6797023"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5"/>
                </a:solidFill>
              </a:rPr>
              <a:t>INTRODUCTION</a:t>
            </a:r>
            <a:endParaRPr dirty="0">
              <a:solidFill>
                <a:schemeClr val="accent5"/>
              </a:solidFill>
            </a:endParaRPr>
          </a:p>
        </p:txBody>
      </p:sp>
      <p:sp>
        <p:nvSpPr>
          <p:cNvPr id="296" name="Google Shape;296;p35"/>
          <p:cNvSpPr txBox="1">
            <a:spLocks noGrp="1"/>
          </p:cNvSpPr>
          <p:nvPr>
            <p:ph type="title" idx="2"/>
          </p:nvPr>
        </p:nvSpPr>
        <p:spPr>
          <a:xfrm>
            <a:off x="1774204" y="1641844"/>
            <a:ext cx="35460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6">
                    <a:lumMod val="50000"/>
                  </a:schemeClr>
                </a:solidFill>
              </a:rPr>
              <a:t>01</a:t>
            </a:r>
            <a:endParaRPr dirty="0">
              <a:solidFill>
                <a:schemeClr val="accent6">
                  <a:lumMod val="50000"/>
                </a:schemeClr>
              </a:solidFill>
            </a:endParaRPr>
          </a:p>
        </p:txBody>
      </p:sp>
      <p:sp>
        <p:nvSpPr>
          <p:cNvPr id="3" name="Subtitle 2">
            <a:extLst>
              <a:ext uri="{FF2B5EF4-FFF2-40B4-BE49-F238E27FC236}">
                <a16:creationId xmlns:a16="http://schemas.microsoft.com/office/drawing/2014/main" id="{EE1EB447-989B-4682-BB7B-00F9ECA051FD}"/>
              </a:ext>
            </a:extLst>
          </p:cNvPr>
          <p:cNvSpPr>
            <a:spLocks noGrp="1"/>
          </p:cNvSpPr>
          <p:nvPr>
            <p:ph type="subTitle" idx="1"/>
          </p:nvPr>
        </p:nvSpPr>
        <p:spPr/>
        <p:txBody>
          <a:bodyPr/>
          <a:lstStyle/>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p33"/>
          <p:cNvSpPr txBox="1">
            <a:spLocks noGrp="1"/>
          </p:cNvSpPr>
          <p:nvPr>
            <p:ph type="body" idx="1"/>
          </p:nvPr>
        </p:nvSpPr>
        <p:spPr>
          <a:xfrm>
            <a:off x="577075" y="1988206"/>
            <a:ext cx="7424880" cy="1722967"/>
          </a:xfrm>
          <a:prstGeom prst="rect">
            <a:avLst/>
          </a:prstGeom>
        </p:spPr>
        <p:txBody>
          <a:bodyPr spcFirstLastPara="1" wrap="square" lIns="91425" tIns="91425" rIns="91425" bIns="91425" anchor="t" anchorCtr="0">
            <a:noAutofit/>
          </a:bodyPr>
          <a:lstStyle/>
          <a:p>
            <a:pPr marL="152400" indent="0">
              <a:lnSpc>
                <a:spcPct val="107000"/>
              </a:lnSpc>
              <a:spcAft>
                <a:spcPts val="800"/>
              </a:spcAft>
              <a:buNone/>
            </a:pPr>
            <a:r>
              <a:rPr lang="en-GB" b="1" dirty="0">
                <a:solidFill>
                  <a:schemeClr val="accent1"/>
                </a:solidFill>
              </a:rPr>
              <a:t>About Healthwatch</a:t>
            </a:r>
          </a:p>
          <a:p>
            <a:pPr marL="152400" indent="0">
              <a:lnSpc>
                <a:spcPct val="107000"/>
              </a:lnSpc>
              <a:spcAft>
                <a:spcPts val="800"/>
              </a:spcAft>
              <a:buNone/>
            </a:pPr>
            <a:r>
              <a:rPr lang="en-GB" dirty="0"/>
              <a:t>Healthwatch was created by the health and social care reforms of 2012 with a powerful ambition of putting people at the centre of health and social care. To help realise this ambition Healthwatch has a number of duties around gathering and representing the views of patients and service users in local boroughs across the country.</a:t>
            </a:r>
          </a:p>
          <a:p>
            <a:pPr marL="152400" indent="0">
              <a:lnSpc>
                <a:spcPct val="107000"/>
              </a:lnSpc>
              <a:spcAft>
                <a:spcPts val="800"/>
              </a:spcAft>
              <a:buNone/>
            </a:pPr>
            <a:br>
              <a:rPr lang="en-GB" dirty="0"/>
            </a:br>
            <a:endParaRPr lang="en-GB" dirty="0"/>
          </a:p>
        </p:txBody>
      </p:sp>
      <p:sp>
        <p:nvSpPr>
          <p:cNvPr id="257" name="Google Shape;257;p3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5"/>
                </a:solidFill>
              </a:rPr>
              <a:t>INTRODUCTION</a:t>
            </a:r>
            <a:endParaRPr dirty="0">
              <a:solidFill>
                <a:schemeClr val="accent5"/>
              </a:solidFill>
            </a:endParaRPr>
          </a:p>
        </p:txBody>
      </p:sp>
      <p:grpSp>
        <p:nvGrpSpPr>
          <p:cNvPr id="7" name="Group 6">
            <a:extLst>
              <a:ext uri="{FF2B5EF4-FFF2-40B4-BE49-F238E27FC236}">
                <a16:creationId xmlns:a16="http://schemas.microsoft.com/office/drawing/2014/main" id="{2D42E84D-6BA7-4C37-856B-C3A4BE9FD511}"/>
              </a:ext>
            </a:extLst>
          </p:cNvPr>
          <p:cNvGrpSpPr>
            <a:grpSpLocks/>
          </p:cNvGrpSpPr>
          <p:nvPr/>
        </p:nvGrpSpPr>
        <p:grpSpPr bwMode="auto">
          <a:xfrm>
            <a:off x="6050758" y="3023072"/>
            <a:ext cx="2100262" cy="1675403"/>
            <a:chOff x="0" y="0"/>
            <a:chExt cx="517" cy="405"/>
          </a:xfrm>
        </p:grpSpPr>
        <p:grpSp>
          <p:nvGrpSpPr>
            <p:cNvPr id="8" name="Group 7">
              <a:extLst>
                <a:ext uri="{FF2B5EF4-FFF2-40B4-BE49-F238E27FC236}">
                  <a16:creationId xmlns:a16="http://schemas.microsoft.com/office/drawing/2014/main" id="{DF1973A2-85AB-43FC-B380-975312EBBC9B}"/>
                </a:ext>
              </a:extLst>
            </p:cNvPr>
            <p:cNvGrpSpPr>
              <a:grpSpLocks/>
            </p:cNvGrpSpPr>
            <p:nvPr/>
          </p:nvGrpSpPr>
          <p:grpSpPr bwMode="auto">
            <a:xfrm>
              <a:off x="0" y="0"/>
              <a:ext cx="517" cy="405"/>
              <a:chOff x="0" y="0"/>
              <a:chExt cx="497" cy="384"/>
            </a:xfrm>
          </p:grpSpPr>
          <p:sp>
            <p:nvSpPr>
              <p:cNvPr id="10" name="Freeform 1670">
                <a:extLst>
                  <a:ext uri="{FF2B5EF4-FFF2-40B4-BE49-F238E27FC236}">
                    <a16:creationId xmlns:a16="http://schemas.microsoft.com/office/drawing/2014/main" id="{F4D076CD-B72C-4C59-A729-6FD91CCAD77B}"/>
                  </a:ext>
                </a:extLst>
              </p:cNvPr>
              <p:cNvSpPr>
                <a:spLocks/>
              </p:cNvSpPr>
              <p:nvPr/>
            </p:nvSpPr>
            <p:spPr bwMode="auto">
              <a:xfrm>
                <a:off x="237" y="108"/>
                <a:ext cx="53" cy="54"/>
              </a:xfrm>
              <a:custGeom>
                <a:avLst/>
                <a:gdLst>
                  <a:gd name="T0" fmla="*/ 2 w 53"/>
                  <a:gd name="T1" fmla="*/ 11 h 54"/>
                  <a:gd name="T2" fmla="*/ 5 w 53"/>
                  <a:gd name="T3" fmla="*/ 7 h 54"/>
                  <a:gd name="T4" fmla="*/ 6 w 53"/>
                  <a:gd name="T5" fmla="*/ 4 h 54"/>
                  <a:gd name="T6" fmla="*/ 13 w 53"/>
                  <a:gd name="T7" fmla="*/ 2 h 54"/>
                  <a:gd name="T8" fmla="*/ 18 w 53"/>
                  <a:gd name="T9" fmla="*/ 2 h 54"/>
                  <a:gd name="T10" fmla="*/ 22 w 53"/>
                  <a:gd name="T11" fmla="*/ 1 h 54"/>
                  <a:gd name="T12" fmla="*/ 26 w 53"/>
                  <a:gd name="T13" fmla="*/ 2 h 54"/>
                  <a:gd name="T14" fmla="*/ 28 w 53"/>
                  <a:gd name="T15" fmla="*/ 6 h 54"/>
                  <a:gd name="T16" fmla="*/ 32 w 53"/>
                  <a:gd name="T17" fmla="*/ 9 h 54"/>
                  <a:gd name="T18" fmla="*/ 35 w 53"/>
                  <a:gd name="T19" fmla="*/ 12 h 54"/>
                  <a:gd name="T20" fmla="*/ 38 w 53"/>
                  <a:gd name="T21" fmla="*/ 15 h 54"/>
                  <a:gd name="T22" fmla="*/ 43 w 53"/>
                  <a:gd name="T23" fmla="*/ 15 h 54"/>
                  <a:gd name="T24" fmla="*/ 47 w 53"/>
                  <a:gd name="T25" fmla="*/ 16 h 54"/>
                  <a:gd name="T26" fmla="*/ 50 w 53"/>
                  <a:gd name="T27" fmla="*/ 19 h 54"/>
                  <a:gd name="T28" fmla="*/ 52 w 53"/>
                  <a:gd name="T29" fmla="*/ 24 h 54"/>
                  <a:gd name="T30" fmla="*/ 52 w 53"/>
                  <a:gd name="T31" fmla="*/ 28 h 54"/>
                  <a:gd name="T32" fmla="*/ 50 w 53"/>
                  <a:gd name="T33" fmla="*/ 31 h 54"/>
                  <a:gd name="T34" fmla="*/ 46 w 53"/>
                  <a:gd name="T35" fmla="*/ 33 h 54"/>
                  <a:gd name="T36" fmla="*/ 42 w 53"/>
                  <a:gd name="T37" fmla="*/ 32 h 54"/>
                  <a:gd name="T38" fmla="*/ 40 w 53"/>
                  <a:gd name="T39" fmla="*/ 36 h 54"/>
                  <a:gd name="T40" fmla="*/ 36 w 53"/>
                  <a:gd name="T41" fmla="*/ 39 h 54"/>
                  <a:gd name="T42" fmla="*/ 32 w 53"/>
                  <a:gd name="T43" fmla="*/ 39 h 54"/>
                  <a:gd name="T44" fmla="*/ 28 w 53"/>
                  <a:gd name="T45" fmla="*/ 41 h 54"/>
                  <a:gd name="T46" fmla="*/ 25 w 53"/>
                  <a:gd name="T47" fmla="*/ 42 h 54"/>
                  <a:gd name="T48" fmla="*/ 21 w 53"/>
                  <a:gd name="T49" fmla="*/ 44 h 54"/>
                  <a:gd name="T50" fmla="*/ 18 w 53"/>
                  <a:gd name="T51" fmla="*/ 47 h 54"/>
                  <a:gd name="T52" fmla="*/ 18 w 53"/>
                  <a:gd name="T53" fmla="*/ 51 h 54"/>
                  <a:gd name="T54" fmla="*/ 13 w 53"/>
                  <a:gd name="T55" fmla="*/ 54 h 54"/>
                  <a:gd name="T56" fmla="*/ 13 w 53"/>
                  <a:gd name="T57" fmla="*/ 49 h 54"/>
                  <a:gd name="T58" fmla="*/ 7 w 53"/>
                  <a:gd name="T59" fmla="*/ 46 h 54"/>
                  <a:gd name="T60" fmla="*/ 7 w 53"/>
                  <a:gd name="T61" fmla="*/ 42 h 54"/>
                  <a:gd name="T62" fmla="*/ 10 w 53"/>
                  <a:gd name="T63" fmla="*/ 39 h 54"/>
                  <a:gd name="T64" fmla="*/ 12 w 53"/>
                  <a:gd name="T65" fmla="*/ 34 h 54"/>
                  <a:gd name="T66" fmla="*/ 15 w 53"/>
                  <a:gd name="T67" fmla="*/ 30 h 54"/>
                  <a:gd name="T68" fmla="*/ 16 w 53"/>
                  <a:gd name="T69" fmla="*/ 27 h 54"/>
                  <a:gd name="T70" fmla="*/ 13 w 53"/>
                  <a:gd name="T71" fmla="*/ 24 h 54"/>
                  <a:gd name="T72" fmla="*/ 9 w 53"/>
                  <a:gd name="T73" fmla="*/ 22 h 54"/>
                  <a:gd name="T74" fmla="*/ 8 w 53"/>
                  <a:gd name="T75" fmla="*/ 18 h 54"/>
                  <a:gd name="T76" fmla="*/ 4 w 53"/>
                  <a:gd name="T77" fmla="*/ 16 h 54"/>
                  <a:gd name="T78" fmla="*/ 0 w 53"/>
                  <a:gd name="T79"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54">
                    <a:moveTo>
                      <a:pt x="0" y="12"/>
                    </a:moveTo>
                    <a:lnTo>
                      <a:pt x="2" y="11"/>
                    </a:lnTo>
                    <a:lnTo>
                      <a:pt x="3" y="9"/>
                    </a:lnTo>
                    <a:lnTo>
                      <a:pt x="5" y="7"/>
                    </a:lnTo>
                    <a:lnTo>
                      <a:pt x="4" y="4"/>
                    </a:lnTo>
                    <a:lnTo>
                      <a:pt x="6" y="4"/>
                    </a:lnTo>
                    <a:lnTo>
                      <a:pt x="11" y="3"/>
                    </a:lnTo>
                    <a:lnTo>
                      <a:pt x="13" y="2"/>
                    </a:lnTo>
                    <a:lnTo>
                      <a:pt x="15" y="2"/>
                    </a:lnTo>
                    <a:lnTo>
                      <a:pt x="18" y="2"/>
                    </a:lnTo>
                    <a:lnTo>
                      <a:pt x="20" y="2"/>
                    </a:lnTo>
                    <a:lnTo>
                      <a:pt x="22" y="1"/>
                    </a:lnTo>
                    <a:lnTo>
                      <a:pt x="25" y="0"/>
                    </a:lnTo>
                    <a:lnTo>
                      <a:pt x="26" y="2"/>
                    </a:lnTo>
                    <a:lnTo>
                      <a:pt x="27" y="4"/>
                    </a:lnTo>
                    <a:lnTo>
                      <a:pt x="28" y="6"/>
                    </a:lnTo>
                    <a:lnTo>
                      <a:pt x="30" y="8"/>
                    </a:lnTo>
                    <a:lnTo>
                      <a:pt x="32" y="9"/>
                    </a:lnTo>
                    <a:lnTo>
                      <a:pt x="33" y="11"/>
                    </a:lnTo>
                    <a:lnTo>
                      <a:pt x="35" y="12"/>
                    </a:lnTo>
                    <a:lnTo>
                      <a:pt x="35" y="14"/>
                    </a:lnTo>
                    <a:lnTo>
                      <a:pt x="38" y="15"/>
                    </a:lnTo>
                    <a:lnTo>
                      <a:pt x="41" y="15"/>
                    </a:lnTo>
                    <a:lnTo>
                      <a:pt x="43" y="15"/>
                    </a:lnTo>
                    <a:lnTo>
                      <a:pt x="45" y="15"/>
                    </a:lnTo>
                    <a:lnTo>
                      <a:pt x="47" y="16"/>
                    </a:lnTo>
                    <a:lnTo>
                      <a:pt x="48" y="18"/>
                    </a:lnTo>
                    <a:lnTo>
                      <a:pt x="50" y="19"/>
                    </a:lnTo>
                    <a:lnTo>
                      <a:pt x="52" y="22"/>
                    </a:lnTo>
                    <a:lnTo>
                      <a:pt x="52" y="24"/>
                    </a:lnTo>
                    <a:lnTo>
                      <a:pt x="51" y="26"/>
                    </a:lnTo>
                    <a:lnTo>
                      <a:pt x="52" y="28"/>
                    </a:lnTo>
                    <a:lnTo>
                      <a:pt x="53" y="32"/>
                    </a:lnTo>
                    <a:lnTo>
                      <a:pt x="50" y="31"/>
                    </a:lnTo>
                    <a:lnTo>
                      <a:pt x="48" y="32"/>
                    </a:lnTo>
                    <a:lnTo>
                      <a:pt x="46" y="33"/>
                    </a:lnTo>
                    <a:lnTo>
                      <a:pt x="44" y="31"/>
                    </a:lnTo>
                    <a:lnTo>
                      <a:pt x="42" y="32"/>
                    </a:lnTo>
                    <a:lnTo>
                      <a:pt x="40" y="33"/>
                    </a:lnTo>
                    <a:lnTo>
                      <a:pt x="40" y="36"/>
                    </a:lnTo>
                    <a:lnTo>
                      <a:pt x="38" y="37"/>
                    </a:lnTo>
                    <a:lnTo>
                      <a:pt x="36" y="39"/>
                    </a:lnTo>
                    <a:lnTo>
                      <a:pt x="35" y="39"/>
                    </a:lnTo>
                    <a:lnTo>
                      <a:pt x="32" y="39"/>
                    </a:lnTo>
                    <a:lnTo>
                      <a:pt x="30" y="40"/>
                    </a:lnTo>
                    <a:lnTo>
                      <a:pt x="28" y="41"/>
                    </a:lnTo>
                    <a:lnTo>
                      <a:pt x="26" y="40"/>
                    </a:lnTo>
                    <a:lnTo>
                      <a:pt x="25" y="42"/>
                    </a:lnTo>
                    <a:lnTo>
                      <a:pt x="24" y="44"/>
                    </a:lnTo>
                    <a:lnTo>
                      <a:pt x="21" y="44"/>
                    </a:lnTo>
                    <a:lnTo>
                      <a:pt x="19" y="45"/>
                    </a:lnTo>
                    <a:lnTo>
                      <a:pt x="18" y="47"/>
                    </a:lnTo>
                    <a:lnTo>
                      <a:pt x="18" y="49"/>
                    </a:lnTo>
                    <a:lnTo>
                      <a:pt x="18" y="51"/>
                    </a:lnTo>
                    <a:lnTo>
                      <a:pt x="16" y="53"/>
                    </a:lnTo>
                    <a:lnTo>
                      <a:pt x="13" y="54"/>
                    </a:lnTo>
                    <a:lnTo>
                      <a:pt x="13" y="52"/>
                    </a:lnTo>
                    <a:lnTo>
                      <a:pt x="13" y="49"/>
                    </a:lnTo>
                    <a:lnTo>
                      <a:pt x="11" y="48"/>
                    </a:lnTo>
                    <a:lnTo>
                      <a:pt x="7" y="46"/>
                    </a:lnTo>
                    <a:lnTo>
                      <a:pt x="6" y="44"/>
                    </a:lnTo>
                    <a:lnTo>
                      <a:pt x="7" y="42"/>
                    </a:lnTo>
                    <a:lnTo>
                      <a:pt x="9" y="41"/>
                    </a:lnTo>
                    <a:lnTo>
                      <a:pt x="10" y="39"/>
                    </a:lnTo>
                    <a:lnTo>
                      <a:pt x="12" y="37"/>
                    </a:lnTo>
                    <a:lnTo>
                      <a:pt x="12" y="34"/>
                    </a:lnTo>
                    <a:lnTo>
                      <a:pt x="13" y="31"/>
                    </a:lnTo>
                    <a:lnTo>
                      <a:pt x="15" y="30"/>
                    </a:lnTo>
                    <a:lnTo>
                      <a:pt x="17" y="29"/>
                    </a:lnTo>
                    <a:lnTo>
                      <a:pt x="16" y="27"/>
                    </a:lnTo>
                    <a:lnTo>
                      <a:pt x="15" y="25"/>
                    </a:lnTo>
                    <a:lnTo>
                      <a:pt x="13" y="24"/>
                    </a:lnTo>
                    <a:lnTo>
                      <a:pt x="11" y="24"/>
                    </a:lnTo>
                    <a:lnTo>
                      <a:pt x="9" y="22"/>
                    </a:lnTo>
                    <a:lnTo>
                      <a:pt x="9" y="20"/>
                    </a:lnTo>
                    <a:lnTo>
                      <a:pt x="8" y="18"/>
                    </a:lnTo>
                    <a:lnTo>
                      <a:pt x="7" y="16"/>
                    </a:lnTo>
                    <a:lnTo>
                      <a:pt x="4" y="16"/>
                    </a:lnTo>
                    <a:lnTo>
                      <a:pt x="2" y="15"/>
                    </a:lnTo>
                    <a:lnTo>
                      <a:pt x="0" y="12"/>
                    </a:lnTo>
                    <a:close/>
                  </a:path>
                </a:pathLst>
              </a:custGeom>
              <a:solidFill>
                <a:srgbClr val="7EA3B2"/>
              </a:solidFill>
              <a:ln w="19050">
                <a:solidFill>
                  <a:srgbClr val="000000"/>
                </a:solidFill>
                <a:prstDash val="solid"/>
                <a:round/>
                <a:headEnd/>
                <a:tailEnd/>
              </a:ln>
            </p:spPr>
            <p:txBody>
              <a:bodyPr/>
              <a:lstStyle/>
              <a:p>
                <a:endParaRPr lang="en-GB"/>
              </a:p>
            </p:txBody>
          </p:sp>
          <p:sp>
            <p:nvSpPr>
              <p:cNvPr id="11" name="Freeform 1671">
                <a:extLst>
                  <a:ext uri="{FF2B5EF4-FFF2-40B4-BE49-F238E27FC236}">
                    <a16:creationId xmlns:a16="http://schemas.microsoft.com/office/drawing/2014/main" id="{53A9E0D1-79B2-4034-B417-771F87CAE985}"/>
                  </a:ext>
                </a:extLst>
              </p:cNvPr>
              <p:cNvSpPr>
                <a:spLocks/>
              </p:cNvSpPr>
              <p:nvPr/>
            </p:nvSpPr>
            <p:spPr bwMode="auto">
              <a:xfrm>
                <a:off x="188" y="0"/>
                <a:ext cx="103" cy="81"/>
              </a:xfrm>
              <a:custGeom>
                <a:avLst/>
                <a:gdLst>
                  <a:gd name="T0" fmla="*/ 2 w 103"/>
                  <a:gd name="T1" fmla="*/ 22 h 81"/>
                  <a:gd name="T2" fmla="*/ 6 w 103"/>
                  <a:gd name="T3" fmla="*/ 19 h 81"/>
                  <a:gd name="T4" fmla="*/ 9 w 103"/>
                  <a:gd name="T5" fmla="*/ 14 h 81"/>
                  <a:gd name="T6" fmla="*/ 11 w 103"/>
                  <a:gd name="T7" fmla="*/ 8 h 81"/>
                  <a:gd name="T8" fmla="*/ 14 w 103"/>
                  <a:gd name="T9" fmla="*/ 5 h 81"/>
                  <a:gd name="T10" fmla="*/ 18 w 103"/>
                  <a:gd name="T11" fmla="*/ 7 h 81"/>
                  <a:gd name="T12" fmla="*/ 22 w 103"/>
                  <a:gd name="T13" fmla="*/ 6 h 81"/>
                  <a:gd name="T14" fmla="*/ 27 w 103"/>
                  <a:gd name="T15" fmla="*/ 4 h 81"/>
                  <a:gd name="T16" fmla="*/ 31 w 103"/>
                  <a:gd name="T17" fmla="*/ 3 h 81"/>
                  <a:gd name="T18" fmla="*/ 36 w 103"/>
                  <a:gd name="T19" fmla="*/ 3 h 81"/>
                  <a:gd name="T20" fmla="*/ 41 w 103"/>
                  <a:gd name="T21" fmla="*/ 2 h 81"/>
                  <a:gd name="T22" fmla="*/ 45 w 103"/>
                  <a:gd name="T23" fmla="*/ 0 h 81"/>
                  <a:gd name="T24" fmla="*/ 51 w 103"/>
                  <a:gd name="T25" fmla="*/ 1 h 81"/>
                  <a:gd name="T26" fmla="*/ 55 w 103"/>
                  <a:gd name="T27" fmla="*/ 2 h 81"/>
                  <a:gd name="T28" fmla="*/ 59 w 103"/>
                  <a:gd name="T29" fmla="*/ 2 h 81"/>
                  <a:gd name="T30" fmla="*/ 64 w 103"/>
                  <a:gd name="T31" fmla="*/ 4 h 81"/>
                  <a:gd name="T32" fmla="*/ 67 w 103"/>
                  <a:gd name="T33" fmla="*/ 6 h 81"/>
                  <a:gd name="T34" fmla="*/ 72 w 103"/>
                  <a:gd name="T35" fmla="*/ 8 h 81"/>
                  <a:gd name="T36" fmla="*/ 76 w 103"/>
                  <a:gd name="T37" fmla="*/ 8 h 81"/>
                  <a:gd name="T38" fmla="*/ 81 w 103"/>
                  <a:gd name="T39" fmla="*/ 7 h 81"/>
                  <a:gd name="T40" fmla="*/ 86 w 103"/>
                  <a:gd name="T41" fmla="*/ 8 h 81"/>
                  <a:gd name="T42" fmla="*/ 90 w 103"/>
                  <a:gd name="T43" fmla="*/ 8 h 81"/>
                  <a:gd name="T44" fmla="*/ 99 w 103"/>
                  <a:gd name="T45" fmla="*/ 9 h 81"/>
                  <a:gd name="T46" fmla="*/ 102 w 103"/>
                  <a:gd name="T47" fmla="*/ 11 h 81"/>
                  <a:gd name="T48" fmla="*/ 102 w 103"/>
                  <a:gd name="T49" fmla="*/ 16 h 81"/>
                  <a:gd name="T50" fmla="*/ 102 w 103"/>
                  <a:gd name="T51" fmla="*/ 21 h 81"/>
                  <a:gd name="T52" fmla="*/ 102 w 103"/>
                  <a:gd name="T53" fmla="*/ 26 h 81"/>
                  <a:gd name="T54" fmla="*/ 103 w 103"/>
                  <a:gd name="T55" fmla="*/ 31 h 81"/>
                  <a:gd name="T56" fmla="*/ 102 w 103"/>
                  <a:gd name="T57" fmla="*/ 36 h 81"/>
                  <a:gd name="T58" fmla="*/ 102 w 103"/>
                  <a:gd name="T59" fmla="*/ 42 h 81"/>
                  <a:gd name="T60" fmla="*/ 101 w 103"/>
                  <a:gd name="T61" fmla="*/ 50 h 81"/>
                  <a:gd name="T62" fmla="*/ 99 w 103"/>
                  <a:gd name="T63" fmla="*/ 54 h 81"/>
                  <a:gd name="T64" fmla="*/ 95 w 103"/>
                  <a:gd name="T65" fmla="*/ 63 h 81"/>
                  <a:gd name="T66" fmla="*/ 93 w 103"/>
                  <a:gd name="T67" fmla="*/ 67 h 81"/>
                  <a:gd name="T68" fmla="*/ 90 w 103"/>
                  <a:gd name="T69" fmla="*/ 71 h 81"/>
                  <a:gd name="T70" fmla="*/ 89 w 103"/>
                  <a:gd name="T71" fmla="*/ 75 h 81"/>
                  <a:gd name="T72" fmla="*/ 89 w 103"/>
                  <a:gd name="T73" fmla="*/ 79 h 81"/>
                  <a:gd name="T74" fmla="*/ 83 w 103"/>
                  <a:gd name="T75" fmla="*/ 80 h 81"/>
                  <a:gd name="T76" fmla="*/ 78 w 103"/>
                  <a:gd name="T77" fmla="*/ 78 h 81"/>
                  <a:gd name="T78" fmla="*/ 73 w 103"/>
                  <a:gd name="T79" fmla="*/ 79 h 81"/>
                  <a:gd name="T80" fmla="*/ 67 w 103"/>
                  <a:gd name="T81" fmla="*/ 79 h 81"/>
                  <a:gd name="T82" fmla="*/ 62 w 103"/>
                  <a:gd name="T83" fmla="*/ 79 h 81"/>
                  <a:gd name="T84" fmla="*/ 58 w 103"/>
                  <a:gd name="T85" fmla="*/ 79 h 81"/>
                  <a:gd name="T86" fmla="*/ 53 w 103"/>
                  <a:gd name="T87" fmla="*/ 78 h 81"/>
                  <a:gd name="T88" fmla="*/ 49 w 103"/>
                  <a:gd name="T89" fmla="*/ 79 h 81"/>
                  <a:gd name="T90" fmla="*/ 44 w 103"/>
                  <a:gd name="T91" fmla="*/ 79 h 81"/>
                  <a:gd name="T92" fmla="*/ 39 w 103"/>
                  <a:gd name="T93" fmla="*/ 79 h 81"/>
                  <a:gd name="T94" fmla="*/ 34 w 103"/>
                  <a:gd name="T95" fmla="*/ 79 h 81"/>
                  <a:gd name="T96" fmla="*/ 30 w 103"/>
                  <a:gd name="T97" fmla="*/ 77 h 81"/>
                  <a:gd name="T98" fmla="*/ 26 w 103"/>
                  <a:gd name="T99" fmla="*/ 76 h 81"/>
                  <a:gd name="T100" fmla="*/ 26 w 103"/>
                  <a:gd name="T101" fmla="*/ 72 h 81"/>
                  <a:gd name="T102" fmla="*/ 30 w 103"/>
                  <a:gd name="T103" fmla="*/ 66 h 81"/>
                  <a:gd name="T104" fmla="*/ 31 w 103"/>
                  <a:gd name="T105" fmla="*/ 61 h 81"/>
                  <a:gd name="T106" fmla="*/ 32 w 103"/>
                  <a:gd name="T107" fmla="*/ 57 h 81"/>
                  <a:gd name="T108" fmla="*/ 29 w 103"/>
                  <a:gd name="T109" fmla="*/ 54 h 81"/>
                  <a:gd name="T110" fmla="*/ 25 w 103"/>
                  <a:gd name="T111" fmla="*/ 51 h 81"/>
                  <a:gd name="T112" fmla="*/ 21 w 103"/>
                  <a:gd name="T113" fmla="*/ 46 h 81"/>
                  <a:gd name="T114" fmla="*/ 19 w 103"/>
                  <a:gd name="T115" fmla="*/ 43 h 81"/>
                  <a:gd name="T116" fmla="*/ 18 w 103"/>
                  <a:gd name="T117" fmla="*/ 39 h 81"/>
                  <a:gd name="T118" fmla="*/ 16 w 103"/>
                  <a:gd name="T119" fmla="*/ 35 h 81"/>
                  <a:gd name="T120" fmla="*/ 11 w 103"/>
                  <a:gd name="T121" fmla="*/ 33 h 81"/>
                  <a:gd name="T122" fmla="*/ 4 w 103"/>
                  <a:gd name="T123" fmla="*/ 31 h 81"/>
                  <a:gd name="T124" fmla="*/ 0 w 103"/>
                  <a:gd name="T125" fmla="*/ 2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 h="81">
                    <a:moveTo>
                      <a:pt x="1" y="23"/>
                    </a:moveTo>
                    <a:lnTo>
                      <a:pt x="2" y="22"/>
                    </a:lnTo>
                    <a:lnTo>
                      <a:pt x="4" y="20"/>
                    </a:lnTo>
                    <a:lnTo>
                      <a:pt x="6" y="19"/>
                    </a:lnTo>
                    <a:lnTo>
                      <a:pt x="7" y="17"/>
                    </a:lnTo>
                    <a:lnTo>
                      <a:pt x="9" y="14"/>
                    </a:lnTo>
                    <a:lnTo>
                      <a:pt x="11" y="12"/>
                    </a:lnTo>
                    <a:lnTo>
                      <a:pt x="11" y="8"/>
                    </a:lnTo>
                    <a:lnTo>
                      <a:pt x="11" y="4"/>
                    </a:lnTo>
                    <a:lnTo>
                      <a:pt x="14" y="5"/>
                    </a:lnTo>
                    <a:lnTo>
                      <a:pt x="16" y="6"/>
                    </a:lnTo>
                    <a:lnTo>
                      <a:pt x="18" y="7"/>
                    </a:lnTo>
                    <a:lnTo>
                      <a:pt x="20" y="7"/>
                    </a:lnTo>
                    <a:lnTo>
                      <a:pt x="22" y="6"/>
                    </a:lnTo>
                    <a:lnTo>
                      <a:pt x="24" y="5"/>
                    </a:lnTo>
                    <a:lnTo>
                      <a:pt x="27" y="4"/>
                    </a:lnTo>
                    <a:lnTo>
                      <a:pt x="29" y="4"/>
                    </a:lnTo>
                    <a:lnTo>
                      <a:pt x="31" y="3"/>
                    </a:lnTo>
                    <a:lnTo>
                      <a:pt x="34" y="3"/>
                    </a:lnTo>
                    <a:lnTo>
                      <a:pt x="36" y="3"/>
                    </a:lnTo>
                    <a:lnTo>
                      <a:pt x="38" y="3"/>
                    </a:lnTo>
                    <a:lnTo>
                      <a:pt x="41" y="2"/>
                    </a:lnTo>
                    <a:lnTo>
                      <a:pt x="42" y="1"/>
                    </a:lnTo>
                    <a:lnTo>
                      <a:pt x="45" y="0"/>
                    </a:lnTo>
                    <a:lnTo>
                      <a:pt x="48" y="1"/>
                    </a:lnTo>
                    <a:lnTo>
                      <a:pt x="51" y="1"/>
                    </a:lnTo>
                    <a:lnTo>
                      <a:pt x="53" y="2"/>
                    </a:lnTo>
                    <a:lnTo>
                      <a:pt x="55" y="2"/>
                    </a:lnTo>
                    <a:lnTo>
                      <a:pt x="57" y="1"/>
                    </a:lnTo>
                    <a:lnTo>
                      <a:pt x="59" y="2"/>
                    </a:lnTo>
                    <a:lnTo>
                      <a:pt x="62" y="3"/>
                    </a:lnTo>
                    <a:lnTo>
                      <a:pt x="64" y="4"/>
                    </a:lnTo>
                    <a:lnTo>
                      <a:pt x="65" y="5"/>
                    </a:lnTo>
                    <a:lnTo>
                      <a:pt x="67" y="6"/>
                    </a:lnTo>
                    <a:lnTo>
                      <a:pt x="69" y="8"/>
                    </a:lnTo>
                    <a:lnTo>
                      <a:pt x="72" y="8"/>
                    </a:lnTo>
                    <a:lnTo>
                      <a:pt x="74" y="8"/>
                    </a:lnTo>
                    <a:lnTo>
                      <a:pt x="76" y="8"/>
                    </a:lnTo>
                    <a:lnTo>
                      <a:pt x="79" y="7"/>
                    </a:lnTo>
                    <a:lnTo>
                      <a:pt x="81" y="7"/>
                    </a:lnTo>
                    <a:lnTo>
                      <a:pt x="84" y="8"/>
                    </a:lnTo>
                    <a:lnTo>
                      <a:pt x="86" y="8"/>
                    </a:lnTo>
                    <a:lnTo>
                      <a:pt x="88" y="8"/>
                    </a:lnTo>
                    <a:lnTo>
                      <a:pt x="90" y="8"/>
                    </a:lnTo>
                    <a:lnTo>
                      <a:pt x="95" y="9"/>
                    </a:lnTo>
                    <a:lnTo>
                      <a:pt x="99" y="9"/>
                    </a:lnTo>
                    <a:lnTo>
                      <a:pt x="101" y="9"/>
                    </a:lnTo>
                    <a:lnTo>
                      <a:pt x="102" y="11"/>
                    </a:lnTo>
                    <a:lnTo>
                      <a:pt x="102" y="14"/>
                    </a:lnTo>
                    <a:lnTo>
                      <a:pt x="102" y="16"/>
                    </a:lnTo>
                    <a:lnTo>
                      <a:pt x="102" y="18"/>
                    </a:lnTo>
                    <a:lnTo>
                      <a:pt x="102" y="21"/>
                    </a:lnTo>
                    <a:lnTo>
                      <a:pt x="102" y="24"/>
                    </a:lnTo>
                    <a:lnTo>
                      <a:pt x="102" y="26"/>
                    </a:lnTo>
                    <a:lnTo>
                      <a:pt x="103" y="27"/>
                    </a:lnTo>
                    <a:lnTo>
                      <a:pt x="103" y="31"/>
                    </a:lnTo>
                    <a:lnTo>
                      <a:pt x="102" y="34"/>
                    </a:lnTo>
                    <a:lnTo>
                      <a:pt x="102" y="36"/>
                    </a:lnTo>
                    <a:lnTo>
                      <a:pt x="102" y="39"/>
                    </a:lnTo>
                    <a:lnTo>
                      <a:pt x="102" y="42"/>
                    </a:lnTo>
                    <a:lnTo>
                      <a:pt x="101" y="47"/>
                    </a:lnTo>
                    <a:lnTo>
                      <a:pt x="101" y="50"/>
                    </a:lnTo>
                    <a:lnTo>
                      <a:pt x="100" y="52"/>
                    </a:lnTo>
                    <a:lnTo>
                      <a:pt x="99" y="54"/>
                    </a:lnTo>
                    <a:lnTo>
                      <a:pt x="96" y="61"/>
                    </a:lnTo>
                    <a:lnTo>
                      <a:pt x="95" y="63"/>
                    </a:lnTo>
                    <a:lnTo>
                      <a:pt x="94" y="65"/>
                    </a:lnTo>
                    <a:lnTo>
                      <a:pt x="93" y="67"/>
                    </a:lnTo>
                    <a:lnTo>
                      <a:pt x="92" y="69"/>
                    </a:lnTo>
                    <a:lnTo>
                      <a:pt x="90" y="71"/>
                    </a:lnTo>
                    <a:lnTo>
                      <a:pt x="89" y="73"/>
                    </a:lnTo>
                    <a:lnTo>
                      <a:pt x="89" y="75"/>
                    </a:lnTo>
                    <a:lnTo>
                      <a:pt x="90" y="77"/>
                    </a:lnTo>
                    <a:lnTo>
                      <a:pt x="89" y="79"/>
                    </a:lnTo>
                    <a:lnTo>
                      <a:pt x="85" y="81"/>
                    </a:lnTo>
                    <a:lnTo>
                      <a:pt x="83" y="80"/>
                    </a:lnTo>
                    <a:lnTo>
                      <a:pt x="80" y="79"/>
                    </a:lnTo>
                    <a:lnTo>
                      <a:pt x="78" y="78"/>
                    </a:lnTo>
                    <a:lnTo>
                      <a:pt x="75" y="78"/>
                    </a:lnTo>
                    <a:lnTo>
                      <a:pt x="73" y="79"/>
                    </a:lnTo>
                    <a:lnTo>
                      <a:pt x="69" y="79"/>
                    </a:lnTo>
                    <a:lnTo>
                      <a:pt x="67" y="79"/>
                    </a:lnTo>
                    <a:lnTo>
                      <a:pt x="64" y="79"/>
                    </a:lnTo>
                    <a:lnTo>
                      <a:pt x="62" y="79"/>
                    </a:lnTo>
                    <a:lnTo>
                      <a:pt x="60" y="79"/>
                    </a:lnTo>
                    <a:lnTo>
                      <a:pt x="58" y="79"/>
                    </a:lnTo>
                    <a:lnTo>
                      <a:pt x="56" y="79"/>
                    </a:lnTo>
                    <a:lnTo>
                      <a:pt x="53" y="78"/>
                    </a:lnTo>
                    <a:lnTo>
                      <a:pt x="51" y="79"/>
                    </a:lnTo>
                    <a:lnTo>
                      <a:pt x="49" y="79"/>
                    </a:lnTo>
                    <a:lnTo>
                      <a:pt x="47" y="79"/>
                    </a:lnTo>
                    <a:lnTo>
                      <a:pt x="44" y="79"/>
                    </a:lnTo>
                    <a:lnTo>
                      <a:pt x="41" y="79"/>
                    </a:lnTo>
                    <a:lnTo>
                      <a:pt x="39" y="79"/>
                    </a:lnTo>
                    <a:lnTo>
                      <a:pt x="37" y="79"/>
                    </a:lnTo>
                    <a:lnTo>
                      <a:pt x="34" y="79"/>
                    </a:lnTo>
                    <a:lnTo>
                      <a:pt x="32" y="78"/>
                    </a:lnTo>
                    <a:lnTo>
                      <a:pt x="30" y="77"/>
                    </a:lnTo>
                    <a:lnTo>
                      <a:pt x="28" y="78"/>
                    </a:lnTo>
                    <a:lnTo>
                      <a:pt x="26" y="76"/>
                    </a:lnTo>
                    <a:lnTo>
                      <a:pt x="24" y="73"/>
                    </a:lnTo>
                    <a:lnTo>
                      <a:pt x="26" y="72"/>
                    </a:lnTo>
                    <a:lnTo>
                      <a:pt x="29" y="68"/>
                    </a:lnTo>
                    <a:lnTo>
                      <a:pt x="30" y="66"/>
                    </a:lnTo>
                    <a:lnTo>
                      <a:pt x="31" y="64"/>
                    </a:lnTo>
                    <a:lnTo>
                      <a:pt x="31" y="61"/>
                    </a:lnTo>
                    <a:lnTo>
                      <a:pt x="32" y="59"/>
                    </a:lnTo>
                    <a:lnTo>
                      <a:pt x="32" y="57"/>
                    </a:lnTo>
                    <a:lnTo>
                      <a:pt x="30" y="56"/>
                    </a:lnTo>
                    <a:lnTo>
                      <a:pt x="29" y="54"/>
                    </a:lnTo>
                    <a:lnTo>
                      <a:pt x="27" y="52"/>
                    </a:lnTo>
                    <a:lnTo>
                      <a:pt x="25" y="51"/>
                    </a:lnTo>
                    <a:lnTo>
                      <a:pt x="23" y="47"/>
                    </a:lnTo>
                    <a:lnTo>
                      <a:pt x="21" y="46"/>
                    </a:lnTo>
                    <a:lnTo>
                      <a:pt x="19" y="45"/>
                    </a:lnTo>
                    <a:lnTo>
                      <a:pt x="19" y="43"/>
                    </a:lnTo>
                    <a:lnTo>
                      <a:pt x="20" y="41"/>
                    </a:lnTo>
                    <a:lnTo>
                      <a:pt x="18" y="39"/>
                    </a:lnTo>
                    <a:lnTo>
                      <a:pt x="18" y="36"/>
                    </a:lnTo>
                    <a:lnTo>
                      <a:pt x="16" y="35"/>
                    </a:lnTo>
                    <a:lnTo>
                      <a:pt x="13" y="34"/>
                    </a:lnTo>
                    <a:lnTo>
                      <a:pt x="11" y="33"/>
                    </a:lnTo>
                    <a:lnTo>
                      <a:pt x="7" y="31"/>
                    </a:lnTo>
                    <a:lnTo>
                      <a:pt x="4" y="31"/>
                    </a:lnTo>
                    <a:lnTo>
                      <a:pt x="0" y="29"/>
                    </a:lnTo>
                    <a:lnTo>
                      <a:pt x="0" y="26"/>
                    </a:lnTo>
                    <a:lnTo>
                      <a:pt x="1" y="23"/>
                    </a:lnTo>
                    <a:close/>
                  </a:path>
                </a:pathLst>
              </a:custGeom>
              <a:solidFill>
                <a:srgbClr val="7EA3B2"/>
              </a:solidFill>
              <a:ln w="19050">
                <a:solidFill>
                  <a:srgbClr val="000000"/>
                </a:solidFill>
                <a:prstDash val="solid"/>
                <a:round/>
                <a:headEnd/>
                <a:tailEnd/>
              </a:ln>
            </p:spPr>
            <p:txBody>
              <a:bodyPr/>
              <a:lstStyle/>
              <a:p>
                <a:endParaRPr lang="en-GB"/>
              </a:p>
            </p:txBody>
          </p:sp>
          <p:sp>
            <p:nvSpPr>
              <p:cNvPr id="12" name="Freeform 1672">
                <a:extLst>
                  <a:ext uri="{FF2B5EF4-FFF2-40B4-BE49-F238E27FC236}">
                    <a16:creationId xmlns:a16="http://schemas.microsoft.com/office/drawing/2014/main" id="{AC1C6652-2BD8-4947-9479-F7A5E818FA1D}"/>
                  </a:ext>
                </a:extLst>
              </p:cNvPr>
              <p:cNvSpPr>
                <a:spLocks/>
              </p:cNvSpPr>
              <p:nvPr/>
            </p:nvSpPr>
            <p:spPr bwMode="auto">
              <a:xfrm>
                <a:off x="197" y="77"/>
                <a:ext cx="76" cy="43"/>
              </a:xfrm>
              <a:custGeom>
                <a:avLst/>
                <a:gdLst>
                  <a:gd name="T0" fmla="*/ 2 w 76"/>
                  <a:gd name="T1" fmla="*/ 33 h 43"/>
                  <a:gd name="T2" fmla="*/ 3 w 76"/>
                  <a:gd name="T3" fmla="*/ 28 h 43"/>
                  <a:gd name="T4" fmla="*/ 7 w 76"/>
                  <a:gd name="T5" fmla="*/ 26 h 43"/>
                  <a:gd name="T6" fmla="*/ 7 w 76"/>
                  <a:gd name="T7" fmla="*/ 22 h 43"/>
                  <a:gd name="T8" fmla="*/ 7 w 76"/>
                  <a:gd name="T9" fmla="*/ 18 h 43"/>
                  <a:gd name="T10" fmla="*/ 5 w 76"/>
                  <a:gd name="T11" fmla="*/ 13 h 43"/>
                  <a:gd name="T12" fmla="*/ 10 w 76"/>
                  <a:gd name="T13" fmla="*/ 7 h 43"/>
                  <a:gd name="T14" fmla="*/ 11 w 76"/>
                  <a:gd name="T15" fmla="*/ 12 h 43"/>
                  <a:gd name="T16" fmla="*/ 15 w 76"/>
                  <a:gd name="T17" fmla="*/ 11 h 43"/>
                  <a:gd name="T18" fmla="*/ 17 w 76"/>
                  <a:gd name="T19" fmla="*/ 7 h 43"/>
                  <a:gd name="T20" fmla="*/ 17 w 76"/>
                  <a:gd name="T21" fmla="*/ 2 h 43"/>
                  <a:gd name="T22" fmla="*/ 21 w 76"/>
                  <a:gd name="T23" fmla="*/ 0 h 43"/>
                  <a:gd name="T24" fmla="*/ 25 w 76"/>
                  <a:gd name="T25" fmla="*/ 2 h 43"/>
                  <a:gd name="T26" fmla="*/ 30 w 76"/>
                  <a:gd name="T27" fmla="*/ 2 h 43"/>
                  <a:gd name="T28" fmla="*/ 35 w 76"/>
                  <a:gd name="T29" fmla="*/ 2 h 43"/>
                  <a:gd name="T30" fmla="*/ 40 w 76"/>
                  <a:gd name="T31" fmla="*/ 2 h 43"/>
                  <a:gd name="T32" fmla="*/ 44 w 76"/>
                  <a:gd name="T33" fmla="*/ 1 h 43"/>
                  <a:gd name="T34" fmla="*/ 49 w 76"/>
                  <a:gd name="T35" fmla="*/ 2 h 43"/>
                  <a:gd name="T36" fmla="*/ 53 w 76"/>
                  <a:gd name="T37" fmla="*/ 2 h 43"/>
                  <a:gd name="T38" fmla="*/ 58 w 76"/>
                  <a:gd name="T39" fmla="*/ 2 h 43"/>
                  <a:gd name="T40" fmla="*/ 64 w 76"/>
                  <a:gd name="T41" fmla="*/ 2 h 43"/>
                  <a:gd name="T42" fmla="*/ 69 w 76"/>
                  <a:gd name="T43" fmla="*/ 1 h 43"/>
                  <a:gd name="T44" fmla="*/ 74 w 76"/>
                  <a:gd name="T45" fmla="*/ 3 h 43"/>
                  <a:gd name="T46" fmla="*/ 75 w 76"/>
                  <a:gd name="T47" fmla="*/ 8 h 43"/>
                  <a:gd name="T48" fmla="*/ 71 w 76"/>
                  <a:gd name="T49" fmla="*/ 12 h 43"/>
                  <a:gd name="T50" fmla="*/ 70 w 76"/>
                  <a:gd name="T51" fmla="*/ 17 h 43"/>
                  <a:gd name="T52" fmla="*/ 70 w 76"/>
                  <a:gd name="T53" fmla="*/ 22 h 43"/>
                  <a:gd name="T54" fmla="*/ 68 w 76"/>
                  <a:gd name="T55" fmla="*/ 25 h 43"/>
                  <a:gd name="T56" fmla="*/ 65 w 76"/>
                  <a:gd name="T57" fmla="*/ 28 h 43"/>
                  <a:gd name="T58" fmla="*/ 62 w 76"/>
                  <a:gd name="T59" fmla="*/ 32 h 43"/>
                  <a:gd name="T60" fmla="*/ 58 w 76"/>
                  <a:gd name="T61" fmla="*/ 33 h 43"/>
                  <a:gd name="T62" fmla="*/ 53 w 76"/>
                  <a:gd name="T63" fmla="*/ 33 h 43"/>
                  <a:gd name="T64" fmla="*/ 46 w 76"/>
                  <a:gd name="T65" fmla="*/ 35 h 43"/>
                  <a:gd name="T66" fmla="*/ 45 w 76"/>
                  <a:gd name="T67" fmla="*/ 38 h 43"/>
                  <a:gd name="T68" fmla="*/ 42 w 76"/>
                  <a:gd name="T69" fmla="*/ 42 h 43"/>
                  <a:gd name="T70" fmla="*/ 38 w 76"/>
                  <a:gd name="T71" fmla="*/ 41 h 43"/>
                  <a:gd name="T72" fmla="*/ 33 w 76"/>
                  <a:gd name="T73" fmla="*/ 37 h 43"/>
                  <a:gd name="T74" fmla="*/ 30 w 76"/>
                  <a:gd name="T75" fmla="*/ 34 h 43"/>
                  <a:gd name="T76" fmla="*/ 26 w 76"/>
                  <a:gd name="T77" fmla="*/ 35 h 43"/>
                  <a:gd name="T78" fmla="*/ 22 w 76"/>
                  <a:gd name="T79" fmla="*/ 37 h 43"/>
                  <a:gd name="T80" fmla="*/ 18 w 76"/>
                  <a:gd name="T81" fmla="*/ 40 h 43"/>
                  <a:gd name="T82" fmla="*/ 13 w 76"/>
                  <a:gd name="T83" fmla="*/ 38 h 43"/>
                  <a:gd name="T84" fmla="*/ 5 w 76"/>
                  <a:gd name="T85" fmla="*/ 37 h 43"/>
                  <a:gd name="T86" fmla="*/ 0 w 76"/>
                  <a:gd name="T87"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 h="43">
                    <a:moveTo>
                      <a:pt x="0" y="37"/>
                    </a:moveTo>
                    <a:lnTo>
                      <a:pt x="2" y="33"/>
                    </a:lnTo>
                    <a:lnTo>
                      <a:pt x="3" y="30"/>
                    </a:lnTo>
                    <a:lnTo>
                      <a:pt x="3" y="28"/>
                    </a:lnTo>
                    <a:lnTo>
                      <a:pt x="5" y="26"/>
                    </a:lnTo>
                    <a:lnTo>
                      <a:pt x="7" y="26"/>
                    </a:lnTo>
                    <a:lnTo>
                      <a:pt x="8" y="24"/>
                    </a:lnTo>
                    <a:lnTo>
                      <a:pt x="7" y="22"/>
                    </a:lnTo>
                    <a:lnTo>
                      <a:pt x="7" y="20"/>
                    </a:lnTo>
                    <a:lnTo>
                      <a:pt x="7" y="18"/>
                    </a:lnTo>
                    <a:lnTo>
                      <a:pt x="6" y="15"/>
                    </a:lnTo>
                    <a:lnTo>
                      <a:pt x="5" y="13"/>
                    </a:lnTo>
                    <a:lnTo>
                      <a:pt x="7" y="9"/>
                    </a:lnTo>
                    <a:lnTo>
                      <a:pt x="10" y="7"/>
                    </a:lnTo>
                    <a:lnTo>
                      <a:pt x="10" y="10"/>
                    </a:lnTo>
                    <a:lnTo>
                      <a:pt x="11" y="12"/>
                    </a:lnTo>
                    <a:lnTo>
                      <a:pt x="13" y="12"/>
                    </a:lnTo>
                    <a:lnTo>
                      <a:pt x="15" y="11"/>
                    </a:lnTo>
                    <a:lnTo>
                      <a:pt x="16" y="9"/>
                    </a:lnTo>
                    <a:lnTo>
                      <a:pt x="17" y="7"/>
                    </a:lnTo>
                    <a:lnTo>
                      <a:pt x="16" y="5"/>
                    </a:lnTo>
                    <a:lnTo>
                      <a:pt x="17" y="2"/>
                    </a:lnTo>
                    <a:lnTo>
                      <a:pt x="19" y="1"/>
                    </a:lnTo>
                    <a:lnTo>
                      <a:pt x="21" y="0"/>
                    </a:lnTo>
                    <a:lnTo>
                      <a:pt x="23" y="1"/>
                    </a:lnTo>
                    <a:lnTo>
                      <a:pt x="25" y="2"/>
                    </a:lnTo>
                    <a:lnTo>
                      <a:pt x="28" y="2"/>
                    </a:lnTo>
                    <a:lnTo>
                      <a:pt x="30" y="2"/>
                    </a:lnTo>
                    <a:lnTo>
                      <a:pt x="32" y="2"/>
                    </a:lnTo>
                    <a:lnTo>
                      <a:pt x="35" y="2"/>
                    </a:lnTo>
                    <a:lnTo>
                      <a:pt x="38" y="2"/>
                    </a:lnTo>
                    <a:lnTo>
                      <a:pt x="40" y="2"/>
                    </a:lnTo>
                    <a:lnTo>
                      <a:pt x="42" y="2"/>
                    </a:lnTo>
                    <a:lnTo>
                      <a:pt x="44" y="1"/>
                    </a:lnTo>
                    <a:lnTo>
                      <a:pt x="47" y="2"/>
                    </a:lnTo>
                    <a:lnTo>
                      <a:pt x="49" y="2"/>
                    </a:lnTo>
                    <a:lnTo>
                      <a:pt x="51" y="2"/>
                    </a:lnTo>
                    <a:lnTo>
                      <a:pt x="53" y="2"/>
                    </a:lnTo>
                    <a:lnTo>
                      <a:pt x="55" y="2"/>
                    </a:lnTo>
                    <a:lnTo>
                      <a:pt x="58" y="2"/>
                    </a:lnTo>
                    <a:lnTo>
                      <a:pt x="60" y="2"/>
                    </a:lnTo>
                    <a:lnTo>
                      <a:pt x="64" y="2"/>
                    </a:lnTo>
                    <a:lnTo>
                      <a:pt x="66" y="1"/>
                    </a:lnTo>
                    <a:lnTo>
                      <a:pt x="69" y="1"/>
                    </a:lnTo>
                    <a:lnTo>
                      <a:pt x="71" y="2"/>
                    </a:lnTo>
                    <a:lnTo>
                      <a:pt x="74" y="3"/>
                    </a:lnTo>
                    <a:lnTo>
                      <a:pt x="76" y="4"/>
                    </a:lnTo>
                    <a:lnTo>
                      <a:pt x="75" y="8"/>
                    </a:lnTo>
                    <a:lnTo>
                      <a:pt x="73" y="10"/>
                    </a:lnTo>
                    <a:lnTo>
                      <a:pt x="71" y="12"/>
                    </a:lnTo>
                    <a:lnTo>
                      <a:pt x="71" y="15"/>
                    </a:lnTo>
                    <a:lnTo>
                      <a:pt x="70" y="17"/>
                    </a:lnTo>
                    <a:lnTo>
                      <a:pt x="70" y="19"/>
                    </a:lnTo>
                    <a:lnTo>
                      <a:pt x="70" y="22"/>
                    </a:lnTo>
                    <a:lnTo>
                      <a:pt x="69" y="23"/>
                    </a:lnTo>
                    <a:lnTo>
                      <a:pt x="68" y="25"/>
                    </a:lnTo>
                    <a:lnTo>
                      <a:pt x="66" y="27"/>
                    </a:lnTo>
                    <a:lnTo>
                      <a:pt x="65" y="28"/>
                    </a:lnTo>
                    <a:lnTo>
                      <a:pt x="65" y="31"/>
                    </a:lnTo>
                    <a:lnTo>
                      <a:pt x="62" y="32"/>
                    </a:lnTo>
                    <a:lnTo>
                      <a:pt x="60" y="33"/>
                    </a:lnTo>
                    <a:lnTo>
                      <a:pt x="58" y="33"/>
                    </a:lnTo>
                    <a:lnTo>
                      <a:pt x="55" y="33"/>
                    </a:lnTo>
                    <a:lnTo>
                      <a:pt x="53" y="33"/>
                    </a:lnTo>
                    <a:lnTo>
                      <a:pt x="51" y="34"/>
                    </a:lnTo>
                    <a:lnTo>
                      <a:pt x="46" y="35"/>
                    </a:lnTo>
                    <a:lnTo>
                      <a:pt x="44" y="35"/>
                    </a:lnTo>
                    <a:lnTo>
                      <a:pt x="45" y="38"/>
                    </a:lnTo>
                    <a:lnTo>
                      <a:pt x="43" y="40"/>
                    </a:lnTo>
                    <a:lnTo>
                      <a:pt x="42" y="42"/>
                    </a:lnTo>
                    <a:lnTo>
                      <a:pt x="40" y="43"/>
                    </a:lnTo>
                    <a:lnTo>
                      <a:pt x="38" y="41"/>
                    </a:lnTo>
                    <a:lnTo>
                      <a:pt x="36" y="40"/>
                    </a:lnTo>
                    <a:lnTo>
                      <a:pt x="33" y="37"/>
                    </a:lnTo>
                    <a:lnTo>
                      <a:pt x="32" y="35"/>
                    </a:lnTo>
                    <a:lnTo>
                      <a:pt x="30" y="34"/>
                    </a:lnTo>
                    <a:lnTo>
                      <a:pt x="28" y="35"/>
                    </a:lnTo>
                    <a:lnTo>
                      <a:pt x="26" y="35"/>
                    </a:lnTo>
                    <a:lnTo>
                      <a:pt x="23" y="36"/>
                    </a:lnTo>
                    <a:lnTo>
                      <a:pt x="22" y="37"/>
                    </a:lnTo>
                    <a:lnTo>
                      <a:pt x="20" y="38"/>
                    </a:lnTo>
                    <a:lnTo>
                      <a:pt x="18" y="40"/>
                    </a:lnTo>
                    <a:lnTo>
                      <a:pt x="15" y="39"/>
                    </a:lnTo>
                    <a:lnTo>
                      <a:pt x="13" y="38"/>
                    </a:lnTo>
                    <a:lnTo>
                      <a:pt x="8" y="37"/>
                    </a:lnTo>
                    <a:lnTo>
                      <a:pt x="5" y="37"/>
                    </a:lnTo>
                    <a:lnTo>
                      <a:pt x="3" y="37"/>
                    </a:lnTo>
                    <a:lnTo>
                      <a:pt x="0" y="37"/>
                    </a:lnTo>
                    <a:close/>
                  </a:path>
                </a:pathLst>
              </a:custGeom>
              <a:solidFill>
                <a:srgbClr val="7EA3B2"/>
              </a:solidFill>
              <a:ln w="19050">
                <a:solidFill>
                  <a:srgbClr val="000000"/>
                </a:solidFill>
                <a:prstDash val="solid"/>
                <a:round/>
                <a:headEnd/>
                <a:tailEnd/>
              </a:ln>
            </p:spPr>
            <p:txBody>
              <a:bodyPr/>
              <a:lstStyle/>
              <a:p>
                <a:endParaRPr lang="en-GB"/>
              </a:p>
            </p:txBody>
          </p:sp>
          <p:sp>
            <p:nvSpPr>
              <p:cNvPr id="13" name="Freeform 1673">
                <a:extLst>
                  <a:ext uri="{FF2B5EF4-FFF2-40B4-BE49-F238E27FC236}">
                    <a16:creationId xmlns:a16="http://schemas.microsoft.com/office/drawing/2014/main" id="{F8EA3F8F-EDED-4D89-891F-987BA78EF4A4}"/>
                  </a:ext>
                </a:extLst>
              </p:cNvPr>
              <p:cNvSpPr>
                <a:spLocks/>
              </p:cNvSpPr>
              <p:nvPr/>
            </p:nvSpPr>
            <p:spPr bwMode="auto">
              <a:xfrm>
                <a:off x="262" y="42"/>
                <a:ext cx="50" cy="91"/>
              </a:xfrm>
              <a:custGeom>
                <a:avLst/>
                <a:gdLst>
                  <a:gd name="T0" fmla="*/ 15 w 50"/>
                  <a:gd name="T1" fmla="*/ 37 h 91"/>
                  <a:gd name="T2" fmla="*/ 15 w 50"/>
                  <a:gd name="T3" fmla="*/ 33 h 91"/>
                  <a:gd name="T4" fmla="*/ 16 w 50"/>
                  <a:gd name="T5" fmla="*/ 29 h 91"/>
                  <a:gd name="T6" fmla="*/ 19 w 50"/>
                  <a:gd name="T7" fmla="*/ 25 h 91"/>
                  <a:gd name="T8" fmla="*/ 21 w 50"/>
                  <a:gd name="T9" fmla="*/ 21 h 91"/>
                  <a:gd name="T10" fmla="*/ 25 w 50"/>
                  <a:gd name="T11" fmla="*/ 12 h 91"/>
                  <a:gd name="T12" fmla="*/ 27 w 50"/>
                  <a:gd name="T13" fmla="*/ 8 h 91"/>
                  <a:gd name="T14" fmla="*/ 28 w 50"/>
                  <a:gd name="T15" fmla="*/ 0 h 91"/>
                  <a:gd name="T16" fmla="*/ 30 w 50"/>
                  <a:gd name="T17" fmla="*/ 2 h 91"/>
                  <a:gd name="T18" fmla="*/ 35 w 50"/>
                  <a:gd name="T19" fmla="*/ 2 h 91"/>
                  <a:gd name="T20" fmla="*/ 38 w 50"/>
                  <a:gd name="T21" fmla="*/ 4 h 91"/>
                  <a:gd name="T22" fmla="*/ 43 w 50"/>
                  <a:gd name="T23" fmla="*/ 4 h 91"/>
                  <a:gd name="T24" fmla="*/ 47 w 50"/>
                  <a:gd name="T25" fmla="*/ 5 h 91"/>
                  <a:gd name="T26" fmla="*/ 50 w 50"/>
                  <a:gd name="T27" fmla="*/ 8 h 91"/>
                  <a:gd name="T28" fmla="*/ 50 w 50"/>
                  <a:gd name="T29" fmla="*/ 13 h 91"/>
                  <a:gd name="T30" fmla="*/ 47 w 50"/>
                  <a:gd name="T31" fmla="*/ 18 h 91"/>
                  <a:gd name="T32" fmla="*/ 46 w 50"/>
                  <a:gd name="T33" fmla="*/ 22 h 91"/>
                  <a:gd name="T34" fmla="*/ 43 w 50"/>
                  <a:gd name="T35" fmla="*/ 25 h 91"/>
                  <a:gd name="T36" fmla="*/ 48 w 50"/>
                  <a:gd name="T37" fmla="*/ 31 h 91"/>
                  <a:gd name="T38" fmla="*/ 47 w 50"/>
                  <a:gd name="T39" fmla="*/ 35 h 91"/>
                  <a:gd name="T40" fmla="*/ 45 w 50"/>
                  <a:gd name="T41" fmla="*/ 42 h 91"/>
                  <a:gd name="T42" fmla="*/ 44 w 50"/>
                  <a:gd name="T43" fmla="*/ 47 h 91"/>
                  <a:gd name="T44" fmla="*/ 44 w 50"/>
                  <a:gd name="T45" fmla="*/ 52 h 91"/>
                  <a:gd name="T46" fmla="*/ 45 w 50"/>
                  <a:gd name="T47" fmla="*/ 59 h 91"/>
                  <a:gd name="T48" fmla="*/ 47 w 50"/>
                  <a:gd name="T49" fmla="*/ 65 h 91"/>
                  <a:gd name="T50" fmla="*/ 47 w 50"/>
                  <a:gd name="T51" fmla="*/ 69 h 91"/>
                  <a:gd name="T52" fmla="*/ 48 w 50"/>
                  <a:gd name="T53" fmla="*/ 74 h 91"/>
                  <a:gd name="T54" fmla="*/ 45 w 50"/>
                  <a:gd name="T55" fmla="*/ 77 h 91"/>
                  <a:gd name="T56" fmla="*/ 46 w 50"/>
                  <a:gd name="T57" fmla="*/ 82 h 91"/>
                  <a:gd name="T58" fmla="*/ 49 w 50"/>
                  <a:gd name="T59" fmla="*/ 85 h 91"/>
                  <a:gd name="T60" fmla="*/ 46 w 50"/>
                  <a:gd name="T61" fmla="*/ 87 h 91"/>
                  <a:gd name="T62" fmla="*/ 43 w 50"/>
                  <a:gd name="T63" fmla="*/ 89 h 91"/>
                  <a:gd name="T64" fmla="*/ 39 w 50"/>
                  <a:gd name="T65" fmla="*/ 89 h 91"/>
                  <a:gd name="T66" fmla="*/ 34 w 50"/>
                  <a:gd name="T67" fmla="*/ 90 h 91"/>
                  <a:gd name="T68" fmla="*/ 32 w 50"/>
                  <a:gd name="T69" fmla="*/ 89 h 91"/>
                  <a:gd name="T70" fmla="*/ 27 w 50"/>
                  <a:gd name="T71" fmla="*/ 90 h 91"/>
                  <a:gd name="T72" fmla="*/ 25 w 50"/>
                  <a:gd name="T73" fmla="*/ 85 h 91"/>
                  <a:gd name="T74" fmla="*/ 22 w 50"/>
                  <a:gd name="T75" fmla="*/ 82 h 91"/>
                  <a:gd name="T76" fmla="*/ 18 w 50"/>
                  <a:gd name="T77" fmla="*/ 81 h 91"/>
                  <a:gd name="T78" fmla="*/ 13 w 50"/>
                  <a:gd name="T79" fmla="*/ 81 h 91"/>
                  <a:gd name="T80" fmla="*/ 10 w 50"/>
                  <a:gd name="T81" fmla="*/ 78 h 91"/>
                  <a:gd name="T82" fmla="*/ 7 w 50"/>
                  <a:gd name="T83" fmla="*/ 75 h 91"/>
                  <a:gd name="T84" fmla="*/ 3 w 50"/>
                  <a:gd name="T85" fmla="*/ 72 h 91"/>
                  <a:gd name="T86" fmla="*/ 1 w 50"/>
                  <a:gd name="T87" fmla="*/ 68 h 91"/>
                  <a:gd name="T88" fmla="*/ 0 w 50"/>
                  <a:gd name="T89" fmla="*/ 63 h 91"/>
                  <a:gd name="T90" fmla="*/ 3 w 50"/>
                  <a:gd name="T91" fmla="*/ 60 h 91"/>
                  <a:gd name="T92" fmla="*/ 5 w 50"/>
                  <a:gd name="T93" fmla="*/ 57 h 91"/>
                  <a:gd name="T94" fmla="*/ 5 w 50"/>
                  <a:gd name="T95" fmla="*/ 52 h 91"/>
                  <a:gd name="T96" fmla="*/ 6 w 50"/>
                  <a:gd name="T97" fmla="*/ 47 h 91"/>
                  <a:gd name="T98" fmla="*/ 10 w 50"/>
                  <a:gd name="T99" fmla="*/ 4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 h="91">
                    <a:moveTo>
                      <a:pt x="11" y="39"/>
                    </a:moveTo>
                    <a:lnTo>
                      <a:pt x="15" y="37"/>
                    </a:lnTo>
                    <a:lnTo>
                      <a:pt x="16" y="35"/>
                    </a:lnTo>
                    <a:lnTo>
                      <a:pt x="15" y="33"/>
                    </a:lnTo>
                    <a:lnTo>
                      <a:pt x="15" y="31"/>
                    </a:lnTo>
                    <a:lnTo>
                      <a:pt x="16" y="29"/>
                    </a:lnTo>
                    <a:lnTo>
                      <a:pt x="18" y="27"/>
                    </a:lnTo>
                    <a:lnTo>
                      <a:pt x="19" y="25"/>
                    </a:lnTo>
                    <a:lnTo>
                      <a:pt x="20" y="23"/>
                    </a:lnTo>
                    <a:lnTo>
                      <a:pt x="21" y="21"/>
                    </a:lnTo>
                    <a:lnTo>
                      <a:pt x="22" y="19"/>
                    </a:lnTo>
                    <a:lnTo>
                      <a:pt x="25" y="12"/>
                    </a:lnTo>
                    <a:lnTo>
                      <a:pt x="26" y="10"/>
                    </a:lnTo>
                    <a:lnTo>
                      <a:pt x="27" y="8"/>
                    </a:lnTo>
                    <a:lnTo>
                      <a:pt x="27" y="5"/>
                    </a:lnTo>
                    <a:lnTo>
                      <a:pt x="28" y="0"/>
                    </a:lnTo>
                    <a:lnTo>
                      <a:pt x="30" y="0"/>
                    </a:lnTo>
                    <a:lnTo>
                      <a:pt x="30" y="2"/>
                    </a:lnTo>
                    <a:lnTo>
                      <a:pt x="32" y="2"/>
                    </a:lnTo>
                    <a:lnTo>
                      <a:pt x="35" y="2"/>
                    </a:lnTo>
                    <a:lnTo>
                      <a:pt x="36" y="4"/>
                    </a:lnTo>
                    <a:lnTo>
                      <a:pt x="38" y="4"/>
                    </a:lnTo>
                    <a:lnTo>
                      <a:pt x="40" y="4"/>
                    </a:lnTo>
                    <a:lnTo>
                      <a:pt x="43" y="4"/>
                    </a:lnTo>
                    <a:lnTo>
                      <a:pt x="45" y="5"/>
                    </a:lnTo>
                    <a:lnTo>
                      <a:pt x="47" y="5"/>
                    </a:lnTo>
                    <a:lnTo>
                      <a:pt x="49" y="7"/>
                    </a:lnTo>
                    <a:lnTo>
                      <a:pt x="50" y="8"/>
                    </a:lnTo>
                    <a:lnTo>
                      <a:pt x="50" y="10"/>
                    </a:lnTo>
                    <a:lnTo>
                      <a:pt x="50" y="13"/>
                    </a:lnTo>
                    <a:lnTo>
                      <a:pt x="48" y="16"/>
                    </a:lnTo>
                    <a:lnTo>
                      <a:pt x="47" y="18"/>
                    </a:lnTo>
                    <a:lnTo>
                      <a:pt x="46" y="20"/>
                    </a:lnTo>
                    <a:lnTo>
                      <a:pt x="46" y="22"/>
                    </a:lnTo>
                    <a:lnTo>
                      <a:pt x="44" y="24"/>
                    </a:lnTo>
                    <a:lnTo>
                      <a:pt x="43" y="25"/>
                    </a:lnTo>
                    <a:lnTo>
                      <a:pt x="44" y="27"/>
                    </a:lnTo>
                    <a:lnTo>
                      <a:pt x="48" y="31"/>
                    </a:lnTo>
                    <a:lnTo>
                      <a:pt x="48" y="33"/>
                    </a:lnTo>
                    <a:lnTo>
                      <a:pt x="47" y="35"/>
                    </a:lnTo>
                    <a:lnTo>
                      <a:pt x="46" y="37"/>
                    </a:lnTo>
                    <a:lnTo>
                      <a:pt x="45" y="42"/>
                    </a:lnTo>
                    <a:lnTo>
                      <a:pt x="44" y="45"/>
                    </a:lnTo>
                    <a:lnTo>
                      <a:pt x="44" y="47"/>
                    </a:lnTo>
                    <a:lnTo>
                      <a:pt x="43" y="50"/>
                    </a:lnTo>
                    <a:lnTo>
                      <a:pt x="44" y="52"/>
                    </a:lnTo>
                    <a:lnTo>
                      <a:pt x="44" y="57"/>
                    </a:lnTo>
                    <a:lnTo>
                      <a:pt x="45" y="59"/>
                    </a:lnTo>
                    <a:lnTo>
                      <a:pt x="46" y="62"/>
                    </a:lnTo>
                    <a:lnTo>
                      <a:pt x="47" y="65"/>
                    </a:lnTo>
                    <a:lnTo>
                      <a:pt x="47" y="67"/>
                    </a:lnTo>
                    <a:lnTo>
                      <a:pt x="47" y="69"/>
                    </a:lnTo>
                    <a:lnTo>
                      <a:pt x="48" y="72"/>
                    </a:lnTo>
                    <a:lnTo>
                      <a:pt x="48" y="74"/>
                    </a:lnTo>
                    <a:lnTo>
                      <a:pt x="47" y="76"/>
                    </a:lnTo>
                    <a:lnTo>
                      <a:pt x="45" y="77"/>
                    </a:lnTo>
                    <a:lnTo>
                      <a:pt x="45" y="80"/>
                    </a:lnTo>
                    <a:lnTo>
                      <a:pt x="46" y="82"/>
                    </a:lnTo>
                    <a:lnTo>
                      <a:pt x="48" y="83"/>
                    </a:lnTo>
                    <a:lnTo>
                      <a:pt x="49" y="85"/>
                    </a:lnTo>
                    <a:lnTo>
                      <a:pt x="49" y="87"/>
                    </a:lnTo>
                    <a:lnTo>
                      <a:pt x="46" y="87"/>
                    </a:lnTo>
                    <a:lnTo>
                      <a:pt x="44" y="87"/>
                    </a:lnTo>
                    <a:lnTo>
                      <a:pt x="43" y="89"/>
                    </a:lnTo>
                    <a:lnTo>
                      <a:pt x="41" y="90"/>
                    </a:lnTo>
                    <a:lnTo>
                      <a:pt x="39" y="89"/>
                    </a:lnTo>
                    <a:lnTo>
                      <a:pt x="36" y="90"/>
                    </a:lnTo>
                    <a:lnTo>
                      <a:pt x="34" y="90"/>
                    </a:lnTo>
                    <a:lnTo>
                      <a:pt x="32" y="91"/>
                    </a:lnTo>
                    <a:lnTo>
                      <a:pt x="32" y="89"/>
                    </a:lnTo>
                    <a:lnTo>
                      <a:pt x="30" y="89"/>
                    </a:lnTo>
                    <a:lnTo>
                      <a:pt x="27" y="90"/>
                    </a:lnTo>
                    <a:lnTo>
                      <a:pt x="27" y="88"/>
                    </a:lnTo>
                    <a:lnTo>
                      <a:pt x="25" y="85"/>
                    </a:lnTo>
                    <a:lnTo>
                      <a:pt x="23" y="84"/>
                    </a:lnTo>
                    <a:lnTo>
                      <a:pt x="22" y="82"/>
                    </a:lnTo>
                    <a:lnTo>
                      <a:pt x="20" y="81"/>
                    </a:lnTo>
                    <a:lnTo>
                      <a:pt x="18" y="81"/>
                    </a:lnTo>
                    <a:lnTo>
                      <a:pt x="16" y="81"/>
                    </a:lnTo>
                    <a:lnTo>
                      <a:pt x="13" y="81"/>
                    </a:lnTo>
                    <a:lnTo>
                      <a:pt x="10" y="80"/>
                    </a:lnTo>
                    <a:lnTo>
                      <a:pt x="10" y="78"/>
                    </a:lnTo>
                    <a:lnTo>
                      <a:pt x="8" y="77"/>
                    </a:lnTo>
                    <a:lnTo>
                      <a:pt x="7" y="75"/>
                    </a:lnTo>
                    <a:lnTo>
                      <a:pt x="5" y="74"/>
                    </a:lnTo>
                    <a:lnTo>
                      <a:pt x="3" y="72"/>
                    </a:lnTo>
                    <a:lnTo>
                      <a:pt x="2" y="70"/>
                    </a:lnTo>
                    <a:lnTo>
                      <a:pt x="1" y="68"/>
                    </a:lnTo>
                    <a:lnTo>
                      <a:pt x="0" y="66"/>
                    </a:lnTo>
                    <a:lnTo>
                      <a:pt x="0" y="63"/>
                    </a:lnTo>
                    <a:lnTo>
                      <a:pt x="1" y="62"/>
                    </a:lnTo>
                    <a:lnTo>
                      <a:pt x="3" y="60"/>
                    </a:lnTo>
                    <a:lnTo>
                      <a:pt x="4" y="58"/>
                    </a:lnTo>
                    <a:lnTo>
                      <a:pt x="5" y="57"/>
                    </a:lnTo>
                    <a:lnTo>
                      <a:pt x="5" y="54"/>
                    </a:lnTo>
                    <a:lnTo>
                      <a:pt x="5" y="52"/>
                    </a:lnTo>
                    <a:lnTo>
                      <a:pt x="6" y="50"/>
                    </a:lnTo>
                    <a:lnTo>
                      <a:pt x="6" y="47"/>
                    </a:lnTo>
                    <a:lnTo>
                      <a:pt x="8" y="45"/>
                    </a:lnTo>
                    <a:lnTo>
                      <a:pt x="10" y="43"/>
                    </a:lnTo>
                    <a:lnTo>
                      <a:pt x="11" y="39"/>
                    </a:lnTo>
                    <a:close/>
                  </a:path>
                </a:pathLst>
              </a:custGeom>
              <a:solidFill>
                <a:srgbClr val="DC3F8E"/>
              </a:solidFill>
              <a:ln w="19050">
                <a:solidFill>
                  <a:srgbClr val="000000"/>
                </a:solidFill>
                <a:prstDash val="solid"/>
                <a:round/>
                <a:headEnd/>
                <a:tailEnd/>
              </a:ln>
            </p:spPr>
            <p:txBody>
              <a:bodyPr/>
              <a:lstStyle/>
              <a:p>
                <a:endParaRPr lang="en-GB"/>
              </a:p>
            </p:txBody>
          </p:sp>
          <p:sp>
            <p:nvSpPr>
              <p:cNvPr id="14" name="Freeform 1674">
                <a:extLst>
                  <a:ext uri="{FF2B5EF4-FFF2-40B4-BE49-F238E27FC236}">
                    <a16:creationId xmlns:a16="http://schemas.microsoft.com/office/drawing/2014/main" id="{06B10FB5-036C-4780-8E10-1B7C884441CF}"/>
                  </a:ext>
                </a:extLst>
              </p:cNvPr>
              <p:cNvSpPr>
                <a:spLocks/>
              </p:cNvSpPr>
              <p:nvPr/>
            </p:nvSpPr>
            <p:spPr bwMode="auto">
              <a:xfrm>
                <a:off x="233" y="160"/>
                <a:ext cx="24" cy="14"/>
              </a:xfrm>
              <a:custGeom>
                <a:avLst/>
                <a:gdLst>
                  <a:gd name="T0" fmla="*/ 5 w 24"/>
                  <a:gd name="T1" fmla="*/ 5 h 14"/>
                  <a:gd name="T2" fmla="*/ 7 w 24"/>
                  <a:gd name="T3" fmla="*/ 3 h 14"/>
                  <a:gd name="T4" fmla="*/ 9 w 24"/>
                  <a:gd name="T5" fmla="*/ 2 h 14"/>
                  <a:gd name="T6" fmla="*/ 11 w 24"/>
                  <a:gd name="T7" fmla="*/ 0 h 14"/>
                  <a:gd name="T8" fmla="*/ 12 w 24"/>
                  <a:gd name="T9" fmla="*/ 2 h 14"/>
                  <a:gd name="T10" fmla="*/ 14 w 24"/>
                  <a:gd name="T11" fmla="*/ 3 h 14"/>
                  <a:gd name="T12" fmla="*/ 17 w 24"/>
                  <a:gd name="T13" fmla="*/ 2 h 14"/>
                  <a:gd name="T14" fmla="*/ 20 w 24"/>
                  <a:gd name="T15" fmla="*/ 1 h 14"/>
                  <a:gd name="T16" fmla="*/ 20 w 24"/>
                  <a:gd name="T17" fmla="*/ 4 h 14"/>
                  <a:gd name="T18" fmla="*/ 22 w 24"/>
                  <a:gd name="T19" fmla="*/ 6 h 14"/>
                  <a:gd name="T20" fmla="*/ 23 w 24"/>
                  <a:gd name="T21" fmla="*/ 8 h 14"/>
                  <a:gd name="T22" fmla="*/ 24 w 24"/>
                  <a:gd name="T23" fmla="*/ 11 h 14"/>
                  <a:gd name="T24" fmla="*/ 21 w 24"/>
                  <a:gd name="T25" fmla="*/ 13 h 14"/>
                  <a:gd name="T26" fmla="*/ 20 w 24"/>
                  <a:gd name="T27" fmla="*/ 14 h 14"/>
                  <a:gd name="T28" fmla="*/ 19 w 24"/>
                  <a:gd name="T29" fmla="*/ 13 h 14"/>
                  <a:gd name="T30" fmla="*/ 17 w 24"/>
                  <a:gd name="T31" fmla="*/ 13 h 14"/>
                  <a:gd name="T32" fmla="*/ 15 w 24"/>
                  <a:gd name="T33" fmla="*/ 13 h 14"/>
                  <a:gd name="T34" fmla="*/ 14 w 24"/>
                  <a:gd name="T35" fmla="*/ 13 h 14"/>
                  <a:gd name="T36" fmla="*/ 12 w 24"/>
                  <a:gd name="T37" fmla="*/ 12 h 14"/>
                  <a:gd name="T38" fmla="*/ 9 w 24"/>
                  <a:gd name="T39" fmla="*/ 12 h 14"/>
                  <a:gd name="T40" fmla="*/ 7 w 24"/>
                  <a:gd name="T41" fmla="*/ 12 h 14"/>
                  <a:gd name="T42" fmla="*/ 6 w 24"/>
                  <a:gd name="T43" fmla="*/ 12 h 14"/>
                  <a:gd name="T44" fmla="*/ 1 w 24"/>
                  <a:gd name="T45" fmla="*/ 12 h 14"/>
                  <a:gd name="T46" fmla="*/ 1 w 24"/>
                  <a:gd name="T47" fmla="*/ 10 h 14"/>
                  <a:gd name="T48" fmla="*/ 1 w 24"/>
                  <a:gd name="T49" fmla="*/ 8 h 14"/>
                  <a:gd name="T50" fmla="*/ 0 w 24"/>
                  <a:gd name="T51" fmla="*/ 5 h 14"/>
                  <a:gd name="T52" fmla="*/ 2 w 24"/>
                  <a:gd name="T53" fmla="*/ 5 h 14"/>
                  <a:gd name="T54" fmla="*/ 5 w 24"/>
                  <a:gd name="T55"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14">
                    <a:moveTo>
                      <a:pt x="5" y="5"/>
                    </a:moveTo>
                    <a:lnTo>
                      <a:pt x="7" y="3"/>
                    </a:lnTo>
                    <a:lnTo>
                      <a:pt x="9" y="2"/>
                    </a:lnTo>
                    <a:lnTo>
                      <a:pt x="11" y="0"/>
                    </a:lnTo>
                    <a:lnTo>
                      <a:pt x="12" y="2"/>
                    </a:lnTo>
                    <a:lnTo>
                      <a:pt x="14" y="3"/>
                    </a:lnTo>
                    <a:lnTo>
                      <a:pt x="17" y="2"/>
                    </a:lnTo>
                    <a:lnTo>
                      <a:pt x="20" y="1"/>
                    </a:lnTo>
                    <a:lnTo>
                      <a:pt x="20" y="4"/>
                    </a:lnTo>
                    <a:lnTo>
                      <a:pt x="22" y="6"/>
                    </a:lnTo>
                    <a:lnTo>
                      <a:pt x="23" y="8"/>
                    </a:lnTo>
                    <a:lnTo>
                      <a:pt x="24" y="11"/>
                    </a:lnTo>
                    <a:lnTo>
                      <a:pt x="21" y="13"/>
                    </a:lnTo>
                    <a:lnTo>
                      <a:pt x="20" y="14"/>
                    </a:lnTo>
                    <a:lnTo>
                      <a:pt x="19" y="13"/>
                    </a:lnTo>
                    <a:lnTo>
                      <a:pt x="17" y="13"/>
                    </a:lnTo>
                    <a:lnTo>
                      <a:pt x="15" y="13"/>
                    </a:lnTo>
                    <a:lnTo>
                      <a:pt x="14" y="13"/>
                    </a:lnTo>
                    <a:lnTo>
                      <a:pt x="12" y="12"/>
                    </a:lnTo>
                    <a:lnTo>
                      <a:pt x="9" y="12"/>
                    </a:lnTo>
                    <a:lnTo>
                      <a:pt x="7" y="12"/>
                    </a:lnTo>
                    <a:lnTo>
                      <a:pt x="6" y="12"/>
                    </a:lnTo>
                    <a:lnTo>
                      <a:pt x="1" y="12"/>
                    </a:lnTo>
                    <a:lnTo>
                      <a:pt x="1" y="10"/>
                    </a:lnTo>
                    <a:lnTo>
                      <a:pt x="1" y="8"/>
                    </a:lnTo>
                    <a:lnTo>
                      <a:pt x="0" y="5"/>
                    </a:lnTo>
                    <a:lnTo>
                      <a:pt x="2" y="5"/>
                    </a:lnTo>
                    <a:lnTo>
                      <a:pt x="5" y="5"/>
                    </a:lnTo>
                    <a:close/>
                  </a:path>
                </a:pathLst>
              </a:custGeom>
              <a:solidFill>
                <a:srgbClr val="7EA3B2"/>
              </a:solidFill>
              <a:ln w="19050">
                <a:solidFill>
                  <a:srgbClr val="000000"/>
                </a:solidFill>
                <a:prstDash val="solid"/>
                <a:round/>
                <a:headEnd/>
                <a:tailEnd/>
              </a:ln>
            </p:spPr>
            <p:txBody>
              <a:bodyPr/>
              <a:lstStyle/>
              <a:p>
                <a:endParaRPr lang="en-GB"/>
              </a:p>
            </p:txBody>
          </p:sp>
          <p:sp>
            <p:nvSpPr>
              <p:cNvPr id="15" name="Freeform 1675">
                <a:extLst>
                  <a:ext uri="{FF2B5EF4-FFF2-40B4-BE49-F238E27FC236}">
                    <a16:creationId xmlns:a16="http://schemas.microsoft.com/office/drawing/2014/main" id="{63B12E8B-3839-4280-92B4-1B5F538132F1}"/>
                  </a:ext>
                </a:extLst>
              </p:cNvPr>
              <p:cNvSpPr>
                <a:spLocks/>
              </p:cNvSpPr>
              <p:nvPr/>
            </p:nvSpPr>
            <p:spPr bwMode="auto">
              <a:xfrm>
                <a:off x="339" y="84"/>
                <a:ext cx="72" cy="82"/>
              </a:xfrm>
              <a:custGeom>
                <a:avLst/>
                <a:gdLst>
                  <a:gd name="T0" fmla="*/ 1 w 72"/>
                  <a:gd name="T1" fmla="*/ 53 h 82"/>
                  <a:gd name="T2" fmla="*/ 5 w 72"/>
                  <a:gd name="T3" fmla="*/ 53 h 82"/>
                  <a:gd name="T4" fmla="*/ 9 w 72"/>
                  <a:gd name="T5" fmla="*/ 51 h 82"/>
                  <a:gd name="T6" fmla="*/ 13 w 72"/>
                  <a:gd name="T7" fmla="*/ 50 h 82"/>
                  <a:gd name="T8" fmla="*/ 15 w 72"/>
                  <a:gd name="T9" fmla="*/ 50 h 82"/>
                  <a:gd name="T10" fmla="*/ 19 w 72"/>
                  <a:gd name="T11" fmla="*/ 49 h 82"/>
                  <a:gd name="T12" fmla="*/ 23 w 72"/>
                  <a:gd name="T13" fmla="*/ 46 h 82"/>
                  <a:gd name="T14" fmla="*/ 28 w 72"/>
                  <a:gd name="T15" fmla="*/ 42 h 82"/>
                  <a:gd name="T16" fmla="*/ 31 w 72"/>
                  <a:gd name="T17" fmla="*/ 39 h 82"/>
                  <a:gd name="T18" fmla="*/ 31 w 72"/>
                  <a:gd name="T19" fmla="*/ 35 h 82"/>
                  <a:gd name="T20" fmla="*/ 35 w 72"/>
                  <a:gd name="T21" fmla="*/ 32 h 82"/>
                  <a:gd name="T22" fmla="*/ 37 w 72"/>
                  <a:gd name="T23" fmla="*/ 28 h 82"/>
                  <a:gd name="T24" fmla="*/ 36 w 72"/>
                  <a:gd name="T25" fmla="*/ 23 h 82"/>
                  <a:gd name="T26" fmla="*/ 37 w 72"/>
                  <a:gd name="T27" fmla="*/ 19 h 82"/>
                  <a:gd name="T28" fmla="*/ 35 w 72"/>
                  <a:gd name="T29" fmla="*/ 15 h 82"/>
                  <a:gd name="T30" fmla="*/ 36 w 72"/>
                  <a:gd name="T31" fmla="*/ 11 h 82"/>
                  <a:gd name="T32" fmla="*/ 38 w 72"/>
                  <a:gd name="T33" fmla="*/ 7 h 82"/>
                  <a:gd name="T34" fmla="*/ 42 w 72"/>
                  <a:gd name="T35" fmla="*/ 3 h 82"/>
                  <a:gd name="T36" fmla="*/ 47 w 72"/>
                  <a:gd name="T37" fmla="*/ 3 h 82"/>
                  <a:gd name="T38" fmla="*/ 48 w 72"/>
                  <a:gd name="T39" fmla="*/ 7 h 82"/>
                  <a:gd name="T40" fmla="*/ 49 w 72"/>
                  <a:gd name="T41" fmla="*/ 13 h 82"/>
                  <a:gd name="T42" fmla="*/ 47 w 72"/>
                  <a:gd name="T43" fmla="*/ 17 h 82"/>
                  <a:gd name="T44" fmla="*/ 47 w 72"/>
                  <a:gd name="T45" fmla="*/ 22 h 82"/>
                  <a:gd name="T46" fmla="*/ 48 w 72"/>
                  <a:gd name="T47" fmla="*/ 27 h 82"/>
                  <a:gd name="T48" fmla="*/ 51 w 72"/>
                  <a:gd name="T49" fmla="*/ 30 h 82"/>
                  <a:gd name="T50" fmla="*/ 54 w 72"/>
                  <a:gd name="T51" fmla="*/ 33 h 82"/>
                  <a:gd name="T52" fmla="*/ 57 w 72"/>
                  <a:gd name="T53" fmla="*/ 34 h 82"/>
                  <a:gd name="T54" fmla="*/ 62 w 72"/>
                  <a:gd name="T55" fmla="*/ 32 h 82"/>
                  <a:gd name="T56" fmla="*/ 66 w 72"/>
                  <a:gd name="T57" fmla="*/ 32 h 82"/>
                  <a:gd name="T58" fmla="*/ 68 w 72"/>
                  <a:gd name="T59" fmla="*/ 34 h 82"/>
                  <a:gd name="T60" fmla="*/ 69 w 72"/>
                  <a:gd name="T61" fmla="*/ 38 h 82"/>
                  <a:gd name="T62" fmla="*/ 72 w 72"/>
                  <a:gd name="T63" fmla="*/ 44 h 82"/>
                  <a:gd name="T64" fmla="*/ 70 w 72"/>
                  <a:gd name="T65" fmla="*/ 48 h 82"/>
                  <a:gd name="T66" fmla="*/ 67 w 72"/>
                  <a:gd name="T67" fmla="*/ 51 h 82"/>
                  <a:gd name="T68" fmla="*/ 66 w 72"/>
                  <a:gd name="T69" fmla="*/ 56 h 82"/>
                  <a:gd name="T70" fmla="*/ 63 w 72"/>
                  <a:gd name="T71" fmla="*/ 59 h 82"/>
                  <a:gd name="T72" fmla="*/ 61 w 72"/>
                  <a:gd name="T73" fmla="*/ 63 h 82"/>
                  <a:gd name="T74" fmla="*/ 59 w 72"/>
                  <a:gd name="T75" fmla="*/ 66 h 82"/>
                  <a:gd name="T76" fmla="*/ 57 w 72"/>
                  <a:gd name="T77" fmla="*/ 71 h 82"/>
                  <a:gd name="T78" fmla="*/ 57 w 72"/>
                  <a:gd name="T79" fmla="*/ 75 h 82"/>
                  <a:gd name="T80" fmla="*/ 55 w 72"/>
                  <a:gd name="T81" fmla="*/ 80 h 82"/>
                  <a:gd name="T82" fmla="*/ 55 w 72"/>
                  <a:gd name="T83" fmla="*/ 82 h 82"/>
                  <a:gd name="T84" fmla="*/ 52 w 72"/>
                  <a:gd name="T85" fmla="*/ 82 h 82"/>
                  <a:gd name="T86" fmla="*/ 49 w 72"/>
                  <a:gd name="T87" fmla="*/ 81 h 82"/>
                  <a:gd name="T88" fmla="*/ 46 w 72"/>
                  <a:gd name="T89" fmla="*/ 79 h 82"/>
                  <a:gd name="T90" fmla="*/ 44 w 72"/>
                  <a:gd name="T91" fmla="*/ 78 h 82"/>
                  <a:gd name="T92" fmla="*/ 42 w 72"/>
                  <a:gd name="T93" fmla="*/ 77 h 82"/>
                  <a:gd name="T94" fmla="*/ 39 w 72"/>
                  <a:gd name="T95" fmla="*/ 76 h 82"/>
                  <a:gd name="T96" fmla="*/ 34 w 72"/>
                  <a:gd name="T97" fmla="*/ 76 h 82"/>
                  <a:gd name="T98" fmla="*/ 31 w 72"/>
                  <a:gd name="T99" fmla="*/ 77 h 82"/>
                  <a:gd name="T100" fmla="*/ 29 w 72"/>
                  <a:gd name="T101" fmla="*/ 79 h 82"/>
                  <a:gd name="T102" fmla="*/ 24 w 72"/>
                  <a:gd name="T103" fmla="*/ 81 h 82"/>
                  <a:gd name="T104" fmla="*/ 21 w 72"/>
                  <a:gd name="T105" fmla="*/ 81 h 82"/>
                  <a:gd name="T106" fmla="*/ 19 w 72"/>
                  <a:gd name="T107" fmla="*/ 80 h 82"/>
                  <a:gd name="T108" fmla="*/ 17 w 72"/>
                  <a:gd name="T109" fmla="*/ 77 h 82"/>
                  <a:gd name="T110" fmla="*/ 16 w 72"/>
                  <a:gd name="T111" fmla="*/ 73 h 82"/>
                  <a:gd name="T112" fmla="*/ 14 w 72"/>
                  <a:gd name="T113" fmla="*/ 70 h 82"/>
                  <a:gd name="T114" fmla="*/ 10 w 72"/>
                  <a:gd name="T115" fmla="*/ 70 h 82"/>
                  <a:gd name="T116" fmla="*/ 6 w 72"/>
                  <a:gd name="T117" fmla="*/ 67 h 82"/>
                  <a:gd name="T118" fmla="*/ 3 w 72"/>
                  <a:gd name="T119" fmla="*/ 64 h 82"/>
                  <a:gd name="T120" fmla="*/ 1 w 72"/>
                  <a:gd name="T121" fmla="*/ 60 h 82"/>
                  <a:gd name="T122" fmla="*/ 0 w 72"/>
                  <a:gd name="T123" fmla="*/ 5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 h="82">
                    <a:moveTo>
                      <a:pt x="1" y="53"/>
                    </a:moveTo>
                    <a:lnTo>
                      <a:pt x="1" y="53"/>
                    </a:lnTo>
                    <a:lnTo>
                      <a:pt x="3" y="54"/>
                    </a:lnTo>
                    <a:lnTo>
                      <a:pt x="5" y="53"/>
                    </a:lnTo>
                    <a:lnTo>
                      <a:pt x="7" y="53"/>
                    </a:lnTo>
                    <a:lnTo>
                      <a:pt x="9" y="51"/>
                    </a:lnTo>
                    <a:lnTo>
                      <a:pt x="11" y="50"/>
                    </a:lnTo>
                    <a:lnTo>
                      <a:pt x="13" y="50"/>
                    </a:lnTo>
                    <a:lnTo>
                      <a:pt x="15" y="48"/>
                    </a:lnTo>
                    <a:lnTo>
                      <a:pt x="15" y="50"/>
                    </a:lnTo>
                    <a:lnTo>
                      <a:pt x="17" y="50"/>
                    </a:lnTo>
                    <a:lnTo>
                      <a:pt x="19" y="49"/>
                    </a:lnTo>
                    <a:lnTo>
                      <a:pt x="21" y="48"/>
                    </a:lnTo>
                    <a:lnTo>
                      <a:pt x="23" y="46"/>
                    </a:lnTo>
                    <a:lnTo>
                      <a:pt x="25" y="45"/>
                    </a:lnTo>
                    <a:lnTo>
                      <a:pt x="28" y="42"/>
                    </a:lnTo>
                    <a:lnTo>
                      <a:pt x="29" y="40"/>
                    </a:lnTo>
                    <a:lnTo>
                      <a:pt x="31" y="39"/>
                    </a:lnTo>
                    <a:lnTo>
                      <a:pt x="30" y="36"/>
                    </a:lnTo>
                    <a:lnTo>
                      <a:pt x="31" y="35"/>
                    </a:lnTo>
                    <a:lnTo>
                      <a:pt x="34" y="33"/>
                    </a:lnTo>
                    <a:lnTo>
                      <a:pt x="35" y="32"/>
                    </a:lnTo>
                    <a:lnTo>
                      <a:pt x="37" y="30"/>
                    </a:lnTo>
                    <a:lnTo>
                      <a:pt x="37" y="28"/>
                    </a:lnTo>
                    <a:lnTo>
                      <a:pt x="37" y="25"/>
                    </a:lnTo>
                    <a:lnTo>
                      <a:pt x="36" y="23"/>
                    </a:lnTo>
                    <a:lnTo>
                      <a:pt x="37" y="21"/>
                    </a:lnTo>
                    <a:lnTo>
                      <a:pt x="37" y="19"/>
                    </a:lnTo>
                    <a:lnTo>
                      <a:pt x="36" y="17"/>
                    </a:lnTo>
                    <a:lnTo>
                      <a:pt x="35" y="15"/>
                    </a:lnTo>
                    <a:lnTo>
                      <a:pt x="34" y="12"/>
                    </a:lnTo>
                    <a:lnTo>
                      <a:pt x="36" y="11"/>
                    </a:lnTo>
                    <a:lnTo>
                      <a:pt x="36" y="9"/>
                    </a:lnTo>
                    <a:lnTo>
                      <a:pt x="38" y="7"/>
                    </a:lnTo>
                    <a:lnTo>
                      <a:pt x="40" y="5"/>
                    </a:lnTo>
                    <a:lnTo>
                      <a:pt x="42" y="3"/>
                    </a:lnTo>
                    <a:lnTo>
                      <a:pt x="47" y="0"/>
                    </a:lnTo>
                    <a:lnTo>
                      <a:pt x="47" y="3"/>
                    </a:lnTo>
                    <a:lnTo>
                      <a:pt x="48" y="4"/>
                    </a:lnTo>
                    <a:lnTo>
                      <a:pt x="48" y="7"/>
                    </a:lnTo>
                    <a:lnTo>
                      <a:pt x="49" y="11"/>
                    </a:lnTo>
                    <a:lnTo>
                      <a:pt x="49" y="13"/>
                    </a:lnTo>
                    <a:lnTo>
                      <a:pt x="48" y="15"/>
                    </a:lnTo>
                    <a:lnTo>
                      <a:pt x="47" y="17"/>
                    </a:lnTo>
                    <a:lnTo>
                      <a:pt x="47" y="20"/>
                    </a:lnTo>
                    <a:lnTo>
                      <a:pt x="47" y="22"/>
                    </a:lnTo>
                    <a:lnTo>
                      <a:pt x="47" y="25"/>
                    </a:lnTo>
                    <a:lnTo>
                      <a:pt x="48" y="27"/>
                    </a:lnTo>
                    <a:lnTo>
                      <a:pt x="49" y="29"/>
                    </a:lnTo>
                    <a:lnTo>
                      <a:pt x="51" y="30"/>
                    </a:lnTo>
                    <a:lnTo>
                      <a:pt x="52" y="32"/>
                    </a:lnTo>
                    <a:lnTo>
                      <a:pt x="54" y="33"/>
                    </a:lnTo>
                    <a:lnTo>
                      <a:pt x="55" y="35"/>
                    </a:lnTo>
                    <a:lnTo>
                      <a:pt x="57" y="34"/>
                    </a:lnTo>
                    <a:lnTo>
                      <a:pt x="59" y="33"/>
                    </a:lnTo>
                    <a:lnTo>
                      <a:pt x="62" y="32"/>
                    </a:lnTo>
                    <a:lnTo>
                      <a:pt x="64" y="32"/>
                    </a:lnTo>
                    <a:lnTo>
                      <a:pt x="66" y="32"/>
                    </a:lnTo>
                    <a:lnTo>
                      <a:pt x="68" y="32"/>
                    </a:lnTo>
                    <a:lnTo>
                      <a:pt x="68" y="34"/>
                    </a:lnTo>
                    <a:lnTo>
                      <a:pt x="69" y="36"/>
                    </a:lnTo>
                    <a:lnTo>
                      <a:pt x="69" y="38"/>
                    </a:lnTo>
                    <a:lnTo>
                      <a:pt x="72" y="42"/>
                    </a:lnTo>
                    <a:lnTo>
                      <a:pt x="72" y="44"/>
                    </a:lnTo>
                    <a:lnTo>
                      <a:pt x="71" y="46"/>
                    </a:lnTo>
                    <a:lnTo>
                      <a:pt x="70" y="48"/>
                    </a:lnTo>
                    <a:lnTo>
                      <a:pt x="69" y="50"/>
                    </a:lnTo>
                    <a:lnTo>
                      <a:pt x="67" y="51"/>
                    </a:lnTo>
                    <a:lnTo>
                      <a:pt x="67" y="53"/>
                    </a:lnTo>
                    <a:lnTo>
                      <a:pt x="66" y="56"/>
                    </a:lnTo>
                    <a:lnTo>
                      <a:pt x="64" y="57"/>
                    </a:lnTo>
                    <a:lnTo>
                      <a:pt x="63" y="59"/>
                    </a:lnTo>
                    <a:lnTo>
                      <a:pt x="62" y="61"/>
                    </a:lnTo>
                    <a:lnTo>
                      <a:pt x="61" y="63"/>
                    </a:lnTo>
                    <a:lnTo>
                      <a:pt x="60" y="65"/>
                    </a:lnTo>
                    <a:lnTo>
                      <a:pt x="59" y="66"/>
                    </a:lnTo>
                    <a:lnTo>
                      <a:pt x="58" y="68"/>
                    </a:lnTo>
                    <a:lnTo>
                      <a:pt x="57" y="71"/>
                    </a:lnTo>
                    <a:lnTo>
                      <a:pt x="57" y="73"/>
                    </a:lnTo>
                    <a:lnTo>
                      <a:pt x="57" y="75"/>
                    </a:lnTo>
                    <a:lnTo>
                      <a:pt x="56" y="78"/>
                    </a:lnTo>
                    <a:lnTo>
                      <a:pt x="55" y="80"/>
                    </a:lnTo>
                    <a:lnTo>
                      <a:pt x="55" y="82"/>
                    </a:lnTo>
                    <a:lnTo>
                      <a:pt x="55" y="82"/>
                    </a:lnTo>
                    <a:lnTo>
                      <a:pt x="52" y="82"/>
                    </a:lnTo>
                    <a:lnTo>
                      <a:pt x="52" y="82"/>
                    </a:lnTo>
                    <a:lnTo>
                      <a:pt x="49" y="81"/>
                    </a:lnTo>
                    <a:lnTo>
                      <a:pt x="49" y="81"/>
                    </a:lnTo>
                    <a:lnTo>
                      <a:pt x="47" y="79"/>
                    </a:lnTo>
                    <a:lnTo>
                      <a:pt x="46" y="79"/>
                    </a:lnTo>
                    <a:lnTo>
                      <a:pt x="46" y="79"/>
                    </a:lnTo>
                    <a:lnTo>
                      <a:pt x="44" y="78"/>
                    </a:lnTo>
                    <a:lnTo>
                      <a:pt x="43" y="77"/>
                    </a:lnTo>
                    <a:lnTo>
                      <a:pt x="42" y="77"/>
                    </a:lnTo>
                    <a:lnTo>
                      <a:pt x="41" y="76"/>
                    </a:lnTo>
                    <a:lnTo>
                      <a:pt x="39" y="76"/>
                    </a:lnTo>
                    <a:lnTo>
                      <a:pt x="36" y="76"/>
                    </a:lnTo>
                    <a:lnTo>
                      <a:pt x="34" y="76"/>
                    </a:lnTo>
                    <a:lnTo>
                      <a:pt x="33" y="76"/>
                    </a:lnTo>
                    <a:lnTo>
                      <a:pt x="31" y="77"/>
                    </a:lnTo>
                    <a:lnTo>
                      <a:pt x="31" y="78"/>
                    </a:lnTo>
                    <a:lnTo>
                      <a:pt x="29" y="79"/>
                    </a:lnTo>
                    <a:lnTo>
                      <a:pt x="25" y="81"/>
                    </a:lnTo>
                    <a:lnTo>
                      <a:pt x="24" y="81"/>
                    </a:lnTo>
                    <a:lnTo>
                      <a:pt x="22" y="81"/>
                    </a:lnTo>
                    <a:lnTo>
                      <a:pt x="21" y="81"/>
                    </a:lnTo>
                    <a:lnTo>
                      <a:pt x="20" y="81"/>
                    </a:lnTo>
                    <a:lnTo>
                      <a:pt x="19" y="80"/>
                    </a:lnTo>
                    <a:lnTo>
                      <a:pt x="18" y="79"/>
                    </a:lnTo>
                    <a:lnTo>
                      <a:pt x="17" y="77"/>
                    </a:lnTo>
                    <a:lnTo>
                      <a:pt x="17" y="75"/>
                    </a:lnTo>
                    <a:lnTo>
                      <a:pt x="16" y="73"/>
                    </a:lnTo>
                    <a:lnTo>
                      <a:pt x="16" y="71"/>
                    </a:lnTo>
                    <a:lnTo>
                      <a:pt x="14" y="70"/>
                    </a:lnTo>
                    <a:lnTo>
                      <a:pt x="12" y="71"/>
                    </a:lnTo>
                    <a:lnTo>
                      <a:pt x="10" y="70"/>
                    </a:lnTo>
                    <a:lnTo>
                      <a:pt x="8" y="68"/>
                    </a:lnTo>
                    <a:lnTo>
                      <a:pt x="6" y="67"/>
                    </a:lnTo>
                    <a:lnTo>
                      <a:pt x="4" y="66"/>
                    </a:lnTo>
                    <a:lnTo>
                      <a:pt x="3" y="64"/>
                    </a:lnTo>
                    <a:lnTo>
                      <a:pt x="2" y="62"/>
                    </a:lnTo>
                    <a:lnTo>
                      <a:pt x="1" y="60"/>
                    </a:lnTo>
                    <a:lnTo>
                      <a:pt x="0" y="58"/>
                    </a:lnTo>
                    <a:lnTo>
                      <a:pt x="0" y="55"/>
                    </a:lnTo>
                    <a:lnTo>
                      <a:pt x="1" y="53"/>
                    </a:lnTo>
                    <a:close/>
                  </a:path>
                </a:pathLst>
              </a:custGeom>
              <a:solidFill>
                <a:srgbClr val="7EA3B2"/>
              </a:solidFill>
              <a:ln w="19050">
                <a:solidFill>
                  <a:srgbClr val="000000"/>
                </a:solidFill>
                <a:prstDash val="solid"/>
                <a:round/>
                <a:headEnd/>
                <a:tailEnd/>
              </a:ln>
            </p:spPr>
            <p:txBody>
              <a:bodyPr/>
              <a:lstStyle/>
              <a:p>
                <a:endParaRPr lang="en-GB"/>
              </a:p>
            </p:txBody>
          </p:sp>
          <p:sp>
            <p:nvSpPr>
              <p:cNvPr id="16" name="Freeform 1676">
                <a:extLst>
                  <a:ext uri="{FF2B5EF4-FFF2-40B4-BE49-F238E27FC236}">
                    <a16:creationId xmlns:a16="http://schemas.microsoft.com/office/drawing/2014/main" id="{C5A0C478-0845-43D6-9293-FCF5BE7A402B}"/>
                  </a:ext>
                </a:extLst>
              </p:cNvPr>
              <p:cNvSpPr>
                <a:spLocks/>
              </p:cNvSpPr>
              <p:nvPr/>
            </p:nvSpPr>
            <p:spPr bwMode="auto">
              <a:xfrm>
                <a:off x="305" y="58"/>
                <a:ext cx="81" cy="80"/>
              </a:xfrm>
              <a:custGeom>
                <a:avLst/>
                <a:gdLst>
                  <a:gd name="T0" fmla="*/ 8 w 81"/>
                  <a:gd name="T1" fmla="*/ 3 h 80"/>
                  <a:gd name="T2" fmla="*/ 16 w 81"/>
                  <a:gd name="T3" fmla="*/ 11 h 80"/>
                  <a:gd name="T4" fmla="*/ 23 w 81"/>
                  <a:gd name="T5" fmla="*/ 9 h 80"/>
                  <a:gd name="T6" fmla="*/ 21 w 81"/>
                  <a:gd name="T7" fmla="*/ 13 h 80"/>
                  <a:gd name="T8" fmla="*/ 29 w 81"/>
                  <a:gd name="T9" fmla="*/ 19 h 80"/>
                  <a:gd name="T10" fmla="*/ 35 w 81"/>
                  <a:gd name="T11" fmla="*/ 22 h 80"/>
                  <a:gd name="T12" fmla="*/ 42 w 81"/>
                  <a:gd name="T13" fmla="*/ 20 h 80"/>
                  <a:gd name="T14" fmla="*/ 47 w 81"/>
                  <a:gd name="T15" fmla="*/ 18 h 80"/>
                  <a:gd name="T16" fmla="*/ 49 w 81"/>
                  <a:gd name="T17" fmla="*/ 12 h 80"/>
                  <a:gd name="T18" fmla="*/ 56 w 81"/>
                  <a:gd name="T19" fmla="*/ 13 h 80"/>
                  <a:gd name="T20" fmla="*/ 63 w 81"/>
                  <a:gd name="T21" fmla="*/ 11 h 80"/>
                  <a:gd name="T22" fmla="*/ 70 w 81"/>
                  <a:gd name="T23" fmla="*/ 4 h 80"/>
                  <a:gd name="T24" fmla="*/ 76 w 81"/>
                  <a:gd name="T25" fmla="*/ 7 h 80"/>
                  <a:gd name="T26" fmla="*/ 80 w 81"/>
                  <a:gd name="T27" fmla="*/ 13 h 80"/>
                  <a:gd name="T28" fmla="*/ 81 w 81"/>
                  <a:gd name="T29" fmla="*/ 20 h 80"/>
                  <a:gd name="T30" fmla="*/ 76 w 81"/>
                  <a:gd name="T31" fmla="*/ 29 h 80"/>
                  <a:gd name="T32" fmla="*/ 70 w 81"/>
                  <a:gd name="T33" fmla="*/ 35 h 80"/>
                  <a:gd name="T34" fmla="*/ 69 w 81"/>
                  <a:gd name="T35" fmla="*/ 41 h 80"/>
                  <a:gd name="T36" fmla="*/ 71 w 81"/>
                  <a:gd name="T37" fmla="*/ 47 h 80"/>
                  <a:gd name="T38" fmla="*/ 71 w 81"/>
                  <a:gd name="T39" fmla="*/ 54 h 80"/>
                  <a:gd name="T40" fmla="*/ 68 w 81"/>
                  <a:gd name="T41" fmla="*/ 59 h 80"/>
                  <a:gd name="T42" fmla="*/ 65 w 81"/>
                  <a:gd name="T43" fmla="*/ 65 h 80"/>
                  <a:gd name="T44" fmla="*/ 59 w 81"/>
                  <a:gd name="T45" fmla="*/ 71 h 80"/>
                  <a:gd name="T46" fmla="*/ 53 w 81"/>
                  <a:gd name="T47" fmla="*/ 75 h 80"/>
                  <a:gd name="T48" fmla="*/ 49 w 81"/>
                  <a:gd name="T49" fmla="*/ 74 h 80"/>
                  <a:gd name="T50" fmla="*/ 43 w 81"/>
                  <a:gd name="T51" fmla="*/ 77 h 80"/>
                  <a:gd name="T52" fmla="*/ 37 w 81"/>
                  <a:gd name="T53" fmla="*/ 80 h 80"/>
                  <a:gd name="T54" fmla="*/ 35 w 81"/>
                  <a:gd name="T55" fmla="*/ 75 h 80"/>
                  <a:gd name="T56" fmla="*/ 33 w 81"/>
                  <a:gd name="T57" fmla="*/ 68 h 80"/>
                  <a:gd name="T58" fmla="*/ 27 w 81"/>
                  <a:gd name="T59" fmla="*/ 65 h 80"/>
                  <a:gd name="T60" fmla="*/ 22 w 81"/>
                  <a:gd name="T61" fmla="*/ 62 h 80"/>
                  <a:gd name="T62" fmla="*/ 20 w 81"/>
                  <a:gd name="T63" fmla="*/ 67 h 80"/>
                  <a:gd name="T64" fmla="*/ 14 w 81"/>
                  <a:gd name="T65" fmla="*/ 70 h 80"/>
                  <a:gd name="T66" fmla="*/ 6 w 81"/>
                  <a:gd name="T67" fmla="*/ 69 h 80"/>
                  <a:gd name="T68" fmla="*/ 2 w 81"/>
                  <a:gd name="T69" fmla="*/ 64 h 80"/>
                  <a:gd name="T70" fmla="*/ 5 w 81"/>
                  <a:gd name="T71" fmla="*/ 58 h 80"/>
                  <a:gd name="T72" fmla="*/ 4 w 81"/>
                  <a:gd name="T73" fmla="*/ 51 h 80"/>
                  <a:gd name="T74" fmla="*/ 2 w 81"/>
                  <a:gd name="T75" fmla="*/ 43 h 80"/>
                  <a:gd name="T76" fmla="*/ 0 w 81"/>
                  <a:gd name="T77" fmla="*/ 34 h 80"/>
                  <a:gd name="T78" fmla="*/ 2 w 81"/>
                  <a:gd name="T79" fmla="*/ 26 h 80"/>
                  <a:gd name="T80" fmla="*/ 5 w 81"/>
                  <a:gd name="T81" fmla="*/ 17 h 80"/>
                  <a:gd name="T82" fmla="*/ 0 w 81"/>
                  <a:gd name="T83" fmla="*/ 9 h 80"/>
                  <a:gd name="T84" fmla="*/ 3 w 81"/>
                  <a:gd name="T8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80">
                    <a:moveTo>
                      <a:pt x="5" y="0"/>
                    </a:moveTo>
                    <a:lnTo>
                      <a:pt x="7" y="1"/>
                    </a:lnTo>
                    <a:lnTo>
                      <a:pt x="8" y="3"/>
                    </a:lnTo>
                    <a:lnTo>
                      <a:pt x="10" y="5"/>
                    </a:lnTo>
                    <a:lnTo>
                      <a:pt x="14" y="9"/>
                    </a:lnTo>
                    <a:lnTo>
                      <a:pt x="16" y="11"/>
                    </a:lnTo>
                    <a:lnTo>
                      <a:pt x="18" y="11"/>
                    </a:lnTo>
                    <a:lnTo>
                      <a:pt x="21" y="10"/>
                    </a:lnTo>
                    <a:lnTo>
                      <a:pt x="23" y="9"/>
                    </a:lnTo>
                    <a:lnTo>
                      <a:pt x="25" y="11"/>
                    </a:lnTo>
                    <a:lnTo>
                      <a:pt x="22" y="11"/>
                    </a:lnTo>
                    <a:lnTo>
                      <a:pt x="21" y="13"/>
                    </a:lnTo>
                    <a:lnTo>
                      <a:pt x="23" y="15"/>
                    </a:lnTo>
                    <a:lnTo>
                      <a:pt x="26" y="18"/>
                    </a:lnTo>
                    <a:lnTo>
                      <a:pt x="29" y="19"/>
                    </a:lnTo>
                    <a:lnTo>
                      <a:pt x="31" y="20"/>
                    </a:lnTo>
                    <a:lnTo>
                      <a:pt x="33" y="21"/>
                    </a:lnTo>
                    <a:lnTo>
                      <a:pt x="35" y="22"/>
                    </a:lnTo>
                    <a:lnTo>
                      <a:pt x="37" y="21"/>
                    </a:lnTo>
                    <a:lnTo>
                      <a:pt x="40" y="20"/>
                    </a:lnTo>
                    <a:lnTo>
                      <a:pt x="42" y="20"/>
                    </a:lnTo>
                    <a:lnTo>
                      <a:pt x="44" y="21"/>
                    </a:lnTo>
                    <a:lnTo>
                      <a:pt x="46" y="21"/>
                    </a:lnTo>
                    <a:lnTo>
                      <a:pt x="47" y="18"/>
                    </a:lnTo>
                    <a:lnTo>
                      <a:pt x="48" y="16"/>
                    </a:lnTo>
                    <a:lnTo>
                      <a:pt x="48" y="14"/>
                    </a:lnTo>
                    <a:lnTo>
                      <a:pt x="49" y="12"/>
                    </a:lnTo>
                    <a:lnTo>
                      <a:pt x="51" y="13"/>
                    </a:lnTo>
                    <a:lnTo>
                      <a:pt x="54" y="13"/>
                    </a:lnTo>
                    <a:lnTo>
                      <a:pt x="56" y="13"/>
                    </a:lnTo>
                    <a:lnTo>
                      <a:pt x="60" y="11"/>
                    </a:lnTo>
                    <a:lnTo>
                      <a:pt x="61" y="9"/>
                    </a:lnTo>
                    <a:lnTo>
                      <a:pt x="63" y="11"/>
                    </a:lnTo>
                    <a:lnTo>
                      <a:pt x="65" y="9"/>
                    </a:lnTo>
                    <a:lnTo>
                      <a:pt x="67" y="7"/>
                    </a:lnTo>
                    <a:lnTo>
                      <a:pt x="70" y="4"/>
                    </a:lnTo>
                    <a:lnTo>
                      <a:pt x="74" y="3"/>
                    </a:lnTo>
                    <a:lnTo>
                      <a:pt x="75" y="5"/>
                    </a:lnTo>
                    <a:lnTo>
                      <a:pt x="76" y="7"/>
                    </a:lnTo>
                    <a:lnTo>
                      <a:pt x="78" y="9"/>
                    </a:lnTo>
                    <a:lnTo>
                      <a:pt x="78" y="11"/>
                    </a:lnTo>
                    <a:lnTo>
                      <a:pt x="80" y="13"/>
                    </a:lnTo>
                    <a:lnTo>
                      <a:pt x="80" y="15"/>
                    </a:lnTo>
                    <a:lnTo>
                      <a:pt x="81" y="18"/>
                    </a:lnTo>
                    <a:lnTo>
                      <a:pt x="81" y="20"/>
                    </a:lnTo>
                    <a:lnTo>
                      <a:pt x="81" y="22"/>
                    </a:lnTo>
                    <a:lnTo>
                      <a:pt x="81" y="26"/>
                    </a:lnTo>
                    <a:lnTo>
                      <a:pt x="76" y="29"/>
                    </a:lnTo>
                    <a:lnTo>
                      <a:pt x="74" y="31"/>
                    </a:lnTo>
                    <a:lnTo>
                      <a:pt x="72" y="33"/>
                    </a:lnTo>
                    <a:lnTo>
                      <a:pt x="70" y="35"/>
                    </a:lnTo>
                    <a:lnTo>
                      <a:pt x="70" y="37"/>
                    </a:lnTo>
                    <a:lnTo>
                      <a:pt x="68" y="38"/>
                    </a:lnTo>
                    <a:lnTo>
                      <a:pt x="69" y="41"/>
                    </a:lnTo>
                    <a:lnTo>
                      <a:pt x="70" y="43"/>
                    </a:lnTo>
                    <a:lnTo>
                      <a:pt x="71" y="45"/>
                    </a:lnTo>
                    <a:lnTo>
                      <a:pt x="71" y="47"/>
                    </a:lnTo>
                    <a:lnTo>
                      <a:pt x="70" y="49"/>
                    </a:lnTo>
                    <a:lnTo>
                      <a:pt x="71" y="51"/>
                    </a:lnTo>
                    <a:lnTo>
                      <a:pt x="71" y="54"/>
                    </a:lnTo>
                    <a:lnTo>
                      <a:pt x="71" y="56"/>
                    </a:lnTo>
                    <a:lnTo>
                      <a:pt x="69" y="58"/>
                    </a:lnTo>
                    <a:lnTo>
                      <a:pt x="68" y="59"/>
                    </a:lnTo>
                    <a:lnTo>
                      <a:pt x="65" y="61"/>
                    </a:lnTo>
                    <a:lnTo>
                      <a:pt x="64" y="62"/>
                    </a:lnTo>
                    <a:lnTo>
                      <a:pt x="65" y="65"/>
                    </a:lnTo>
                    <a:lnTo>
                      <a:pt x="63" y="66"/>
                    </a:lnTo>
                    <a:lnTo>
                      <a:pt x="62" y="68"/>
                    </a:lnTo>
                    <a:lnTo>
                      <a:pt x="59" y="71"/>
                    </a:lnTo>
                    <a:lnTo>
                      <a:pt x="57" y="72"/>
                    </a:lnTo>
                    <a:lnTo>
                      <a:pt x="55" y="74"/>
                    </a:lnTo>
                    <a:lnTo>
                      <a:pt x="53" y="75"/>
                    </a:lnTo>
                    <a:lnTo>
                      <a:pt x="51" y="76"/>
                    </a:lnTo>
                    <a:lnTo>
                      <a:pt x="49" y="76"/>
                    </a:lnTo>
                    <a:lnTo>
                      <a:pt x="49" y="74"/>
                    </a:lnTo>
                    <a:lnTo>
                      <a:pt x="47" y="76"/>
                    </a:lnTo>
                    <a:lnTo>
                      <a:pt x="45" y="76"/>
                    </a:lnTo>
                    <a:lnTo>
                      <a:pt x="43" y="77"/>
                    </a:lnTo>
                    <a:lnTo>
                      <a:pt x="41" y="79"/>
                    </a:lnTo>
                    <a:lnTo>
                      <a:pt x="39" y="79"/>
                    </a:lnTo>
                    <a:lnTo>
                      <a:pt x="37" y="80"/>
                    </a:lnTo>
                    <a:lnTo>
                      <a:pt x="35" y="79"/>
                    </a:lnTo>
                    <a:lnTo>
                      <a:pt x="35" y="77"/>
                    </a:lnTo>
                    <a:lnTo>
                      <a:pt x="35" y="75"/>
                    </a:lnTo>
                    <a:lnTo>
                      <a:pt x="35" y="72"/>
                    </a:lnTo>
                    <a:lnTo>
                      <a:pt x="34" y="70"/>
                    </a:lnTo>
                    <a:lnTo>
                      <a:pt x="33" y="68"/>
                    </a:lnTo>
                    <a:lnTo>
                      <a:pt x="30" y="68"/>
                    </a:lnTo>
                    <a:lnTo>
                      <a:pt x="28" y="67"/>
                    </a:lnTo>
                    <a:lnTo>
                      <a:pt x="27" y="65"/>
                    </a:lnTo>
                    <a:lnTo>
                      <a:pt x="25" y="63"/>
                    </a:lnTo>
                    <a:lnTo>
                      <a:pt x="24" y="62"/>
                    </a:lnTo>
                    <a:lnTo>
                      <a:pt x="22" y="62"/>
                    </a:lnTo>
                    <a:lnTo>
                      <a:pt x="19" y="63"/>
                    </a:lnTo>
                    <a:lnTo>
                      <a:pt x="20" y="66"/>
                    </a:lnTo>
                    <a:lnTo>
                      <a:pt x="20" y="67"/>
                    </a:lnTo>
                    <a:lnTo>
                      <a:pt x="21" y="69"/>
                    </a:lnTo>
                    <a:lnTo>
                      <a:pt x="17" y="69"/>
                    </a:lnTo>
                    <a:lnTo>
                      <a:pt x="14" y="70"/>
                    </a:lnTo>
                    <a:lnTo>
                      <a:pt x="12" y="71"/>
                    </a:lnTo>
                    <a:lnTo>
                      <a:pt x="9" y="71"/>
                    </a:lnTo>
                    <a:lnTo>
                      <a:pt x="6" y="69"/>
                    </a:lnTo>
                    <a:lnTo>
                      <a:pt x="5" y="67"/>
                    </a:lnTo>
                    <a:lnTo>
                      <a:pt x="3" y="66"/>
                    </a:lnTo>
                    <a:lnTo>
                      <a:pt x="2" y="64"/>
                    </a:lnTo>
                    <a:lnTo>
                      <a:pt x="2" y="61"/>
                    </a:lnTo>
                    <a:lnTo>
                      <a:pt x="4" y="60"/>
                    </a:lnTo>
                    <a:lnTo>
                      <a:pt x="5" y="58"/>
                    </a:lnTo>
                    <a:lnTo>
                      <a:pt x="5" y="56"/>
                    </a:lnTo>
                    <a:lnTo>
                      <a:pt x="4" y="53"/>
                    </a:lnTo>
                    <a:lnTo>
                      <a:pt x="4" y="51"/>
                    </a:lnTo>
                    <a:lnTo>
                      <a:pt x="4" y="49"/>
                    </a:lnTo>
                    <a:lnTo>
                      <a:pt x="3" y="46"/>
                    </a:lnTo>
                    <a:lnTo>
                      <a:pt x="2" y="43"/>
                    </a:lnTo>
                    <a:lnTo>
                      <a:pt x="1" y="41"/>
                    </a:lnTo>
                    <a:lnTo>
                      <a:pt x="1" y="36"/>
                    </a:lnTo>
                    <a:lnTo>
                      <a:pt x="0" y="34"/>
                    </a:lnTo>
                    <a:lnTo>
                      <a:pt x="1" y="31"/>
                    </a:lnTo>
                    <a:lnTo>
                      <a:pt x="1" y="29"/>
                    </a:lnTo>
                    <a:lnTo>
                      <a:pt x="2" y="26"/>
                    </a:lnTo>
                    <a:lnTo>
                      <a:pt x="3" y="21"/>
                    </a:lnTo>
                    <a:lnTo>
                      <a:pt x="4" y="19"/>
                    </a:lnTo>
                    <a:lnTo>
                      <a:pt x="5" y="17"/>
                    </a:lnTo>
                    <a:lnTo>
                      <a:pt x="5" y="15"/>
                    </a:lnTo>
                    <a:lnTo>
                      <a:pt x="1" y="11"/>
                    </a:lnTo>
                    <a:lnTo>
                      <a:pt x="0" y="9"/>
                    </a:lnTo>
                    <a:lnTo>
                      <a:pt x="1" y="8"/>
                    </a:lnTo>
                    <a:lnTo>
                      <a:pt x="3" y="6"/>
                    </a:lnTo>
                    <a:lnTo>
                      <a:pt x="3" y="4"/>
                    </a:lnTo>
                    <a:lnTo>
                      <a:pt x="4" y="2"/>
                    </a:lnTo>
                    <a:lnTo>
                      <a:pt x="5" y="0"/>
                    </a:lnTo>
                    <a:close/>
                  </a:path>
                </a:pathLst>
              </a:custGeom>
              <a:solidFill>
                <a:srgbClr val="7EA3B2"/>
              </a:solidFill>
              <a:ln w="19050">
                <a:solidFill>
                  <a:srgbClr val="000000"/>
                </a:solidFill>
                <a:prstDash val="solid"/>
                <a:round/>
                <a:headEnd/>
                <a:tailEnd/>
              </a:ln>
            </p:spPr>
            <p:txBody>
              <a:bodyPr/>
              <a:lstStyle/>
              <a:p>
                <a:endParaRPr lang="en-GB"/>
              </a:p>
            </p:txBody>
          </p:sp>
          <p:sp>
            <p:nvSpPr>
              <p:cNvPr id="17" name="Freeform 1677">
                <a:extLst>
                  <a:ext uri="{FF2B5EF4-FFF2-40B4-BE49-F238E27FC236}">
                    <a16:creationId xmlns:a16="http://schemas.microsoft.com/office/drawing/2014/main" id="{5E68DD13-B2C5-4F3F-B65D-491E5A857DA1}"/>
                  </a:ext>
                </a:extLst>
              </p:cNvPr>
              <p:cNvSpPr>
                <a:spLocks/>
              </p:cNvSpPr>
              <p:nvPr/>
            </p:nvSpPr>
            <p:spPr bwMode="auto">
              <a:xfrm>
                <a:off x="379" y="52"/>
                <a:ext cx="118" cy="136"/>
              </a:xfrm>
              <a:custGeom>
                <a:avLst/>
                <a:gdLst>
                  <a:gd name="T0" fmla="*/ 44 w 118"/>
                  <a:gd name="T1" fmla="*/ 135 h 136"/>
                  <a:gd name="T2" fmla="*/ 38 w 118"/>
                  <a:gd name="T3" fmla="*/ 136 h 136"/>
                  <a:gd name="T4" fmla="*/ 33 w 118"/>
                  <a:gd name="T5" fmla="*/ 136 h 136"/>
                  <a:gd name="T6" fmla="*/ 30 w 118"/>
                  <a:gd name="T7" fmla="*/ 131 h 136"/>
                  <a:gd name="T8" fmla="*/ 30 w 118"/>
                  <a:gd name="T9" fmla="*/ 126 h 136"/>
                  <a:gd name="T10" fmla="*/ 28 w 118"/>
                  <a:gd name="T11" fmla="*/ 122 h 136"/>
                  <a:gd name="T12" fmla="*/ 24 w 118"/>
                  <a:gd name="T13" fmla="*/ 118 h 136"/>
                  <a:gd name="T14" fmla="*/ 19 w 118"/>
                  <a:gd name="T15" fmla="*/ 115 h 136"/>
                  <a:gd name="T16" fmla="*/ 15 w 118"/>
                  <a:gd name="T17" fmla="*/ 114 h 136"/>
                  <a:gd name="T18" fmla="*/ 17 w 118"/>
                  <a:gd name="T19" fmla="*/ 105 h 136"/>
                  <a:gd name="T20" fmla="*/ 20 w 118"/>
                  <a:gd name="T21" fmla="*/ 97 h 136"/>
                  <a:gd name="T22" fmla="*/ 24 w 118"/>
                  <a:gd name="T23" fmla="*/ 89 h 136"/>
                  <a:gd name="T24" fmla="*/ 29 w 118"/>
                  <a:gd name="T25" fmla="*/ 82 h 136"/>
                  <a:gd name="T26" fmla="*/ 32 w 118"/>
                  <a:gd name="T27" fmla="*/ 74 h 136"/>
                  <a:gd name="T28" fmla="*/ 28 w 118"/>
                  <a:gd name="T29" fmla="*/ 64 h 136"/>
                  <a:gd name="T30" fmla="*/ 19 w 118"/>
                  <a:gd name="T31" fmla="*/ 65 h 136"/>
                  <a:gd name="T32" fmla="*/ 12 w 118"/>
                  <a:gd name="T33" fmla="*/ 64 h 136"/>
                  <a:gd name="T34" fmla="*/ 7 w 118"/>
                  <a:gd name="T35" fmla="*/ 57 h 136"/>
                  <a:gd name="T36" fmla="*/ 8 w 118"/>
                  <a:gd name="T37" fmla="*/ 47 h 136"/>
                  <a:gd name="T38" fmla="*/ 8 w 118"/>
                  <a:gd name="T39" fmla="*/ 36 h 136"/>
                  <a:gd name="T40" fmla="*/ 7 w 118"/>
                  <a:gd name="T41" fmla="*/ 26 h 136"/>
                  <a:gd name="T42" fmla="*/ 4 w 118"/>
                  <a:gd name="T43" fmla="*/ 17 h 136"/>
                  <a:gd name="T44" fmla="*/ 0 w 118"/>
                  <a:gd name="T45" fmla="*/ 9 h 136"/>
                  <a:gd name="T46" fmla="*/ 11 w 118"/>
                  <a:gd name="T47" fmla="*/ 9 h 136"/>
                  <a:gd name="T48" fmla="*/ 20 w 118"/>
                  <a:gd name="T49" fmla="*/ 9 h 136"/>
                  <a:gd name="T50" fmla="*/ 29 w 118"/>
                  <a:gd name="T51" fmla="*/ 6 h 136"/>
                  <a:gd name="T52" fmla="*/ 39 w 118"/>
                  <a:gd name="T53" fmla="*/ 6 h 136"/>
                  <a:gd name="T54" fmla="*/ 47 w 118"/>
                  <a:gd name="T55" fmla="*/ 2 h 136"/>
                  <a:gd name="T56" fmla="*/ 54 w 118"/>
                  <a:gd name="T57" fmla="*/ 2 h 136"/>
                  <a:gd name="T58" fmla="*/ 64 w 118"/>
                  <a:gd name="T59" fmla="*/ 10 h 136"/>
                  <a:gd name="T60" fmla="*/ 71 w 118"/>
                  <a:gd name="T61" fmla="*/ 17 h 136"/>
                  <a:gd name="T62" fmla="*/ 71 w 118"/>
                  <a:gd name="T63" fmla="*/ 24 h 136"/>
                  <a:gd name="T64" fmla="*/ 74 w 118"/>
                  <a:gd name="T65" fmla="*/ 29 h 136"/>
                  <a:gd name="T66" fmla="*/ 79 w 118"/>
                  <a:gd name="T67" fmla="*/ 35 h 136"/>
                  <a:gd name="T68" fmla="*/ 82 w 118"/>
                  <a:gd name="T69" fmla="*/ 43 h 136"/>
                  <a:gd name="T70" fmla="*/ 88 w 118"/>
                  <a:gd name="T71" fmla="*/ 53 h 136"/>
                  <a:gd name="T72" fmla="*/ 91 w 118"/>
                  <a:gd name="T73" fmla="*/ 61 h 136"/>
                  <a:gd name="T74" fmla="*/ 105 w 118"/>
                  <a:gd name="T75" fmla="*/ 60 h 136"/>
                  <a:gd name="T76" fmla="*/ 110 w 118"/>
                  <a:gd name="T77" fmla="*/ 71 h 136"/>
                  <a:gd name="T78" fmla="*/ 115 w 118"/>
                  <a:gd name="T79" fmla="*/ 78 h 136"/>
                  <a:gd name="T80" fmla="*/ 116 w 118"/>
                  <a:gd name="T81" fmla="*/ 84 h 136"/>
                  <a:gd name="T82" fmla="*/ 104 w 118"/>
                  <a:gd name="T83" fmla="*/ 86 h 136"/>
                  <a:gd name="T84" fmla="*/ 97 w 118"/>
                  <a:gd name="T85" fmla="*/ 90 h 136"/>
                  <a:gd name="T86" fmla="*/ 87 w 118"/>
                  <a:gd name="T87" fmla="*/ 91 h 136"/>
                  <a:gd name="T88" fmla="*/ 78 w 118"/>
                  <a:gd name="T89" fmla="*/ 93 h 136"/>
                  <a:gd name="T90" fmla="*/ 77 w 118"/>
                  <a:gd name="T91" fmla="*/ 103 h 136"/>
                  <a:gd name="T92" fmla="*/ 71 w 118"/>
                  <a:gd name="T93" fmla="*/ 106 h 136"/>
                  <a:gd name="T94" fmla="*/ 69 w 118"/>
                  <a:gd name="T95" fmla="*/ 97 h 136"/>
                  <a:gd name="T96" fmla="*/ 64 w 118"/>
                  <a:gd name="T97" fmla="*/ 103 h 136"/>
                  <a:gd name="T98" fmla="*/ 62 w 118"/>
                  <a:gd name="T99" fmla="*/ 108 h 136"/>
                  <a:gd name="T100" fmla="*/ 65 w 118"/>
                  <a:gd name="T101" fmla="*/ 116 h 136"/>
                  <a:gd name="T102" fmla="*/ 55 w 118"/>
                  <a:gd name="T103" fmla="*/ 119 h 136"/>
                  <a:gd name="T104" fmla="*/ 55 w 118"/>
                  <a:gd name="T105" fmla="*/ 127 h 136"/>
                  <a:gd name="T106" fmla="*/ 47 w 118"/>
                  <a:gd name="T107" fmla="*/ 13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36">
                    <a:moveTo>
                      <a:pt x="47" y="134"/>
                    </a:moveTo>
                    <a:lnTo>
                      <a:pt x="45" y="134"/>
                    </a:lnTo>
                    <a:lnTo>
                      <a:pt x="45" y="135"/>
                    </a:lnTo>
                    <a:lnTo>
                      <a:pt x="44" y="135"/>
                    </a:lnTo>
                    <a:lnTo>
                      <a:pt x="43" y="135"/>
                    </a:lnTo>
                    <a:lnTo>
                      <a:pt x="42" y="135"/>
                    </a:lnTo>
                    <a:lnTo>
                      <a:pt x="39" y="136"/>
                    </a:lnTo>
                    <a:lnTo>
                      <a:pt x="38" y="136"/>
                    </a:lnTo>
                    <a:lnTo>
                      <a:pt x="37" y="136"/>
                    </a:lnTo>
                    <a:lnTo>
                      <a:pt x="35" y="136"/>
                    </a:lnTo>
                    <a:lnTo>
                      <a:pt x="33" y="136"/>
                    </a:lnTo>
                    <a:lnTo>
                      <a:pt x="33" y="136"/>
                    </a:lnTo>
                    <a:lnTo>
                      <a:pt x="32" y="135"/>
                    </a:lnTo>
                    <a:lnTo>
                      <a:pt x="31" y="134"/>
                    </a:lnTo>
                    <a:lnTo>
                      <a:pt x="30" y="133"/>
                    </a:lnTo>
                    <a:lnTo>
                      <a:pt x="30" y="131"/>
                    </a:lnTo>
                    <a:lnTo>
                      <a:pt x="30" y="130"/>
                    </a:lnTo>
                    <a:lnTo>
                      <a:pt x="30" y="128"/>
                    </a:lnTo>
                    <a:lnTo>
                      <a:pt x="30" y="128"/>
                    </a:lnTo>
                    <a:lnTo>
                      <a:pt x="30" y="126"/>
                    </a:lnTo>
                    <a:lnTo>
                      <a:pt x="29" y="125"/>
                    </a:lnTo>
                    <a:lnTo>
                      <a:pt x="28" y="124"/>
                    </a:lnTo>
                    <a:lnTo>
                      <a:pt x="28" y="123"/>
                    </a:lnTo>
                    <a:lnTo>
                      <a:pt x="28" y="122"/>
                    </a:lnTo>
                    <a:lnTo>
                      <a:pt x="27" y="120"/>
                    </a:lnTo>
                    <a:lnTo>
                      <a:pt x="26" y="120"/>
                    </a:lnTo>
                    <a:lnTo>
                      <a:pt x="25" y="118"/>
                    </a:lnTo>
                    <a:lnTo>
                      <a:pt x="24" y="118"/>
                    </a:lnTo>
                    <a:lnTo>
                      <a:pt x="23" y="117"/>
                    </a:lnTo>
                    <a:lnTo>
                      <a:pt x="21" y="116"/>
                    </a:lnTo>
                    <a:lnTo>
                      <a:pt x="20" y="116"/>
                    </a:lnTo>
                    <a:lnTo>
                      <a:pt x="19" y="115"/>
                    </a:lnTo>
                    <a:lnTo>
                      <a:pt x="18" y="115"/>
                    </a:lnTo>
                    <a:lnTo>
                      <a:pt x="17" y="115"/>
                    </a:lnTo>
                    <a:lnTo>
                      <a:pt x="15" y="114"/>
                    </a:lnTo>
                    <a:lnTo>
                      <a:pt x="15" y="114"/>
                    </a:lnTo>
                    <a:lnTo>
                      <a:pt x="15" y="112"/>
                    </a:lnTo>
                    <a:lnTo>
                      <a:pt x="16" y="110"/>
                    </a:lnTo>
                    <a:lnTo>
                      <a:pt x="17" y="107"/>
                    </a:lnTo>
                    <a:lnTo>
                      <a:pt x="17" y="105"/>
                    </a:lnTo>
                    <a:lnTo>
                      <a:pt x="17" y="103"/>
                    </a:lnTo>
                    <a:lnTo>
                      <a:pt x="18" y="100"/>
                    </a:lnTo>
                    <a:lnTo>
                      <a:pt x="19" y="98"/>
                    </a:lnTo>
                    <a:lnTo>
                      <a:pt x="20" y="97"/>
                    </a:lnTo>
                    <a:lnTo>
                      <a:pt x="21" y="95"/>
                    </a:lnTo>
                    <a:lnTo>
                      <a:pt x="22" y="93"/>
                    </a:lnTo>
                    <a:lnTo>
                      <a:pt x="23" y="91"/>
                    </a:lnTo>
                    <a:lnTo>
                      <a:pt x="24" y="89"/>
                    </a:lnTo>
                    <a:lnTo>
                      <a:pt x="26" y="88"/>
                    </a:lnTo>
                    <a:lnTo>
                      <a:pt x="27" y="85"/>
                    </a:lnTo>
                    <a:lnTo>
                      <a:pt x="27" y="83"/>
                    </a:lnTo>
                    <a:lnTo>
                      <a:pt x="29" y="82"/>
                    </a:lnTo>
                    <a:lnTo>
                      <a:pt x="30" y="80"/>
                    </a:lnTo>
                    <a:lnTo>
                      <a:pt x="31" y="78"/>
                    </a:lnTo>
                    <a:lnTo>
                      <a:pt x="32" y="76"/>
                    </a:lnTo>
                    <a:lnTo>
                      <a:pt x="32" y="74"/>
                    </a:lnTo>
                    <a:lnTo>
                      <a:pt x="29" y="70"/>
                    </a:lnTo>
                    <a:lnTo>
                      <a:pt x="29" y="68"/>
                    </a:lnTo>
                    <a:lnTo>
                      <a:pt x="28" y="66"/>
                    </a:lnTo>
                    <a:lnTo>
                      <a:pt x="28" y="64"/>
                    </a:lnTo>
                    <a:lnTo>
                      <a:pt x="26" y="64"/>
                    </a:lnTo>
                    <a:lnTo>
                      <a:pt x="24" y="64"/>
                    </a:lnTo>
                    <a:lnTo>
                      <a:pt x="22" y="64"/>
                    </a:lnTo>
                    <a:lnTo>
                      <a:pt x="19" y="65"/>
                    </a:lnTo>
                    <a:lnTo>
                      <a:pt x="17" y="66"/>
                    </a:lnTo>
                    <a:lnTo>
                      <a:pt x="15" y="67"/>
                    </a:lnTo>
                    <a:lnTo>
                      <a:pt x="14" y="65"/>
                    </a:lnTo>
                    <a:lnTo>
                      <a:pt x="12" y="64"/>
                    </a:lnTo>
                    <a:lnTo>
                      <a:pt x="11" y="62"/>
                    </a:lnTo>
                    <a:lnTo>
                      <a:pt x="9" y="61"/>
                    </a:lnTo>
                    <a:lnTo>
                      <a:pt x="8" y="59"/>
                    </a:lnTo>
                    <a:lnTo>
                      <a:pt x="7" y="57"/>
                    </a:lnTo>
                    <a:lnTo>
                      <a:pt x="7" y="54"/>
                    </a:lnTo>
                    <a:lnTo>
                      <a:pt x="7" y="52"/>
                    </a:lnTo>
                    <a:lnTo>
                      <a:pt x="7" y="49"/>
                    </a:lnTo>
                    <a:lnTo>
                      <a:pt x="8" y="47"/>
                    </a:lnTo>
                    <a:lnTo>
                      <a:pt x="9" y="45"/>
                    </a:lnTo>
                    <a:lnTo>
                      <a:pt x="9" y="43"/>
                    </a:lnTo>
                    <a:lnTo>
                      <a:pt x="8" y="39"/>
                    </a:lnTo>
                    <a:lnTo>
                      <a:pt x="8" y="36"/>
                    </a:lnTo>
                    <a:lnTo>
                      <a:pt x="7" y="35"/>
                    </a:lnTo>
                    <a:lnTo>
                      <a:pt x="7" y="32"/>
                    </a:lnTo>
                    <a:lnTo>
                      <a:pt x="7" y="28"/>
                    </a:lnTo>
                    <a:lnTo>
                      <a:pt x="7" y="26"/>
                    </a:lnTo>
                    <a:lnTo>
                      <a:pt x="7" y="24"/>
                    </a:lnTo>
                    <a:lnTo>
                      <a:pt x="6" y="21"/>
                    </a:lnTo>
                    <a:lnTo>
                      <a:pt x="6" y="19"/>
                    </a:lnTo>
                    <a:lnTo>
                      <a:pt x="4" y="17"/>
                    </a:lnTo>
                    <a:lnTo>
                      <a:pt x="4" y="15"/>
                    </a:lnTo>
                    <a:lnTo>
                      <a:pt x="2" y="13"/>
                    </a:lnTo>
                    <a:lnTo>
                      <a:pt x="1" y="11"/>
                    </a:lnTo>
                    <a:lnTo>
                      <a:pt x="0" y="9"/>
                    </a:lnTo>
                    <a:lnTo>
                      <a:pt x="4" y="9"/>
                    </a:lnTo>
                    <a:lnTo>
                      <a:pt x="6" y="9"/>
                    </a:lnTo>
                    <a:lnTo>
                      <a:pt x="9" y="9"/>
                    </a:lnTo>
                    <a:lnTo>
                      <a:pt x="11" y="9"/>
                    </a:lnTo>
                    <a:lnTo>
                      <a:pt x="13" y="9"/>
                    </a:lnTo>
                    <a:lnTo>
                      <a:pt x="15" y="9"/>
                    </a:lnTo>
                    <a:lnTo>
                      <a:pt x="18" y="10"/>
                    </a:lnTo>
                    <a:lnTo>
                      <a:pt x="20" y="9"/>
                    </a:lnTo>
                    <a:lnTo>
                      <a:pt x="22" y="8"/>
                    </a:lnTo>
                    <a:lnTo>
                      <a:pt x="25" y="7"/>
                    </a:lnTo>
                    <a:lnTo>
                      <a:pt x="27" y="6"/>
                    </a:lnTo>
                    <a:lnTo>
                      <a:pt x="29" y="6"/>
                    </a:lnTo>
                    <a:lnTo>
                      <a:pt x="31" y="6"/>
                    </a:lnTo>
                    <a:lnTo>
                      <a:pt x="34" y="6"/>
                    </a:lnTo>
                    <a:lnTo>
                      <a:pt x="37" y="7"/>
                    </a:lnTo>
                    <a:lnTo>
                      <a:pt x="39" y="6"/>
                    </a:lnTo>
                    <a:lnTo>
                      <a:pt x="40" y="5"/>
                    </a:lnTo>
                    <a:lnTo>
                      <a:pt x="43" y="5"/>
                    </a:lnTo>
                    <a:lnTo>
                      <a:pt x="45" y="4"/>
                    </a:lnTo>
                    <a:lnTo>
                      <a:pt x="47" y="2"/>
                    </a:lnTo>
                    <a:lnTo>
                      <a:pt x="49" y="2"/>
                    </a:lnTo>
                    <a:lnTo>
                      <a:pt x="50" y="0"/>
                    </a:lnTo>
                    <a:lnTo>
                      <a:pt x="52" y="1"/>
                    </a:lnTo>
                    <a:lnTo>
                      <a:pt x="54" y="2"/>
                    </a:lnTo>
                    <a:lnTo>
                      <a:pt x="56" y="4"/>
                    </a:lnTo>
                    <a:lnTo>
                      <a:pt x="58" y="6"/>
                    </a:lnTo>
                    <a:lnTo>
                      <a:pt x="60" y="7"/>
                    </a:lnTo>
                    <a:lnTo>
                      <a:pt x="64" y="10"/>
                    </a:lnTo>
                    <a:lnTo>
                      <a:pt x="66" y="11"/>
                    </a:lnTo>
                    <a:lnTo>
                      <a:pt x="68" y="13"/>
                    </a:lnTo>
                    <a:lnTo>
                      <a:pt x="69" y="14"/>
                    </a:lnTo>
                    <a:lnTo>
                      <a:pt x="71" y="17"/>
                    </a:lnTo>
                    <a:lnTo>
                      <a:pt x="72" y="19"/>
                    </a:lnTo>
                    <a:lnTo>
                      <a:pt x="74" y="20"/>
                    </a:lnTo>
                    <a:lnTo>
                      <a:pt x="73" y="22"/>
                    </a:lnTo>
                    <a:lnTo>
                      <a:pt x="71" y="24"/>
                    </a:lnTo>
                    <a:lnTo>
                      <a:pt x="70" y="26"/>
                    </a:lnTo>
                    <a:lnTo>
                      <a:pt x="69" y="28"/>
                    </a:lnTo>
                    <a:lnTo>
                      <a:pt x="71" y="28"/>
                    </a:lnTo>
                    <a:lnTo>
                      <a:pt x="74" y="29"/>
                    </a:lnTo>
                    <a:lnTo>
                      <a:pt x="77" y="29"/>
                    </a:lnTo>
                    <a:lnTo>
                      <a:pt x="79" y="30"/>
                    </a:lnTo>
                    <a:lnTo>
                      <a:pt x="79" y="32"/>
                    </a:lnTo>
                    <a:lnTo>
                      <a:pt x="79" y="35"/>
                    </a:lnTo>
                    <a:lnTo>
                      <a:pt x="79" y="37"/>
                    </a:lnTo>
                    <a:lnTo>
                      <a:pt x="80" y="39"/>
                    </a:lnTo>
                    <a:lnTo>
                      <a:pt x="81" y="41"/>
                    </a:lnTo>
                    <a:lnTo>
                      <a:pt x="82" y="43"/>
                    </a:lnTo>
                    <a:lnTo>
                      <a:pt x="85" y="47"/>
                    </a:lnTo>
                    <a:lnTo>
                      <a:pt x="86" y="48"/>
                    </a:lnTo>
                    <a:lnTo>
                      <a:pt x="87" y="50"/>
                    </a:lnTo>
                    <a:lnTo>
                      <a:pt x="88" y="53"/>
                    </a:lnTo>
                    <a:lnTo>
                      <a:pt x="89" y="54"/>
                    </a:lnTo>
                    <a:lnTo>
                      <a:pt x="90" y="57"/>
                    </a:lnTo>
                    <a:lnTo>
                      <a:pt x="90" y="59"/>
                    </a:lnTo>
                    <a:lnTo>
                      <a:pt x="91" y="61"/>
                    </a:lnTo>
                    <a:lnTo>
                      <a:pt x="93" y="62"/>
                    </a:lnTo>
                    <a:lnTo>
                      <a:pt x="98" y="61"/>
                    </a:lnTo>
                    <a:lnTo>
                      <a:pt x="101" y="61"/>
                    </a:lnTo>
                    <a:lnTo>
                      <a:pt x="105" y="60"/>
                    </a:lnTo>
                    <a:lnTo>
                      <a:pt x="106" y="63"/>
                    </a:lnTo>
                    <a:lnTo>
                      <a:pt x="106" y="68"/>
                    </a:lnTo>
                    <a:lnTo>
                      <a:pt x="108" y="69"/>
                    </a:lnTo>
                    <a:lnTo>
                      <a:pt x="110" y="71"/>
                    </a:lnTo>
                    <a:lnTo>
                      <a:pt x="111" y="73"/>
                    </a:lnTo>
                    <a:lnTo>
                      <a:pt x="113" y="73"/>
                    </a:lnTo>
                    <a:lnTo>
                      <a:pt x="114" y="76"/>
                    </a:lnTo>
                    <a:lnTo>
                      <a:pt x="115" y="78"/>
                    </a:lnTo>
                    <a:lnTo>
                      <a:pt x="117" y="80"/>
                    </a:lnTo>
                    <a:lnTo>
                      <a:pt x="118" y="82"/>
                    </a:lnTo>
                    <a:lnTo>
                      <a:pt x="118" y="84"/>
                    </a:lnTo>
                    <a:lnTo>
                      <a:pt x="116" y="84"/>
                    </a:lnTo>
                    <a:lnTo>
                      <a:pt x="111" y="84"/>
                    </a:lnTo>
                    <a:lnTo>
                      <a:pt x="108" y="85"/>
                    </a:lnTo>
                    <a:lnTo>
                      <a:pt x="106" y="85"/>
                    </a:lnTo>
                    <a:lnTo>
                      <a:pt x="104" y="86"/>
                    </a:lnTo>
                    <a:lnTo>
                      <a:pt x="102" y="86"/>
                    </a:lnTo>
                    <a:lnTo>
                      <a:pt x="100" y="86"/>
                    </a:lnTo>
                    <a:lnTo>
                      <a:pt x="97" y="87"/>
                    </a:lnTo>
                    <a:lnTo>
                      <a:pt x="97" y="90"/>
                    </a:lnTo>
                    <a:lnTo>
                      <a:pt x="95" y="90"/>
                    </a:lnTo>
                    <a:lnTo>
                      <a:pt x="92" y="91"/>
                    </a:lnTo>
                    <a:lnTo>
                      <a:pt x="90" y="91"/>
                    </a:lnTo>
                    <a:lnTo>
                      <a:pt x="87" y="91"/>
                    </a:lnTo>
                    <a:lnTo>
                      <a:pt x="85" y="92"/>
                    </a:lnTo>
                    <a:lnTo>
                      <a:pt x="82" y="92"/>
                    </a:lnTo>
                    <a:lnTo>
                      <a:pt x="80" y="93"/>
                    </a:lnTo>
                    <a:lnTo>
                      <a:pt x="78" y="93"/>
                    </a:lnTo>
                    <a:lnTo>
                      <a:pt x="78" y="96"/>
                    </a:lnTo>
                    <a:lnTo>
                      <a:pt x="78" y="100"/>
                    </a:lnTo>
                    <a:lnTo>
                      <a:pt x="79" y="102"/>
                    </a:lnTo>
                    <a:lnTo>
                      <a:pt x="77" y="103"/>
                    </a:lnTo>
                    <a:lnTo>
                      <a:pt x="77" y="106"/>
                    </a:lnTo>
                    <a:lnTo>
                      <a:pt x="75" y="106"/>
                    </a:lnTo>
                    <a:lnTo>
                      <a:pt x="73" y="107"/>
                    </a:lnTo>
                    <a:lnTo>
                      <a:pt x="71" y="106"/>
                    </a:lnTo>
                    <a:lnTo>
                      <a:pt x="71" y="104"/>
                    </a:lnTo>
                    <a:lnTo>
                      <a:pt x="70" y="102"/>
                    </a:lnTo>
                    <a:lnTo>
                      <a:pt x="70" y="99"/>
                    </a:lnTo>
                    <a:lnTo>
                      <a:pt x="69" y="97"/>
                    </a:lnTo>
                    <a:lnTo>
                      <a:pt x="67" y="98"/>
                    </a:lnTo>
                    <a:lnTo>
                      <a:pt x="67" y="101"/>
                    </a:lnTo>
                    <a:lnTo>
                      <a:pt x="65" y="101"/>
                    </a:lnTo>
                    <a:lnTo>
                      <a:pt x="64" y="103"/>
                    </a:lnTo>
                    <a:lnTo>
                      <a:pt x="65" y="105"/>
                    </a:lnTo>
                    <a:lnTo>
                      <a:pt x="65" y="107"/>
                    </a:lnTo>
                    <a:lnTo>
                      <a:pt x="64" y="106"/>
                    </a:lnTo>
                    <a:lnTo>
                      <a:pt x="62" y="108"/>
                    </a:lnTo>
                    <a:lnTo>
                      <a:pt x="63" y="110"/>
                    </a:lnTo>
                    <a:lnTo>
                      <a:pt x="64" y="112"/>
                    </a:lnTo>
                    <a:lnTo>
                      <a:pt x="64" y="114"/>
                    </a:lnTo>
                    <a:lnTo>
                      <a:pt x="65" y="116"/>
                    </a:lnTo>
                    <a:lnTo>
                      <a:pt x="62" y="118"/>
                    </a:lnTo>
                    <a:lnTo>
                      <a:pt x="60" y="118"/>
                    </a:lnTo>
                    <a:lnTo>
                      <a:pt x="57" y="118"/>
                    </a:lnTo>
                    <a:lnTo>
                      <a:pt x="55" y="119"/>
                    </a:lnTo>
                    <a:lnTo>
                      <a:pt x="56" y="121"/>
                    </a:lnTo>
                    <a:lnTo>
                      <a:pt x="57" y="123"/>
                    </a:lnTo>
                    <a:lnTo>
                      <a:pt x="56" y="126"/>
                    </a:lnTo>
                    <a:lnTo>
                      <a:pt x="55" y="127"/>
                    </a:lnTo>
                    <a:lnTo>
                      <a:pt x="52" y="127"/>
                    </a:lnTo>
                    <a:lnTo>
                      <a:pt x="50" y="128"/>
                    </a:lnTo>
                    <a:lnTo>
                      <a:pt x="48" y="130"/>
                    </a:lnTo>
                    <a:lnTo>
                      <a:pt x="47" y="131"/>
                    </a:lnTo>
                    <a:lnTo>
                      <a:pt x="47" y="134"/>
                    </a:lnTo>
                    <a:close/>
                  </a:path>
                </a:pathLst>
              </a:custGeom>
              <a:solidFill>
                <a:srgbClr val="7EA3B2"/>
              </a:solidFill>
              <a:ln w="19050">
                <a:solidFill>
                  <a:srgbClr val="000000"/>
                </a:solidFill>
                <a:prstDash val="solid"/>
                <a:round/>
                <a:headEnd/>
                <a:tailEnd/>
              </a:ln>
            </p:spPr>
            <p:txBody>
              <a:bodyPr/>
              <a:lstStyle/>
              <a:p>
                <a:endParaRPr lang="en-GB"/>
              </a:p>
            </p:txBody>
          </p:sp>
          <p:sp>
            <p:nvSpPr>
              <p:cNvPr id="18" name="Freeform 1678">
                <a:extLst>
                  <a:ext uri="{FF2B5EF4-FFF2-40B4-BE49-F238E27FC236}">
                    <a16:creationId xmlns:a16="http://schemas.microsoft.com/office/drawing/2014/main" id="{128D9801-870E-4780-ADFB-FBBA7C056CDC}"/>
                  </a:ext>
                </a:extLst>
              </p:cNvPr>
              <p:cNvSpPr>
                <a:spLocks/>
              </p:cNvSpPr>
              <p:nvPr/>
            </p:nvSpPr>
            <p:spPr bwMode="auto">
              <a:xfrm>
                <a:off x="215" y="111"/>
                <a:ext cx="39" cy="54"/>
              </a:xfrm>
              <a:custGeom>
                <a:avLst/>
                <a:gdLst>
                  <a:gd name="T0" fmla="*/ 2 w 39"/>
                  <a:gd name="T1" fmla="*/ 4 h 54"/>
                  <a:gd name="T2" fmla="*/ 5 w 39"/>
                  <a:gd name="T3" fmla="*/ 2 h 54"/>
                  <a:gd name="T4" fmla="*/ 10 w 39"/>
                  <a:gd name="T5" fmla="*/ 1 h 54"/>
                  <a:gd name="T6" fmla="*/ 14 w 39"/>
                  <a:gd name="T7" fmla="*/ 1 h 54"/>
                  <a:gd name="T8" fmla="*/ 18 w 39"/>
                  <a:gd name="T9" fmla="*/ 6 h 54"/>
                  <a:gd name="T10" fmla="*/ 22 w 39"/>
                  <a:gd name="T11" fmla="*/ 9 h 54"/>
                  <a:gd name="T12" fmla="*/ 26 w 39"/>
                  <a:gd name="T13" fmla="*/ 13 h 54"/>
                  <a:gd name="T14" fmla="*/ 30 w 39"/>
                  <a:gd name="T15" fmla="*/ 15 h 54"/>
                  <a:gd name="T16" fmla="*/ 31 w 39"/>
                  <a:gd name="T17" fmla="*/ 19 h 54"/>
                  <a:gd name="T18" fmla="*/ 35 w 39"/>
                  <a:gd name="T19" fmla="*/ 21 h 54"/>
                  <a:gd name="T20" fmla="*/ 38 w 39"/>
                  <a:gd name="T21" fmla="*/ 24 h 54"/>
                  <a:gd name="T22" fmla="*/ 37 w 39"/>
                  <a:gd name="T23" fmla="*/ 27 h 54"/>
                  <a:gd name="T24" fmla="*/ 34 w 39"/>
                  <a:gd name="T25" fmla="*/ 31 h 54"/>
                  <a:gd name="T26" fmla="*/ 32 w 39"/>
                  <a:gd name="T27" fmla="*/ 36 h 54"/>
                  <a:gd name="T28" fmla="*/ 29 w 39"/>
                  <a:gd name="T29" fmla="*/ 39 h 54"/>
                  <a:gd name="T30" fmla="*/ 29 w 39"/>
                  <a:gd name="T31" fmla="*/ 43 h 54"/>
                  <a:gd name="T32" fmla="*/ 35 w 39"/>
                  <a:gd name="T33" fmla="*/ 46 h 54"/>
                  <a:gd name="T34" fmla="*/ 35 w 39"/>
                  <a:gd name="T35" fmla="*/ 51 h 54"/>
                  <a:gd name="T36" fmla="*/ 30 w 39"/>
                  <a:gd name="T37" fmla="*/ 51 h 54"/>
                  <a:gd name="T38" fmla="*/ 27 w 39"/>
                  <a:gd name="T39" fmla="*/ 51 h 54"/>
                  <a:gd name="T40" fmla="*/ 23 w 39"/>
                  <a:gd name="T41" fmla="*/ 54 h 54"/>
                  <a:gd name="T42" fmla="*/ 21 w 39"/>
                  <a:gd name="T43" fmla="*/ 49 h 54"/>
                  <a:gd name="T44" fmla="*/ 17 w 39"/>
                  <a:gd name="T45" fmla="*/ 47 h 54"/>
                  <a:gd name="T46" fmla="*/ 15 w 39"/>
                  <a:gd name="T47" fmla="*/ 42 h 54"/>
                  <a:gd name="T48" fmla="*/ 12 w 39"/>
                  <a:gd name="T49" fmla="*/ 39 h 54"/>
                  <a:gd name="T50" fmla="*/ 12 w 39"/>
                  <a:gd name="T51" fmla="*/ 35 h 54"/>
                  <a:gd name="T52" fmla="*/ 10 w 39"/>
                  <a:gd name="T53" fmla="*/ 30 h 54"/>
                  <a:gd name="T54" fmla="*/ 9 w 39"/>
                  <a:gd name="T55" fmla="*/ 26 h 54"/>
                  <a:gd name="T56" fmla="*/ 6 w 39"/>
                  <a:gd name="T57" fmla="*/ 22 h 54"/>
                  <a:gd name="T58" fmla="*/ 3 w 39"/>
                  <a:gd name="T59" fmla="*/ 19 h 54"/>
                  <a:gd name="T60" fmla="*/ 1 w 39"/>
                  <a:gd name="T61" fmla="*/ 13 h 54"/>
                  <a:gd name="T62" fmla="*/ 0 w 39"/>
                  <a:gd name="T63"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54">
                    <a:moveTo>
                      <a:pt x="0" y="6"/>
                    </a:moveTo>
                    <a:lnTo>
                      <a:pt x="2" y="4"/>
                    </a:lnTo>
                    <a:lnTo>
                      <a:pt x="4" y="3"/>
                    </a:lnTo>
                    <a:lnTo>
                      <a:pt x="5" y="2"/>
                    </a:lnTo>
                    <a:lnTo>
                      <a:pt x="8" y="1"/>
                    </a:lnTo>
                    <a:lnTo>
                      <a:pt x="10" y="1"/>
                    </a:lnTo>
                    <a:lnTo>
                      <a:pt x="12" y="0"/>
                    </a:lnTo>
                    <a:lnTo>
                      <a:pt x="14" y="1"/>
                    </a:lnTo>
                    <a:lnTo>
                      <a:pt x="15" y="3"/>
                    </a:lnTo>
                    <a:lnTo>
                      <a:pt x="18" y="6"/>
                    </a:lnTo>
                    <a:lnTo>
                      <a:pt x="20" y="7"/>
                    </a:lnTo>
                    <a:lnTo>
                      <a:pt x="22" y="9"/>
                    </a:lnTo>
                    <a:lnTo>
                      <a:pt x="24" y="12"/>
                    </a:lnTo>
                    <a:lnTo>
                      <a:pt x="26" y="13"/>
                    </a:lnTo>
                    <a:lnTo>
                      <a:pt x="29" y="13"/>
                    </a:lnTo>
                    <a:lnTo>
                      <a:pt x="30" y="15"/>
                    </a:lnTo>
                    <a:lnTo>
                      <a:pt x="31" y="17"/>
                    </a:lnTo>
                    <a:lnTo>
                      <a:pt x="31" y="19"/>
                    </a:lnTo>
                    <a:lnTo>
                      <a:pt x="33" y="21"/>
                    </a:lnTo>
                    <a:lnTo>
                      <a:pt x="35" y="21"/>
                    </a:lnTo>
                    <a:lnTo>
                      <a:pt x="37" y="22"/>
                    </a:lnTo>
                    <a:lnTo>
                      <a:pt x="38" y="24"/>
                    </a:lnTo>
                    <a:lnTo>
                      <a:pt x="39" y="26"/>
                    </a:lnTo>
                    <a:lnTo>
                      <a:pt x="37" y="27"/>
                    </a:lnTo>
                    <a:lnTo>
                      <a:pt x="35" y="28"/>
                    </a:lnTo>
                    <a:lnTo>
                      <a:pt x="34" y="31"/>
                    </a:lnTo>
                    <a:lnTo>
                      <a:pt x="34" y="34"/>
                    </a:lnTo>
                    <a:lnTo>
                      <a:pt x="32" y="36"/>
                    </a:lnTo>
                    <a:lnTo>
                      <a:pt x="31" y="38"/>
                    </a:lnTo>
                    <a:lnTo>
                      <a:pt x="29" y="39"/>
                    </a:lnTo>
                    <a:lnTo>
                      <a:pt x="28" y="41"/>
                    </a:lnTo>
                    <a:lnTo>
                      <a:pt x="29" y="43"/>
                    </a:lnTo>
                    <a:lnTo>
                      <a:pt x="33" y="45"/>
                    </a:lnTo>
                    <a:lnTo>
                      <a:pt x="35" y="46"/>
                    </a:lnTo>
                    <a:lnTo>
                      <a:pt x="35" y="49"/>
                    </a:lnTo>
                    <a:lnTo>
                      <a:pt x="35" y="51"/>
                    </a:lnTo>
                    <a:lnTo>
                      <a:pt x="32" y="52"/>
                    </a:lnTo>
                    <a:lnTo>
                      <a:pt x="30" y="51"/>
                    </a:lnTo>
                    <a:lnTo>
                      <a:pt x="29" y="49"/>
                    </a:lnTo>
                    <a:lnTo>
                      <a:pt x="27" y="51"/>
                    </a:lnTo>
                    <a:lnTo>
                      <a:pt x="25" y="52"/>
                    </a:lnTo>
                    <a:lnTo>
                      <a:pt x="23" y="54"/>
                    </a:lnTo>
                    <a:lnTo>
                      <a:pt x="22" y="51"/>
                    </a:lnTo>
                    <a:lnTo>
                      <a:pt x="21" y="49"/>
                    </a:lnTo>
                    <a:lnTo>
                      <a:pt x="19" y="49"/>
                    </a:lnTo>
                    <a:lnTo>
                      <a:pt x="17" y="47"/>
                    </a:lnTo>
                    <a:lnTo>
                      <a:pt x="17" y="44"/>
                    </a:lnTo>
                    <a:lnTo>
                      <a:pt x="15" y="42"/>
                    </a:lnTo>
                    <a:lnTo>
                      <a:pt x="12" y="42"/>
                    </a:lnTo>
                    <a:lnTo>
                      <a:pt x="12" y="39"/>
                    </a:lnTo>
                    <a:lnTo>
                      <a:pt x="12" y="37"/>
                    </a:lnTo>
                    <a:lnTo>
                      <a:pt x="12" y="35"/>
                    </a:lnTo>
                    <a:lnTo>
                      <a:pt x="11" y="33"/>
                    </a:lnTo>
                    <a:lnTo>
                      <a:pt x="10" y="30"/>
                    </a:lnTo>
                    <a:lnTo>
                      <a:pt x="10" y="28"/>
                    </a:lnTo>
                    <a:lnTo>
                      <a:pt x="9" y="26"/>
                    </a:lnTo>
                    <a:lnTo>
                      <a:pt x="7" y="24"/>
                    </a:lnTo>
                    <a:lnTo>
                      <a:pt x="6" y="22"/>
                    </a:lnTo>
                    <a:lnTo>
                      <a:pt x="5" y="20"/>
                    </a:lnTo>
                    <a:lnTo>
                      <a:pt x="3" y="19"/>
                    </a:lnTo>
                    <a:lnTo>
                      <a:pt x="2" y="16"/>
                    </a:lnTo>
                    <a:lnTo>
                      <a:pt x="1" y="13"/>
                    </a:lnTo>
                    <a:lnTo>
                      <a:pt x="1" y="11"/>
                    </a:lnTo>
                    <a:lnTo>
                      <a:pt x="0" y="9"/>
                    </a:lnTo>
                    <a:lnTo>
                      <a:pt x="0" y="6"/>
                    </a:lnTo>
                    <a:close/>
                  </a:path>
                </a:pathLst>
              </a:custGeom>
              <a:solidFill>
                <a:srgbClr val="7EA3B2"/>
              </a:solidFill>
              <a:ln w="19050">
                <a:solidFill>
                  <a:srgbClr val="000000"/>
                </a:solidFill>
                <a:prstDash val="solid"/>
                <a:round/>
                <a:headEnd/>
                <a:tailEnd/>
              </a:ln>
            </p:spPr>
            <p:txBody>
              <a:bodyPr/>
              <a:lstStyle/>
              <a:p>
                <a:endParaRPr lang="en-GB"/>
              </a:p>
            </p:txBody>
          </p:sp>
          <p:sp>
            <p:nvSpPr>
              <p:cNvPr id="19" name="Freeform 1679">
                <a:extLst>
                  <a:ext uri="{FF2B5EF4-FFF2-40B4-BE49-F238E27FC236}">
                    <a16:creationId xmlns:a16="http://schemas.microsoft.com/office/drawing/2014/main" id="{9E97437A-C07D-495B-96F7-AE89C6515699}"/>
                  </a:ext>
                </a:extLst>
              </p:cNvPr>
              <p:cNvSpPr>
                <a:spLocks/>
              </p:cNvSpPr>
              <p:nvPr/>
            </p:nvSpPr>
            <p:spPr bwMode="auto">
              <a:xfrm>
                <a:off x="287" y="120"/>
                <a:ext cx="71" cy="62"/>
              </a:xfrm>
              <a:custGeom>
                <a:avLst/>
                <a:gdLst>
                  <a:gd name="T0" fmla="*/ 2 w 71"/>
                  <a:gd name="T1" fmla="*/ 16 h 62"/>
                  <a:gd name="T2" fmla="*/ 2 w 71"/>
                  <a:gd name="T3" fmla="*/ 12 h 62"/>
                  <a:gd name="T4" fmla="*/ 7 w 71"/>
                  <a:gd name="T5" fmla="*/ 11 h 62"/>
                  <a:gd name="T6" fmla="*/ 9 w 71"/>
                  <a:gd name="T7" fmla="*/ 12 h 62"/>
                  <a:gd name="T8" fmla="*/ 14 w 71"/>
                  <a:gd name="T9" fmla="*/ 11 h 62"/>
                  <a:gd name="T10" fmla="*/ 18 w 71"/>
                  <a:gd name="T11" fmla="*/ 11 h 62"/>
                  <a:gd name="T12" fmla="*/ 21 w 71"/>
                  <a:gd name="T13" fmla="*/ 9 h 62"/>
                  <a:gd name="T14" fmla="*/ 24 w 71"/>
                  <a:gd name="T15" fmla="*/ 7 h 62"/>
                  <a:gd name="T16" fmla="*/ 30 w 71"/>
                  <a:gd name="T17" fmla="*/ 9 h 62"/>
                  <a:gd name="T18" fmla="*/ 35 w 71"/>
                  <a:gd name="T19" fmla="*/ 7 h 62"/>
                  <a:gd name="T20" fmla="*/ 38 w 71"/>
                  <a:gd name="T21" fmla="*/ 5 h 62"/>
                  <a:gd name="T22" fmla="*/ 37 w 71"/>
                  <a:gd name="T23" fmla="*/ 1 h 62"/>
                  <a:gd name="T24" fmla="*/ 42 w 71"/>
                  <a:gd name="T25" fmla="*/ 0 h 62"/>
                  <a:gd name="T26" fmla="*/ 45 w 71"/>
                  <a:gd name="T27" fmla="*/ 3 h 62"/>
                  <a:gd name="T28" fmla="*/ 48 w 71"/>
                  <a:gd name="T29" fmla="*/ 6 h 62"/>
                  <a:gd name="T30" fmla="*/ 52 w 71"/>
                  <a:gd name="T31" fmla="*/ 8 h 62"/>
                  <a:gd name="T32" fmla="*/ 53 w 71"/>
                  <a:gd name="T33" fmla="*/ 13 h 62"/>
                  <a:gd name="T34" fmla="*/ 53 w 71"/>
                  <a:gd name="T35" fmla="*/ 17 h 62"/>
                  <a:gd name="T36" fmla="*/ 52 w 71"/>
                  <a:gd name="T37" fmla="*/ 19 h 62"/>
                  <a:gd name="T38" fmla="*/ 53 w 71"/>
                  <a:gd name="T39" fmla="*/ 24 h 62"/>
                  <a:gd name="T40" fmla="*/ 55 w 71"/>
                  <a:gd name="T41" fmla="*/ 28 h 62"/>
                  <a:gd name="T42" fmla="*/ 58 w 71"/>
                  <a:gd name="T43" fmla="*/ 31 h 62"/>
                  <a:gd name="T44" fmla="*/ 62 w 71"/>
                  <a:gd name="T45" fmla="*/ 34 h 62"/>
                  <a:gd name="T46" fmla="*/ 66 w 71"/>
                  <a:gd name="T47" fmla="*/ 34 h 62"/>
                  <a:gd name="T48" fmla="*/ 68 w 71"/>
                  <a:gd name="T49" fmla="*/ 37 h 62"/>
                  <a:gd name="T50" fmla="*/ 69 w 71"/>
                  <a:gd name="T51" fmla="*/ 41 h 62"/>
                  <a:gd name="T52" fmla="*/ 71 w 71"/>
                  <a:gd name="T53" fmla="*/ 44 h 62"/>
                  <a:gd name="T54" fmla="*/ 68 w 71"/>
                  <a:gd name="T55" fmla="*/ 45 h 62"/>
                  <a:gd name="T56" fmla="*/ 66 w 71"/>
                  <a:gd name="T57" fmla="*/ 45 h 62"/>
                  <a:gd name="T58" fmla="*/ 64 w 71"/>
                  <a:gd name="T59" fmla="*/ 47 h 62"/>
                  <a:gd name="T60" fmla="*/ 63 w 71"/>
                  <a:gd name="T61" fmla="*/ 48 h 62"/>
                  <a:gd name="T62" fmla="*/ 61 w 71"/>
                  <a:gd name="T63" fmla="*/ 51 h 62"/>
                  <a:gd name="T64" fmla="*/ 59 w 71"/>
                  <a:gd name="T65" fmla="*/ 55 h 62"/>
                  <a:gd name="T66" fmla="*/ 58 w 71"/>
                  <a:gd name="T67" fmla="*/ 57 h 62"/>
                  <a:gd name="T68" fmla="*/ 57 w 71"/>
                  <a:gd name="T69" fmla="*/ 59 h 62"/>
                  <a:gd name="T70" fmla="*/ 55 w 71"/>
                  <a:gd name="T71" fmla="*/ 60 h 62"/>
                  <a:gd name="T72" fmla="*/ 51 w 71"/>
                  <a:gd name="T73" fmla="*/ 60 h 62"/>
                  <a:gd name="T74" fmla="*/ 49 w 71"/>
                  <a:gd name="T75" fmla="*/ 61 h 62"/>
                  <a:gd name="T76" fmla="*/ 46 w 71"/>
                  <a:gd name="T77" fmla="*/ 60 h 62"/>
                  <a:gd name="T78" fmla="*/ 44 w 71"/>
                  <a:gd name="T79" fmla="*/ 60 h 62"/>
                  <a:gd name="T80" fmla="*/ 41 w 71"/>
                  <a:gd name="T81" fmla="*/ 60 h 62"/>
                  <a:gd name="T82" fmla="*/ 36 w 71"/>
                  <a:gd name="T83" fmla="*/ 60 h 62"/>
                  <a:gd name="T84" fmla="*/ 34 w 71"/>
                  <a:gd name="T85" fmla="*/ 60 h 62"/>
                  <a:gd name="T86" fmla="*/ 32 w 71"/>
                  <a:gd name="T87" fmla="*/ 61 h 62"/>
                  <a:gd name="T88" fmla="*/ 30 w 71"/>
                  <a:gd name="T89" fmla="*/ 61 h 62"/>
                  <a:gd name="T90" fmla="*/ 28 w 71"/>
                  <a:gd name="T91" fmla="*/ 61 h 62"/>
                  <a:gd name="T92" fmla="*/ 26 w 71"/>
                  <a:gd name="T93" fmla="*/ 61 h 62"/>
                  <a:gd name="T94" fmla="*/ 24 w 71"/>
                  <a:gd name="T95" fmla="*/ 59 h 62"/>
                  <a:gd name="T96" fmla="*/ 22 w 71"/>
                  <a:gd name="T97" fmla="*/ 57 h 62"/>
                  <a:gd name="T98" fmla="*/ 21 w 71"/>
                  <a:gd name="T99" fmla="*/ 55 h 62"/>
                  <a:gd name="T100" fmla="*/ 20 w 71"/>
                  <a:gd name="T101" fmla="*/ 54 h 62"/>
                  <a:gd name="T102" fmla="*/ 19 w 71"/>
                  <a:gd name="T103" fmla="*/ 52 h 62"/>
                  <a:gd name="T104" fmla="*/ 18 w 71"/>
                  <a:gd name="T105" fmla="*/ 48 h 62"/>
                  <a:gd name="T106" fmla="*/ 15 w 71"/>
                  <a:gd name="T107" fmla="*/ 48 h 62"/>
                  <a:gd name="T108" fmla="*/ 13 w 71"/>
                  <a:gd name="T109" fmla="*/ 45 h 62"/>
                  <a:gd name="T110" fmla="*/ 10 w 71"/>
                  <a:gd name="T111" fmla="*/ 44 h 62"/>
                  <a:gd name="T112" fmla="*/ 8 w 71"/>
                  <a:gd name="T113" fmla="*/ 38 h 62"/>
                  <a:gd name="T114" fmla="*/ 7 w 71"/>
                  <a:gd name="T115" fmla="*/ 34 h 62"/>
                  <a:gd name="T116" fmla="*/ 3 w 71"/>
                  <a:gd name="T117" fmla="*/ 31 h 62"/>
                  <a:gd name="T118" fmla="*/ 1 w 71"/>
                  <a:gd name="T119" fmla="*/ 27 h 62"/>
                  <a:gd name="T120" fmla="*/ 1 w 71"/>
                  <a:gd name="T121" fmla="*/ 24 h 62"/>
                  <a:gd name="T122" fmla="*/ 3 w 71"/>
                  <a:gd name="T123"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62">
                    <a:moveTo>
                      <a:pt x="3" y="20"/>
                    </a:moveTo>
                    <a:lnTo>
                      <a:pt x="2" y="16"/>
                    </a:lnTo>
                    <a:lnTo>
                      <a:pt x="1" y="14"/>
                    </a:lnTo>
                    <a:lnTo>
                      <a:pt x="2" y="12"/>
                    </a:lnTo>
                    <a:lnTo>
                      <a:pt x="5" y="11"/>
                    </a:lnTo>
                    <a:lnTo>
                      <a:pt x="7" y="11"/>
                    </a:lnTo>
                    <a:lnTo>
                      <a:pt x="7" y="13"/>
                    </a:lnTo>
                    <a:lnTo>
                      <a:pt x="9" y="12"/>
                    </a:lnTo>
                    <a:lnTo>
                      <a:pt x="11" y="12"/>
                    </a:lnTo>
                    <a:lnTo>
                      <a:pt x="14" y="11"/>
                    </a:lnTo>
                    <a:lnTo>
                      <a:pt x="16" y="12"/>
                    </a:lnTo>
                    <a:lnTo>
                      <a:pt x="18" y="11"/>
                    </a:lnTo>
                    <a:lnTo>
                      <a:pt x="19" y="9"/>
                    </a:lnTo>
                    <a:lnTo>
                      <a:pt x="21" y="9"/>
                    </a:lnTo>
                    <a:lnTo>
                      <a:pt x="24" y="9"/>
                    </a:lnTo>
                    <a:lnTo>
                      <a:pt x="24" y="7"/>
                    </a:lnTo>
                    <a:lnTo>
                      <a:pt x="27" y="9"/>
                    </a:lnTo>
                    <a:lnTo>
                      <a:pt x="30" y="9"/>
                    </a:lnTo>
                    <a:lnTo>
                      <a:pt x="32" y="8"/>
                    </a:lnTo>
                    <a:lnTo>
                      <a:pt x="35" y="7"/>
                    </a:lnTo>
                    <a:lnTo>
                      <a:pt x="39" y="7"/>
                    </a:lnTo>
                    <a:lnTo>
                      <a:pt x="38" y="5"/>
                    </a:lnTo>
                    <a:lnTo>
                      <a:pt x="38" y="4"/>
                    </a:lnTo>
                    <a:lnTo>
                      <a:pt x="37" y="1"/>
                    </a:lnTo>
                    <a:lnTo>
                      <a:pt x="40" y="0"/>
                    </a:lnTo>
                    <a:lnTo>
                      <a:pt x="42" y="0"/>
                    </a:lnTo>
                    <a:lnTo>
                      <a:pt x="43" y="1"/>
                    </a:lnTo>
                    <a:lnTo>
                      <a:pt x="45" y="3"/>
                    </a:lnTo>
                    <a:lnTo>
                      <a:pt x="46" y="5"/>
                    </a:lnTo>
                    <a:lnTo>
                      <a:pt x="48" y="6"/>
                    </a:lnTo>
                    <a:lnTo>
                      <a:pt x="51" y="6"/>
                    </a:lnTo>
                    <a:lnTo>
                      <a:pt x="52" y="8"/>
                    </a:lnTo>
                    <a:lnTo>
                      <a:pt x="53" y="10"/>
                    </a:lnTo>
                    <a:lnTo>
                      <a:pt x="53" y="13"/>
                    </a:lnTo>
                    <a:lnTo>
                      <a:pt x="53" y="15"/>
                    </a:lnTo>
                    <a:lnTo>
                      <a:pt x="53" y="17"/>
                    </a:lnTo>
                    <a:lnTo>
                      <a:pt x="53" y="17"/>
                    </a:lnTo>
                    <a:lnTo>
                      <a:pt x="52" y="19"/>
                    </a:lnTo>
                    <a:lnTo>
                      <a:pt x="52" y="22"/>
                    </a:lnTo>
                    <a:lnTo>
                      <a:pt x="53" y="24"/>
                    </a:lnTo>
                    <a:lnTo>
                      <a:pt x="54" y="26"/>
                    </a:lnTo>
                    <a:lnTo>
                      <a:pt x="55" y="28"/>
                    </a:lnTo>
                    <a:lnTo>
                      <a:pt x="56" y="30"/>
                    </a:lnTo>
                    <a:lnTo>
                      <a:pt x="58" y="31"/>
                    </a:lnTo>
                    <a:lnTo>
                      <a:pt x="60" y="32"/>
                    </a:lnTo>
                    <a:lnTo>
                      <a:pt x="62" y="34"/>
                    </a:lnTo>
                    <a:lnTo>
                      <a:pt x="64" y="35"/>
                    </a:lnTo>
                    <a:lnTo>
                      <a:pt x="66" y="34"/>
                    </a:lnTo>
                    <a:lnTo>
                      <a:pt x="68" y="35"/>
                    </a:lnTo>
                    <a:lnTo>
                      <a:pt x="68" y="37"/>
                    </a:lnTo>
                    <a:lnTo>
                      <a:pt x="69" y="39"/>
                    </a:lnTo>
                    <a:lnTo>
                      <a:pt x="69" y="41"/>
                    </a:lnTo>
                    <a:lnTo>
                      <a:pt x="70" y="43"/>
                    </a:lnTo>
                    <a:lnTo>
                      <a:pt x="71" y="44"/>
                    </a:lnTo>
                    <a:lnTo>
                      <a:pt x="69" y="44"/>
                    </a:lnTo>
                    <a:lnTo>
                      <a:pt x="68" y="45"/>
                    </a:lnTo>
                    <a:lnTo>
                      <a:pt x="67" y="45"/>
                    </a:lnTo>
                    <a:lnTo>
                      <a:pt x="66" y="45"/>
                    </a:lnTo>
                    <a:lnTo>
                      <a:pt x="65" y="46"/>
                    </a:lnTo>
                    <a:lnTo>
                      <a:pt x="64" y="47"/>
                    </a:lnTo>
                    <a:lnTo>
                      <a:pt x="63" y="47"/>
                    </a:lnTo>
                    <a:lnTo>
                      <a:pt x="63" y="48"/>
                    </a:lnTo>
                    <a:lnTo>
                      <a:pt x="62" y="50"/>
                    </a:lnTo>
                    <a:lnTo>
                      <a:pt x="61" y="51"/>
                    </a:lnTo>
                    <a:lnTo>
                      <a:pt x="59" y="53"/>
                    </a:lnTo>
                    <a:lnTo>
                      <a:pt x="59" y="55"/>
                    </a:lnTo>
                    <a:lnTo>
                      <a:pt x="59" y="56"/>
                    </a:lnTo>
                    <a:lnTo>
                      <a:pt x="58" y="57"/>
                    </a:lnTo>
                    <a:lnTo>
                      <a:pt x="58" y="58"/>
                    </a:lnTo>
                    <a:lnTo>
                      <a:pt x="57" y="59"/>
                    </a:lnTo>
                    <a:lnTo>
                      <a:pt x="56" y="60"/>
                    </a:lnTo>
                    <a:lnTo>
                      <a:pt x="55" y="60"/>
                    </a:lnTo>
                    <a:lnTo>
                      <a:pt x="54" y="60"/>
                    </a:lnTo>
                    <a:lnTo>
                      <a:pt x="51" y="60"/>
                    </a:lnTo>
                    <a:lnTo>
                      <a:pt x="50" y="61"/>
                    </a:lnTo>
                    <a:lnTo>
                      <a:pt x="49" y="61"/>
                    </a:lnTo>
                    <a:lnTo>
                      <a:pt x="48" y="61"/>
                    </a:lnTo>
                    <a:lnTo>
                      <a:pt x="46" y="60"/>
                    </a:lnTo>
                    <a:lnTo>
                      <a:pt x="44" y="60"/>
                    </a:lnTo>
                    <a:lnTo>
                      <a:pt x="44" y="60"/>
                    </a:lnTo>
                    <a:lnTo>
                      <a:pt x="43" y="60"/>
                    </a:lnTo>
                    <a:lnTo>
                      <a:pt x="41" y="60"/>
                    </a:lnTo>
                    <a:lnTo>
                      <a:pt x="38" y="60"/>
                    </a:lnTo>
                    <a:lnTo>
                      <a:pt x="36" y="60"/>
                    </a:lnTo>
                    <a:lnTo>
                      <a:pt x="35" y="60"/>
                    </a:lnTo>
                    <a:lnTo>
                      <a:pt x="34" y="60"/>
                    </a:lnTo>
                    <a:lnTo>
                      <a:pt x="34" y="60"/>
                    </a:lnTo>
                    <a:lnTo>
                      <a:pt x="32" y="61"/>
                    </a:lnTo>
                    <a:lnTo>
                      <a:pt x="31" y="61"/>
                    </a:lnTo>
                    <a:lnTo>
                      <a:pt x="30" y="61"/>
                    </a:lnTo>
                    <a:lnTo>
                      <a:pt x="28" y="62"/>
                    </a:lnTo>
                    <a:lnTo>
                      <a:pt x="28" y="61"/>
                    </a:lnTo>
                    <a:lnTo>
                      <a:pt x="27" y="61"/>
                    </a:lnTo>
                    <a:lnTo>
                      <a:pt x="26" y="61"/>
                    </a:lnTo>
                    <a:lnTo>
                      <a:pt x="25" y="60"/>
                    </a:lnTo>
                    <a:lnTo>
                      <a:pt x="24" y="59"/>
                    </a:lnTo>
                    <a:lnTo>
                      <a:pt x="23" y="58"/>
                    </a:lnTo>
                    <a:lnTo>
                      <a:pt x="22" y="57"/>
                    </a:lnTo>
                    <a:lnTo>
                      <a:pt x="21" y="56"/>
                    </a:lnTo>
                    <a:lnTo>
                      <a:pt x="21" y="55"/>
                    </a:lnTo>
                    <a:lnTo>
                      <a:pt x="20" y="55"/>
                    </a:lnTo>
                    <a:lnTo>
                      <a:pt x="20" y="54"/>
                    </a:lnTo>
                    <a:lnTo>
                      <a:pt x="18" y="53"/>
                    </a:lnTo>
                    <a:lnTo>
                      <a:pt x="19" y="52"/>
                    </a:lnTo>
                    <a:lnTo>
                      <a:pt x="17" y="50"/>
                    </a:lnTo>
                    <a:lnTo>
                      <a:pt x="18" y="48"/>
                    </a:lnTo>
                    <a:lnTo>
                      <a:pt x="16" y="47"/>
                    </a:lnTo>
                    <a:lnTo>
                      <a:pt x="15" y="48"/>
                    </a:lnTo>
                    <a:lnTo>
                      <a:pt x="16" y="47"/>
                    </a:lnTo>
                    <a:lnTo>
                      <a:pt x="13" y="45"/>
                    </a:lnTo>
                    <a:lnTo>
                      <a:pt x="12" y="43"/>
                    </a:lnTo>
                    <a:lnTo>
                      <a:pt x="10" y="44"/>
                    </a:lnTo>
                    <a:lnTo>
                      <a:pt x="8" y="40"/>
                    </a:lnTo>
                    <a:lnTo>
                      <a:pt x="8" y="38"/>
                    </a:lnTo>
                    <a:lnTo>
                      <a:pt x="8" y="35"/>
                    </a:lnTo>
                    <a:lnTo>
                      <a:pt x="7" y="34"/>
                    </a:lnTo>
                    <a:lnTo>
                      <a:pt x="5" y="32"/>
                    </a:lnTo>
                    <a:lnTo>
                      <a:pt x="3" y="31"/>
                    </a:lnTo>
                    <a:lnTo>
                      <a:pt x="2" y="29"/>
                    </a:lnTo>
                    <a:lnTo>
                      <a:pt x="1" y="27"/>
                    </a:lnTo>
                    <a:lnTo>
                      <a:pt x="0" y="25"/>
                    </a:lnTo>
                    <a:lnTo>
                      <a:pt x="1" y="24"/>
                    </a:lnTo>
                    <a:lnTo>
                      <a:pt x="2" y="22"/>
                    </a:lnTo>
                    <a:lnTo>
                      <a:pt x="3" y="20"/>
                    </a:lnTo>
                    <a:close/>
                  </a:path>
                </a:pathLst>
              </a:custGeom>
              <a:solidFill>
                <a:srgbClr val="7EA3B2"/>
              </a:solidFill>
              <a:ln w="19050">
                <a:solidFill>
                  <a:srgbClr val="000000"/>
                </a:solidFill>
                <a:prstDash val="solid"/>
                <a:round/>
                <a:headEnd/>
                <a:tailEnd/>
              </a:ln>
            </p:spPr>
            <p:txBody>
              <a:bodyPr/>
              <a:lstStyle/>
              <a:p>
                <a:endParaRPr lang="en-GB"/>
              </a:p>
            </p:txBody>
          </p:sp>
          <p:sp>
            <p:nvSpPr>
              <p:cNvPr id="20" name="Freeform 1680">
                <a:extLst>
                  <a:ext uri="{FF2B5EF4-FFF2-40B4-BE49-F238E27FC236}">
                    <a16:creationId xmlns:a16="http://schemas.microsoft.com/office/drawing/2014/main" id="{2488B392-D048-40A7-A4E8-C2068CA5C6C3}"/>
                  </a:ext>
                </a:extLst>
              </p:cNvPr>
              <p:cNvSpPr>
                <a:spLocks/>
              </p:cNvSpPr>
              <p:nvPr/>
            </p:nvSpPr>
            <p:spPr bwMode="auto">
              <a:xfrm>
                <a:off x="253" y="139"/>
                <a:ext cx="53" cy="55"/>
              </a:xfrm>
              <a:custGeom>
                <a:avLst/>
                <a:gdLst>
                  <a:gd name="T0" fmla="*/ 52 w 53"/>
                  <a:gd name="T1" fmla="*/ 34 h 55"/>
                  <a:gd name="T2" fmla="*/ 50 w 53"/>
                  <a:gd name="T3" fmla="*/ 33 h 55"/>
                  <a:gd name="T4" fmla="*/ 49 w 53"/>
                  <a:gd name="T5" fmla="*/ 34 h 55"/>
                  <a:gd name="T6" fmla="*/ 46 w 53"/>
                  <a:gd name="T7" fmla="*/ 34 h 55"/>
                  <a:gd name="T8" fmla="*/ 44 w 53"/>
                  <a:gd name="T9" fmla="*/ 37 h 55"/>
                  <a:gd name="T10" fmla="*/ 43 w 53"/>
                  <a:gd name="T11" fmla="*/ 39 h 55"/>
                  <a:gd name="T12" fmla="*/ 43 w 53"/>
                  <a:gd name="T13" fmla="*/ 41 h 55"/>
                  <a:gd name="T14" fmla="*/ 44 w 53"/>
                  <a:gd name="T15" fmla="*/ 43 h 55"/>
                  <a:gd name="T16" fmla="*/ 44 w 53"/>
                  <a:gd name="T17" fmla="*/ 46 h 55"/>
                  <a:gd name="T18" fmla="*/ 45 w 53"/>
                  <a:gd name="T19" fmla="*/ 48 h 55"/>
                  <a:gd name="T20" fmla="*/ 45 w 53"/>
                  <a:gd name="T21" fmla="*/ 52 h 55"/>
                  <a:gd name="T22" fmla="*/ 44 w 53"/>
                  <a:gd name="T23" fmla="*/ 53 h 55"/>
                  <a:gd name="T24" fmla="*/ 42 w 53"/>
                  <a:gd name="T25" fmla="*/ 54 h 55"/>
                  <a:gd name="T26" fmla="*/ 40 w 53"/>
                  <a:gd name="T27" fmla="*/ 55 h 55"/>
                  <a:gd name="T28" fmla="*/ 37 w 53"/>
                  <a:gd name="T29" fmla="*/ 54 h 55"/>
                  <a:gd name="T30" fmla="*/ 35 w 53"/>
                  <a:gd name="T31" fmla="*/ 54 h 55"/>
                  <a:gd name="T32" fmla="*/ 33 w 53"/>
                  <a:gd name="T33" fmla="*/ 51 h 55"/>
                  <a:gd name="T34" fmla="*/ 32 w 53"/>
                  <a:gd name="T35" fmla="*/ 49 h 55"/>
                  <a:gd name="T36" fmla="*/ 31 w 53"/>
                  <a:gd name="T37" fmla="*/ 47 h 55"/>
                  <a:gd name="T38" fmla="*/ 31 w 53"/>
                  <a:gd name="T39" fmla="*/ 44 h 55"/>
                  <a:gd name="T40" fmla="*/ 31 w 53"/>
                  <a:gd name="T41" fmla="*/ 42 h 55"/>
                  <a:gd name="T42" fmla="*/ 31 w 53"/>
                  <a:gd name="T43" fmla="*/ 38 h 55"/>
                  <a:gd name="T44" fmla="*/ 31 w 53"/>
                  <a:gd name="T45" fmla="*/ 36 h 55"/>
                  <a:gd name="T46" fmla="*/ 29 w 53"/>
                  <a:gd name="T47" fmla="*/ 34 h 55"/>
                  <a:gd name="T48" fmla="*/ 25 w 53"/>
                  <a:gd name="T49" fmla="*/ 33 h 55"/>
                  <a:gd name="T50" fmla="*/ 23 w 53"/>
                  <a:gd name="T51" fmla="*/ 33 h 55"/>
                  <a:gd name="T52" fmla="*/ 20 w 53"/>
                  <a:gd name="T53" fmla="*/ 33 h 55"/>
                  <a:gd name="T54" fmla="*/ 17 w 53"/>
                  <a:gd name="T55" fmla="*/ 36 h 55"/>
                  <a:gd name="T56" fmla="*/ 15 w 53"/>
                  <a:gd name="T57" fmla="*/ 38 h 55"/>
                  <a:gd name="T58" fmla="*/ 13 w 53"/>
                  <a:gd name="T59" fmla="*/ 39 h 55"/>
                  <a:gd name="T60" fmla="*/ 10 w 53"/>
                  <a:gd name="T61" fmla="*/ 39 h 55"/>
                  <a:gd name="T62" fmla="*/ 7 w 53"/>
                  <a:gd name="T63" fmla="*/ 38 h 55"/>
                  <a:gd name="T64" fmla="*/ 5 w 53"/>
                  <a:gd name="T65" fmla="*/ 37 h 55"/>
                  <a:gd name="T66" fmla="*/ 3 w 53"/>
                  <a:gd name="T67" fmla="*/ 36 h 55"/>
                  <a:gd name="T68" fmla="*/ 0 w 53"/>
                  <a:gd name="T69" fmla="*/ 35 h 55"/>
                  <a:gd name="T70" fmla="*/ 4 w 53"/>
                  <a:gd name="T71" fmla="*/ 32 h 55"/>
                  <a:gd name="T72" fmla="*/ 2 w 53"/>
                  <a:gd name="T73" fmla="*/ 27 h 55"/>
                  <a:gd name="T74" fmla="*/ 0 w 53"/>
                  <a:gd name="T75" fmla="*/ 22 h 55"/>
                  <a:gd name="T76" fmla="*/ 2 w 53"/>
                  <a:gd name="T77" fmla="*/ 18 h 55"/>
                  <a:gd name="T78" fmla="*/ 3 w 53"/>
                  <a:gd name="T79" fmla="*/ 14 h 55"/>
                  <a:gd name="T80" fmla="*/ 8 w 53"/>
                  <a:gd name="T81" fmla="*/ 13 h 55"/>
                  <a:gd name="T82" fmla="*/ 10 w 53"/>
                  <a:gd name="T83" fmla="*/ 9 h 55"/>
                  <a:gd name="T84" fmla="*/ 14 w 53"/>
                  <a:gd name="T85" fmla="*/ 9 h 55"/>
                  <a:gd name="T86" fmla="*/ 19 w 53"/>
                  <a:gd name="T87" fmla="*/ 8 h 55"/>
                  <a:gd name="T88" fmla="*/ 22 w 53"/>
                  <a:gd name="T89" fmla="*/ 6 h 55"/>
                  <a:gd name="T90" fmla="*/ 24 w 53"/>
                  <a:gd name="T91" fmla="*/ 2 h 55"/>
                  <a:gd name="T92" fmla="*/ 28 w 53"/>
                  <a:gd name="T93" fmla="*/ 0 h 55"/>
                  <a:gd name="T94" fmla="*/ 32 w 53"/>
                  <a:gd name="T95" fmla="*/ 1 h 55"/>
                  <a:gd name="T96" fmla="*/ 37 w 53"/>
                  <a:gd name="T97" fmla="*/ 1 h 55"/>
                  <a:gd name="T98" fmla="*/ 35 w 53"/>
                  <a:gd name="T99" fmla="*/ 5 h 55"/>
                  <a:gd name="T100" fmla="*/ 35 w 53"/>
                  <a:gd name="T101" fmla="*/ 8 h 55"/>
                  <a:gd name="T102" fmla="*/ 37 w 53"/>
                  <a:gd name="T103" fmla="*/ 12 h 55"/>
                  <a:gd name="T104" fmla="*/ 41 w 53"/>
                  <a:gd name="T105" fmla="*/ 15 h 55"/>
                  <a:gd name="T106" fmla="*/ 42 w 53"/>
                  <a:gd name="T107" fmla="*/ 19 h 55"/>
                  <a:gd name="T108" fmla="*/ 44 w 53"/>
                  <a:gd name="T109" fmla="*/ 25 h 55"/>
                  <a:gd name="T110" fmla="*/ 47 w 53"/>
                  <a:gd name="T111" fmla="*/ 26 h 55"/>
                  <a:gd name="T112" fmla="*/ 49 w 53"/>
                  <a:gd name="T113" fmla="*/ 29 h 55"/>
                  <a:gd name="T114" fmla="*/ 52 w 53"/>
                  <a:gd name="T115" fmla="*/ 29 h 55"/>
                  <a:gd name="T116" fmla="*/ 53 w 53"/>
                  <a:gd name="T117"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5">
                    <a:moveTo>
                      <a:pt x="52" y="34"/>
                    </a:moveTo>
                    <a:lnTo>
                      <a:pt x="52" y="34"/>
                    </a:lnTo>
                    <a:lnTo>
                      <a:pt x="51" y="34"/>
                    </a:lnTo>
                    <a:lnTo>
                      <a:pt x="50" y="33"/>
                    </a:lnTo>
                    <a:lnTo>
                      <a:pt x="49" y="33"/>
                    </a:lnTo>
                    <a:lnTo>
                      <a:pt x="49" y="34"/>
                    </a:lnTo>
                    <a:lnTo>
                      <a:pt x="47" y="34"/>
                    </a:lnTo>
                    <a:lnTo>
                      <a:pt x="46" y="34"/>
                    </a:lnTo>
                    <a:lnTo>
                      <a:pt x="45" y="36"/>
                    </a:lnTo>
                    <a:lnTo>
                      <a:pt x="44" y="37"/>
                    </a:lnTo>
                    <a:lnTo>
                      <a:pt x="44" y="38"/>
                    </a:lnTo>
                    <a:lnTo>
                      <a:pt x="43" y="39"/>
                    </a:lnTo>
                    <a:lnTo>
                      <a:pt x="43" y="40"/>
                    </a:lnTo>
                    <a:lnTo>
                      <a:pt x="43" y="41"/>
                    </a:lnTo>
                    <a:lnTo>
                      <a:pt x="43" y="42"/>
                    </a:lnTo>
                    <a:lnTo>
                      <a:pt x="44" y="43"/>
                    </a:lnTo>
                    <a:lnTo>
                      <a:pt x="44" y="44"/>
                    </a:lnTo>
                    <a:lnTo>
                      <a:pt x="44" y="46"/>
                    </a:lnTo>
                    <a:lnTo>
                      <a:pt x="45" y="46"/>
                    </a:lnTo>
                    <a:lnTo>
                      <a:pt x="45" y="48"/>
                    </a:lnTo>
                    <a:lnTo>
                      <a:pt x="46" y="49"/>
                    </a:lnTo>
                    <a:lnTo>
                      <a:pt x="45" y="52"/>
                    </a:lnTo>
                    <a:lnTo>
                      <a:pt x="45" y="53"/>
                    </a:lnTo>
                    <a:lnTo>
                      <a:pt x="44" y="53"/>
                    </a:lnTo>
                    <a:lnTo>
                      <a:pt x="44" y="54"/>
                    </a:lnTo>
                    <a:lnTo>
                      <a:pt x="42" y="54"/>
                    </a:lnTo>
                    <a:lnTo>
                      <a:pt x="41" y="55"/>
                    </a:lnTo>
                    <a:lnTo>
                      <a:pt x="40" y="55"/>
                    </a:lnTo>
                    <a:lnTo>
                      <a:pt x="39" y="55"/>
                    </a:lnTo>
                    <a:lnTo>
                      <a:pt x="37" y="54"/>
                    </a:lnTo>
                    <a:lnTo>
                      <a:pt x="36" y="54"/>
                    </a:lnTo>
                    <a:lnTo>
                      <a:pt x="35" y="54"/>
                    </a:lnTo>
                    <a:lnTo>
                      <a:pt x="34" y="53"/>
                    </a:lnTo>
                    <a:lnTo>
                      <a:pt x="33" y="51"/>
                    </a:lnTo>
                    <a:lnTo>
                      <a:pt x="32" y="50"/>
                    </a:lnTo>
                    <a:lnTo>
                      <a:pt x="32" y="49"/>
                    </a:lnTo>
                    <a:lnTo>
                      <a:pt x="32" y="48"/>
                    </a:lnTo>
                    <a:lnTo>
                      <a:pt x="31" y="47"/>
                    </a:lnTo>
                    <a:lnTo>
                      <a:pt x="31" y="46"/>
                    </a:lnTo>
                    <a:lnTo>
                      <a:pt x="31" y="44"/>
                    </a:lnTo>
                    <a:lnTo>
                      <a:pt x="31" y="43"/>
                    </a:lnTo>
                    <a:lnTo>
                      <a:pt x="31" y="42"/>
                    </a:lnTo>
                    <a:lnTo>
                      <a:pt x="31" y="39"/>
                    </a:lnTo>
                    <a:lnTo>
                      <a:pt x="31" y="38"/>
                    </a:lnTo>
                    <a:lnTo>
                      <a:pt x="31" y="38"/>
                    </a:lnTo>
                    <a:lnTo>
                      <a:pt x="31" y="36"/>
                    </a:lnTo>
                    <a:lnTo>
                      <a:pt x="30" y="36"/>
                    </a:lnTo>
                    <a:lnTo>
                      <a:pt x="29" y="34"/>
                    </a:lnTo>
                    <a:lnTo>
                      <a:pt x="29" y="34"/>
                    </a:lnTo>
                    <a:lnTo>
                      <a:pt x="25" y="33"/>
                    </a:lnTo>
                    <a:lnTo>
                      <a:pt x="24" y="33"/>
                    </a:lnTo>
                    <a:lnTo>
                      <a:pt x="23" y="33"/>
                    </a:lnTo>
                    <a:lnTo>
                      <a:pt x="22" y="33"/>
                    </a:lnTo>
                    <a:lnTo>
                      <a:pt x="20" y="33"/>
                    </a:lnTo>
                    <a:lnTo>
                      <a:pt x="18" y="34"/>
                    </a:lnTo>
                    <a:lnTo>
                      <a:pt x="17" y="36"/>
                    </a:lnTo>
                    <a:lnTo>
                      <a:pt x="16" y="37"/>
                    </a:lnTo>
                    <a:lnTo>
                      <a:pt x="15" y="38"/>
                    </a:lnTo>
                    <a:lnTo>
                      <a:pt x="14" y="38"/>
                    </a:lnTo>
                    <a:lnTo>
                      <a:pt x="13" y="39"/>
                    </a:lnTo>
                    <a:lnTo>
                      <a:pt x="12" y="39"/>
                    </a:lnTo>
                    <a:lnTo>
                      <a:pt x="10" y="39"/>
                    </a:lnTo>
                    <a:lnTo>
                      <a:pt x="10" y="39"/>
                    </a:lnTo>
                    <a:lnTo>
                      <a:pt x="7" y="38"/>
                    </a:lnTo>
                    <a:lnTo>
                      <a:pt x="7" y="38"/>
                    </a:lnTo>
                    <a:lnTo>
                      <a:pt x="5" y="37"/>
                    </a:lnTo>
                    <a:lnTo>
                      <a:pt x="4" y="36"/>
                    </a:lnTo>
                    <a:lnTo>
                      <a:pt x="3" y="36"/>
                    </a:lnTo>
                    <a:lnTo>
                      <a:pt x="2" y="36"/>
                    </a:lnTo>
                    <a:lnTo>
                      <a:pt x="0" y="35"/>
                    </a:lnTo>
                    <a:lnTo>
                      <a:pt x="1" y="34"/>
                    </a:lnTo>
                    <a:lnTo>
                      <a:pt x="4" y="32"/>
                    </a:lnTo>
                    <a:lnTo>
                      <a:pt x="3" y="29"/>
                    </a:lnTo>
                    <a:lnTo>
                      <a:pt x="2" y="27"/>
                    </a:lnTo>
                    <a:lnTo>
                      <a:pt x="0" y="25"/>
                    </a:lnTo>
                    <a:lnTo>
                      <a:pt x="0" y="22"/>
                    </a:lnTo>
                    <a:lnTo>
                      <a:pt x="2" y="20"/>
                    </a:lnTo>
                    <a:lnTo>
                      <a:pt x="2" y="18"/>
                    </a:lnTo>
                    <a:lnTo>
                      <a:pt x="2" y="16"/>
                    </a:lnTo>
                    <a:lnTo>
                      <a:pt x="3" y="14"/>
                    </a:lnTo>
                    <a:lnTo>
                      <a:pt x="5" y="13"/>
                    </a:lnTo>
                    <a:lnTo>
                      <a:pt x="8" y="13"/>
                    </a:lnTo>
                    <a:lnTo>
                      <a:pt x="9" y="11"/>
                    </a:lnTo>
                    <a:lnTo>
                      <a:pt x="10" y="9"/>
                    </a:lnTo>
                    <a:lnTo>
                      <a:pt x="12" y="10"/>
                    </a:lnTo>
                    <a:lnTo>
                      <a:pt x="14" y="9"/>
                    </a:lnTo>
                    <a:lnTo>
                      <a:pt x="16" y="8"/>
                    </a:lnTo>
                    <a:lnTo>
                      <a:pt x="19" y="8"/>
                    </a:lnTo>
                    <a:lnTo>
                      <a:pt x="20" y="8"/>
                    </a:lnTo>
                    <a:lnTo>
                      <a:pt x="22" y="6"/>
                    </a:lnTo>
                    <a:lnTo>
                      <a:pt x="24" y="5"/>
                    </a:lnTo>
                    <a:lnTo>
                      <a:pt x="24" y="2"/>
                    </a:lnTo>
                    <a:lnTo>
                      <a:pt x="26" y="1"/>
                    </a:lnTo>
                    <a:lnTo>
                      <a:pt x="28" y="0"/>
                    </a:lnTo>
                    <a:lnTo>
                      <a:pt x="30" y="2"/>
                    </a:lnTo>
                    <a:lnTo>
                      <a:pt x="32" y="1"/>
                    </a:lnTo>
                    <a:lnTo>
                      <a:pt x="34" y="0"/>
                    </a:lnTo>
                    <a:lnTo>
                      <a:pt x="37" y="1"/>
                    </a:lnTo>
                    <a:lnTo>
                      <a:pt x="36" y="3"/>
                    </a:lnTo>
                    <a:lnTo>
                      <a:pt x="35" y="5"/>
                    </a:lnTo>
                    <a:lnTo>
                      <a:pt x="34" y="6"/>
                    </a:lnTo>
                    <a:lnTo>
                      <a:pt x="35" y="8"/>
                    </a:lnTo>
                    <a:lnTo>
                      <a:pt x="36" y="10"/>
                    </a:lnTo>
                    <a:lnTo>
                      <a:pt x="37" y="12"/>
                    </a:lnTo>
                    <a:lnTo>
                      <a:pt x="39" y="13"/>
                    </a:lnTo>
                    <a:lnTo>
                      <a:pt x="41" y="15"/>
                    </a:lnTo>
                    <a:lnTo>
                      <a:pt x="42" y="16"/>
                    </a:lnTo>
                    <a:lnTo>
                      <a:pt x="42" y="19"/>
                    </a:lnTo>
                    <a:lnTo>
                      <a:pt x="42" y="21"/>
                    </a:lnTo>
                    <a:lnTo>
                      <a:pt x="44" y="25"/>
                    </a:lnTo>
                    <a:lnTo>
                      <a:pt x="46" y="24"/>
                    </a:lnTo>
                    <a:lnTo>
                      <a:pt x="47" y="26"/>
                    </a:lnTo>
                    <a:lnTo>
                      <a:pt x="50" y="28"/>
                    </a:lnTo>
                    <a:lnTo>
                      <a:pt x="49" y="29"/>
                    </a:lnTo>
                    <a:lnTo>
                      <a:pt x="50" y="28"/>
                    </a:lnTo>
                    <a:lnTo>
                      <a:pt x="52" y="29"/>
                    </a:lnTo>
                    <a:lnTo>
                      <a:pt x="51" y="31"/>
                    </a:lnTo>
                    <a:lnTo>
                      <a:pt x="53" y="33"/>
                    </a:lnTo>
                    <a:lnTo>
                      <a:pt x="52" y="34"/>
                    </a:lnTo>
                    <a:close/>
                  </a:path>
                </a:pathLst>
              </a:custGeom>
              <a:solidFill>
                <a:srgbClr val="7EA3B2"/>
              </a:solidFill>
              <a:ln w="19050">
                <a:solidFill>
                  <a:srgbClr val="000000"/>
                </a:solidFill>
                <a:prstDash val="solid"/>
                <a:round/>
                <a:headEnd/>
                <a:tailEnd/>
              </a:ln>
            </p:spPr>
            <p:txBody>
              <a:bodyPr/>
              <a:lstStyle/>
              <a:p>
                <a:endParaRPr lang="en-GB"/>
              </a:p>
            </p:txBody>
          </p:sp>
          <p:sp>
            <p:nvSpPr>
              <p:cNvPr id="21" name="Freeform 1681">
                <a:extLst>
                  <a:ext uri="{FF2B5EF4-FFF2-40B4-BE49-F238E27FC236}">
                    <a16:creationId xmlns:a16="http://schemas.microsoft.com/office/drawing/2014/main" id="{F94AE35A-AE47-4382-9CE0-712AEFCDDC68}"/>
                  </a:ext>
                </a:extLst>
              </p:cNvPr>
              <p:cNvSpPr>
                <a:spLocks/>
              </p:cNvSpPr>
              <p:nvPr/>
            </p:nvSpPr>
            <p:spPr bwMode="auto">
              <a:xfrm>
                <a:off x="255" y="233"/>
                <a:ext cx="143" cy="146"/>
              </a:xfrm>
              <a:custGeom>
                <a:avLst/>
                <a:gdLst>
                  <a:gd name="T0" fmla="*/ 4 w 143"/>
                  <a:gd name="T1" fmla="*/ 18 h 146"/>
                  <a:gd name="T2" fmla="*/ 12 w 143"/>
                  <a:gd name="T3" fmla="*/ 20 h 146"/>
                  <a:gd name="T4" fmla="*/ 21 w 143"/>
                  <a:gd name="T5" fmla="*/ 21 h 146"/>
                  <a:gd name="T6" fmla="*/ 30 w 143"/>
                  <a:gd name="T7" fmla="*/ 18 h 146"/>
                  <a:gd name="T8" fmla="*/ 35 w 143"/>
                  <a:gd name="T9" fmla="*/ 25 h 146"/>
                  <a:gd name="T10" fmla="*/ 43 w 143"/>
                  <a:gd name="T11" fmla="*/ 28 h 146"/>
                  <a:gd name="T12" fmla="*/ 51 w 143"/>
                  <a:gd name="T13" fmla="*/ 24 h 146"/>
                  <a:gd name="T14" fmla="*/ 57 w 143"/>
                  <a:gd name="T15" fmla="*/ 17 h 146"/>
                  <a:gd name="T16" fmla="*/ 66 w 143"/>
                  <a:gd name="T17" fmla="*/ 17 h 146"/>
                  <a:gd name="T18" fmla="*/ 70 w 143"/>
                  <a:gd name="T19" fmla="*/ 15 h 146"/>
                  <a:gd name="T20" fmla="*/ 65 w 143"/>
                  <a:gd name="T21" fmla="*/ 10 h 146"/>
                  <a:gd name="T22" fmla="*/ 64 w 143"/>
                  <a:gd name="T23" fmla="*/ 4 h 146"/>
                  <a:gd name="T24" fmla="*/ 71 w 143"/>
                  <a:gd name="T25" fmla="*/ 3 h 146"/>
                  <a:gd name="T26" fmla="*/ 77 w 143"/>
                  <a:gd name="T27" fmla="*/ 11 h 146"/>
                  <a:gd name="T28" fmla="*/ 84 w 143"/>
                  <a:gd name="T29" fmla="*/ 19 h 146"/>
                  <a:gd name="T30" fmla="*/ 92 w 143"/>
                  <a:gd name="T31" fmla="*/ 11 h 146"/>
                  <a:gd name="T32" fmla="*/ 101 w 143"/>
                  <a:gd name="T33" fmla="*/ 18 h 146"/>
                  <a:gd name="T34" fmla="*/ 108 w 143"/>
                  <a:gd name="T35" fmla="*/ 25 h 146"/>
                  <a:gd name="T36" fmla="*/ 117 w 143"/>
                  <a:gd name="T37" fmla="*/ 28 h 146"/>
                  <a:gd name="T38" fmla="*/ 126 w 143"/>
                  <a:gd name="T39" fmla="*/ 26 h 146"/>
                  <a:gd name="T40" fmla="*/ 134 w 143"/>
                  <a:gd name="T41" fmla="*/ 30 h 146"/>
                  <a:gd name="T42" fmla="*/ 141 w 143"/>
                  <a:gd name="T43" fmla="*/ 37 h 146"/>
                  <a:gd name="T44" fmla="*/ 143 w 143"/>
                  <a:gd name="T45" fmla="*/ 45 h 146"/>
                  <a:gd name="T46" fmla="*/ 137 w 143"/>
                  <a:gd name="T47" fmla="*/ 49 h 146"/>
                  <a:gd name="T48" fmla="*/ 138 w 143"/>
                  <a:gd name="T49" fmla="*/ 58 h 146"/>
                  <a:gd name="T50" fmla="*/ 138 w 143"/>
                  <a:gd name="T51" fmla="*/ 68 h 146"/>
                  <a:gd name="T52" fmla="*/ 135 w 143"/>
                  <a:gd name="T53" fmla="*/ 77 h 146"/>
                  <a:gd name="T54" fmla="*/ 133 w 143"/>
                  <a:gd name="T55" fmla="*/ 88 h 146"/>
                  <a:gd name="T56" fmla="*/ 125 w 143"/>
                  <a:gd name="T57" fmla="*/ 91 h 146"/>
                  <a:gd name="T58" fmla="*/ 119 w 143"/>
                  <a:gd name="T59" fmla="*/ 96 h 146"/>
                  <a:gd name="T60" fmla="*/ 121 w 143"/>
                  <a:gd name="T61" fmla="*/ 105 h 146"/>
                  <a:gd name="T62" fmla="*/ 113 w 143"/>
                  <a:gd name="T63" fmla="*/ 109 h 146"/>
                  <a:gd name="T64" fmla="*/ 106 w 143"/>
                  <a:gd name="T65" fmla="*/ 116 h 146"/>
                  <a:gd name="T66" fmla="*/ 101 w 143"/>
                  <a:gd name="T67" fmla="*/ 123 h 146"/>
                  <a:gd name="T68" fmla="*/ 101 w 143"/>
                  <a:gd name="T69" fmla="*/ 132 h 146"/>
                  <a:gd name="T70" fmla="*/ 103 w 143"/>
                  <a:gd name="T71" fmla="*/ 140 h 146"/>
                  <a:gd name="T72" fmla="*/ 95 w 143"/>
                  <a:gd name="T73" fmla="*/ 144 h 146"/>
                  <a:gd name="T74" fmla="*/ 87 w 143"/>
                  <a:gd name="T75" fmla="*/ 146 h 146"/>
                  <a:gd name="T76" fmla="*/ 79 w 143"/>
                  <a:gd name="T77" fmla="*/ 142 h 146"/>
                  <a:gd name="T78" fmla="*/ 76 w 143"/>
                  <a:gd name="T79" fmla="*/ 136 h 146"/>
                  <a:gd name="T80" fmla="*/ 70 w 143"/>
                  <a:gd name="T81" fmla="*/ 130 h 146"/>
                  <a:gd name="T82" fmla="*/ 65 w 143"/>
                  <a:gd name="T83" fmla="*/ 136 h 146"/>
                  <a:gd name="T84" fmla="*/ 62 w 143"/>
                  <a:gd name="T85" fmla="*/ 144 h 146"/>
                  <a:gd name="T86" fmla="*/ 58 w 143"/>
                  <a:gd name="T87" fmla="*/ 137 h 146"/>
                  <a:gd name="T88" fmla="*/ 56 w 143"/>
                  <a:gd name="T89" fmla="*/ 127 h 146"/>
                  <a:gd name="T90" fmla="*/ 54 w 143"/>
                  <a:gd name="T91" fmla="*/ 120 h 146"/>
                  <a:gd name="T92" fmla="*/ 52 w 143"/>
                  <a:gd name="T93" fmla="*/ 109 h 146"/>
                  <a:gd name="T94" fmla="*/ 49 w 143"/>
                  <a:gd name="T95" fmla="*/ 99 h 146"/>
                  <a:gd name="T96" fmla="*/ 47 w 143"/>
                  <a:gd name="T97" fmla="*/ 90 h 146"/>
                  <a:gd name="T98" fmla="*/ 41 w 143"/>
                  <a:gd name="T99" fmla="*/ 82 h 146"/>
                  <a:gd name="T100" fmla="*/ 35 w 143"/>
                  <a:gd name="T101" fmla="*/ 75 h 146"/>
                  <a:gd name="T102" fmla="*/ 34 w 143"/>
                  <a:gd name="T103" fmla="*/ 67 h 146"/>
                  <a:gd name="T104" fmla="*/ 30 w 143"/>
                  <a:gd name="T105" fmla="*/ 65 h 146"/>
                  <a:gd name="T106" fmla="*/ 27 w 143"/>
                  <a:gd name="T107" fmla="*/ 56 h 146"/>
                  <a:gd name="T108" fmla="*/ 20 w 143"/>
                  <a:gd name="T109" fmla="*/ 50 h 146"/>
                  <a:gd name="T110" fmla="*/ 18 w 143"/>
                  <a:gd name="T111" fmla="*/ 43 h 146"/>
                  <a:gd name="T112" fmla="*/ 11 w 143"/>
                  <a:gd name="T113" fmla="*/ 42 h 146"/>
                  <a:gd name="T114" fmla="*/ 5 w 143"/>
                  <a:gd name="T115" fmla="*/ 35 h 146"/>
                  <a:gd name="T116" fmla="*/ 0 w 143"/>
                  <a:gd name="T117"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3" h="146">
                    <a:moveTo>
                      <a:pt x="1" y="25"/>
                    </a:moveTo>
                    <a:lnTo>
                      <a:pt x="1" y="24"/>
                    </a:lnTo>
                    <a:lnTo>
                      <a:pt x="2" y="22"/>
                    </a:lnTo>
                    <a:lnTo>
                      <a:pt x="4" y="18"/>
                    </a:lnTo>
                    <a:lnTo>
                      <a:pt x="6" y="18"/>
                    </a:lnTo>
                    <a:lnTo>
                      <a:pt x="8" y="19"/>
                    </a:lnTo>
                    <a:lnTo>
                      <a:pt x="10" y="19"/>
                    </a:lnTo>
                    <a:lnTo>
                      <a:pt x="12" y="20"/>
                    </a:lnTo>
                    <a:lnTo>
                      <a:pt x="14" y="21"/>
                    </a:lnTo>
                    <a:lnTo>
                      <a:pt x="17" y="21"/>
                    </a:lnTo>
                    <a:lnTo>
                      <a:pt x="19" y="21"/>
                    </a:lnTo>
                    <a:lnTo>
                      <a:pt x="21" y="21"/>
                    </a:lnTo>
                    <a:lnTo>
                      <a:pt x="23" y="20"/>
                    </a:lnTo>
                    <a:lnTo>
                      <a:pt x="25" y="19"/>
                    </a:lnTo>
                    <a:lnTo>
                      <a:pt x="28" y="19"/>
                    </a:lnTo>
                    <a:lnTo>
                      <a:pt x="30" y="18"/>
                    </a:lnTo>
                    <a:lnTo>
                      <a:pt x="32" y="20"/>
                    </a:lnTo>
                    <a:lnTo>
                      <a:pt x="34" y="21"/>
                    </a:lnTo>
                    <a:lnTo>
                      <a:pt x="35" y="23"/>
                    </a:lnTo>
                    <a:lnTo>
                      <a:pt x="35" y="25"/>
                    </a:lnTo>
                    <a:lnTo>
                      <a:pt x="36" y="27"/>
                    </a:lnTo>
                    <a:lnTo>
                      <a:pt x="39" y="28"/>
                    </a:lnTo>
                    <a:lnTo>
                      <a:pt x="41" y="30"/>
                    </a:lnTo>
                    <a:lnTo>
                      <a:pt x="43" y="28"/>
                    </a:lnTo>
                    <a:lnTo>
                      <a:pt x="46" y="27"/>
                    </a:lnTo>
                    <a:lnTo>
                      <a:pt x="48" y="27"/>
                    </a:lnTo>
                    <a:lnTo>
                      <a:pt x="49" y="25"/>
                    </a:lnTo>
                    <a:lnTo>
                      <a:pt x="51" y="24"/>
                    </a:lnTo>
                    <a:lnTo>
                      <a:pt x="52" y="22"/>
                    </a:lnTo>
                    <a:lnTo>
                      <a:pt x="54" y="20"/>
                    </a:lnTo>
                    <a:lnTo>
                      <a:pt x="55" y="18"/>
                    </a:lnTo>
                    <a:lnTo>
                      <a:pt x="57" y="17"/>
                    </a:lnTo>
                    <a:lnTo>
                      <a:pt x="60" y="16"/>
                    </a:lnTo>
                    <a:lnTo>
                      <a:pt x="62" y="15"/>
                    </a:lnTo>
                    <a:lnTo>
                      <a:pt x="63" y="15"/>
                    </a:lnTo>
                    <a:lnTo>
                      <a:pt x="66" y="17"/>
                    </a:lnTo>
                    <a:lnTo>
                      <a:pt x="68" y="19"/>
                    </a:lnTo>
                    <a:lnTo>
                      <a:pt x="70" y="19"/>
                    </a:lnTo>
                    <a:lnTo>
                      <a:pt x="71" y="17"/>
                    </a:lnTo>
                    <a:lnTo>
                      <a:pt x="70" y="15"/>
                    </a:lnTo>
                    <a:lnTo>
                      <a:pt x="70" y="13"/>
                    </a:lnTo>
                    <a:lnTo>
                      <a:pt x="70" y="10"/>
                    </a:lnTo>
                    <a:lnTo>
                      <a:pt x="67" y="12"/>
                    </a:lnTo>
                    <a:lnTo>
                      <a:pt x="65" y="10"/>
                    </a:lnTo>
                    <a:lnTo>
                      <a:pt x="65" y="8"/>
                    </a:lnTo>
                    <a:lnTo>
                      <a:pt x="62" y="8"/>
                    </a:lnTo>
                    <a:lnTo>
                      <a:pt x="62" y="5"/>
                    </a:lnTo>
                    <a:lnTo>
                      <a:pt x="64" y="4"/>
                    </a:lnTo>
                    <a:lnTo>
                      <a:pt x="65" y="2"/>
                    </a:lnTo>
                    <a:lnTo>
                      <a:pt x="66" y="0"/>
                    </a:lnTo>
                    <a:lnTo>
                      <a:pt x="70" y="2"/>
                    </a:lnTo>
                    <a:lnTo>
                      <a:pt x="71" y="3"/>
                    </a:lnTo>
                    <a:lnTo>
                      <a:pt x="73" y="5"/>
                    </a:lnTo>
                    <a:lnTo>
                      <a:pt x="74" y="7"/>
                    </a:lnTo>
                    <a:lnTo>
                      <a:pt x="75" y="9"/>
                    </a:lnTo>
                    <a:lnTo>
                      <a:pt x="77" y="11"/>
                    </a:lnTo>
                    <a:lnTo>
                      <a:pt x="79" y="13"/>
                    </a:lnTo>
                    <a:lnTo>
                      <a:pt x="80" y="15"/>
                    </a:lnTo>
                    <a:lnTo>
                      <a:pt x="82" y="18"/>
                    </a:lnTo>
                    <a:lnTo>
                      <a:pt x="84" y="19"/>
                    </a:lnTo>
                    <a:lnTo>
                      <a:pt x="86" y="17"/>
                    </a:lnTo>
                    <a:lnTo>
                      <a:pt x="88" y="15"/>
                    </a:lnTo>
                    <a:lnTo>
                      <a:pt x="90" y="13"/>
                    </a:lnTo>
                    <a:lnTo>
                      <a:pt x="92" y="11"/>
                    </a:lnTo>
                    <a:lnTo>
                      <a:pt x="95" y="12"/>
                    </a:lnTo>
                    <a:lnTo>
                      <a:pt x="96" y="12"/>
                    </a:lnTo>
                    <a:lnTo>
                      <a:pt x="99" y="17"/>
                    </a:lnTo>
                    <a:lnTo>
                      <a:pt x="101" y="18"/>
                    </a:lnTo>
                    <a:lnTo>
                      <a:pt x="102" y="20"/>
                    </a:lnTo>
                    <a:lnTo>
                      <a:pt x="105" y="22"/>
                    </a:lnTo>
                    <a:lnTo>
                      <a:pt x="106" y="23"/>
                    </a:lnTo>
                    <a:lnTo>
                      <a:pt x="108" y="25"/>
                    </a:lnTo>
                    <a:lnTo>
                      <a:pt x="110" y="27"/>
                    </a:lnTo>
                    <a:lnTo>
                      <a:pt x="113" y="27"/>
                    </a:lnTo>
                    <a:lnTo>
                      <a:pt x="115" y="28"/>
                    </a:lnTo>
                    <a:lnTo>
                      <a:pt x="117" y="28"/>
                    </a:lnTo>
                    <a:lnTo>
                      <a:pt x="120" y="27"/>
                    </a:lnTo>
                    <a:lnTo>
                      <a:pt x="121" y="27"/>
                    </a:lnTo>
                    <a:lnTo>
                      <a:pt x="124" y="26"/>
                    </a:lnTo>
                    <a:lnTo>
                      <a:pt x="126" y="26"/>
                    </a:lnTo>
                    <a:lnTo>
                      <a:pt x="128" y="27"/>
                    </a:lnTo>
                    <a:lnTo>
                      <a:pt x="130" y="28"/>
                    </a:lnTo>
                    <a:lnTo>
                      <a:pt x="132" y="30"/>
                    </a:lnTo>
                    <a:lnTo>
                      <a:pt x="134" y="30"/>
                    </a:lnTo>
                    <a:lnTo>
                      <a:pt x="136" y="32"/>
                    </a:lnTo>
                    <a:lnTo>
                      <a:pt x="138" y="33"/>
                    </a:lnTo>
                    <a:lnTo>
                      <a:pt x="139" y="35"/>
                    </a:lnTo>
                    <a:lnTo>
                      <a:pt x="141" y="37"/>
                    </a:lnTo>
                    <a:lnTo>
                      <a:pt x="141" y="38"/>
                    </a:lnTo>
                    <a:lnTo>
                      <a:pt x="142" y="41"/>
                    </a:lnTo>
                    <a:lnTo>
                      <a:pt x="142" y="43"/>
                    </a:lnTo>
                    <a:lnTo>
                      <a:pt x="143" y="45"/>
                    </a:lnTo>
                    <a:lnTo>
                      <a:pt x="142" y="47"/>
                    </a:lnTo>
                    <a:lnTo>
                      <a:pt x="140" y="47"/>
                    </a:lnTo>
                    <a:lnTo>
                      <a:pt x="138" y="47"/>
                    </a:lnTo>
                    <a:lnTo>
                      <a:pt x="137" y="49"/>
                    </a:lnTo>
                    <a:lnTo>
                      <a:pt x="137" y="51"/>
                    </a:lnTo>
                    <a:lnTo>
                      <a:pt x="138" y="53"/>
                    </a:lnTo>
                    <a:lnTo>
                      <a:pt x="138" y="56"/>
                    </a:lnTo>
                    <a:lnTo>
                      <a:pt x="138" y="58"/>
                    </a:lnTo>
                    <a:lnTo>
                      <a:pt x="139" y="60"/>
                    </a:lnTo>
                    <a:lnTo>
                      <a:pt x="139" y="62"/>
                    </a:lnTo>
                    <a:lnTo>
                      <a:pt x="138" y="65"/>
                    </a:lnTo>
                    <a:lnTo>
                      <a:pt x="138" y="68"/>
                    </a:lnTo>
                    <a:lnTo>
                      <a:pt x="137" y="70"/>
                    </a:lnTo>
                    <a:lnTo>
                      <a:pt x="136" y="73"/>
                    </a:lnTo>
                    <a:lnTo>
                      <a:pt x="135" y="75"/>
                    </a:lnTo>
                    <a:lnTo>
                      <a:pt x="135" y="77"/>
                    </a:lnTo>
                    <a:lnTo>
                      <a:pt x="136" y="81"/>
                    </a:lnTo>
                    <a:lnTo>
                      <a:pt x="135" y="83"/>
                    </a:lnTo>
                    <a:lnTo>
                      <a:pt x="134" y="85"/>
                    </a:lnTo>
                    <a:lnTo>
                      <a:pt x="133" y="88"/>
                    </a:lnTo>
                    <a:lnTo>
                      <a:pt x="132" y="90"/>
                    </a:lnTo>
                    <a:lnTo>
                      <a:pt x="130" y="91"/>
                    </a:lnTo>
                    <a:lnTo>
                      <a:pt x="128" y="92"/>
                    </a:lnTo>
                    <a:lnTo>
                      <a:pt x="125" y="91"/>
                    </a:lnTo>
                    <a:lnTo>
                      <a:pt x="123" y="92"/>
                    </a:lnTo>
                    <a:lnTo>
                      <a:pt x="121" y="93"/>
                    </a:lnTo>
                    <a:lnTo>
                      <a:pt x="120" y="94"/>
                    </a:lnTo>
                    <a:lnTo>
                      <a:pt x="119" y="96"/>
                    </a:lnTo>
                    <a:lnTo>
                      <a:pt x="120" y="98"/>
                    </a:lnTo>
                    <a:lnTo>
                      <a:pt x="121" y="101"/>
                    </a:lnTo>
                    <a:lnTo>
                      <a:pt x="122" y="103"/>
                    </a:lnTo>
                    <a:lnTo>
                      <a:pt x="121" y="105"/>
                    </a:lnTo>
                    <a:lnTo>
                      <a:pt x="120" y="107"/>
                    </a:lnTo>
                    <a:lnTo>
                      <a:pt x="118" y="109"/>
                    </a:lnTo>
                    <a:lnTo>
                      <a:pt x="116" y="109"/>
                    </a:lnTo>
                    <a:lnTo>
                      <a:pt x="113" y="109"/>
                    </a:lnTo>
                    <a:lnTo>
                      <a:pt x="111" y="110"/>
                    </a:lnTo>
                    <a:lnTo>
                      <a:pt x="110" y="112"/>
                    </a:lnTo>
                    <a:lnTo>
                      <a:pt x="108" y="114"/>
                    </a:lnTo>
                    <a:lnTo>
                      <a:pt x="106" y="116"/>
                    </a:lnTo>
                    <a:lnTo>
                      <a:pt x="105" y="117"/>
                    </a:lnTo>
                    <a:lnTo>
                      <a:pt x="103" y="118"/>
                    </a:lnTo>
                    <a:lnTo>
                      <a:pt x="101" y="120"/>
                    </a:lnTo>
                    <a:lnTo>
                      <a:pt x="101" y="123"/>
                    </a:lnTo>
                    <a:lnTo>
                      <a:pt x="100" y="125"/>
                    </a:lnTo>
                    <a:lnTo>
                      <a:pt x="101" y="127"/>
                    </a:lnTo>
                    <a:lnTo>
                      <a:pt x="101" y="130"/>
                    </a:lnTo>
                    <a:lnTo>
                      <a:pt x="101" y="132"/>
                    </a:lnTo>
                    <a:lnTo>
                      <a:pt x="102" y="134"/>
                    </a:lnTo>
                    <a:lnTo>
                      <a:pt x="103" y="136"/>
                    </a:lnTo>
                    <a:lnTo>
                      <a:pt x="104" y="138"/>
                    </a:lnTo>
                    <a:lnTo>
                      <a:pt x="103" y="140"/>
                    </a:lnTo>
                    <a:lnTo>
                      <a:pt x="102" y="142"/>
                    </a:lnTo>
                    <a:lnTo>
                      <a:pt x="100" y="143"/>
                    </a:lnTo>
                    <a:lnTo>
                      <a:pt x="98" y="143"/>
                    </a:lnTo>
                    <a:lnTo>
                      <a:pt x="95" y="144"/>
                    </a:lnTo>
                    <a:lnTo>
                      <a:pt x="93" y="144"/>
                    </a:lnTo>
                    <a:lnTo>
                      <a:pt x="91" y="145"/>
                    </a:lnTo>
                    <a:lnTo>
                      <a:pt x="89" y="146"/>
                    </a:lnTo>
                    <a:lnTo>
                      <a:pt x="87" y="146"/>
                    </a:lnTo>
                    <a:lnTo>
                      <a:pt x="85" y="145"/>
                    </a:lnTo>
                    <a:lnTo>
                      <a:pt x="83" y="143"/>
                    </a:lnTo>
                    <a:lnTo>
                      <a:pt x="81" y="142"/>
                    </a:lnTo>
                    <a:lnTo>
                      <a:pt x="79" y="142"/>
                    </a:lnTo>
                    <a:lnTo>
                      <a:pt x="76" y="143"/>
                    </a:lnTo>
                    <a:lnTo>
                      <a:pt x="76" y="141"/>
                    </a:lnTo>
                    <a:lnTo>
                      <a:pt x="77" y="138"/>
                    </a:lnTo>
                    <a:lnTo>
                      <a:pt x="76" y="136"/>
                    </a:lnTo>
                    <a:lnTo>
                      <a:pt x="76" y="134"/>
                    </a:lnTo>
                    <a:lnTo>
                      <a:pt x="74" y="133"/>
                    </a:lnTo>
                    <a:lnTo>
                      <a:pt x="72" y="131"/>
                    </a:lnTo>
                    <a:lnTo>
                      <a:pt x="70" y="130"/>
                    </a:lnTo>
                    <a:lnTo>
                      <a:pt x="69" y="131"/>
                    </a:lnTo>
                    <a:lnTo>
                      <a:pt x="67" y="132"/>
                    </a:lnTo>
                    <a:lnTo>
                      <a:pt x="66" y="134"/>
                    </a:lnTo>
                    <a:lnTo>
                      <a:pt x="65" y="136"/>
                    </a:lnTo>
                    <a:lnTo>
                      <a:pt x="64" y="138"/>
                    </a:lnTo>
                    <a:lnTo>
                      <a:pt x="63" y="140"/>
                    </a:lnTo>
                    <a:lnTo>
                      <a:pt x="63" y="143"/>
                    </a:lnTo>
                    <a:lnTo>
                      <a:pt x="62" y="144"/>
                    </a:lnTo>
                    <a:lnTo>
                      <a:pt x="60" y="144"/>
                    </a:lnTo>
                    <a:lnTo>
                      <a:pt x="59" y="141"/>
                    </a:lnTo>
                    <a:lnTo>
                      <a:pt x="58" y="140"/>
                    </a:lnTo>
                    <a:lnTo>
                      <a:pt x="58" y="137"/>
                    </a:lnTo>
                    <a:lnTo>
                      <a:pt x="57" y="135"/>
                    </a:lnTo>
                    <a:lnTo>
                      <a:pt x="57" y="133"/>
                    </a:lnTo>
                    <a:lnTo>
                      <a:pt x="57" y="131"/>
                    </a:lnTo>
                    <a:lnTo>
                      <a:pt x="56" y="127"/>
                    </a:lnTo>
                    <a:lnTo>
                      <a:pt x="56" y="125"/>
                    </a:lnTo>
                    <a:lnTo>
                      <a:pt x="56" y="123"/>
                    </a:lnTo>
                    <a:lnTo>
                      <a:pt x="54" y="122"/>
                    </a:lnTo>
                    <a:lnTo>
                      <a:pt x="54" y="120"/>
                    </a:lnTo>
                    <a:lnTo>
                      <a:pt x="53" y="117"/>
                    </a:lnTo>
                    <a:lnTo>
                      <a:pt x="53" y="115"/>
                    </a:lnTo>
                    <a:lnTo>
                      <a:pt x="52" y="113"/>
                    </a:lnTo>
                    <a:lnTo>
                      <a:pt x="52" y="109"/>
                    </a:lnTo>
                    <a:lnTo>
                      <a:pt x="51" y="106"/>
                    </a:lnTo>
                    <a:lnTo>
                      <a:pt x="50" y="103"/>
                    </a:lnTo>
                    <a:lnTo>
                      <a:pt x="50" y="101"/>
                    </a:lnTo>
                    <a:lnTo>
                      <a:pt x="49" y="99"/>
                    </a:lnTo>
                    <a:lnTo>
                      <a:pt x="48" y="96"/>
                    </a:lnTo>
                    <a:lnTo>
                      <a:pt x="48" y="94"/>
                    </a:lnTo>
                    <a:lnTo>
                      <a:pt x="47" y="92"/>
                    </a:lnTo>
                    <a:lnTo>
                      <a:pt x="47" y="90"/>
                    </a:lnTo>
                    <a:lnTo>
                      <a:pt x="46" y="87"/>
                    </a:lnTo>
                    <a:lnTo>
                      <a:pt x="45" y="85"/>
                    </a:lnTo>
                    <a:lnTo>
                      <a:pt x="43" y="83"/>
                    </a:lnTo>
                    <a:lnTo>
                      <a:pt x="41" y="82"/>
                    </a:lnTo>
                    <a:lnTo>
                      <a:pt x="40" y="81"/>
                    </a:lnTo>
                    <a:lnTo>
                      <a:pt x="38" y="78"/>
                    </a:lnTo>
                    <a:lnTo>
                      <a:pt x="37" y="76"/>
                    </a:lnTo>
                    <a:lnTo>
                      <a:pt x="35" y="75"/>
                    </a:lnTo>
                    <a:lnTo>
                      <a:pt x="35" y="73"/>
                    </a:lnTo>
                    <a:lnTo>
                      <a:pt x="35" y="71"/>
                    </a:lnTo>
                    <a:lnTo>
                      <a:pt x="35" y="69"/>
                    </a:lnTo>
                    <a:lnTo>
                      <a:pt x="34" y="67"/>
                    </a:lnTo>
                    <a:lnTo>
                      <a:pt x="33" y="65"/>
                    </a:lnTo>
                    <a:lnTo>
                      <a:pt x="33" y="62"/>
                    </a:lnTo>
                    <a:lnTo>
                      <a:pt x="32" y="64"/>
                    </a:lnTo>
                    <a:lnTo>
                      <a:pt x="30" y="65"/>
                    </a:lnTo>
                    <a:lnTo>
                      <a:pt x="27" y="65"/>
                    </a:lnTo>
                    <a:lnTo>
                      <a:pt x="27" y="62"/>
                    </a:lnTo>
                    <a:lnTo>
                      <a:pt x="26" y="59"/>
                    </a:lnTo>
                    <a:lnTo>
                      <a:pt x="27" y="56"/>
                    </a:lnTo>
                    <a:lnTo>
                      <a:pt x="27" y="53"/>
                    </a:lnTo>
                    <a:lnTo>
                      <a:pt x="24" y="53"/>
                    </a:lnTo>
                    <a:lnTo>
                      <a:pt x="22" y="52"/>
                    </a:lnTo>
                    <a:lnTo>
                      <a:pt x="20" y="50"/>
                    </a:lnTo>
                    <a:lnTo>
                      <a:pt x="18" y="49"/>
                    </a:lnTo>
                    <a:lnTo>
                      <a:pt x="17" y="48"/>
                    </a:lnTo>
                    <a:lnTo>
                      <a:pt x="18" y="46"/>
                    </a:lnTo>
                    <a:lnTo>
                      <a:pt x="18" y="43"/>
                    </a:lnTo>
                    <a:lnTo>
                      <a:pt x="17" y="42"/>
                    </a:lnTo>
                    <a:lnTo>
                      <a:pt x="15" y="43"/>
                    </a:lnTo>
                    <a:lnTo>
                      <a:pt x="13" y="43"/>
                    </a:lnTo>
                    <a:lnTo>
                      <a:pt x="11" y="42"/>
                    </a:lnTo>
                    <a:lnTo>
                      <a:pt x="9" y="41"/>
                    </a:lnTo>
                    <a:lnTo>
                      <a:pt x="7" y="40"/>
                    </a:lnTo>
                    <a:lnTo>
                      <a:pt x="7" y="37"/>
                    </a:lnTo>
                    <a:lnTo>
                      <a:pt x="5" y="35"/>
                    </a:lnTo>
                    <a:lnTo>
                      <a:pt x="4" y="33"/>
                    </a:lnTo>
                    <a:lnTo>
                      <a:pt x="4" y="31"/>
                    </a:lnTo>
                    <a:lnTo>
                      <a:pt x="2" y="30"/>
                    </a:lnTo>
                    <a:lnTo>
                      <a:pt x="0" y="29"/>
                    </a:lnTo>
                    <a:lnTo>
                      <a:pt x="0" y="27"/>
                    </a:lnTo>
                    <a:lnTo>
                      <a:pt x="1" y="25"/>
                    </a:lnTo>
                    <a:close/>
                  </a:path>
                </a:pathLst>
              </a:custGeom>
              <a:solidFill>
                <a:srgbClr val="DC3F8E"/>
              </a:solidFill>
              <a:ln w="19050">
                <a:solidFill>
                  <a:srgbClr val="000000"/>
                </a:solidFill>
                <a:prstDash val="solid"/>
                <a:round/>
                <a:headEnd/>
                <a:tailEnd/>
              </a:ln>
            </p:spPr>
            <p:txBody>
              <a:bodyPr/>
              <a:lstStyle/>
              <a:p>
                <a:endParaRPr lang="en-GB"/>
              </a:p>
            </p:txBody>
          </p:sp>
          <p:sp>
            <p:nvSpPr>
              <p:cNvPr id="22" name="Freeform 1682">
                <a:extLst>
                  <a:ext uri="{FF2B5EF4-FFF2-40B4-BE49-F238E27FC236}">
                    <a16:creationId xmlns:a16="http://schemas.microsoft.com/office/drawing/2014/main" id="{5E29A169-75AB-46A9-9903-18DF1E89FA42}"/>
                  </a:ext>
                </a:extLst>
              </p:cNvPr>
              <p:cNvSpPr>
                <a:spLocks/>
              </p:cNvSpPr>
              <p:nvPr/>
            </p:nvSpPr>
            <p:spPr bwMode="auto">
              <a:xfrm>
                <a:off x="209" y="255"/>
                <a:ext cx="98" cy="129"/>
              </a:xfrm>
              <a:custGeom>
                <a:avLst/>
                <a:gdLst>
                  <a:gd name="T0" fmla="*/ 8 w 98"/>
                  <a:gd name="T1" fmla="*/ 96 h 129"/>
                  <a:gd name="T2" fmla="*/ 8 w 98"/>
                  <a:gd name="T3" fmla="*/ 89 h 129"/>
                  <a:gd name="T4" fmla="*/ 8 w 98"/>
                  <a:gd name="T5" fmla="*/ 81 h 129"/>
                  <a:gd name="T6" fmla="*/ 12 w 98"/>
                  <a:gd name="T7" fmla="*/ 76 h 129"/>
                  <a:gd name="T8" fmla="*/ 18 w 98"/>
                  <a:gd name="T9" fmla="*/ 73 h 129"/>
                  <a:gd name="T10" fmla="*/ 26 w 98"/>
                  <a:gd name="T11" fmla="*/ 73 h 129"/>
                  <a:gd name="T12" fmla="*/ 24 w 98"/>
                  <a:gd name="T13" fmla="*/ 66 h 129"/>
                  <a:gd name="T14" fmla="*/ 23 w 98"/>
                  <a:gd name="T15" fmla="*/ 59 h 129"/>
                  <a:gd name="T16" fmla="*/ 22 w 98"/>
                  <a:gd name="T17" fmla="*/ 52 h 129"/>
                  <a:gd name="T18" fmla="*/ 20 w 98"/>
                  <a:gd name="T19" fmla="*/ 46 h 129"/>
                  <a:gd name="T20" fmla="*/ 18 w 98"/>
                  <a:gd name="T21" fmla="*/ 36 h 129"/>
                  <a:gd name="T22" fmla="*/ 15 w 98"/>
                  <a:gd name="T23" fmla="*/ 31 h 129"/>
                  <a:gd name="T24" fmla="*/ 20 w 98"/>
                  <a:gd name="T25" fmla="*/ 25 h 129"/>
                  <a:gd name="T26" fmla="*/ 17 w 98"/>
                  <a:gd name="T27" fmla="*/ 19 h 129"/>
                  <a:gd name="T28" fmla="*/ 18 w 98"/>
                  <a:gd name="T29" fmla="*/ 11 h 129"/>
                  <a:gd name="T30" fmla="*/ 23 w 98"/>
                  <a:gd name="T31" fmla="*/ 5 h 129"/>
                  <a:gd name="T32" fmla="*/ 28 w 98"/>
                  <a:gd name="T33" fmla="*/ 0 h 129"/>
                  <a:gd name="T34" fmla="*/ 34 w 98"/>
                  <a:gd name="T35" fmla="*/ 0 h 129"/>
                  <a:gd name="T36" fmla="*/ 41 w 98"/>
                  <a:gd name="T37" fmla="*/ 2 h 129"/>
                  <a:gd name="T38" fmla="*/ 47 w 98"/>
                  <a:gd name="T39" fmla="*/ 3 h 129"/>
                  <a:gd name="T40" fmla="*/ 48 w 98"/>
                  <a:gd name="T41" fmla="*/ 8 h 129"/>
                  <a:gd name="T42" fmla="*/ 51 w 98"/>
                  <a:gd name="T43" fmla="*/ 13 h 129"/>
                  <a:gd name="T44" fmla="*/ 55 w 98"/>
                  <a:gd name="T45" fmla="*/ 19 h 129"/>
                  <a:gd name="T46" fmla="*/ 61 w 98"/>
                  <a:gd name="T47" fmla="*/ 21 h 129"/>
                  <a:gd name="T48" fmla="*/ 64 w 98"/>
                  <a:gd name="T49" fmla="*/ 24 h 129"/>
                  <a:gd name="T50" fmla="*/ 66 w 98"/>
                  <a:gd name="T51" fmla="*/ 28 h 129"/>
                  <a:gd name="T52" fmla="*/ 73 w 98"/>
                  <a:gd name="T53" fmla="*/ 31 h 129"/>
                  <a:gd name="T54" fmla="*/ 73 w 98"/>
                  <a:gd name="T55" fmla="*/ 40 h 129"/>
                  <a:gd name="T56" fmla="*/ 78 w 98"/>
                  <a:gd name="T57" fmla="*/ 42 h 129"/>
                  <a:gd name="T58" fmla="*/ 80 w 98"/>
                  <a:gd name="T59" fmla="*/ 45 h 129"/>
                  <a:gd name="T60" fmla="*/ 81 w 98"/>
                  <a:gd name="T61" fmla="*/ 51 h 129"/>
                  <a:gd name="T62" fmla="*/ 84 w 98"/>
                  <a:gd name="T63" fmla="*/ 56 h 129"/>
                  <a:gd name="T64" fmla="*/ 89 w 98"/>
                  <a:gd name="T65" fmla="*/ 61 h 129"/>
                  <a:gd name="T66" fmla="*/ 93 w 98"/>
                  <a:gd name="T67" fmla="*/ 68 h 129"/>
                  <a:gd name="T68" fmla="*/ 94 w 98"/>
                  <a:gd name="T69" fmla="*/ 74 h 129"/>
                  <a:gd name="T70" fmla="*/ 96 w 98"/>
                  <a:gd name="T71" fmla="*/ 81 h 129"/>
                  <a:gd name="T72" fmla="*/ 95 w 98"/>
                  <a:gd name="T73" fmla="*/ 87 h 129"/>
                  <a:gd name="T74" fmla="*/ 88 w 98"/>
                  <a:gd name="T75" fmla="*/ 85 h 129"/>
                  <a:gd name="T76" fmla="*/ 84 w 98"/>
                  <a:gd name="T77" fmla="*/ 80 h 129"/>
                  <a:gd name="T78" fmla="*/ 78 w 98"/>
                  <a:gd name="T79" fmla="*/ 80 h 129"/>
                  <a:gd name="T80" fmla="*/ 72 w 98"/>
                  <a:gd name="T81" fmla="*/ 81 h 129"/>
                  <a:gd name="T82" fmla="*/ 67 w 98"/>
                  <a:gd name="T83" fmla="*/ 85 h 129"/>
                  <a:gd name="T84" fmla="*/ 68 w 98"/>
                  <a:gd name="T85" fmla="*/ 91 h 129"/>
                  <a:gd name="T86" fmla="*/ 63 w 98"/>
                  <a:gd name="T87" fmla="*/ 96 h 129"/>
                  <a:gd name="T88" fmla="*/ 56 w 98"/>
                  <a:gd name="T89" fmla="*/ 98 h 129"/>
                  <a:gd name="T90" fmla="*/ 49 w 98"/>
                  <a:gd name="T91" fmla="*/ 98 h 129"/>
                  <a:gd name="T92" fmla="*/ 47 w 98"/>
                  <a:gd name="T93" fmla="*/ 103 h 129"/>
                  <a:gd name="T94" fmla="*/ 45 w 98"/>
                  <a:gd name="T95" fmla="*/ 108 h 129"/>
                  <a:gd name="T96" fmla="*/ 43 w 98"/>
                  <a:gd name="T97" fmla="*/ 114 h 129"/>
                  <a:gd name="T98" fmla="*/ 41 w 98"/>
                  <a:gd name="T99" fmla="*/ 117 h 129"/>
                  <a:gd name="T100" fmla="*/ 34 w 98"/>
                  <a:gd name="T101" fmla="*/ 122 h 129"/>
                  <a:gd name="T102" fmla="*/ 28 w 98"/>
                  <a:gd name="T103" fmla="*/ 126 h 129"/>
                  <a:gd name="T104" fmla="*/ 21 w 98"/>
                  <a:gd name="T105" fmla="*/ 126 h 129"/>
                  <a:gd name="T106" fmla="*/ 18 w 98"/>
                  <a:gd name="T107" fmla="*/ 120 h 129"/>
                  <a:gd name="T108" fmla="*/ 12 w 98"/>
                  <a:gd name="T109" fmla="*/ 117 h 129"/>
                  <a:gd name="T110" fmla="*/ 5 w 98"/>
                  <a:gd name="T111" fmla="*/ 116 h 129"/>
                  <a:gd name="T112" fmla="*/ 3 w 98"/>
                  <a:gd name="T113" fmla="*/ 108 h 129"/>
                  <a:gd name="T114" fmla="*/ 1 w 98"/>
                  <a:gd name="T115" fmla="*/ 10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 h="129">
                    <a:moveTo>
                      <a:pt x="3" y="97"/>
                    </a:moveTo>
                    <a:lnTo>
                      <a:pt x="6" y="96"/>
                    </a:lnTo>
                    <a:lnTo>
                      <a:pt x="8" y="96"/>
                    </a:lnTo>
                    <a:lnTo>
                      <a:pt x="10" y="94"/>
                    </a:lnTo>
                    <a:lnTo>
                      <a:pt x="10" y="91"/>
                    </a:lnTo>
                    <a:lnTo>
                      <a:pt x="8" y="89"/>
                    </a:lnTo>
                    <a:lnTo>
                      <a:pt x="10" y="88"/>
                    </a:lnTo>
                    <a:lnTo>
                      <a:pt x="10" y="86"/>
                    </a:lnTo>
                    <a:lnTo>
                      <a:pt x="8" y="81"/>
                    </a:lnTo>
                    <a:lnTo>
                      <a:pt x="10" y="79"/>
                    </a:lnTo>
                    <a:lnTo>
                      <a:pt x="10" y="77"/>
                    </a:lnTo>
                    <a:lnTo>
                      <a:pt x="12" y="76"/>
                    </a:lnTo>
                    <a:lnTo>
                      <a:pt x="15" y="75"/>
                    </a:lnTo>
                    <a:lnTo>
                      <a:pt x="16" y="75"/>
                    </a:lnTo>
                    <a:lnTo>
                      <a:pt x="18" y="73"/>
                    </a:lnTo>
                    <a:lnTo>
                      <a:pt x="20" y="72"/>
                    </a:lnTo>
                    <a:lnTo>
                      <a:pt x="21" y="74"/>
                    </a:lnTo>
                    <a:lnTo>
                      <a:pt x="26" y="73"/>
                    </a:lnTo>
                    <a:lnTo>
                      <a:pt x="26" y="71"/>
                    </a:lnTo>
                    <a:lnTo>
                      <a:pt x="25" y="68"/>
                    </a:lnTo>
                    <a:lnTo>
                      <a:pt x="24" y="66"/>
                    </a:lnTo>
                    <a:lnTo>
                      <a:pt x="23" y="64"/>
                    </a:lnTo>
                    <a:lnTo>
                      <a:pt x="22" y="61"/>
                    </a:lnTo>
                    <a:lnTo>
                      <a:pt x="23" y="59"/>
                    </a:lnTo>
                    <a:lnTo>
                      <a:pt x="23" y="57"/>
                    </a:lnTo>
                    <a:lnTo>
                      <a:pt x="23" y="54"/>
                    </a:lnTo>
                    <a:lnTo>
                      <a:pt x="22" y="52"/>
                    </a:lnTo>
                    <a:lnTo>
                      <a:pt x="22" y="50"/>
                    </a:lnTo>
                    <a:lnTo>
                      <a:pt x="21" y="48"/>
                    </a:lnTo>
                    <a:lnTo>
                      <a:pt x="20" y="46"/>
                    </a:lnTo>
                    <a:lnTo>
                      <a:pt x="20" y="43"/>
                    </a:lnTo>
                    <a:lnTo>
                      <a:pt x="19" y="41"/>
                    </a:lnTo>
                    <a:lnTo>
                      <a:pt x="18" y="36"/>
                    </a:lnTo>
                    <a:lnTo>
                      <a:pt x="18" y="35"/>
                    </a:lnTo>
                    <a:lnTo>
                      <a:pt x="16" y="33"/>
                    </a:lnTo>
                    <a:lnTo>
                      <a:pt x="15" y="31"/>
                    </a:lnTo>
                    <a:lnTo>
                      <a:pt x="17" y="29"/>
                    </a:lnTo>
                    <a:lnTo>
                      <a:pt x="18" y="27"/>
                    </a:lnTo>
                    <a:lnTo>
                      <a:pt x="20" y="25"/>
                    </a:lnTo>
                    <a:lnTo>
                      <a:pt x="20" y="23"/>
                    </a:lnTo>
                    <a:lnTo>
                      <a:pt x="18" y="21"/>
                    </a:lnTo>
                    <a:lnTo>
                      <a:pt x="17" y="19"/>
                    </a:lnTo>
                    <a:lnTo>
                      <a:pt x="16" y="16"/>
                    </a:lnTo>
                    <a:lnTo>
                      <a:pt x="16" y="13"/>
                    </a:lnTo>
                    <a:lnTo>
                      <a:pt x="18" y="11"/>
                    </a:lnTo>
                    <a:lnTo>
                      <a:pt x="20" y="8"/>
                    </a:lnTo>
                    <a:lnTo>
                      <a:pt x="22" y="6"/>
                    </a:lnTo>
                    <a:lnTo>
                      <a:pt x="23" y="5"/>
                    </a:lnTo>
                    <a:lnTo>
                      <a:pt x="24" y="3"/>
                    </a:lnTo>
                    <a:lnTo>
                      <a:pt x="26" y="1"/>
                    </a:lnTo>
                    <a:lnTo>
                      <a:pt x="28" y="0"/>
                    </a:lnTo>
                    <a:lnTo>
                      <a:pt x="30" y="0"/>
                    </a:lnTo>
                    <a:lnTo>
                      <a:pt x="32" y="0"/>
                    </a:lnTo>
                    <a:lnTo>
                      <a:pt x="34" y="0"/>
                    </a:lnTo>
                    <a:lnTo>
                      <a:pt x="36" y="0"/>
                    </a:lnTo>
                    <a:lnTo>
                      <a:pt x="39" y="1"/>
                    </a:lnTo>
                    <a:lnTo>
                      <a:pt x="41" y="2"/>
                    </a:lnTo>
                    <a:lnTo>
                      <a:pt x="43" y="3"/>
                    </a:lnTo>
                    <a:lnTo>
                      <a:pt x="45" y="3"/>
                    </a:lnTo>
                    <a:lnTo>
                      <a:pt x="47" y="3"/>
                    </a:lnTo>
                    <a:lnTo>
                      <a:pt x="46" y="5"/>
                    </a:lnTo>
                    <a:lnTo>
                      <a:pt x="46" y="7"/>
                    </a:lnTo>
                    <a:lnTo>
                      <a:pt x="48" y="8"/>
                    </a:lnTo>
                    <a:lnTo>
                      <a:pt x="50" y="9"/>
                    </a:lnTo>
                    <a:lnTo>
                      <a:pt x="50" y="11"/>
                    </a:lnTo>
                    <a:lnTo>
                      <a:pt x="51" y="13"/>
                    </a:lnTo>
                    <a:lnTo>
                      <a:pt x="53" y="15"/>
                    </a:lnTo>
                    <a:lnTo>
                      <a:pt x="53" y="18"/>
                    </a:lnTo>
                    <a:lnTo>
                      <a:pt x="55" y="19"/>
                    </a:lnTo>
                    <a:lnTo>
                      <a:pt x="57" y="20"/>
                    </a:lnTo>
                    <a:lnTo>
                      <a:pt x="59" y="21"/>
                    </a:lnTo>
                    <a:lnTo>
                      <a:pt x="61" y="21"/>
                    </a:lnTo>
                    <a:lnTo>
                      <a:pt x="63" y="20"/>
                    </a:lnTo>
                    <a:lnTo>
                      <a:pt x="64" y="21"/>
                    </a:lnTo>
                    <a:lnTo>
                      <a:pt x="64" y="24"/>
                    </a:lnTo>
                    <a:lnTo>
                      <a:pt x="63" y="26"/>
                    </a:lnTo>
                    <a:lnTo>
                      <a:pt x="64" y="27"/>
                    </a:lnTo>
                    <a:lnTo>
                      <a:pt x="66" y="28"/>
                    </a:lnTo>
                    <a:lnTo>
                      <a:pt x="68" y="30"/>
                    </a:lnTo>
                    <a:lnTo>
                      <a:pt x="70" y="31"/>
                    </a:lnTo>
                    <a:lnTo>
                      <a:pt x="73" y="31"/>
                    </a:lnTo>
                    <a:lnTo>
                      <a:pt x="73" y="34"/>
                    </a:lnTo>
                    <a:lnTo>
                      <a:pt x="72" y="37"/>
                    </a:lnTo>
                    <a:lnTo>
                      <a:pt x="73" y="40"/>
                    </a:lnTo>
                    <a:lnTo>
                      <a:pt x="73" y="43"/>
                    </a:lnTo>
                    <a:lnTo>
                      <a:pt x="76" y="43"/>
                    </a:lnTo>
                    <a:lnTo>
                      <a:pt x="78" y="42"/>
                    </a:lnTo>
                    <a:lnTo>
                      <a:pt x="79" y="40"/>
                    </a:lnTo>
                    <a:lnTo>
                      <a:pt x="79" y="43"/>
                    </a:lnTo>
                    <a:lnTo>
                      <a:pt x="80" y="45"/>
                    </a:lnTo>
                    <a:lnTo>
                      <a:pt x="81" y="47"/>
                    </a:lnTo>
                    <a:lnTo>
                      <a:pt x="81" y="49"/>
                    </a:lnTo>
                    <a:lnTo>
                      <a:pt x="81" y="51"/>
                    </a:lnTo>
                    <a:lnTo>
                      <a:pt x="81" y="53"/>
                    </a:lnTo>
                    <a:lnTo>
                      <a:pt x="83" y="54"/>
                    </a:lnTo>
                    <a:lnTo>
                      <a:pt x="84" y="56"/>
                    </a:lnTo>
                    <a:lnTo>
                      <a:pt x="86" y="59"/>
                    </a:lnTo>
                    <a:lnTo>
                      <a:pt x="87" y="60"/>
                    </a:lnTo>
                    <a:lnTo>
                      <a:pt x="89" y="61"/>
                    </a:lnTo>
                    <a:lnTo>
                      <a:pt x="91" y="63"/>
                    </a:lnTo>
                    <a:lnTo>
                      <a:pt x="92" y="65"/>
                    </a:lnTo>
                    <a:lnTo>
                      <a:pt x="93" y="68"/>
                    </a:lnTo>
                    <a:lnTo>
                      <a:pt x="93" y="70"/>
                    </a:lnTo>
                    <a:lnTo>
                      <a:pt x="94" y="72"/>
                    </a:lnTo>
                    <a:lnTo>
                      <a:pt x="94" y="74"/>
                    </a:lnTo>
                    <a:lnTo>
                      <a:pt x="95" y="77"/>
                    </a:lnTo>
                    <a:lnTo>
                      <a:pt x="96" y="79"/>
                    </a:lnTo>
                    <a:lnTo>
                      <a:pt x="96" y="81"/>
                    </a:lnTo>
                    <a:lnTo>
                      <a:pt x="97" y="84"/>
                    </a:lnTo>
                    <a:lnTo>
                      <a:pt x="98" y="87"/>
                    </a:lnTo>
                    <a:lnTo>
                      <a:pt x="95" y="87"/>
                    </a:lnTo>
                    <a:lnTo>
                      <a:pt x="93" y="84"/>
                    </a:lnTo>
                    <a:lnTo>
                      <a:pt x="89" y="83"/>
                    </a:lnTo>
                    <a:lnTo>
                      <a:pt x="88" y="85"/>
                    </a:lnTo>
                    <a:lnTo>
                      <a:pt x="86" y="84"/>
                    </a:lnTo>
                    <a:lnTo>
                      <a:pt x="84" y="82"/>
                    </a:lnTo>
                    <a:lnTo>
                      <a:pt x="84" y="80"/>
                    </a:lnTo>
                    <a:lnTo>
                      <a:pt x="82" y="79"/>
                    </a:lnTo>
                    <a:lnTo>
                      <a:pt x="79" y="79"/>
                    </a:lnTo>
                    <a:lnTo>
                      <a:pt x="78" y="80"/>
                    </a:lnTo>
                    <a:lnTo>
                      <a:pt x="75" y="79"/>
                    </a:lnTo>
                    <a:lnTo>
                      <a:pt x="73" y="79"/>
                    </a:lnTo>
                    <a:lnTo>
                      <a:pt x="72" y="81"/>
                    </a:lnTo>
                    <a:lnTo>
                      <a:pt x="71" y="84"/>
                    </a:lnTo>
                    <a:lnTo>
                      <a:pt x="69" y="84"/>
                    </a:lnTo>
                    <a:lnTo>
                      <a:pt x="67" y="85"/>
                    </a:lnTo>
                    <a:lnTo>
                      <a:pt x="66" y="87"/>
                    </a:lnTo>
                    <a:lnTo>
                      <a:pt x="67" y="89"/>
                    </a:lnTo>
                    <a:lnTo>
                      <a:pt x="68" y="91"/>
                    </a:lnTo>
                    <a:lnTo>
                      <a:pt x="66" y="93"/>
                    </a:lnTo>
                    <a:lnTo>
                      <a:pt x="65" y="95"/>
                    </a:lnTo>
                    <a:lnTo>
                      <a:pt x="63" y="96"/>
                    </a:lnTo>
                    <a:lnTo>
                      <a:pt x="61" y="97"/>
                    </a:lnTo>
                    <a:lnTo>
                      <a:pt x="59" y="98"/>
                    </a:lnTo>
                    <a:lnTo>
                      <a:pt x="56" y="98"/>
                    </a:lnTo>
                    <a:lnTo>
                      <a:pt x="54" y="96"/>
                    </a:lnTo>
                    <a:lnTo>
                      <a:pt x="52" y="97"/>
                    </a:lnTo>
                    <a:lnTo>
                      <a:pt x="49" y="98"/>
                    </a:lnTo>
                    <a:lnTo>
                      <a:pt x="49" y="99"/>
                    </a:lnTo>
                    <a:lnTo>
                      <a:pt x="47" y="101"/>
                    </a:lnTo>
                    <a:lnTo>
                      <a:pt x="47" y="103"/>
                    </a:lnTo>
                    <a:lnTo>
                      <a:pt x="48" y="105"/>
                    </a:lnTo>
                    <a:lnTo>
                      <a:pt x="47" y="107"/>
                    </a:lnTo>
                    <a:lnTo>
                      <a:pt x="45" y="108"/>
                    </a:lnTo>
                    <a:lnTo>
                      <a:pt x="44" y="110"/>
                    </a:lnTo>
                    <a:lnTo>
                      <a:pt x="44" y="112"/>
                    </a:lnTo>
                    <a:lnTo>
                      <a:pt x="43" y="114"/>
                    </a:lnTo>
                    <a:lnTo>
                      <a:pt x="41" y="116"/>
                    </a:lnTo>
                    <a:lnTo>
                      <a:pt x="39" y="116"/>
                    </a:lnTo>
                    <a:lnTo>
                      <a:pt x="41" y="117"/>
                    </a:lnTo>
                    <a:lnTo>
                      <a:pt x="39" y="119"/>
                    </a:lnTo>
                    <a:lnTo>
                      <a:pt x="37" y="120"/>
                    </a:lnTo>
                    <a:lnTo>
                      <a:pt x="34" y="122"/>
                    </a:lnTo>
                    <a:lnTo>
                      <a:pt x="32" y="123"/>
                    </a:lnTo>
                    <a:lnTo>
                      <a:pt x="29" y="124"/>
                    </a:lnTo>
                    <a:lnTo>
                      <a:pt x="28" y="126"/>
                    </a:lnTo>
                    <a:lnTo>
                      <a:pt x="27" y="129"/>
                    </a:lnTo>
                    <a:lnTo>
                      <a:pt x="23" y="129"/>
                    </a:lnTo>
                    <a:lnTo>
                      <a:pt x="21" y="126"/>
                    </a:lnTo>
                    <a:lnTo>
                      <a:pt x="20" y="124"/>
                    </a:lnTo>
                    <a:lnTo>
                      <a:pt x="19" y="122"/>
                    </a:lnTo>
                    <a:lnTo>
                      <a:pt x="18" y="120"/>
                    </a:lnTo>
                    <a:lnTo>
                      <a:pt x="16" y="119"/>
                    </a:lnTo>
                    <a:lnTo>
                      <a:pt x="14" y="117"/>
                    </a:lnTo>
                    <a:lnTo>
                      <a:pt x="12" y="117"/>
                    </a:lnTo>
                    <a:lnTo>
                      <a:pt x="10" y="117"/>
                    </a:lnTo>
                    <a:lnTo>
                      <a:pt x="7" y="116"/>
                    </a:lnTo>
                    <a:lnTo>
                      <a:pt x="5" y="116"/>
                    </a:lnTo>
                    <a:lnTo>
                      <a:pt x="3" y="113"/>
                    </a:lnTo>
                    <a:lnTo>
                      <a:pt x="4" y="110"/>
                    </a:lnTo>
                    <a:lnTo>
                      <a:pt x="3" y="108"/>
                    </a:lnTo>
                    <a:lnTo>
                      <a:pt x="3" y="106"/>
                    </a:lnTo>
                    <a:lnTo>
                      <a:pt x="2" y="103"/>
                    </a:lnTo>
                    <a:lnTo>
                      <a:pt x="1" y="101"/>
                    </a:lnTo>
                    <a:lnTo>
                      <a:pt x="0" y="99"/>
                    </a:lnTo>
                    <a:lnTo>
                      <a:pt x="3" y="97"/>
                    </a:lnTo>
                    <a:close/>
                  </a:path>
                </a:pathLst>
              </a:custGeom>
              <a:solidFill>
                <a:srgbClr val="7EA3B2"/>
              </a:solidFill>
              <a:ln w="19050">
                <a:solidFill>
                  <a:srgbClr val="000000"/>
                </a:solidFill>
                <a:prstDash val="solid"/>
                <a:round/>
                <a:headEnd/>
                <a:tailEnd/>
              </a:ln>
            </p:spPr>
            <p:txBody>
              <a:bodyPr/>
              <a:lstStyle/>
              <a:p>
                <a:endParaRPr lang="en-GB"/>
              </a:p>
            </p:txBody>
          </p:sp>
          <p:sp>
            <p:nvSpPr>
              <p:cNvPr id="23" name="Freeform 1683">
                <a:extLst>
                  <a:ext uri="{FF2B5EF4-FFF2-40B4-BE49-F238E27FC236}">
                    <a16:creationId xmlns:a16="http://schemas.microsoft.com/office/drawing/2014/main" id="{A383E762-2951-44E2-8956-825E03F8E36C}"/>
                  </a:ext>
                </a:extLst>
              </p:cNvPr>
              <p:cNvSpPr>
                <a:spLocks/>
              </p:cNvSpPr>
              <p:nvPr/>
            </p:nvSpPr>
            <p:spPr bwMode="auto">
              <a:xfrm>
                <a:off x="347" y="165"/>
                <a:ext cx="84" cy="100"/>
              </a:xfrm>
              <a:custGeom>
                <a:avLst/>
                <a:gdLst>
                  <a:gd name="T0" fmla="*/ 26 w 84"/>
                  <a:gd name="T1" fmla="*/ 1 h 100"/>
                  <a:gd name="T2" fmla="*/ 29 w 84"/>
                  <a:gd name="T3" fmla="*/ 0 h 100"/>
                  <a:gd name="T4" fmla="*/ 34 w 84"/>
                  <a:gd name="T5" fmla="*/ 3 h 100"/>
                  <a:gd name="T6" fmla="*/ 40 w 84"/>
                  <a:gd name="T7" fmla="*/ 6 h 100"/>
                  <a:gd name="T8" fmla="*/ 44 w 84"/>
                  <a:gd name="T9" fmla="*/ 7 h 100"/>
                  <a:gd name="T10" fmla="*/ 49 w 84"/>
                  <a:gd name="T11" fmla="*/ 7 h 100"/>
                  <a:gd name="T12" fmla="*/ 52 w 84"/>
                  <a:gd name="T13" fmla="*/ 9 h 100"/>
                  <a:gd name="T14" fmla="*/ 53 w 84"/>
                  <a:gd name="T15" fmla="*/ 11 h 100"/>
                  <a:gd name="T16" fmla="*/ 55 w 84"/>
                  <a:gd name="T17" fmla="*/ 15 h 100"/>
                  <a:gd name="T18" fmla="*/ 56 w 84"/>
                  <a:gd name="T19" fmla="*/ 20 h 100"/>
                  <a:gd name="T20" fmla="*/ 56 w 84"/>
                  <a:gd name="T21" fmla="*/ 23 h 100"/>
                  <a:gd name="T22" fmla="*/ 59 w 84"/>
                  <a:gd name="T23" fmla="*/ 28 h 100"/>
                  <a:gd name="T24" fmla="*/ 64 w 84"/>
                  <a:gd name="T25" fmla="*/ 31 h 100"/>
                  <a:gd name="T26" fmla="*/ 70 w 84"/>
                  <a:gd name="T27" fmla="*/ 32 h 100"/>
                  <a:gd name="T28" fmla="*/ 74 w 84"/>
                  <a:gd name="T29" fmla="*/ 30 h 100"/>
                  <a:gd name="T30" fmla="*/ 76 w 84"/>
                  <a:gd name="T31" fmla="*/ 29 h 100"/>
                  <a:gd name="T32" fmla="*/ 79 w 84"/>
                  <a:gd name="T33" fmla="*/ 28 h 100"/>
                  <a:gd name="T34" fmla="*/ 83 w 84"/>
                  <a:gd name="T35" fmla="*/ 31 h 100"/>
                  <a:gd name="T36" fmla="*/ 82 w 84"/>
                  <a:gd name="T37" fmla="*/ 34 h 100"/>
                  <a:gd name="T38" fmla="*/ 79 w 84"/>
                  <a:gd name="T39" fmla="*/ 38 h 100"/>
                  <a:gd name="T40" fmla="*/ 79 w 84"/>
                  <a:gd name="T41" fmla="*/ 45 h 100"/>
                  <a:gd name="T42" fmla="*/ 75 w 84"/>
                  <a:gd name="T43" fmla="*/ 52 h 100"/>
                  <a:gd name="T44" fmla="*/ 73 w 84"/>
                  <a:gd name="T45" fmla="*/ 57 h 100"/>
                  <a:gd name="T46" fmla="*/ 68 w 84"/>
                  <a:gd name="T47" fmla="*/ 61 h 100"/>
                  <a:gd name="T48" fmla="*/ 62 w 84"/>
                  <a:gd name="T49" fmla="*/ 65 h 100"/>
                  <a:gd name="T50" fmla="*/ 56 w 84"/>
                  <a:gd name="T51" fmla="*/ 68 h 100"/>
                  <a:gd name="T52" fmla="*/ 54 w 84"/>
                  <a:gd name="T53" fmla="*/ 74 h 100"/>
                  <a:gd name="T54" fmla="*/ 52 w 84"/>
                  <a:gd name="T55" fmla="*/ 80 h 100"/>
                  <a:gd name="T56" fmla="*/ 47 w 84"/>
                  <a:gd name="T57" fmla="*/ 81 h 100"/>
                  <a:gd name="T58" fmla="*/ 46 w 84"/>
                  <a:gd name="T59" fmla="*/ 88 h 100"/>
                  <a:gd name="T60" fmla="*/ 45 w 84"/>
                  <a:gd name="T61" fmla="*/ 95 h 100"/>
                  <a:gd name="T62" fmla="*/ 47 w 84"/>
                  <a:gd name="T63" fmla="*/ 100 h 100"/>
                  <a:gd name="T64" fmla="*/ 40 w 84"/>
                  <a:gd name="T65" fmla="*/ 98 h 100"/>
                  <a:gd name="T66" fmla="*/ 34 w 84"/>
                  <a:gd name="T67" fmla="*/ 94 h 100"/>
                  <a:gd name="T68" fmla="*/ 28 w 84"/>
                  <a:gd name="T69" fmla="*/ 95 h 100"/>
                  <a:gd name="T70" fmla="*/ 21 w 84"/>
                  <a:gd name="T71" fmla="*/ 95 h 100"/>
                  <a:gd name="T72" fmla="*/ 14 w 84"/>
                  <a:gd name="T73" fmla="*/ 91 h 100"/>
                  <a:gd name="T74" fmla="*/ 9 w 84"/>
                  <a:gd name="T75" fmla="*/ 86 h 100"/>
                  <a:gd name="T76" fmla="*/ 3 w 84"/>
                  <a:gd name="T77" fmla="*/ 80 h 100"/>
                  <a:gd name="T78" fmla="*/ 2 w 84"/>
                  <a:gd name="T79" fmla="*/ 74 h 100"/>
                  <a:gd name="T80" fmla="*/ 6 w 84"/>
                  <a:gd name="T81" fmla="*/ 68 h 100"/>
                  <a:gd name="T82" fmla="*/ 7 w 84"/>
                  <a:gd name="T83" fmla="*/ 62 h 100"/>
                  <a:gd name="T84" fmla="*/ 6 w 84"/>
                  <a:gd name="T85" fmla="*/ 55 h 100"/>
                  <a:gd name="T86" fmla="*/ 3 w 84"/>
                  <a:gd name="T87" fmla="*/ 51 h 100"/>
                  <a:gd name="T88" fmla="*/ 4 w 84"/>
                  <a:gd name="T89" fmla="*/ 44 h 100"/>
                  <a:gd name="T90" fmla="*/ 9 w 84"/>
                  <a:gd name="T91" fmla="*/ 40 h 100"/>
                  <a:gd name="T92" fmla="*/ 15 w 84"/>
                  <a:gd name="T93" fmla="*/ 38 h 100"/>
                  <a:gd name="T94" fmla="*/ 21 w 84"/>
                  <a:gd name="T95" fmla="*/ 39 h 100"/>
                  <a:gd name="T96" fmla="*/ 25 w 84"/>
                  <a:gd name="T97" fmla="*/ 34 h 100"/>
                  <a:gd name="T98" fmla="*/ 26 w 84"/>
                  <a:gd name="T99" fmla="*/ 29 h 100"/>
                  <a:gd name="T100" fmla="*/ 26 w 84"/>
                  <a:gd name="T101" fmla="*/ 22 h 100"/>
                  <a:gd name="T102" fmla="*/ 25 w 84"/>
                  <a:gd name="T103" fmla="*/ 15 h 100"/>
                  <a:gd name="T104" fmla="*/ 25 w 84"/>
                  <a:gd name="T105" fmla="*/ 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100">
                    <a:moveTo>
                      <a:pt x="24" y="2"/>
                    </a:moveTo>
                    <a:lnTo>
                      <a:pt x="26" y="2"/>
                    </a:lnTo>
                    <a:lnTo>
                      <a:pt x="26" y="1"/>
                    </a:lnTo>
                    <a:lnTo>
                      <a:pt x="28" y="1"/>
                    </a:lnTo>
                    <a:lnTo>
                      <a:pt x="28" y="0"/>
                    </a:lnTo>
                    <a:lnTo>
                      <a:pt x="29" y="0"/>
                    </a:lnTo>
                    <a:lnTo>
                      <a:pt x="31" y="1"/>
                    </a:lnTo>
                    <a:lnTo>
                      <a:pt x="33" y="2"/>
                    </a:lnTo>
                    <a:lnTo>
                      <a:pt x="34" y="3"/>
                    </a:lnTo>
                    <a:lnTo>
                      <a:pt x="38" y="5"/>
                    </a:lnTo>
                    <a:lnTo>
                      <a:pt x="39" y="5"/>
                    </a:lnTo>
                    <a:lnTo>
                      <a:pt x="40" y="6"/>
                    </a:lnTo>
                    <a:lnTo>
                      <a:pt x="41" y="7"/>
                    </a:lnTo>
                    <a:lnTo>
                      <a:pt x="42" y="7"/>
                    </a:lnTo>
                    <a:lnTo>
                      <a:pt x="44" y="7"/>
                    </a:lnTo>
                    <a:lnTo>
                      <a:pt x="46" y="7"/>
                    </a:lnTo>
                    <a:lnTo>
                      <a:pt x="47" y="7"/>
                    </a:lnTo>
                    <a:lnTo>
                      <a:pt x="49" y="7"/>
                    </a:lnTo>
                    <a:lnTo>
                      <a:pt x="50" y="7"/>
                    </a:lnTo>
                    <a:lnTo>
                      <a:pt x="51" y="8"/>
                    </a:lnTo>
                    <a:lnTo>
                      <a:pt x="52" y="9"/>
                    </a:lnTo>
                    <a:lnTo>
                      <a:pt x="52" y="9"/>
                    </a:lnTo>
                    <a:lnTo>
                      <a:pt x="53" y="10"/>
                    </a:lnTo>
                    <a:lnTo>
                      <a:pt x="53" y="11"/>
                    </a:lnTo>
                    <a:lnTo>
                      <a:pt x="54" y="12"/>
                    </a:lnTo>
                    <a:lnTo>
                      <a:pt x="55" y="13"/>
                    </a:lnTo>
                    <a:lnTo>
                      <a:pt x="55" y="15"/>
                    </a:lnTo>
                    <a:lnTo>
                      <a:pt x="56" y="16"/>
                    </a:lnTo>
                    <a:lnTo>
                      <a:pt x="56" y="18"/>
                    </a:lnTo>
                    <a:lnTo>
                      <a:pt x="56" y="20"/>
                    </a:lnTo>
                    <a:lnTo>
                      <a:pt x="56" y="21"/>
                    </a:lnTo>
                    <a:lnTo>
                      <a:pt x="56" y="22"/>
                    </a:lnTo>
                    <a:lnTo>
                      <a:pt x="56" y="23"/>
                    </a:lnTo>
                    <a:lnTo>
                      <a:pt x="57" y="25"/>
                    </a:lnTo>
                    <a:lnTo>
                      <a:pt x="58" y="26"/>
                    </a:lnTo>
                    <a:lnTo>
                      <a:pt x="59" y="28"/>
                    </a:lnTo>
                    <a:lnTo>
                      <a:pt x="59" y="28"/>
                    </a:lnTo>
                    <a:lnTo>
                      <a:pt x="63" y="30"/>
                    </a:lnTo>
                    <a:lnTo>
                      <a:pt x="64" y="31"/>
                    </a:lnTo>
                    <a:lnTo>
                      <a:pt x="67" y="32"/>
                    </a:lnTo>
                    <a:lnTo>
                      <a:pt x="69" y="32"/>
                    </a:lnTo>
                    <a:lnTo>
                      <a:pt x="70" y="32"/>
                    </a:lnTo>
                    <a:lnTo>
                      <a:pt x="72" y="31"/>
                    </a:lnTo>
                    <a:lnTo>
                      <a:pt x="73" y="31"/>
                    </a:lnTo>
                    <a:lnTo>
                      <a:pt x="74" y="30"/>
                    </a:lnTo>
                    <a:lnTo>
                      <a:pt x="75" y="30"/>
                    </a:lnTo>
                    <a:lnTo>
                      <a:pt x="76" y="30"/>
                    </a:lnTo>
                    <a:lnTo>
                      <a:pt x="76" y="29"/>
                    </a:lnTo>
                    <a:lnTo>
                      <a:pt x="77" y="29"/>
                    </a:lnTo>
                    <a:lnTo>
                      <a:pt x="78" y="29"/>
                    </a:lnTo>
                    <a:lnTo>
                      <a:pt x="79" y="28"/>
                    </a:lnTo>
                    <a:lnTo>
                      <a:pt x="80" y="28"/>
                    </a:lnTo>
                    <a:lnTo>
                      <a:pt x="82" y="30"/>
                    </a:lnTo>
                    <a:lnTo>
                      <a:pt x="83" y="31"/>
                    </a:lnTo>
                    <a:lnTo>
                      <a:pt x="84" y="31"/>
                    </a:lnTo>
                    <a:lnTo>
                      <a:pt x="82" y="32"/>
                    </a:lnTo>
                    <a:lnTo>
                      <a:pt x="82" y="34"/>
                    </a:lnTo>
                    <a:lnTo>
                      <a:pt x="81" y="35"/>
                    </a:lnTo>
                    <a:lnTo>
                      <a:pt x="80" y="37"/>
                    </a:lnTo>
                    <a:lnTo>
                      <a:pt x="79" y="38"/>
                    </a:lnTo>
                    <a:lnTo>
                      <a:pt x="79" y="41"/>
                    </a:lnTo>
                    <a:lnTo>
                      <a:pt x="79" y="43"/>
                    </a:lnTo>
                    <a:lnTo>
                      <a:pt x="79" y="45"/>
                    </a:lnTo>
                    <a:lnTo>
                      <a:pt x="79" y="48"/>
                    </a:lnTo>
                    <a:lnTo>
                      <a:pt x="76" y="50"/>
                    </a:lnTo>
                    <a:lnTo>
                      <a:pt x="75" y="52"/>
                    </a:lnTo>
                    <a:lnTo>
                      <a:pt x="76" y="54"/>
                    </a:lnTo>
                    <a:lnTo>
                      <a:pt x="74" y="55"/>
                    </a:lnTo>
                    <a:lnTo>
                      <a:pt x="73" y="57"/>
                    </a:lnTo>
                    <a:lnTo>
                      <a:pt x="71" y="57"/>
                    </a:lnTo>
                    <a:lnTo>
                      <a:pt x="69" y="58"/>
                    </a:lnTo>
                    <a:lnTo>
                      <a:pt x="68" y="61"/>
                    </a:lnTo>
                    <a:lnTo>
                      <a:pt x="66" y="62"/>
                    </a:lnTo>
                    <a:lnTo>
                      <a:pt x="65" y="64"/>
                    </a:lnTo>
                    <a:lnTo>
                      <a:pt x="62" y="65"/>
                    </a:lnTo>
                    <a:lnTo>
                      <a:pt x="61" y="66"/>
                    </a:lnTo>
                    <a:lnTo>
                      <a:pt x="58" y="66"/>
                    </a:lnTo>
                    <a:lnTo>
                      <a:pt x="56" y="68"/>
                    </a:lnTo>
                    <a:lnTo>
                      <a:pt x="56" y="70"/>
                    </a:lnTo>
                    <a:lnTo>
                      <a:pt x="55" y="72"/>
                    </a:lnTo>
                    <a:lnTo>
                      <a:pt x="54" y="74"/>
                    </a:lnTo>
                    <a:lnTo>
                      <a:pt x="54" y="76"/>
                    </a:lnTo>
                    <a:lnTo>
                      <a:pt x="54" y="79"/>
                    </a:lnTo>
                    <a:lnTo>
                      <a:pt x="52" y="80"/>
                    </a:lnTo>
                    <a:lnTo>
                      <a:pt x="50" y="79"/>
                    </a:lnTo>
                    <a:lnTo>
                      <a:pt x="47" y="80"/>
                    </a:lnTo>
                    <a:lnTo>
                      <a:pt x="47" y="81"/>
                    </a:lnTo>
                    <a:lnTo>
                      <a:pt x="46" y="84"/>
                    </a:lnTo>
                    <a:lnTo>
                      <a:pt x="46" y="86"/>
                    </a:lnTo>
                    <a:lnTo>
                      <a:pt x="46" y="88"/>
                    </a:lnTo>
                    <a:lnTo>
                      <a:pt x="47" y="90"/>
                    </a:lnTo>
                    <a:lnTo>
                      <a:pt x="45" y="92"/>
                    </a:lnTo>
                    <a:lnTo>
                      <a:pt x="45" y="95"/>
                    </a:lnTo>
                    <a:lnTo>
                      <a:pt x="45" y="96"/>
                    </a:lnTo>
                    <a:lnTo>
                      <a:pt x="47" y="97"/>
                    </a:lnTo>
                    <a:lnTo>
                      <a:pt x="47" y="100"/>
                    </a:lnTo>
                    <a:lnTo>
                      <a:pt x="44" y="100"/>
                    </a:lnTo>
                    <a:lnTo>
                      <a:pt x="42" y="98"/>
                    </a:lnTo>
                    <a:lnTo>
                      <a:pt x="40" y="98"/>
                    </a:lnTo>
                    <a:lnTo>
                      <a:pt x="38" y="96"/>
                    </a:lnTo>
                    <a:lnTo>
                      <a:pt x="36" y="95"/>
                    </a:lnTo>
                    <a:lnTo>
                      <a:pt x="34" y="94"/>
                    </a:lnTo>
                    <a:lnTo>
                      <a:pt x="32" y="94"/>
                    </a:lnTo>
                    <a:lnTo>
                      <a:pt x="29" y="95"/>
                    </a:lnTo>
                    <a:lnTo>
                      <a:pt x="28" y="95"/>
                    </a:lnTo>
                    <a:lnTo>
                      <a:pt x="25" y="96"/>
                    </a:lnTo>
                    <a:lnTo>
                      <a:pt x="23" y="96"/>
                    </a:lnTo>
                    <a:lnTo>
                      <a:pt x="21" y="95"/>
                    </a:lnTo>
                    <a:lnTo>
                      <a:pt x="18" y="95"/>
                    </a:lnTo>
                    <a:lnTo>
                      <a:pt x="16" y="93"/>
                    </a:lnTo>
                    <a:lnTo>
                      <a:pt x="14" y="91"/>
                    </a:lnTo>
                    <a:lnTo>
                      <a:pt x="13" y="90"/>
                    </a:lnTo>
                    <a:lnTo>
                      <a:pt x="10" y="88"/>
                    </a:lnTo>
                    <a:lnTo>
                      <a:pt x="9" y="86"/>
                    </a:lnTo>
                    <a:lnTo>
                      <a:pt x="7" y="85"/>
                    </a:lnTo>
                    <a:lnTo>
                      <a:pt x="4" y="80"/>
                    </a:lnTo>
                    <a:lnTo>
                      <a:pt x="3" y="80"/>
                    </a:lnTo>
                    <a:lnTo>
                      <a:pt x="0" y="79"/>
                    </a:lnTo>
                    <a:lnTo>
                      <a:pt x="0" y="75"/>
                    </a:lnTo>
                    <a:lnTo>
                      <a:pt x="2" y="74"/>
                    </a:lnTo>
                    <a:lnTo>
                      <a:pt x="3" y="71"/>
                    </a:lnTo>
                    <a:lnTo>
                      <a:pt x="4" y="70"/>
                    </a:lnTo>
                    <a:lnTo>
                      <a:pt x="6" y="68"/>
                    </a:lnTo>
                    <a:lnTo>
                      <a:pt x="6" y="66"/>
                    </a:lnTo>
                    <a:lnTo>
                      <a:pt x="7" y="64"/>
                    </a:lnTo>
                    <a:lnTo>
                      <a:pt x="7" y="62"/>
                    </a:lnTo>
                    <a:lnTo>
                      <a:pt x="6" y="60"/>
                    </a:lnTo>
                    <a:lnTo>
                      <a:pt x="6" y="57"/>
                    </a:lnTo>
                    <a:lnTo>
                      <a:pt x="6" y="55"/>
                    </a:lnTo>
                    <a:lnTo>
                      <a:pt x="3" y="54"/>
                    </a:lnTo>
                    <a:lnTo>
                      <a:pt x="2" y="53"/>
                    </a:lnTo>
                    <a:lnTo>
                      <a:pt x="3" y="51"/>
                    </a:lnTo>
                    <a:lnTo>
                      <a:pt x="3" y="48"/>
                    </a:lnTo>
                    <a:lnTo>
                      <a:pt x="3" y="46"/>
                    </a:lnTo>
                    <a:lnTo>
                      <a:pt x="4" y="44"/>
                    </a:lnTo>
                    <a:lnTo>
                      <a:pt x="6" y="43"/>
                    </a:lnTo>
                    <a:lnTo>
                      <a:pt x="8" y="42"/>
                    </a:lnTo>
                    <a:lnTo>
                      <a:pt x="9" y="40"/>
                    </a:lnTo>
                    <a:lnTo>
                      <a:pt x="11" y="39"/>
                    </a:lnTo>
                    <a:lnTo>
                      <a:pt x="13" y="37"/>
                    </a:lnTo>
                    <a:lnTo>
                      <a:pt x="15" y="38"/>
                    </a:lnTo>
                    <a:lnTo>
                      <a:pt x="17" y="37"/>
                    </a:lnTo>
                    <a:lnTo>
                      <a:pt x="19" y="37"/>
                    </a:lnTo>
                    <a:lnTo>
                      <a:pt x="21" y="39"/>
                    </a:lnTo>
                    <a:lnTo>
                      <a:pt x="22" y="37"/>
                    </a:lnTo>
                    <a:lnTo>
                      <a:pt x="23" y="35"/>
                    </a:lnTo>
                    <a:lnTo>
                      <a:pt x="25" y="34"/>
                    </a:lnTo>
                    <a:lnTo>
                      <a:pt x="27" y="33"/>
                    </a:lnTo>
                    <a:lnTo>
                      <a:pt x="27" y="31"/>
                    </a:lnTo>
                    <a:lnTo>
                      <a:pt x="26" y="29"/>
                    </a:lnTo>
                    <a:lnTo>
                      <a:pt x="26" y="27"/>
                    </a:lnTo>
                    <a:lnTo>
                      <a:pt x="26" y="24"/>
                    </a:lnTo>
                    <a:lnTo>
                      <a:pt x="26" y="22"/>
                    </a:lnTo>
                    <a:lnTo>
                      <a:pt x="26" y="19"/>
                    </a:lnTo>
                    <a:lnTo>
                      <a:pt x="25" y="17"/>
                    </a:lnTo>
                    <a:lnTo>
                      <a:pt x="25" y="15"/>
                    </a:lnTo>
                    <a:lnTo>
                      <a:pt x="25" y="12"/>
                    </a:lnTo>
                    <a:lnTo>
                      <a:pt x="25" y="7"/>
                    </a:lnTo>
                    <a:lnTo>
                      <a:pt x="25" y="5"/>
                    </a:lnTo>
                    <a:lnTo>
                      <a:pt x="24" y="2"/>
                    </a:lnTo>
                    <a:close/>
                  </a:path>
                </a:pathLst>
              </a:custGeom>
              <a:solidFill>
                <a:srgbClr val="7EA3B2"/>
              </a:solidFill>
              <a:ln w="19050">
                <a:solidFill>
                  <a:srgbClr val="000000"/>
                </a:solidFill>
                <a:prstDash val="solid"/>
                <a:round/>
                <a:headEnd/>
                <a:tailEnd/>
              </a:ln>
            </p:spPr>
            <p:txBody>
              <a:bodyPr/>
              <a:lstStyle/>
              <a:p>
                <a:endParaRPr lang="en-GB"/>
              </a:p>
            </p:txBody>
          </p:sp>
          <p:sp>
            <p:nvSpPr>
              <p:cNvPr id="24" name="Freeform 1684">
                <a:extLst>
                  <a:ext uri="{FF2B5EF4-FFF2-40B4-BE49-F238E27FC236}">
                    <a16:creationId xmlns:a16="http://schemas.microsoft.com/office/drawing/2014/main" id="{7EC8AAD9-F509-4053-A723-2F903C33E18D}"/>
                  </a:ext>
                </a:extLst>
              </p:cNvPr>
              <p:cNvSpPr>
                <a:spLocks/>
              </p:cNvSpPr>
              <p:nvPr/>
            </p:nvSpPr>
            <p:spPr bwMode="auto">
              <a:xfrm>
                <a:off x="212" y="174"/>
                <a:ext cx="44" cy="92"/>
              </a:xfrm>
              <a:custGeom>
                <a:avLst/>
                <a:gdLst>
                  <a:gd name="T0" fmla="*/ 13 w 44"/>
                  <a:gd name="T1" fmla="*/ 26 h 92"/>
                  <a:gd name="T2" fmla="*/ 13 w 44"/>
                  <a:gd name="T3" fmla="*/ 22 h 92"/>
                  <a:gd name="T4" fmla="*/ 15 w 44"/>
                  <a:gd name="T5" fmla="*/ 21 h 92"/>
                  <a:gd name="T6" fmla="*/ 16 w 44"/>
                  <a:gd name="T7" fmla="*/ 18 h 92"/>
                  <a:gd name="T8" fmla="*/ 17 w 44"/>
                  <a:gd name="T9" fmla="*/ 13 h 92"/>
                  <a:gd name="T10" fmla="*/ 18 w 44"/>
                  <a:gd name="T11" fmla="*/ 8 h 92"/>
                  <a:gd name="T12" fmla="*/ 18 w 44"/>
                  <a:gd name="T13" fmla="*/ 4 h 92"/>
                  <a:gd name="T14" fmla="*/ 20 w 44"/>
                  <a:gd name="T15" fmla="*/ 1 h 92"/>
                  <a:gd name="T16" fmla="*/ 22 w 44"/>
                  <a:gd name="T17" fmla="*/ 0 h 92"/>
                  <a:gd name="T18" fmla="*/ 24 w 44"/>
                  <a:gd name="T19" fmla="*/ 1 h 92"/>
                  <a:gd name="T20" fmla="*/ 25 w 44"/>
                  <a:gd name="T21" fmla="*/ 5 h 92"/>
                  <a:gd name="T22" fmla="*/ 24 w 44"/>
                  <a:gd name="T23" fmla="*/ 9 h 92"/>
                  <a:gd name="T24" fmla="*/ 25 w 44"/>
                  <a:gd name="T25" fmla="*/ 14 h 92"/>
                  <a:gd name="T26" fmla="*/ 27 w 44"/>
                  <a:gd name="T27" fmla="*/ 18 h 92"/>
                  <a:gd name="T28" fmla="*/ 26 w 44"/>
                  <a:gd name="T29" fmla="*/ 24 h 92"/>
                  <a:gd name="T30" fmla="*/ 25 w 44"/>
                  <a:gd name="T31" fmla="*/ 27 h 92"/>
                  <a:gd name="T32" fmla="*/ 30 w 44"/>
                  <a:gd name="T33" fmla="*/ 30 h 92"/>
                  <a:gd name="T34" fmla="*/ 31 w 44"/>
                  <a:gd name="T35" fmla="*/ 34 h 92"/>
                  <a:gd name="T36" fmla="*/ 34 w 44"/>
                  <a:gd name="T37" fmla="*/ 35 h 92"/>
                  <a:gd name="T38" fmla="*/ 36 w 44"/>
                  <a:gd name="T39" fmla="*/ 40 h 92"/>
                  <a:gd name="T40" fmla="*/ 35 w 44"/>
                  <a:gd name="T41" fmla="*/ 45 h 92"/>
                  <a:gd name="T42" fmla="*/ 33 w 44"/>
                  <a:gd name="T43" fmla="*/ 49 h 92"/>
                  <a:gd name="T44" fmla="*/ 30 w 44"/>
                  <a:gd name="T45" fmla="*/ 53 h 92"/>
                  <a:gd name="T46" fmla="*/ 32 w 44"/>
                  <a:gd name="T47" fmla="*/ 57 h 92"/>
                  <a:gd name="T48" fmla="*/ 34 w 44"/>
                  <a:gd name="T49" fmla="*/ 61 h 92"/>
                  <a:gd name="T50" fmla="*/ 36 w 44"/>
                  <a:gd name="T51" fmla="*/ 66 h 92"/>
                  <a:gd name="T52" fmla="*/ 37 w 44"/>
                  <a:gd name="T53" fmla="*/ 72 h 92"/>
                  <a:gd name="T54" fmla="*/ 40 w 44"/>
                  <a:gd name="T55" fmla="*/ 76 h 92"/>
                  <a:gd name="T56" fmla="*/ 41 w 44"/>
                  <a:gd name="T57" fmla="*/ 80 h 92"/>
                  <a:gd name="T58" fmla="*/ 44 w 44"/>
                  <a:gd name="T59" fmla="*/ 84 h 92"/>
                  <a:gd name="T60" fmla="*/ 40 w 44"/>
                  <a:gd name="T61" fmla="*/ 84 h 92"/>
                  <a:gd name="T62" fmla="*/ 36 w 44"/>
                  <a:gd name="T63" fmla="*/ 82 h 92"/>
                  <a:gd name="T64" fmla="*/ 31 w 44"/>
                  <a:gd name="T65" fmla="*/ 81 h 92"/>
                  <a:gd name="T66" fmla="*/ 27 w 44"/>
                  <a:gd name="T67" fmla="*/ 81 h 92"/>
                  <a:gd name="T68" fmla="*/ 23 w 44"/>
                  <a:gd name="T69" fmla="*/ 82 h 92"/>
                  <a:gd name="T70" fmla="*/ 20 w 44"/>
                  <a:gd name="T71" fmla="*/ 86 h 92"/>
                  <a:gd name="T72" fmla="*/ 17 w 44"/>
                  <a:gd name="T73" fmla="*/ 89 h 92"/>
                  <a:gd name="T74" fmla="*/ 12 w 44"/>
                  <a:gd name="T75" fmla="*/ 91 h 92"/>
                  <a:gd name="T76" fmla="*/ 8 w 44"/>
                  <a:gd name="T77" fmla="*/ 92 h 92"/>
                  <a:gd name="T78" fmla="*/ 3 w 44"/>
                  <a:gd name="T79" fmla="*/ 91 h 92"/>
                  <a:gd name="T80" fmla="*/ 6 w 44"/>
                  <a:gd name="T81" fmla="*/ 87 h 92"/>
                  <a:gd name="T82" fmla="*/ 9 w 44"/>
                  <a:gd name="T83" fmla="*/ 82 h 92"/>
                  <a:gd name="T84" fmla="*/ 8 w 44"/>
                  <a:gd name="T85" fmla="*/ 78 h 92"/>
                  <a:gd name="T86" fmla="*/ 10 w 44"/>
                  <a:gd name="T87" fmla="*/ 74 h 92"/>
                  <a:gd name="T88" fmla="*/ 8 w 44"/>
                  <a:gd name="T89" fmla="*/ 70 h 92"/>
                  <a:gd name="T90" fmla="*/ 9 w 44"/>
                  <a:gd name="T91" fmla="*/ 66 h 92"/>
                  <a:gd name="T92" fmla="*/ 5 w 44"/>
                  <a:gd name="T93" fmla="*/ 64 h 92"/>
                  <a:gd name="T94" fmla="*/ 4 w 44"/>
                  <a:gd name="T95" fmla="*/ 59 h 92"/>
                  <a:gd name="T96" fmla="*/ 5 w 44"/>
                  <a:gd name="T97" fmla="*/ 55 h 92"/>
                  <a:gd name="T98" fmla="*/ 2 w 44"/>
                  <a:gd name="T99" fmla="*/ 51 h 92"/>
                  <a:gd name="T100" fmla="*/ 1 w 44"/>
                  <a:gd name="T101" fmla="*/ 47 h 92"/>
                  <a:gd name="T102" fmla="*/ 0 w 44"/>
                  <a:gd name="T103" fmla="*/ 41 h 92"/>
                  <a:gd name="T104" fmla="*/ 3 w 44"/>
                  <a:gd name="T105" fmla="*/ 38 h 92"/>
                  <a:gd name="T106" fmla="*/ 8 w 44"/>
                  <a:gd name="T107" fmla="*/ 35 h 92"/>
                  <a:gd name="T108" fmla="*/ 10 w 44"/>
                  <a:gd name="T109" fmla="*/ 31 h 92"/>
                  <a:gd name="T110" fmla="*/ 12 w 44"/>
                  <a:gd name="T111"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 h="92">
                    <a:moveTo>
                      <a:pt x="12" y="27"/>
                    </a:moveTo>
                    <a:lnTo>
                      <a:pt x="13" y="26"/>
                    </a:lnTo>
                    <a:lnTo>
                      <a:pt x="14" y="23"/>
                    </a:lnTo>
                    <a:lnTo>
                      <a:pt x="13" y="22"/>
                    </a:lnTo>
                    <a:lnTo>
                      <a:pt x="14" y="21"/>
                    </a:lnTo>
                    <a:lnTo>
                      <a:pt x="15" y="21"/>
                    </a:lnTo>
                    <a:lnTo>
                      <a:pt x="15" y="20"/>
                    </a:lnTo>
                    <a:lnTo>
                      <a:pt x="16" y="18"/>
                    </a:lnTo>
                    <a:lnTo>
                      <a:pt x="17" y="16"/>
                    </a:lnTo>
                    <a:lnTo>
                      <a:pt x="17" y="13"/>
                    </a:lnTo>
                    <a:lnTo>
                      <a:pt x="17" y="12"/>
                    </a:lnTo>
                    <a:lnTo>
                      <a:pt x="18" y="8"/>
                    </a:lnTo>
                    <a:lnTo>
                      <a:pt x="18" y="6"/>
                    </a:lnTo>
                    <a:lnTo>
                      <a:pt x="18" y="4"/>
                    </a:lnTo>
                    <a:lnTo>
                      <a:pt x="19" y="2"/>
                    </a:lnTo>
                    <a:lnTo>
                      <a:pt x="20" y="1"/>
                    </a:lnTo>
                    <a:lnTo>
                      <a:pt x="21" y="0"/>
                    </a:lnTo>
                    <a:lnTo>
                      <a:pt x="22" y="0"/>
                    </a:lnTo>
                    <a:lnTo>
                      <a:pt x="24" y="0"/>
                    </a:lnTo>
                    <a:lnTo>
                      <a:pt x="24" y="1"/>
                    </a:lnTo>
                    <a:lnTo>
                      <a:pt x="25" y="3"/>
                    </a:lnTo>
                    <a:lnTo>
                      <a:pt x="25" y="5"/>
                    </a:lnTo>
                    <a:lnTo>
                      <a:pt x="25" y="8"/>
                    </a:lnTo>
                    <a:lnTo>
                      <a:pt x="24" y="9"/>
                    </a:lnTo>
                    <a:lnTo>
                      <a:pt x="23" y="11"/>
                    </a:lnTo>
                    <a:lnTo>
                      <a:pt x="25" y="14"/>
                    </a:lnTo>
                    <a:lnTo>
                      <a:pt x="27" y="15"/>
                    </a:lnTo>
                    <a:lnTo>
                      <a:pt x="27" y="18"/>
                    </a:lnTo>
                    <a:lnTo>
                      <a:pt x="25" y="21"/>
                    </a:lnTo>
                    <a:lnTo>
                      <a:pt x="26" y="24"/>
                    </a:lnTo>
                    <a:lnTo>
                      <a:pt x="27" y="25"/>
                    </a:lnTo>
                    <a:lnTo>
                      <a:pt x="25" y="27"/>
                    </a:lnTo>
                    <a:lnTo>
                      <a:pt x="28" y="29"/>
                    </a:lnTo>
                    <a:lnTo>
                      <a:pt x="30" y="30"/>
                    </a:lnTo>
                    <a:lnTo>
                      <a:pt x="30" y="32"/>
                    </a:lnTo>
                    <a:lnTo>
                      <a:pt x="31" y="34"/>
                    </a:lnTo>
                    <a:lnTo>
                      <a:pt x="33" y="36"/>
                    </a:lnTo>
                    <a:lnTo>
                      <a:pt x="34" y="35"/>
                    </a:lnTo>
                    <a:lnTo>
                      <a:pt x="35" y="37"/>
                    </a:lnTo>
                    <a:lnTo>
                      <a:pt x="36" y="40"/>
                    </a:lnTo>
                    <a:lnTo>
                      <a:pt x="36" y="43"/>
                    </a:lnTo>
                    <a:lnTo>
                      <a:pt x="35" y="45"/>
                    </a:lnTo>
                    <a:lnTo>
                      <a:pt x="33" y="47"/>
                    </a:lnTo>
                    <a:lnTo>
                      <a:pt x="33" y="49"/>
                    </a:lnTo>
                    <a:lnTo>
                      <a:pt x="30" y="51"/>
                    </a:lnTo>
                    <a:lnTo>
                      <a:pt x="30" y="53"/>
                    </a:lnTo>
                    <a:lnTo>
                      <a:pt x="30" y="55"/>
                    </a:lnTo>
                    <a:lnTo>
                      <a:pt x="32" y="57"/>
                    </a:lnTo>
                    <a:lnTo>
                      <a:pt x="33" y="59"/>
                    </a:lnTo>
                    <a:lnTo>
                      <a:pt x="34" y="61"/>
                    </a:lnTo>
                    <a:lnTo>
                      <a:pt x="35" y="64"/>
                    </a:lnTo>
                    <a:lnTo>
                      <a:pt x="36" y="66"/>
                    </a:lnTo>
                    <a:lnTo>
                      <a:pt x="37" y="68"/>
                    </a:lnTo>
                    <a:lnTo>
                      <a:pt x="37" y="72"/>
                    </a:lnTo>
                    <a:lnTo>
                      <a:pt x="38" y="75"/>
                    </a:lnTo>
                    <a:lnTo>
                      <a:pt x="40" y="76"/>
                    </a:lnTo>
                    <a:lnTo>
                      <a:pt x="41" y="78"/>
                    </a:lnTo>
                    <a:lnTo>
                      <a:pt x="41" y="80"/>
                    </a:lnTo>
                    <a:lnTo>
                      <a:pt x="44" y="83"/>
                    </a:lnTo>
                    <a:lnTo>
                      <a:pt x="44" y="84"/>
                    </a:lnTo>
                    <a:lnTo>
                      <a:pt x="42" y="84"/>
                    </a:lnTo>
                    <a:lnTo>
                      <a:pt x="40" y="84"/>
                    </a:lnTo>
                    <a:lnTo>
                      <a:pt x="38" y="83"/>
                    </a:lnTo>
                    <a:lnTo>
                      <a:pt x="36" y="82"/>
                    </a:lnTo>
                    <a:lnTo>
                      <a:pt x="33" y="81"/>
                    </a:lnTo>
                    <a:lnTo>
                      <a:pt x="31" y="81"/>
                    </a:lnTo>
                    <a:lnTo>
                      <a:pt x="29" y="81"/>
                    </a:lnTo>
                    <a:lnTo>
                      <a:pt x="27" y="81"/>
                    </a:lnTo>
                    <a:lnTo>
                      <a:pt x="25" y="81"/>
                    </a:lnTo>
                    <a:lnTo>
                      <a:pt x="23" y="82"/>
                    </a:lnTo>
                    <a:lnTo>
                      <a:pt x="21" y="84"/>
                    </a:lnTo>
                    <a:lnTo>
                      <a:pt x="20" y="86"/>
                    </a:lnTo>
                    <a:lnTo>
                      <a:pt x="19" y="87"/>
                    </a:lnTo>
                    <a:lnTo>
                      <a:pt x="17" y="89"/>
                    </a:lnTo>
                    <a:lnTo>
                      <a:pt x="15" y="92"/>
                    </a:lnTo>
                    <a:lnTo>
                      <a:pt x="12" y="91"/>
                    </a:lnTo>
                    <a:lnTo>
                      <a:pt x="10" y="92"/>
                    </a:lnTo>
                    <a:lnTo>
                      <a:pt x="8" y="92"/>
                    </a:lnTo>
                    <a:lnTo>
                      <a:pt x="5" y="92"/>
                    </a:lnTo>
                    <a:lnTo>
                      <a:pt x="3" y="91"/>
                    </a:lnTo>
                    <a:lnTo>
                      <a:pt x="5" y="89"/>
                    </a:lnTo>
                    <a:lnTo>
                      <a:pt x="6" y="87"/>
                    </a:lnTo>
                    <a:lnTo>
                      <a:pt x="7" y="85"/>
                    </a:lnTo>
                    <a:lnTo>
                      <a:pt x="9" y="82"/>
                    </a:lnTo>
                    <a:lnTo>
                      <a:pt x="8" y="80"/>
                    </a:lnTo>
                    <a:lnTo>
                      <a:pt x="8" y="78"/>
                    </a:lnTo>
                    <a:lnTo>
                      <a:pt x="8" y="75"/>
                    </a:lnTo>
                    <a:lnTo>
                      <a:pt x="10" y="74"/>
                    </a:lnTo>
                    <a:lnTo>
                      <a:pt x="9" y="71"/>
                    </a:lnTo>
                    <a:lnTo>
                      <a:pt x="8" y="70"/>
                    </a:lnTo>
                    <a:lnTo>
                      <a:pt x="8" y="67"/>
                    </a:lnTo>
                    <a:lnTo>
                      <a:pt x="9" y="66"/>
                    </a:lnTo>
                    <a:lnTo>
                      <a:pt x="8" y="64"/>
                    </a:lnTo>
                    <a:lnTo>
                      <a:pt x="5" y="64"/>
                    </a:lnTo>
                    <a:lnTo>
                      <a:pt x="4" y="62"/>
                    </a:lnTo>
                    <a:lnTo>
                      <a:pt x="4" y="59"/>
                    </a:lnTo>
                    <a:lnTo>
                      <a:pt x="4" y="57"/>
                    </a:lnTo>
                    <a:lnTo>
                      <a:pt x="5" y="55"/>
                    </a:lnTo>
                    <a:lnTo>
                      <a:pt x="2" y="54"/>
                    </a:lnTo>
                    <a:lnTo>
                      <a:pt x="2" y="51"/>
                    </a:lnTo>
                    <a:lnTo>
                      <a:pt x="2" y="49"/>
                    </a:lnTo>
                    <a:lnTo>
                      <a:pt x="1" y="47"/>
                    </a:lnTo>
                    <a:lnTo>
                      <a:pt x="0" y="44"/>
                    </a:lnTo>
                    <a:lnTo>
                      <a:pt x="0" y="41"/>
                    </a:lnTo>
                    <a:lnTo>
                      <a:pt x="1" y="39"/>
                    </a:lnTo>
                    <a:lnTo>
                      <a:pt x="3" y="38"/>
                    </a:lnTo>
                    <a:lnTo>
                      <a:pt x="5" y="36"/>
                    </a:lnTo>
                    <a:lnTo>
                      <a:pt x="8" y="35"/>
                    </a:lnTo>
                    <a:lnTo>
                      <a:pt x="10" y="33"/>
                    </a:lnTo>
                    <a:lnTo>
                      <a:pt x="10" y="31"/>
                    </a:lnTo>
                    <a:lnTo>
                      <a:pt x="11" y="29"/>
                    </a:lnTo>
                    <a:lnTo>
                      <a:pt x="12" y="27"/>
                    </a:lnTo>
                    <a:close/>
                  </a:path>
                </a:pathLst>
              </a:custGeom>
              <a:solidFill>
                <a:srgbClr val="7EA3B2"/>
              </a:solidFill>
              <a:ln w="19050">
                <a:solidFill>
                  <a:srgbClr val="000000"/>
                </a:solidFill>
                <a:prstDash val="solid"/>
                <a:round/>
                <a:headEnd/>
                <a:tailEnd/>
              </a:ln>
            </p:spPr>
            <p:txBody>
              <a:bodyPr/>
              <a:lstStyle/>
              <a:p>
                <a:endParaRPr lang="en-GB"/>
              </a:p>
            </p:txBody>
          </p:sp>
          <p:sp>
            <p:nvSpPr>
              <p:cNvPr id="25" name="Freeform 1685">
                <a:extLst>
                  <a:ext uri="{FF2B5EF4-FFF2-40B4-BE49-F238E27FC236}">
                    <a16:creationId xmlns:a16="http://schemas.microsoft.com/office/drawing/2014/main" id="{3F2F6F0A-C321-47E2-A3C8-2F3109A9F8E1}"/>
                  </a:ext>
                </a:extLst>
              </p:cNvPr>
              <p:cNvSpPr>
                <a:spLocks/>
              </p:cNvSpPr>
              <p:nvPr/>
            </p:nvSpPr>
            <p:spPr bwMode="auto">
              <a:xfrm>
                <a:off x="258" y="187"/>
                <a:ext cx="68" cy="76"/>
              </a:xfrm>
              <a:custGeom>
                <a:avLst/>
                <a:gdLst>
                  <a:gd name="T0" fmla="*/ 17 w 68"/>
                  <a:gd name="T1" fmla="*/ 31 h 76"/>
                  <a:gd name="T2" fmla="*/ 15 w 68"/>
                  <a:gd name="T3" fmla="*/ 27 h 76"/>
                  <a:gd name="T4" fmla="*/ 13 w 68"/>
                  <a:gd name="T5" fmla="*/ 24 h 76"/>
                  <a:gd name="T6" fmla="*/ 12 w 68"/>
                  <a:gd name="T7" fmla="*/ 19 h 76"/>
                  <a:gd name="T8" fmla="*/ 11 w 68"/>
                  <a:gd name="T9" fmla="*/ 15 h 76"/>
                  <a:gd name="T10" fmla="*/ 12 w 68"/>
                  <a:gd name="T11" fmla="*/ 10 h 76"/>
                  <a:gd name="T12" fmla="*/ 13 w 68"/>
                  <a:gd name="T13" fmla="*/ 6 h 76"/>
                  <a:gd name="T14" fmla="*/ 15 w 68"/>
                  <a:gd name="T15" fmla="*/ 3 h 76"/>
                  <a:gd name="T16" fmla="*/ 20 w 68"/>
                  <a:gd name="T17" fmla="*/ 1 h 76"/>
                  <a:gd name="T18" fmla="*/ 24 w 68"/>
                  <a:gd name="T19" fmla="*/ 0 h 76"/>
                  <a:gd name="T20" fmla="*/ 24 w 68"/>
                  <a:gd name="T21" fmla="*/ 1 h 76"/>
                  <a:gd name="T22" fmla="*/ 25 w 68"/>
                  <a:gd name="T23" fmla="*/ 3 h 76"/>
                  <a:gd name="T24" fmla="*/ 27 w 68"/>
                  <a:gd name="T25" fmla="*/ 6 h 76"/>
                  <a:gd name="T26" fmla="*/ 29 w 68"/>
                  <a:gd name="T27" fmla="*/ 8 h 76"/>
                  <a:gd name="T28" fmla="*/ 28 w 68"/>
                  <a:gd name="T29" fmla="*/ 11 h 76"/>
                  <a:gd name="T30" fmla="*/ 32 w 68"/>
                  <a:gd name="T31" fmla="*/ 12 h 76"/>
                  <a:gd name="T32" fmla="*/ 31 w 68"/>
                  <a:gd name="T33" fmla="*/ 16 h 76"/>
                  <a:gd name="T34" fmla="*/ 31 w 68"/>
                  <a:gd name="T35" fmla="*/ 20 h 76"/>
                  <a:gd name="T36" fmla="*/ 36 w 68"/>
                  <a:gd name="T37" fmla="*/ 23 h 76"/>
                  <a:gd name="T38" fmla="*/ 37 w 68"/>
                  <a:gd name="T39" fmla="*/ 20 h 76"/>
                  <a:gd name="T40" fmla="*/ 42 w 68"/>
                  <a:gd name="T41" fmla="*/ 20 h 76"/>
                  <a:gd name="T42" fmla="*/ 49 w 68"/>
                  <a:gd name="T43" fmla="*/ 19 h 76"/>
                  <a:gd name="T44" fmla="*/ 54 w 68"/>
                  <a:gd name="T45" fmla="*/ 18 h 76"/>
                  <a:gd name="T46" fmla="*/ 53 w 68"/>
                  <a:gd name="T47" fmla="*/ 22 h 76"/>
                  <a:gd name="T48" fmla="*/ 51 w 68"/>
                  <a:gd name="T49" fmla="*/ 25 h 76"/>
                  <a:gd name="T50" fmla="*/ 49 w 68"/>
                  <a:gd name="T51" fmla="*/ 28 h 76"/>
                  <a:gd name="T52" fmla="*/ 50 w 68"/>
                  <a:gd name="T53" fmla="*/ 33 h 76"/>
                  <a:gd name="T54" fmla="*/ 53 w 68"/>
                  <a:gd name="T55" fmla="*/ 35 h 76"/>
                  <a:gd name="T56" fmla="*/ 56 w 68"/>
                  <a:gd name="T57" fmla="*/ 40 h 76"/>
                  <a:gd name="T58" fmla="*/ 56 w 68"/>
                  <a:gd name="T59" fmla="*/ 41 h 76"/>
                  <a:gd name="T60" fmla="*/ 57 w 68"/>
                  <a:gd name="T61" fmla="*/ 45 h 76"/>
                  <a:gd name="T62" fmla="*/ 59 w 68"/>
                  <a:gd name="T63" fmla="*/ 48 h 76"/>
                  <a:gd name="T64" fmla="*/ 61 w 68"/>
                  <a:gd name="T65" fmla="*/ 50 h 76"/>
                  <a:gd name="T66" fmla="*/ 59 w 68"/>
                  <a:gd name="T67" fmla="*/ 54 h 76"/>
                  <a:gd name="T68" fmla="*/ 62 w 68"/>
                  <a:gd name="T69" fmla="*/ 56 h 76"/>
                  <a:gd name="T70" fmla="*/ 67 w 68"/>
                  <a:gd name="T71" fmla="*/ 56 h 76"/>
                  <a:gd name="T72" fmla="*/ 67 w 68"/>
                  <a:gd name="T73" fmla="*/ 61 h 76"/>
                  <a:gd name="T74" fmla="*/ 67 w 68"/>
                  <a:gd name="T75" fmla="*/ 65 h 76"/>
                  <a:gd name="T76" fmla="*/ 63 w 68"/>
                  <a:gd name="T77" fmla="*/ 63 h 76"/>
                  <a:gd name="T78" fmla="*/ 59 w 68"/>
                  <a:gd name="T79" fmla="*/ 61 h 76"/>
                  <a:gd name="T80" fmla="*/ 54 w 68"/>
                  <a:gd name="T81" fmla="*/ 63 h 76"/>
                  <a:gd name="T82" fmla="*/ 51 w 68"/>
                  <a:gd name="T83" fmla="*/ 66 h 76"/>
                  <a:gd name="T84" fmla="*/ 48 w 68"/>
                  <a:gd name="T85" fmla="*/ 70 h 76"/>
                  <a:gd name="T86" fmla="*/ 45 w 68"/>
                  <a:gd name="T87" fmla="*/ 73 h 76"/>
                  <a:gd name="T88" fmla="*/ 40 w 68"/>
                  <a:gd name="T89" fmla="*/ 74 h 76"/>
                  <a:gd name="T90" fmla="*/ 36 w 68"/>
                  <a:gd name="T91" fmla="*/ 74 h 76"/>
                  <a:gd name="T92" fmla="*/ 32 w 68"/>
                  <a:gd name="T93" fmla="*/ 71 h 76"/>
                  <a:gd name="T94" fmla="*/ 31 w 68"/>
                  <a:gd name="T95" fmla="*/ 67 h 76"/>
                  <a:gd name="T96" fmla="*/ 27 w 68"/>
                  <a:gd name="T97" fmla="*/ 64 h 76"/>
                  <a:gd name="T98" fmla="*/ 22 w 68"/>
                  <a:gd name="T99" fmla="*/ 65 h 76"/>
                  <a:gd name="T100" fmla="*/ 18 w 68"/>
                  <a:gd name="T101" fmla="*/ 67 h 76"/>
                  <a:gd name="T102" fmla="*/ 14 w 68"/>
                  <a:gd name="T103" fmla="*/ 67 h 76"/>
                  <a:gd name="T104" fmla="*/ 9 w 68"/>
                  <a:gd name="T105" fmla="*/ 66 h 76"/>
                  <a:gd name="T106" fmla="*/ 5 w 68"/>
                  <a:gd name="T107" fmla="*/ 65 h 76"/>
                  <a:gd name="T108" fmla="*/ 1 w 68"/>
                  <a:gd name="T109" fmla="*/ 64 h 76"/>
                  <a:gd name="T110" fmla="*/ 1 w 68"/>
                  <a:gd name="T111" fmla="*/ 59 h 76"/>
                  <a:gd name="T112" fmla="*/ 5 w 68"/>
                  <a:gd name="T113" fmla="*/ 57 h 76"/>
                  <a:gd name="T114" fmla="*/ 7 w 68"/>
                  <a:gd name="T115" fmla="*/ 53 h 76"/>
                  <a:gd name="T116" fmla="*/ 6 w 68"/>
                  <a:gd name="T117" fmla="*/ 48 h 76"/>
                  <a:gd name="T118" fmla="*/ 8 w 68"/>
                  <a:gd name="T119" fmla="*/ 43 h 76"/>
                  <a:gd name="T120" fmla="*/ 12 w 68"/>
                  <a:gd name="T121" fmla="*/ 43 h 76"/>
                  <a:gd name="T122" fmla="*/ 17 w 68"/>
                  <a:gd name="T123" fmla="*/ 42 h 76"/>
                  <a:gd name="T124" fmla="*/ 19 w 68"/>
                  <a:gd name="T125"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 h="76">
                    <a:moveTo>
                      <a:pt x="16" y="35"/>
                    </a:moveTo>
                    <a:lnTo>
                      <a:pt x="17" y="31"/>
                    </a:lnTo>
                    <a:lnTo>
                      <a:pt x="17" y="29"/>
                    </a:lnTo>
                    <a:lnTo>
                      <a:pt x="15" y="27"/>
                    </a:lnTo>
                    <a:lnTo>
                      <a:pt x="14" y="26"/>
                    </a:lnTo>
                    <a:lnTo>
                      <a:pt x="13" y="24"/>
                    </a:lnTo>
                    <a:lnTo>
                      <a:pt x="12" y="21"/>
                    </a:lnTo>
                    <a:lnTo>
                      <a:pt x="12" y="19"/>
                    </a:lnTo>
                    <a:lnTo>
                      <a:pt x="12" y="17"/>
                    </a:lnTo>
                    <a:lnTo>
                      <a:pt x="11" y="15"/>
                    </a:lnTo>
                    <a:lnTo>
                      <a:pt x="12" y="12"/>
                    </a:lnTo>
                    <a:lnTo>
                      <a:pt x="12" y="10"/>
                    </a:lnTo>
                    <a:lnTo>
                      <a:pt x="12" y="8"/>
                    </a:lnTo>
                    <a:lnTo>
                      <a:pt x="13" y="6"/>
                    </a:lnTo>
                    <a:lnTo>
                      <a:pt x="14" y="4"/>
                    </a:lnTo>
                    <a:lnTo>
                      <a:pt x="15" y="3"/>
                    </a:lnTo>
                    <a:lnTo>
                      <a:pt x="18" y="3"/>
                    </a:lnTo>
                    <a:lnTo>
                      <a:pt x="20" y="1"/>
                    </a:lnTo>
                    <a:lnTo>
                      <a:pt x="22" y="1"/>
                    </a:lnTo>
                    <a:lnTo>
                      <a:pt x="24" y="0"/>
                    </a:lnTo>
                    <a:lnTo>
                      <a:pt x="24" y="1"/>
                    </a:lnTo>
                    <a:lnTo>
                      <a:pt x="24" y="1"/>
                    </a:lnTo>
                    <a:lnTo>
                      <a:pt x="25" y="3"/>
                    </a:lnTo>
                    <a:lnTo>
                      <a:pt x="25" y="3"/>
                    </a:lnTo>
                    <a:lnTo>
                      <a:pt x="25" y="5"/>
                    </a:lnTo>
                    <a:lnTo>
                      <a:pt x="27" y="6"/>
                    </a:lnTo>
                    <a:lnTo>
                      <a:pt x="28" y="7"/>
                    </a:lnTo>
                    <a:lnTo>
                      <a:pt x="29" y="8"/>
                    </a:lnTo>
                    <a:lnTo>
                      <a:pt x="28" y="8"/>
                    </a:lnTo>
                    <a:lnTo>
                      <a:pt x="28" y="11"/>
                    </a:lnTo>
                    <a:lnTo>
                      <a:pt x="29" y="13"/>
                    </a:lnTo>
                    <a:lnTo>
                      <a:pt x="32" y="12"/>
                    </a:lnTo>
                    <a:lnTo>
                      <a:pt x="32" y="15"/>
                    </a:lnTo>
                    <a:lnTo>
                      <a:pt x="31" y="16"/>
                    </a:lnTo>
                    <a:lnTo>
                      <a:pt x="30" y="18"/>
                    </a:lnTo>
                    <a:lnTo>
                      <a:pt x="31" y="20"/>
                    </a:lnTo>
                    <a:lnTo>
                      <a:pt x="32" y="22"/>
                    </a:lnTo>
                    <a:lnTo>
                      <a:pt x="36" y="23"/>
                    </a:lnTo>
                    <a:lnTo>
                      <a:pt x="35" y="20"/>
                    </a:lnTo>
                    <a:lnTo>
                      <a:pt x="37" y="20"/>
                    </a:lnTo>
                    <a:lnTo>
                      <a:pt x="39" y="20"/>
                    </a:lnTo>
                    <a:lnTo>
                      <a:pt x="42" y="20"/>
                    </a:lnTo>
                    <a:lnTo>
                      <a:pt x="44" y="20"/>
                    </a:lnTo>
                    <a:lnTo>
                      <a:pt x="49" y="19"/>
                    </a:lnTo>
                    <a:lnTo>
                      <a:pt x="51" y="18"/>
                    </a:lnTo>
                    <a:lnTo>
                      <a:pt x="54" y="18"/>
                    </a:lnTo>
                    <a:lnTo>
                      <a:pt x="52" y="20"/>
                    </a:lnTo>
                    <a:lnTo>
                      <a:pt x="53" y="22"/>
                    </a:lnTo>
                    <a:lnTo>
                      <a:pt x="51" y="23"/>
                    </a:lnTo>
                    <a:lnTo>
                      <a:pt x="51" y="25"/>
                    </a:lnTo>
                    <a:lnTo>
                      <a:pt x="49" y="26"/>
                    </a:lnTo>
                    <a:lnTo>
                      <a:pt x="49" y="28"/>
                    </a:lnTo>
                    <a:lnTo>
                      <a:pt x="49" y="31"/>
                    </a:lnTo>
                    <a:lnTo>
                      <a:pt x="50" y="33"/>
                    </a:lnTo>
                    <a:lnTo>
                      <a:pt x="51" y="35"/>
                    </a:lnTo>
                    <a:lnTo>
                      <a:pt x="53" y="35"/>
                    </a:lnTo>
                    <a:lnTo>
                      <a:pt x="55" y="38"/>
                    </a:lnTo>
                    <a:lnTo>
                      <a:pt x="56" y="40"/>
                    </a:lnTo>
                    <a:lnTo>
                      <a:pt x="53" y="41"/>
                    </a:lnTo>
                    <a:lnTo>
                      <a:pt x="56" y="41"/>
                    </a:lnTo>
                    <a:lnTo>
                      <a:pt x="57" y="43"/>
                    </a:lnTo>
                    <a:lnTo>
                      <a:pt x="57" y="45"/>
                    </a:lnTo>
                    <a:lnTo>
                      <a:pt x="57" y="48"/>
                    </a:lnTo>
                    <a:lnTo>
                      <a:pt x="59" y="48"/>
                    </a:lnTo>
                    <a:lnTo>
                      <a:pt x="62" y="48"/>
                    </a:lnTo>
                    <a:lnTo>
                      <a:pt x="61" y="50"/>
                    </a:lnTo>
                    <a:lnTo>
                      <a:pt x="59" y="51"/>
                    </a:lnTo>
                    <a:lnTo>
                      <a:pt x="59" y="54"/>
                    </a:lnTo>
                    <a:lnTo>
                      <a:pt x="62" y="54"/>
                    </a:lnTo>
                    <a:lnTo>
                      <a:pt x="62" y="56"/>
                    </a:lnTo>
                    <a:lnTo>
                      <a:pt x="64" y="58"/>
                    </a:lnTo>
                    <a:lnTo>
                      <a:pt x="67" y="56"/>
                    </a:lnTo>
                    <a:lnTo>
                      <a:pt x="67" y="59"/>
                    </a:lnTo>
                    <a:lnTo>
                      <a:pt x="67" y="61"/>
                    </a:lnTo>
                    <a:lnTo>
                      <a:pt x="68" y="63"/>
                    </a:lnTo>
                    <a:lnTo>
                      <a:pt x="67" y="65"/>
                    </a:lnTo>
                    <a:lnTo>
                      <a:pt x="65" y="65"/>
                    </a:lnTo>
                    <a:lnTo>
                      <a:pt x="63" y="63"/>
                    </a:lnTo>
                    <a:lnTo>
                      <a:pt x="60" y="61"/>
                    </a:lnTo>
                    <a:lnTo>
                      <a:pt x="59" y="61"/>
                    </a:lnTo>
                    <a:lnTo>
                      <a:pt x="57" y="62"/>
                    </a:lnTo>
                    <a:lnTo>
                      <a:pt x="54" y="63"/>
                    </a:lnTo>
                    <a:lnTo>
                      <a:pt x="52" y="64"/>
                    </a:lnTo>
                    <a:lnTo>
                      <a:pt x="51" y="66"/>
                    </a:lnTo>
                    <a:lnTo>
                      <a:pt x="49" y="68"/>
                    </a:lnTo>
                    <a:lnTo>
                      <a:pt x="48" y="70"/>
                    </a:lnTo>
                    <a:lnTo>
                      <a:pt x="46" y="71"/>
                    </a:lnTo>
                    <a:lnTo>
                      <a:pt x="45" y="73"/>
                    </a:lnTo>
                    <a:lnTo>
                      <a:pt x="43" y="73"/>
                    </a:lnTo>
                    <a:lnTo>
                      <a:pt x="40" y="74"/>
                    </a:lnTo>
                    <a:lnTo>
                      <a:pt x="38" y="76"/>
                    </a:lnTo>
                    <a:lnTo>
                      <a:pt x="36" y="74"/>
                    </a:lnTo>
                    <a:lnTo>
                      <a:pt x="33" y="73"/>
                    </a:lnTo>
                    <a:lnTo>
                      <a:pt x="32" y="71"/>
                    </a:lnTo>
                    <a:lnTo>
                      <a:pt x="32" y="69"/>
                    </a:lnTo>
                    <a:lnTo>
                      <a:pt x="31" y="67"/>
                    </a:lnTo>
                    <a:lnTo>
                      <a:pt x="29" y="66"/>
                    </a:lnTo>
                    <a:lnTo>
                      <a:pt x="27" y="64"/>
                    </a:lnTo>
                    <a:lnTo>
                      <a:pt x="25" y="65"/>
                    </a:lnTo>
                    <a:lnTo>
                      <a:pt x="22" y="65"/>
                    </a:lnTo>
                    <a:lnTo>
                      <a:pt x="20" y="66"/>
                    </a:lnTo>
                    <a:lnTo>
                      <a:pt x="18" y="67"/>
                    </a:lnTo>
                    <a:lnTo>
                      <a:pt x="16" y="67"/>
                    </a:lnTo>
                    <a:lnTo>
                      <a:pt x="14" y="67"/>
                    </a:lnTo>
                    <a:lnTo>
                      <a:pt x="11" y="67"/>
                    </a:lnTo>
                    <a:lnTo>
                      <a:pt x="9" y="66"/>
                    </a:lnTo>
                    <a:lnTo>
                      <a:pt x="7" y="65"/>
                    </a:lnTo>
                    <a:lnTo>
                      <a:pt x="5" y="65"/>
                    </a:lnTo>
                    <a:lnTo>
                      <a:pt x="3" y="64"/>
                    </a:lnTo>
                    <a:lnTo>
                      <a:pt x="1" y="64"/>
                    </a:lnTo>
                    <a:lnTo>
                      <a:pt x="0" y="63"/>
                    </a:lnTo>
                    <a:lnTo>
                      <a:pt x="1" y="59"/>
                    </a:lnTo>
                    <a:lnTo>
                      <a:pt x="3" y="58"/>
                    </a:lnTo>
                    <a:lnTo>
                      <a:pt x="5" y="57"/>
                    </a:lnTo>
                    <a:lnTo>
                      <a:pt x="6" y="55"/>
                    </a:lnTo>
                    <a:lnTo>
                      <a:pt x="7" y="53"/>
                    </a:lnTo>
                    <a:lnTo>
                      <a:pt x="6" y="51"/>
                    </a:lnTo>
                    <a:lnTo>
                      <a:pt x="6" y="48"/>
                    </a:lnTo>
                    <a:lnTo>
                      <a:pt x="7" y="46"/>
                    </a:lnTo>
                    <a:lnTo>
                      <a:pt x="8" y="43"/>
                    </a:lnTo>
                    <a:lnTo>
                      <a:pt x="9" y="42"/>
                    </a:lnTo>
                    <a:lnTo>
                      <a:pt x="12" y="43"/>
                    </a:lnTo>
                    <a:lnTo>
                      <a:pt x="14" y="42"/>
                    </a:lnTo>
                    <a:lnTo>
                      <a:pt x="17" y="42"/>
                    </a:lnTo>
                    <a:lnTo>
                      <a:pt x="18" y="39"/>
                    </a:lnTo>
                    <a:lnTo>
                      <a:pt x="19" y="37"/>
                    </a:lnTo>
                    <a:lnTo>
                      <a:pt x="16" y="35"/>
                    </a:lnTo>
                    <a:close/>
                  </a:path>
                </a:pathLst>
              </a:custGeom>
              <a:solidFill>
                <a:srgbClr val="DC3F8E"/>
              </a:solidFill>
              <a:ln w="19050">
                <a:solidFill>
                  <a:srgbClr val="000000"/>
                </a:solidFill>
                <a:prstDash val="solid"/>
                <a:round/>
                <a:headEnd/>
                <a:tailEnd/>
              </a:ln>
            </p:spPr>
            <p:txBody>
              <a:bodyPr/>
              <a:lstStyle/>
              <a:p>
                <a:endParaRPr lang="en-GB"/>
              </a:p>
            </p:txBody>
          </p:sp>
          <p:sp>
            <p:nvSpPr>
              <p:cNvPr id="26" name="Freeform 1686">
                <a:extLst>
                  <a:ext uri="{FF2B5EF4-FFF2-40B4-BE49-F238E27FC236}">
                    <a16:creationId xmlns:a16="http://schemas.microsoft.com/office/drawing/2014/main" id="{A5EEF22A-B468-46C6-81E3-50030D06966F}"/>
                  </a:ext>
                </a:extLst>
              </p:cNvPr>
              <p:cNvSpPr>
                <a:spLocks/>
              </p:cNvSpPr>
              <p:nvPr/>
            </p:nvSpPr>
            <p:spPr bwMode="auto">
              <a:xfrm>
                <a:off x="286" y="167"/>
                <a:ext cx="88" cy="85"/>
              </a:xfrm>
              <a:custGeom>
                <a:avLst/>
                <a:gdLst>
                  <a:gd name="T0" fmla="*/ 3 w 88"/>
                  <a:gd name="T1" fmla="*/ 29 h 85"/>
                  <a:gd name="T2" fmla="*/ 6 w 88"/>
                  <a:gd name="T3" fmla="*/ 30 h 85"/>
                  <a:gd name="T4" fmla="*/ 9 w 88"/>
                  <a:gd name="T5" fmla="*/ 29 h 85"/>
                  <a:gd name="T6" fmla="*/ 12 w 88"/>
                  <a:gd name="T7" fmla="*/ 28 h 85"/>
                  <a:gd name="T8" fmla="*/ 16 w 88"/>
                  <a:gd name="T9" fmla="*/ 25 h 85"/>
                  <a:gd name="T10" fmla="*/ 16 w 88"/>
                  <a:gd name="T11" fmla="*/ 20 h 85"/>
                  <a:gd name="T12" fmla="*/ 14 w 88"/>
                  <a:gd name="T13" fmla="*/ 18 h 85"/>
                  <a:gd name="T14" fmla="*/ 13 w 88"/>
                  <a:gd name="T15" fmla="*/ 13 h 85"/>
                  <a:gd name="T16" fmla="*/ 14 w 88"/>
                  <a:gd name="T17" fmla="*/ 10 h 85"/>
                  <a:gd name="T18" fmla="*/ 17 w 88"/>
                  <a:gd name="T19" fmla="*/ 9 h 85"/>
                  <a:gd name="T20" fmla="*/ 20 w 88"/>
                  <a:gd name="T21" fmla="*/ 13 h 85"/>
                  <a:gd name="T22" fmla="*/ 23 w 88"/>
                  <a:gd name="T23" fmla="*/ 16 h 85"/>
                  <a:gd name="T24" fmla="*/ 26 w 88"/>
                  <a:gd name="T25" fmla="*/ 18 h 85"/>
                  <a:gd name="T26" fmla="*/ 29 w 88"/>
                  <a:gd name="T27" fmla="*/ 18 h 85"/>
                  <a:gd name="T28" fmla="*/ 32 w 88"/>
                  <a:gd name="T29" fmla="*/ 18 h 85"/>
                  <a:gd name="T30" fmla="*/ 36 w 88"/>
                  <a:gd name="T31" fmla="*/ 18 h 85"/>
                  <a:gd name="T32" fmla="*/ 43 w 88"/>
                  <a:gd name="T33" fmla="*/ 17 h 85"/>
                  <a:gd name="T34" fmla="*/ 51 w 88"/>
                  <a:gd name="T35" fmla="*/ 18 h 85"/>
                  <a:gd name="T36" fmla="*/ 56 w 88"/>
                  <a:gd name="T37" fmla="*/ 16 h 85"/>
                  <a:gd name="T38" fmla="*/ 60 w 88"/>
                  <a:gd name="T39" fmla="*/ 15 h 85"/>
                  <a:gd name="T40" fmla="*/ 64 w 88"/>
                  <a:gd name="T41" fmla="*/ 11 h 85"/>
                  <a:gd name="T42" fmla="*/ 66 w 88"/>
                  <a:gd name="T43" fmla="*/ 8 h 85"/>
                  <a:gd name="T44" fmla="*/ 70 w 88"/>
                  <a:gd name="T45" fmla="*/ 3 h 85"/>
                  <a:gd name="T46" fmla="*/ 77 w 88"/>
                  <a:gd name="T47" fmla="*/ 4 h 85"/>
                  <a:gd name="T48" fmla="*/ 82 w 88"/>
                  <a:gd name="T49" fmla="*/ 1 h 85"/>
                  <a:gd name="T50" fmla="*/ 86 w 88"/>
                  <a:gd name="T51" fmla="*/ 3 h 85"/>
                  <a:gd name="T52" fmla="*/ 86 w 88"/>
                  <a:gd name="T53" fmla="*/ 13 h 85"/>
                  <a:gd name="T54" fmla="*/ 87 w 88"/>
                  <a:gd name="T55" fmla="*/ 20 h 85"/>
                  <a:gd name="T56" fmla="*/ 87 w 88"/>
                  <a:gd name="T57" fmla="*/ 27 h 85"/>
                  <a:gd name="T58" fmla="*/ 86 w 88"/>
                  <a:gd name="T59" fmla="*/ 32 h 85"/>
                  <a:gd name="T60" fmla="*/ 82 w 88"/>
                  <a:gd name="T61" fmla="*/ 37 h 85"/>
                  <a:gd name="T62" fmla="*/ 76 w 88"/>
                  <a:gd name="T63" fmla="*/ 36 h 85"/>
                  <a:gd name="T64" fmla="*/ 70 w 88"/>
                  <a:gd name="T65" fmla="*/ 38 h 85"/>
                  <a:gd name="T66" fmla="*/ 65 w 88"/>
                  <a:gd name="T67" fmla="*/ 42 h 85"/>
                  <a:gd name="T68" fmla="*/ 64 w 88"/>
                  <a:gd name="T69" fmla="*/ 49 h 85"/>
                  <a:gd name="T70" fmla="*/ 67 w 88"/>
                  <a:gd name="T71" fmla="*/ 53 h 85"/>
                  <a:gd name="T72" fmla="*/ 68 w 88"/>
                  <a:gd name="T73" fmla="*/ 60 h 85"/>
                  <a:gd name="T74" fmla="*/ 67 w 88"/>
                  <a:gd name="T75" fmla="*/ 66 h 85"/>
                  <a:gd name="T76" fmla="*/ 63 w 88"/>
                  <a:gd name="T77" fmla="*/ 72 h 85"/>
                  <a:gd name="T78" fmla="*/ 59 w 88"/>
                  <a:gd name="T79" fmla="*/ 79 h 85"/>
                  <a:gd name="T80" fmla="*/ 53 w 88"/>
                  <a:gd name="T81" fmla="*/ 85 h 85"/>
                  <a:gd name="T82" fmla="*/ 48 w 88"/>
                  <a:gd name="T83" fmla="*/ 79 h 85"/>
                  <a:gd name="T84" fmla="*/ 43 w 88"/>
                  <a:gd name="T85" fmla="*/ 73 h 85"/>
                  <a:gd name="T86" fmla="*/ 39 w 88"/>
                  <a:gd name="T87" fmla="*/ 68 h 85"/>
                  <a:gd name="T88" fmla="*/ 31 w 88"/>
                  <a:gd name="T89" fmla="*/ 68 h 85"/>
                  <a:gd name="T90" fmla="*/ 29 w 88"/>
                  <a:gd name="T91" fmla="*/ 63 h 85"/>
                  <a:gd name="T92" fmla="*/ 28 w 88"/>
                  <a:gd name="T93" fmla="*/ 60 h 85"/>
                  <a:gd name="T94" fmla="*/ 23 w 88"/>
                  <a:gd name="T95" fmla="*/ 55 h 85"/>
                  <a:gd name="T96" fmla="*/ 21 w 88"/>
                  <a:gd name="T97" fmla="*/ 48 h 85"/>
                  <a:gd name="T98" fmla="*/ 23 w 88"/>
                  <a:gd name="T99" fmla="*/ 43 h 85"/>
                  <a:gd name="T100" fmla="*/ 26 w 88"/>
                  <a:gd name="T101" fmla="*/ 38 h 85"/>
                  <a:gd name="T102" fmla="*/ 16 w 88"/>
                  <a:gd name="T103" fmla="*/ 40 h 85"/>
                  <a:gd name="T104" fmla="*/ 9 w 88"/>
                  <a:gd name="T105" fmla="*/ 40 h 85"/>
                  <a:gd name="T106" fmla="*/ 4 w 88"/>
                  <a:gd name="T107" fmla="*/ 42 h 85"/>
                  <a:gd name="T108" fmla="*/ 3 w 88"/>
                  <a:gd name="T109" fmla="*/ 36 h 85"/>
                  <a:gd name="T110" fmla="*/ 1 w 88"/>
                  <a:gd name="T111" fmla="*/ 33 h 85"/>
                  <a:gd name="T112" fmla="*/ 1 w 88"/>
                  <a:gd name="T113" fmla="*/ 2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 h="85">
                    <a:moveTo>
                      <a:pt x="1" y="28"/>
                    </a:moveTo>
                    <a:lnTo>
                      <a:pt x="2" y="28"/>
                    </a:lnTo>
                    <a:lnTo>
                      <a:pt x="3" y="29"/>
                    </a:lnTo>
                    <a:lnTo>
                      <a:pt x="4" y="30"/>
                    </a:lnTo>
                    <a:lnTo>
                      <a:pt x="5" y="30"/>
                    </a:lnTo>
                    <a:lnTo>
                      <a:pt x="6" y="30"/>
                    </a:lnTo>
                    <a:lnTo>
                      <a:pt x="7" y="30"/>
                    </a:lnTo>
                    <a:lnTo>
                      <a:pt x="9" y="30"/>
                    </a:lnTo>
                    <a:lnTo>
                      <a:pt x="9" y="29"/>
                    </a:lnTo>
                    <a:lnTo>
                      <a:pt x="10" y="29"/>
                    </a:lnTo>
                    <a:lnTo>
                      <a:pt x="11" y="28"/>
                    </a:lnTo>
                    <a:lnTo>
                      <a:pt x="12" y="28"/>
                    </a:lnTo>
                    <a:lnTo>
                      <a:pt x="14" y="26"/>
                    </a:lnTo>
                    <a:lnTo>
                      <a:pt x="15" y="25"/>
                    </a:lnTo>
                    <a:lnTo>
                      <a:pt x="16" y="25"/>
                    </a:lnTo>
                    <a:lnTo>
                      <a:pt x="16" y="23"/>
                    </a:lnTo>
                    <a:lnTo>
                      <a:pt x="16" y="22"/>
                    </a:lnTo>
                    <a:lnTo>
                      <a:pt x="16" y="20"/>
                    </a:lnTo>
                    <a:lnTo>
                      <a:pt x="16" y="20"/>
                    </a:lnTo>
                    <a:lnTo>
                      <a:pt x="15" y="18"/>
                    </a:lnTo>
                    <a:lnTo>
                      <a:pt x="14" y="18"/>
                    </a:lnTo>
                    <a:lnTo>
                      <a:pt x="14" y="17"/>
                    </a:lnTo>
                    <a:lnTo>
                      <a:pt x="14" y="15"/>
                    </a:lnTo>
                    <a:lnTo>
                      <a:pt x="13" y="13"/>
                    </a:lnTo>
                    <a:lnTo>
                      <a:pt x="13" y="12"/>
                    </a:lnTo>
                    <a:lnTo>
                      <a:pt x="14" y="10"/>
                    </a:lnTo>
                    <a:lnTo>
                      <a:pt x="14" y="10"/>
                    </a:lnTo>
                    <a:lnTo>
                      <a:pt x="15" y="9"/>
                    </a:lnTo>
                    <a:lnTo>
                      <a:pt x="16" y="8"/>
                    </a:lnTo>
                    <a:lnTo>
                      <a:pt x="17" y="9"/>
                    </a:lnTo>
                    <a:lnTo>
                      <a:pt x="19" y="11"/>
                    </a:lnTo>
                    <a:lnTo>
                      <a:pt x="19" y="11"/>
                    </a:lnTo>
                    <a:lnTo>
                      <a:pt x="20" y="13"/>
                    </a:lnTo>
                    <a:lnTo>
                      <a:pt x="21" y="14"/>
                    </a:lnTo>
                    <a:lnTo>
                      <a:pt x="22" y="15"/>
                    </a:lnTo>
                    <a:lnTo>
                      <a:pt x="23" y="16"/>
                    </a:lnTo>
                    <a:lnTo>
                      <a:pt x="24" y="16"/>
                    </a:lnTo>
                    <a:lnTo>
                      <a:pt x="24" y="17"/>
                    </a:lnTo>
                    <a:lnTo>
                      <a:pt x="26" y="18"/>
                    </a:lnTo>
                    <a:lnTo>
                      <a:pt x="27" y="18"/>
                    </a:lnTo>
                    <a:lnTo>
                      <a:pt x="28" y="18"/>
                    </a:lnTo>
                    <a:lnTo>
                      <a:pt x="29" y="18"/>
                    </a:lnTo>
                    <a:lnTo>
                      <a:pt x="29" y="19"/>
                    </a:lnTo>
                    <a:lnTo>
                      <a:pt x="31" y="19"/>
                    </a:lnTo>
                    <a:lnTo>
                      <a:pt x="32" y="18"/>
                    </a:lnTo>
                    <a:lnTo>
                      <a:pt x="33" y="18"/>
                    </a:lnTo>
                    <a:lnTo>
                      <a:pt x="35" y="18"/>
                    </a:lnTo>
                    <a:lnTo>
                      <a:pt x="36" y="18"/>
                    </a:lnTo>
                    <a:lnTo>
                      <a:pt x="39" y="17"/>
                    </a:lnTo>
                    <a:lnTo>
                      <a:pt x="40" y="17"/>
                    </a:lnTo>
                    <a:lnTo>
                      <a:pt x="43" y="17"/>
                    </a:lnTo>
                    <a:lnTo>
                      <a:pt x="47" y="18"/>
                    </a:lnTo>
                    <a:lnTo>
                      <a:pt x="49" y="18"/>
                    </a:lnTo>
                    <a:lnTo>
                      <a:pt x="51" y="18"/>
                    </a:lnTo>
                    <a:lnTo>
                      <a:pt x="52" y="17"/>
                    </a:lnTo>
                    <a:lnTo>
                      <a:pt x="55" y="17"/>
                    </a:lnTo>
                    <a:lnTo>
                      <a:pt x="56" y="16"/>
                    </a:lnTo>
                    <a:lnTo>
                      <a:pt x="59" y="16"/>
                    </a:lnTo>
                    <a:lnTo>
                      <a:pt x="60" y="16"/>
                    </a:lnTo>
                    <a:lnTo>
                      <a:pt x="60" y="15"/>
                    </a:lnTo>
                    <a:lnTo>
                      <a:pt x="61" y="15"/>
                    </a:lnTo>
                    <a:lnTo>
                      <a:pt x="64" y="13"/>
                    </a:lnTo>
                    <a:lnTo>
                      <a:pt x="64" y="11"/>
                    </a:lnTo>
                    <a:lnTo>
                      <a:pt x="65" y="10"/>
                    </a:lnTo>
                    <a:lnTo>
                      <a:pt x="66" y="9"/>
                    </a:lnTo>
                    <a:lnTo>
                      <a:pt x="66" y="8"/>
                    </a:lnTo>
                    <a:lnTo>
                      <a:pt x="67" y="7"/>
                    </a:lnTo>
                    <a:lnTo>
                      <a:pt x="69" y="3"/>
                    </a:lnTo>
                    <a:lnTo>
                      <a:pt x="70" y="3"/>
                    </a:lnTo>
                    <a:lnTo>
                      <a:pt x="71" y="3"/>
                    </a:lnTo>
                    <a:lnTo>
                      <a:pt x="74" y="4"/>
                    </a:lnTo>
                    <a:lnTo>
                      <a:pt x="77" y="4"/>
                    </a:lnTo>
                    <a:lnTo>
                      <a:pt x="78" y="2"/>
                    </a:lnTo>
                    <a:lnTo>
                      <a:pt x="79" y="2"/>
                    </a:lnTo>
                    <a:lnTo>
                      <a:pt x="82" y="1"/>
                    </a:lnTo>
                    <a:lnTo>
                      <a:pt x="84" y="1"/>
                    </a:lnTo>
                    <a:lnTo>
                      <a:pt x="85" y="0"/>
                    </a:lnTo>
                    <a:lnTo>
                      <a:pt x="86" y="3"/>
                    </a:lnTo>
                    <a:lnTo>
                      <a:pt x="86" y="5"/>
                    </a:lnTo>
                    <a:lnTo>
                      <a:pt x="86" y="10"/>
                    </a:lnTo>
                    <a:lnTo>
                      <a:pt x="86" y="13"/>
                    </a:lnTo>
                    <a:lnTo>
                      <a:pt x="86" y="15"/>
                    </a:lnTo>
                    <a:lnTo>
                      <a:pt x="87" y="17"/>
                    </a:lnTo>
                    <a:lnTo>
                      <a:pt x="87" y="20"/>
                    </a:lnTo>
                    <a:lnTo>
                      <a:pt x="87" y="22"/>
                    </a:lnTo>
                    <a:lnTo>
                      <a:pt x="87" y="25"/>
                    </a:lnTo>
                    <a:lnTo>
                      <a:pt x="87" y="27"/>
                    </a:lnTo>
                    <a:lnTo>
                      <a:pt x="88" y="29"/>
                    </a:lnTo>
                    <a:lnTo>
                      <a:pt x="88" y="31"/>
                    </a:lnTo>
                    <a:lnTo>
                      <a:pt x="86" y="32"/>
                    </a:lnTo>
                    <a:lnTo>
                      <a:pt x="84" y="33"/>
                    </a:lnTo>
                    <a:lnTo>
                      <a:pt x="83" y="35"/>
                    </a:lnTo>
                    <a:lnTo>
                      <a:pt x="82" y="37"/>
                    </a:lnTo>
                    <a:lnTo>
                      <a:pt x="80" y="35"/>
                    </a:lnTo>
                    <a:lnTo>
                      <a:pt x="78" y="35"/>
                    </a:lnTo>
                    <a:lnTo>
                      <a:pt x="76" y="36"/>
                    </a:lnTo>
                    <a:lnTo>
                      <a:pt x="74" y="35"/>
                    </a:lnTo>
                    <a:lnTo>
                      <a:pt x="72" y="37"/>
                    </a:lnTo>
                    <a:lnTo>
                      <a:pt x="70" y="38"/>
                    </a:lnTo>
                    <a:lnTo>
                      <a:pt x="69" y="40"/>
                    </a:lnTo>
                    <a:lnTo>
                      <a:pt x="67" y="41"/>
                    </a:lnTo>
                    <a:lnTo>
                      <a:pt x="65" y="42"/>
                    </a:lnTo>
                    <a:lnTo>
                      <a:pt x="64" y="44"/>
                    </a:lnTo>
                    <a:lnTo>
                      <a:pt x="64" y="46"/>
                    </a:lnTo>
                    <a:lnTo>
                      <a:pt x="64" y="49"/>
                    </a:lnTo>
                    <a:lnTo>
                      <a:pt x="63" y="51"/>
                    </a:lnTo>
                    <a:lnTo>
                      <a:pt x="64" y="52"/>
                    </a:lnTo>
                    <a:lnTo>
                      <a:pt x="67" y="53"/>
                    </a:lnTo>
                    <a:lnTo>
                      <a:pt x="67" y="55"/>
                    </a:lnTo>
                    <a:lnTo>
                      <a:pt x="67" y="58"/>
                    </a:lnTo>
                    <a:lnTo>
                      <a:pt x="68" y="60"/>
                    </a:lnTo>
                    <a:lnTo>
                      <a:pt x="68" y="62"/>
                    </a:lnTo>
                    <a:lnTo>
                      <a:pt x="67" y="64"/>
                    </a:lnTo>
                    <a:lnTo>
                      <a:pt x="67" y="66"/>
                    </a:lnTo>
                    <a:lnTo>
                      <a:pt x="65" y="68"/>
                    </a:lnTo>
                    <a:lnTo>
                      <a:pt x="64" y="69"/>
                    </a:lnTo>
                    <a:lnTo>
                      <a:pt x="63" y="72"/>
                    </a:lnTo>
                    <a:lnTo>
                      <a:pt x="61" y="73"/>
                    </a:lnTo>
                    <a:lnTo>
                      <a:pt x="61" y="77"/>
                    </a:lnTo>
                    <a:lnTo>
                      <a:pt x="59" y="79"/>
                    </a:lnTo>
                    <a:lnTo>
                      <a:pt x="57" y="81"/>
                    </a:lnTo>
                    <a:lnTo>
                      <a:pt x="55" y="83"/>
                    </a:lnTo>
                    <a:lnTo>
                      <a:pt x="53" y="85"/>
                    </a:lnTo>
                    <a:lnTo>
                      <a:pt x="51" y="84"/>
                    </a:lnTo>
                    <a:lnTo>
                      <a:pt x="49" y="81"/>
                    </a:lnTo>
                    <a:lnTo>
                      <a:pt x="48" y="79"/>
                    </a:lnTo>
                    <a:lnTo>
                      <a:pt x="46" y="77"/>
                    </a:lnTo>
                    <a:lnTo>
                      <a:pt x="44" y="75"/>
                    </a:lnTo>
                    <a:lnTo>
                      <a:pt x="43" y="73"/>
                    </a:lnTo>
                    <a:lnTo>
                      <a:pt x="42" y="71"/>
                    </a:lnTo>
                    <a:lnTo>
                      <a:pt x="40" y="69"/>
                    </a:lnTo>
                    <a:lnTo>
                      <a:pt x="39" y="68"/>
                    </a:lnTo>
                    <a:lnTo>
                      <a:pt x="35" y="66"/>
                    </a:lnTo>
                    <a:lnTo>
                      <a:pt x="34" y="68"/>
                    </a:lnTo>
                    <a:lnTo>
                      <a:pt x="31" y="68"/>
                    </a:lnTo>
                    <a:lnTo>
                      <a:pt x="29" y="68"/>
                    </a:lnTo>
                    <a:lnTo>
                      <a:pt x="29" y="65"/>
                    </a:lnTo>
                    <a:lnTo>
                      <a:pt x="29" y="63"/>
                    </a:lnTo>
                    <a:lnTo>
                      <a:pt x="28" y="61"/>
                    </a:lnTo>
                    <a:lnTo>
                      <a:pt x="25" y="61"/>
                    </a:lnTo>
                    <a:lnTo>
                      <a:pt x="28" y="60"/>
                    </a:lnTo>
                    <a:lnTo>
                      <a:pt x="27" y="58"/>
                    </a:lnTo>
                    <a:lnTo>
                      <a:pt x="25" y="55"/>
                    </a:lnTo>
                    <a:lnTo>
                      <a:pt x="23" y="55"/>
                    </a:lnTo>
                    <a:lnTo>
                      <a:pt x="22" y="53"/>
                    </a:lnTo>
                    <a:lnTo>
                      <a:pt x="21" y="51"/>
                    </a:lnTo>
                    <a:lnTo>
                      <a:pt x="21" y="48"/>
                    </a:lnTo>
                    <a:lnTo>
                      <a:pt x="21" y="46"/>
                    </a:lnTo>
                    <a:lnTo>
                      <a:pt x="23" y="45"/>
                    </a:lnTo>
                    <a:lnTo>
                      <a:pt x="23" y="43"/>
                    </a:lnTo>
                    <a:lnTo>
                      <a:pt x="25" y="42"/>
                    </a:lnTo>
                    <a:lnTo>
                      <a:pt x="24" y="40"/>
                    </a:lnTo>
                    <a:lnTo>
                      <a:pt x="26" y="38"/>
                    </a:lnTo>
                    <a:lnTo>
                      <a:pt x="23" y="38"/>
                    </a:lnTo>
                    <a:lnTo>
                      <a:pt x="21" y="39"/>
                    </a:lnTo>
                    <a:lnTo>
                      <a:pt x="16" y="40"/>
                    </a:lnTo>
                    <a:lnTo>
                      <a:pt x="14" y="40"/>
                    </a:lnTo>
                    <a:lnTo>
                      <a:pt x="11" y="40"/>
                    </a:lnTo>
                    <a:lnTo>
                      <a:pt x="9" y="40"/>
                    </a:lnTo>
                    <a:lnTo>
                      <a:pt x="7" y="40"/>
                    </a:lnTo>
                    <a:lnTo>
                      <a:pt x="8" y="43"/>
                    </a:lnTo>
                    <a:lnTo>
                      <a:pt x="4" y="42"/>
                    </a:lnTo>
                    <a:lnTo>
                      <a:pt x="3" y="40"/>
                    </a:lnTo>
                    <a:lnTo>
                      <a:pt x="2" y="38"/>
                    </a:lnTo>
                    <a:lnTo>
                      <a:pt x="3" y="36"/>
                    </a:lnTo>
                    <a:lnTo>
                      <a:pt x="4" y="35"/>
                    </a:lnTo>
                    <a:lnTo>
                      <a:pt x="4" y="32"/>
                    </a:lnTo>
                    <a:lnTo>
                      <a:pt x="1" y="33"/>
                    </a:lnTo>
                    <a:lnTo>
                      <a:pt x="0" y="31"/>
                    </a:lnTo>
                    <a:lnTo>
                      <a:pt x="0" y="28"/>
                    </a:lnTo>
                    <a:lnTo>
                      <a:pt x="1" y="28"/>
                    </a:lnTo>
                    <a:close/>
                  </a:path>
                </a:pathLst>
              </a:custGeom>
              <a:solidFill>
                <a:srgbClr val="7EA3B2"/>
              </a:solidFill>
              <a:ln w="19050">
                <a:solidFill>
                  <a:srgbClr val="000000"/>
                </a:solidFill>
                <a:prstDash val="solid"/>
                <a:round/>
                <a:headEnd/>
                <a:tailEnd/>
              </a:ln>
            </p:spPr>
            <p:txBody>
              <a:bodyPr/>
              <a:lstStyle/>
              <a:p>
                <a:endParaRPr lang="en-GB"/>
              </a:p>
            </p:txBody>
          </p:sp>
          <p:sp>
            <p:nvSpPr>
              <p:cNvPr id="27" name="Freeform 1687">
                <a:extLst>
                  <a:ext uri="{FF2B5EF4-FFF2-40B4-BE49-F238E27FC236}">
                    <a16:creationId xmlns:a16="http://schemas.microsoft.com/office/drawing/2014/main" id="{90376646-AA5A-437F-B9B2-AF99A2067593}"/>
                  </a:ext>
                </a:extLst>
              </p:cNvPr>
              <p:cNvSpPr>
                <a:spLocks/>
              </p:cNvSpPr>
              <p:nvPr/>
            </p:nvSpPr>
            <p:spPr bwMode="auto">
              <a:xfrm>
                <a:off x="235" y="173"/>
                <a:ext cx="47" cy="84"/>
              </a:xfrm>
              <a:custGeom>
                <a:avLst/>
                <a:gdLst>
                  <a:gd name="T0" fmla="*/ 1 w 47"/>
                  <a:gd name="T1" fmla="*/ 0 h 84"/>
                  <a:gd name="T2" fmla="*/ 4 w 47"/>
                  <a:gd name="T3" fmla="*/ 1 h 84"/>
                  <a:gd name="T4" fmla="*/ 7 w 47"/>
                  <a:gd name="T5" fmla="*/ 1 h 84"/>
                  <a:gd name="T6" fmla="*/ 9 w 47"/>
                  <a:gd name="T7" fmla="*/ 1 h 84"/>
                  <a:gd name="T8" fmla="*/ 13 w 47"/>
                  <a:gd name="T9" fmla="*/ 2 h 84"/>
                  <a:gd name="T10" fmla="*/ 16 w 47"/>
                  <a:gd name="T11" fmla="*/ 2 h 84"/>
                  <a:gd name="T12" fmla="*/ 18 w 47"/>
                  <a:gd name="T13" fmla="*/ 3 h 84"/>
                  <a:gd name="T14" fmla="*/ 22 w 47"/>
                  <a:gd name="T15" fmla="*/ 5 h 84"/>
                  <a:gd name="T16" fmla="*/ 24 w 47"/>
                  <a:gd name="T17" fmla="*/ 6 h 84"/>
                  <a:gd name="T18" fmla="*/ 25 w 47"/>
                  <a:gd name="T19" fmla="*/ 7 h 84"/>
                  <a:gd name="T20" fmla="*/ 29 w 47"/>
                  <a:gd name="T21" fmla="*/ 8 h 84"/>
                  <a:gd name="T22" fmla="*/ 32 w 47"/>
                  <a:gd name="T23" fmla="*/ 7 h 84"/>
                  <a:gd name="T24" fmla="*/ 35 w 47"/>
                  <a:gd name="T25" fmla="*/ 5 h 84"/>
                  <a:gd name="T26" fmla="*/ 37 w 47"/>
                  <a:gd name="T27" fmla="*/ 3 h 84"/>
                  <a:gd name="T28" fmla="*/ 38 w 47"/>
                  <a:gd name="T29" fmla="*/ 2 h 84"/>
                  <a:gd name="T30" fmla="*/ 41 w 47"/>
                  <a:gd name="T31" fmla="*/ 1 h 84"/>
                  <a:gd name="T32" fmla="*/ 43 w 47"/>
                  <a:gd name="T33" fmla="*/ 1 h 84"/>
                  <a:gd name="T34" fmla="*/ 45 w 47"/>
                  <a:gd name="T35" fmla="*/ 2 h 84"/>
                  <a:gd name="T36" fmla="*/ 46 w 47"/>
                  <a:gd name="T37" fmla="*/ 3 h 84"/>
                  <a:gd name="T38" fmla="*/ 46 w 47"/>
                  <a:gd name="T39" fmla="*/ 7 h 84"/>
                  <a:gd name="T40" fmla="*/ 46 w 47"/>
                  <a:gd name="T41" fmla="*/ 10 h 84"/>
                  <a:gd name="T42" fmla="*/ 47 w 47"/>
                  <a:gd name="T43" fmla="*/ 13 h 84"/>
                  <a:gd name="T44" fmla="*/ 47 w 47"/>
                  <a:gd name="T45" fmla="*/ 14 h 84"/>
                  <a:gd name="T46" fmla="*/ 43 w 47"/>
                  <a:gd name="T47" fmla="*/ 15 h 84"/>
                  <a:gd name="T48" fmla="*/ 38 w 47"/>
                  <a:gd name="T49" fmla="*/ 17 h 84"/>
                  <a:gd name="T50" fmla="*/ 36 w 47"/>
                  <a:gd name="T51" fmla="*/ 20 h 84"/>
                  <a:gd name="T52" fmla="*/ 35 w 47"/>
                  <a:gd name="T53" fmla="*/ 24 h 84"/>
                  <a:gd name="T54" fmla="*/ 34 w 47"/>
                  <a:gd name="T55" fmla="*/ 29 h 84"/>
                  <a:gd name="T56" fmla="*/ 35 w 47"/>
                  <a:gd name="T57" fmla="*/ 33 h 84"/>
                  <a:gd name="T58" fmla="*/ 36 w 47"/>
                  <a:gd name="T59" fmla="*/ 38 h 84"/>
                  <a:gd name="T60" fmla="*/ 38 w 47"/>
                  <a:gd name="T61" fmla="*/ 41 h 84"/>
                  <a:gd name="T62" fmla="*/ 40 w 47"/>
                  <a:gd name="T63" fmla="*/ 45 h 84"/>
                  <a:gd name="T64" fmla="*/ 42 w 47"/>
                  <a:gd name="T65" fmla="*/ 51 h 84"/>
                  <a:gd name="T66" fmla="*/ 40 w 47"/>
                  <a:gd name="T67" fmla="*/ 56 h 84"/>
                  <a:gd name="T68" fmla="*/ 35 w 47"/>
                  <a:gd name="T69" fmla="*/ 57 h 84"/>
                  <a:gd name="T70" fmla="*/ 31 w 47"/>
                  <a:gd name="T71" fmla="*/ 57 h 84"/>
                  <a:gd name="T72" fmla="*/ 29 w 47"/>
                  <a:gd name="T73" fmla="*/ 62 h 84"/>
                  <a:gd name="T74" fmla="*/ 30 w 47"/>
                  <a:gd name="T75" fmla="*/ 67 h 84"/>
                  <a:gd name="T76" fmla="*/ 28 w 47"/>
                  <a:gd name="T77" fmla="*/ 71 h 84"/>
                  <a:gd name="T78" fmla="*/ 24 w 47"/>
                  <a:gd name="T79" fmla="*/ 73 h 84"/>
                  <a:gd name="T80" fmla="*/ 24 w 47"/>
                  <a:gd name="T81" fmla="*/ 78 h 84"/>
                  <a:gd name="T82" fmla="*/ 21 w 47"/>
                  <a:gd name="T83" fmla="*/ 84 h 84"/>
                  <a:gd name="T84" fmla="*/ 18 w 47"/>
                  <a:gd name="T85" fmla="*/ 79 h 84"/>
                  <a:gd name="T86" fmla="*/ 15 w 47"/>
                  <a:gd name="T87" fmla="*/ 76 h 84"/>
                  <a:gd name="T88" fmla="*/ 14 w 47"/>
                  <a:gd name="T89" fmla="*/ 69 h 84"/>
                  <a:gd name="T90" fmla="*/ 12 w 47"/>
                  <a:gd name="T91" fmla="*/ 65 h 84"/>
                  <a:gd name="T92" fmla="*/ 10 w 47"/>
                  <a:gd name="T93" fmla="*/ 60 h 84"/>
                  <a:gd name="T94" fmla="*/ 7 w 47"/>
                  <a:gd name="T95" fmla="*/ 56 h 84"/>
                  <a:gd name="T96" fmla="*/ 7 w 47"/>
                  <a:gd name="T97" fmla="*/ 52 h 84"/>
                  <a:gd name="T98" fmla="*/ 10 w 47"/>
                  <a:gd name="T99" fmla="*/ 48 h 84"/>
                  <a:gd name="T100" fmla="*/ 13 w 47"/>
                  <a:gd name="T101" fmla="*/ 44 h 84"/>
                  <a:gd name="T102" fmla="*/ 12 w 47"/>
                  <a:gd name="T103" fmla="*/ 38 h 84"/>
                  <a:gd name="T104" fmla="*/ 10 w 47"/>
                  <a:gd name="T105" fmla="*/ 37 h 84"/>
                  <a:gd name="T106" fmla="*/ 7 w 47"/>
                  <a:gd name="T107" fmla="*/ 33 h 84"/>
                  <a:gd name="T108" fmla="*/ 5 w 47"/>
                  <a:gd name="T109" fmla="*/ 30 h 84"/>
                  <a:gd name="T110" fmla="*/ 4 w 47"/>
                  <a:gd name="T111" fmla="*/ 26 h 84"/>
                  <a:gd name="T112" fmla="*/ 2 w 47"/>
                  <a:gd name="T113" fmla="*/ 22 h 84"/>
                  <a:gd name="T114" fmla="*/ 4 w 47"/>
                  <a:gd name="T115" fmla="*/ 16 h 84"/>
                  <a:gd name="T116" fmla="*/ 0 w 47"/>
                  <a:gd name="T117" fmla="*/ 12 h 84"/>
                  <a:gd name="T118" fmla="*/ 2 w 47"/>
                  <a:gd name="T119" fmla="*/ 9 h 84"/>
                  <a:gd name="T120" fmla="*/ 2 w 47"/>
                  <a:gd name="T121" fmla="*/ 4 h 84"/>
                  <a:gd name="T122" fmla="*/ 1 w 47"/>
                  <a:gd name="T123"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84">
                    <a:moveTo>
                      <a:pt x="1" y="1"/>
                    </a:moveTo>
                    <a:lnTo>
                      <a:pt x="1" y="0"/>
                    </a:lnTo>
                    <a:lnTo>
                      <a:pt x="2" y="1"/>
                    </a:lnTo>
                    <a:lnTo>
                      <a:pt x="4" y="1"/>
                    </a:lnTo>
                    <a:lnTo>
                      <a:pt x="5" y="1"/>
                    </a:lnTo>
                    <a:lnTo>
                      <a:pt x="7" y="1"/>
                    </a:lnTo>
                    <a:lnTo>
                      <a:pt x="8" y="0"/>
                    </a:lnTo>
                    <a:lnTo>
                      <a:pt x="9" y="1"/>
                    </a:lnTo>
                    <a:lnTo>
                      <a:pt x="11" y="2"/>
                    </a:lnTo>
                    <a:lnTo>
                      <a:pt x="13" y="2"/>
                    </a:lnTo>
                    <a:lnTo>
                      <a:pt x="15" y="2"/>
                    </a:lnTo>
                    <a:lnTo>
                      <a:pt x="16" y="2"/>
                    </a:lnTo>
                    <a:lnTo>
                      <a:pt x="17" y="3"/>
                    </a:lnTo>
                    <a:lnTo>
                      <a:pt x="18" y="3"/>
                    </a:lnTo>
                    <a:lnTo>
                      <a:pt x="19" y="4"/>
                    </a:lnTo>
                    <a:lnTo>
                      <a:pt x="22" y="5"/>
                    </a:lnTo>
                    <a:lnTo>
                      <a:pt x="23" y="5"/>
                    </a:lnTo>
                    <a:lnTo>
                      <a:pt x="24" y="6"/>
                    </a:lnTo>
                    <a:lnTo>
                      <a:pt x="24" y="6"/>
                    </a:lnTo>
                    <a:lnTo>
                      <a:pt x="25" y="7"/>
                    </a:lnTo>
                    <a:lnTo>
                      <a:pt x="28" y="8"/>
                    </a:lnTo>
                    <a:lnTo>
                      <a:pt x="29" y="8"/>
                    </a:lnTo>
                    <a:lnTo>
                      <a:pt x="31" y="7"/>
                    </a:lnTo>
                    <a:lnTo>
                      <a:pt x="32" y="7"/>
                    </a:lnTo>
                    <a:lnTo>
                      <a:pt x="33" y="7"/>
                    </a:lnTo>
                    <a:lnTo>
                      <a:pt x="35" y="5"/>
                    </a:lnTo>
                    <a:lnTo>
                      <a:pt x="37" y="4"/>
                    </a:lnTo>
                    <a:lnTo>
                      <a:pt x="37" y="3"/>
                    </a:lnTo>
                    <a:lnTo>
                      <a:pt x="38" y="3"/>
                    </a:lnTo>
                    <a:lnTo>
                      <a:pt x="38" y="2"/>
                    </a:lnTo>
                    <a:lnTo>
                      <a:pt x="39" y="1"/>
                    </a:lnTo>
                    <a:lnTo>
                      <a:pt x="41" y="1"/>
                    </a:lnTo>
                    <a:lnTo>
                      <a:pt x="42" y="1"/>
                    </a:lnTo>
                    <a:lnTo>
                      <a:pt x="43" y="1"/>
                    </a:lnTo>
                    <a:lnTo>
                      <a:pt x="44" y="1"/>
                    </a:lnTo>
                    <a:lnTo>
                      <a:pt x="45" y="2"/>
                    </a:lnTo>
                    <a:lnTo>
                      <a:pt x="46" y="2"/>
                    </a:lnTo>
                    <a:lnTo>
                      <a:pt x="46" y="3"/>
                    </a:lnTo>
                    <a:lnTo>
                      <a:pt x="46" y="5"/>
                    </a:lnTo>
                    <a:lnTo>
                      <a:pt x="46" y="7"/>
                    </a:lnTo>
                    <a:lnTo>
                      <a:pt x="46" y="9"/>
                    </a:lnTo>
                    <a:lnTo>
                      <a:pt x="46" y="10"/>
                    </a:lnTo>
                    <a:lnTo>
                      <a:pt x="47" y="11"/>
                    </a:lnTo>
                    <a:lnTo>
                      <a:pt x="47" y="13"/>
                    </a:lnTo>
                    <a:lnTo>
                      <a:pt x="47" y="14"/>
                    </a:lnTo>
                    <a:lnTo>
                      <a:pt x="47" y="14"/>
                    </a:lnTo>
                    <a:lnTo>
                      <a:pt x="45" y="15"/>
                    </a:lnTo>
                    <a:lnTo>
                      <a:pt x="43" y="15"/>
                    </a:lnTo>
                    <a:lnTo>
                      <a:pt x="41" y="17"/>
                    </a:lnTo>
                    <a:lnTo>
                      <a:pt x="38" y="17"/>
                    </a:lnTo>
                    <a:lnTo>
                      <a:pt x="37" y="18"/>
                    </a:lnTo>
                    <a:lnTo>
                      <a:pt x="36" y="20"/>
                    </a:lnTo>
                    <a:lnTo>
                      <a:pt x="35" y="22"/>
                    </a:lnTo>
                    <a:lnTo>
                      <a:pt x="35" y="24"/>
                    </a:lnTo>
                    <a:lnTo>
                      <a:pt x="35" y="26"/>
                    </a:lnTo>
                    <a:lnTo>
                      <a:pt x="34" y="29"/>
                    </a:lnTo>
                    <a:lnTo>
                      <a:pt x="35" y="31"/>
                    </a:lnTo>
                    <a:lnTo>
                      <a:pt x="35" y="33"/>
                    </a:lnTo>
                    <a:lnTo>
                      <a:pt x="35" y="35"/>
                    </a:lnTo>
                    <a:lnTo>
                      <a:pt x="36" y="38"/>
                    </a:lnTo>
                    <a:lnTo>
                      <a:pt x="37" y="40"/>
                    </a:lnTo>
                    <a:lnTo>
                      <a:pt x="38" y="41"/>
                    </a:lnTo>
                    <a:lnTo>
                      <a:pt x="40" y="43"/>
                    </a:lnTo>
                    <a:lnTo>
                      <a:pt x="40" y="45"/>
                    </a:lnTo>
                    <a:lnTo>
                      <a:pt x="39" y="49"/>
                    </a:lnTo>
                    <a:lnTo>
                      <a:pt x="42" y="51"/>
                    </a:lnTo>
                    <a:lnTo>
                      <a:pt x="41" y="53"/>
                    </a:lnTo>
                    <a:lnTo>
                      <a:pt x="40" y="56"/>
                    </a:lnTo>
                    <a:lnTo>
                      <a:pt x="37" y="56"/>
                    </a:lnTo>
                    <a:lnTo>
                      <a:pt x="35" y="57"/>
                    </a:lnTo>
                    <a:lnTo>
                      <a:pt x="32" y="56"/>
                    </a:lnTo>
                    <a:lnTo>
                      <a:pt x="31" y="57"/>
                    </a:lnTo>
                    <a:lnTo>
                      <a:pt x="30" y="60"/>
                    </a:lnTo>
                    <a:lnTo>
                      <a:pt x="29" y="62"/>
                    </a:lnTo>
                    <a:lnTo>
                      <a:pt x="29" y="65"/>
                    </a:lnTo>
                    <a:lnTo>
                      <a:pt x="30" y="67"/>
                    </a:lnTo>
                    <a:lnTo>
                      <a:pt x="29" y="69"/>
                    </a:lnTo>
                    <a:lnTo>
                      <a:pt x="28" y="71"/>
                    </a:lnTo>
                    <a:lnTo>
                      <a:pt x="26" y="72"/>
                    </a:lnTo>
                    <a:lnTo>
                      <a:pt x="24" y="73"/>
                    </a:lnTo>
                    <a:lnTo>
                      <a:pt x="23" y="77"/>
                    </a:lnTo>
                    <a:lnTo>
                      <a:pt x="24" y="78"/>
                    </a:lnTo>
                    <a:lnTo>
                      <a:pt x="22" y="82"/>
                    </a:lnTo>
                    <a:lnTo>
                      <a:pt x="21" y="84"/>
                    </a:lnTo>
                    <a:lnTo>
                      <a:pt x="18" y="81"/>
                    </a:lnTo>
                    <a:lnTo>
                      <a:pt x="18" y="79"/>
                    </a:lnTo>
                    <a:lnTo>
                      <a:pt x="17" y="77"/>
                    </a:lnTo>
                    <a:lnTo>
                      <a:pt x="15" y="76"/>
                    </a:lnTo>
                    <a:lnTo>
                      <a:pt x="14" y="73"/>
                    </a:lnTo>
                    <a:lnTo>
                      <a:pt x="14" y="69"/>
                    </a:lnTo>
                    <a:lnTo>
                      <a:pt x="13" y="67"/>
                    </a:lnTo>
                    <a:lnTo>
                      <a:pt x="12" y="65"/>
                    </a:lnTo>
                    <a:lnTo>
                      <a:pt x="11" y="62"/>
                    </a:lnTo>
                    <a:lnTo>
                      <a:pt x="10" y="60"/>
                    </a:lnTo>
                    <a:lnTo>
                      <a:pt x="9" y="58"/>
                    </a:lnTo>
                    <a:lnTo>
                      <a:pt x="7" y="56"/>
                    </a:lnTo>
                    <a:lnTo>
                      <a:pt x="7" y="54"/>
                    </a:lnTo>
                    <a:lnTo>
                      <a:pt x="7" y="52"/>
                    </a:lnTo>
                    <a:lnTo>
                      <a:pt x="10" y="50"/>
                    </a:lnTo>
                    <a:lnTo>
                      <a:pt x="10" y="48"/>
                    </a:lnTo>
                    <a:lnTo>
                      <a:pt x="12" y="46"/>
                    </a:lnTo>
                    <a:lnTo>
                      <a:pt x="13" y="44"/>
                    </a:lnTo>
                    <a:lnTo>
                      <a:pt x="13" y="41"/>
                    </a:lnTo>
                    <a:lnTo>
                      <a:pt x="12" y="38"/>
                    </a:lnTo>
                    <a:lnTo>
                      <a:pt x="11" y="36"/>
                    </a:lnTo>
                    <a:lnTo>
                      <a:pt x="10" y="37"/>
                    </a:lnTo>
                    <a:lnTo>
                      <a:pt x="8" y="35"/>
                    </a:lnTo>
                    <a:lnTo>
                      <a:pt x="7" y="33"/>
                    </a:lnTo>
                    <a:lnTo>
                      <a:pt x="7" y="31"/>
                    </a:lnTo>
                    <a:lnTo>
                      <a:pt x="5" y="30"/>
                    </a:lnTo>
                    <a:lnTo>
                      <a:pt x="2" y="28"/>
                    </a:lnTo>
                    <a:lnTo>
                      <a:pt x="4" y="26"/>
                    </a:lnTo>
                    <a:lnTo>
                      <a:pt x="3" y="25"/>
                    </a:lnTo>
                    <a:lnTo>
                      <a:pt x="2" y="22"/>
                    </a:lnTo>
                    <a:lnTo>
                      <a:pt x="4" y="19"/>
                    </a:lnTo>
                    <a:lnTo>
                      <a:pt x="4" y="16"/>
                    </a:lnTo>
                    <a:lnTo>
                      <a:pt x="2" y="15"/>
                    </a:lnTo>
                    <a:lnTo>
                      <a:pt x="0" y="12"/>
                    </a:lnTo>
                    <a:lnTo>
                      <a:pt x="1" y="10"/>
                    </a:lnTo>
                    <a:lnTo>
                      <a:pt x="2" y="9"/>
                    </a:lnTo>
                    <a:lnTo>
                      <a:pt x="2" y="6"/>
                    </a:lnTo>
                    <a:lnTo>
                      <a:pt x="2" y="4"/>
                    </a:lnTo>
                    <a:lnTo>
                      <a:pt x="1" y="2"/>
                    </a:lnTo>
                    <a:lnTo>
                      <a:pt x="1" y="1"/>
                    </a:lnTo>
                    <a:close/>
                  </a:path>
                </a:pathLst>
              </a:custGeom>
              <a:solidFill>
                <a:srgbClr val="7EA3B2"/>
              </a:solidFill>
              <a:ln w="19050">
                <a:solidFill>
                  <a:srgbClr val="000000"/>
                </a:solidFill>
                <a:prstDash val="solid"/>
                <a:round/>
                <a:headEnd/>
                <a:tailEnd/>
              </a:ln>
            </p:spPr>
            <p:txBody>
              <a:bodyPr/>
              <a:lstStyle/>
              <a:p>
                <a:endParaRPr lang="en-GB"/>
              </a:p>
            </p:txBody>
          </p:sp>
          <p:sp>
            <p:nvSpPr>
              <p:cNvPr id="28" name="Freeform 1688">
                <a:extLst>
                  <a:ext uri="{FF2B5EF4-FFF2-40B4-BE49-F238E27FC236}">
                    <a16:creationId xmlns:a16="http://schemas.microsoft.com/office/drawing/2014/main" id="{0918AF49-A691-4855-AFE5-B3DC4676D528}"/>
                  </a:ext>
                </a:extLst>
              </p:cNvPr>
              <p:cNvSpPr>
                <a:spLocks/>
              </p:cNvSpPr>
              <p:nvPr/>
            </p:nvSpPr>
            <p:spPr bwMode="auto">
              <a:xfrm>
                <a:off x="71" y="194"/>
                <a:ext cx="99" cy="94"/>
              </a:xfrm>
              <a:custGeom>
                <a:avLst/>
                <a:gdLst>
                  <a:gd name="T0" fmla="*/ 41 w 99"/>
                  <a:gd name="T1" fmla="*/ 26 h 94"/>
                  <a:gd name="T2" fmla="*/ 45 w 99"/>
                  <a:gd name="T3" fmla="*/ 29 h 94"/>
                  <a:gd name="T4" fmla="*/ 50 w 99"/>
                  <a:gd name="T5" fmla="*/ 33 h 94"/>
                  <a:gd name="T6" fmla="*/ 50 w 99"/>
                  <a:gd name="T7" fmla="*/ 38 h 94"/>
                  <a:gd name="T8" fmla="*/ 46 w 99"/>
                  <a:gd name="T9" fmla="*/ 41 h 94"/>
                  <a:gd name="T10" fmla="*/ 40 w 99"/>
                  <a:gd name="T11" fmla="*/ 42 h 94"/>
                  <a:gd name="T12" fmla="*/ 35 w 99"/>
                  <a:gd name="T13" fmla="*/ 46 h 94"/>
                  <a:gd name="T14" fmla="*/ 36 w 99"/>
                  <a:gd name="T15" fmla="*/ 49 h 94"/>
                  <a:gd name="T16" fmla="*/ 37 w 99"/>
                  <a:gd name="T17" fmla="*/ 54 h 94"/>
                  <a:gd name="T18" fmla="*/ 42 w 99"/>
                  <a:gd name="T19" fmla="*/ 58 h 94"/>
                  <a:gd name="T20" fmla="*/ 40 w 99"/>
                  <a:gd name="T21" fmla="*/ 56 h 94"/>
                  <a:gd name="T22" fmla="*/ 36 w 99"/>
                  <a:gd name="T23" fmla="*/ 49 h 94"/>
                  <a:gd name="T24" fmla="*/ 41 w 99"/>
                  <a:gd name="T25" fmla="*/ 43 h 94"/>
                  <a:gd name="T26" fmla="*/ 48 w 99"/>
                  <a:gd name="T27" fmla="*/ 41 h 94"/>
                  <a:gd name="T28" fmla="*/ 51 w 99"/>
                  <a:gd name="T29" fmla="*/ 34 h 94"/>
                  <a:gd name="T30" fmla="*/ 47 w 99"/>
                  <a:gd name="T31" fmla="*/ 30 h 94"/>
                  <a:gd name="T32" fmla="*/ 41 w 99"/>
                  <a:gd name="T33" fmla="*/ 24 h 94"/>
                  <a:gd name="T34" fmla="*/ 43 w 99"/>
                  <a:gd name="T35" fmla="*/ 18 h 94"/>
                  <a:gd name="T36" fmla="*/ 50 w 99"/>
                  <a:gd name="T37" fmla="*/ 13 h 94"/>
                  <a:gd name="T38" fmla="*/ 56 w 99"/>
                  <a:gd name="T39" fmla="*/ 4 h 94"/>
                  <a:gd name="T40" fmla="*/ 62 w 99"/>
                  <a:gd name="T41" fmla="*/ 4 h 94"/>
                  <a:gd name="T42" fmla="*/ 67 w 99"/>
                  <a:gd name="T43" fmla="*/ 10 h 94"/>
                  <a:gd name="T44" fmla="*/ 70 w 99"/>
                  <a:gd name="T45" fmla="*/ 16 h 94"/>
                  <a:gd name="T46" fmla="*/ 76 w 99"/>
                  <a:gd name="T47" fmla="*/ 18 h 94"/>
                  <a:gd name="T48" fmla="*/ 80 w 99"/>
                  <a:gd name="T49" fmla="*/ 16 h 94"/>
                  <a:gd name="T50" fmla="*/ 83 w 99"/>
                  <a:gd name="T51" fmla="*/ 11 h 94"/>
                  <a:gd name="T52" fmla="*/ 83 w 99"/>
                  <a:gd name="T53" fmla="*/ 6 h 94"/>
                  <a:gd name="T54" fmla="*/ 90 w 99"/>
                  <a:gd name="T55" fmla="*/ 0 h 94"/>
                  <a:gd name="T56" fmla="*/ 94 w 99"/>
                  <a:gd name="T57" fmla="*/ 2 h 94"/>
                  <a:gd name="T58" fmla="*/ 96 w 99"/>
                  <a:gd name="T59" fmla="*/ 7 h 94"/>
                  <a:gd name="T60" fmla="*/ 97 w 99"/>
                  <a:gd name="T61" fmla="*/ 14 h 94"/>
                  <a:gd name="T62" fmla="*/ 95 w 99"/>
                  <a:gd name="T63" fmla="*/ 16 h 94"/>
                  <a:gd name="T64" fmla="*/ 91 w 99"/>
                  <a:gd name="T65" fmla="*/ 24 h 94"/>
                  <a:gd name="T66" fmla="*/ 79 w 99"/>
                  <a:gd name="T67" fmla="*/ 26 h 94"/>
                  <a:gd name="T68" fmla="*/ 83 w 99"/>
                  <a:gd name="T69" fmla="*/ 37 h 94"/>
                  <a:gd name="T70" fmla="*/ 87 w 99"/>
                  <a:gd name="T71" fmla="*/ 45 h 94"/>
                  <a:gd name="T72" fmla="*/ 77 w 99"/>
                  <a:gd name="T73" fmla="*/ 52 h 94"/>
                  <a:gd name="T74" fmla="*/ 70 w 99"/>
                  <a:gd name="T75" fmla="*/ 59 h 94"/>
                  <a:gd name="T76" fmla="*/ 60 w 99"/>
                  <a:gd name="T77" fmla="*/ 61 h 94"/>
                  <a:gd name="T78" fmla="*/ 53 w 99"/>
                  <a:gd name="T79" fmla="*/ 57 h 94"/>
                  <a:gd name="T80" fmla="*/ 46 w 99"/>
                  <a:gd name="T81" fmla="*/ 57 h 94"/>
                  <a:gd name="T82" fmla="*/ 50 w 99"/>
                  <a:gd name="T83" fmla="*/ 64 h 94"/>
                  <a:gd name="T84" fmla="*/ 49 w 99"/>
                  <a:gd name="T85" fmla="*/ 74 h 94"/>
                  <a:gd name="T86" fmla="*/ 49 w 99"/>
                  <a:gd name="T87" fmla="*/ 84 h 94"/>
                  <a:gd name="T88" fmla="*/ 41 w 99"/>
                  <a:gd name="T89" fmla="*/ 94 h 94"/>
                  <a:gd name="T90" fmla="*/ 34 w 99"/>
                  <a:gd name="T91" fmla="*/ 89 h 94"/>
                  <a:gd name="T92" fmla="*/ 28 w 99"/>
                  <a:gd name="T93" fmla="*/ 82 h 94"/>
                  <a:gd name="T94" fmla="*/ 19 w 99"/>
                  <a:gd name="T95" fmla="*/ 75 h 94"/>
                  <a:gd name="T96" fmla="*/ 9 w 99"/>
                  <a:gd name="T97" fmla="*/ 79 h 94"/>
                  <a:gd name="T98" fmla="*/ 1 w 99"/>
                  <a:gd name="T99" fmla="*/ 76 h 94"/>
                  <a:gd name="T100" fmla="*/ 2 w 99"/>
                  <a:gd name="T101" fmla="*/ 68 h 94"/>
                  <a:gd name="T102" fmla="*/ 3 w 99"/>
                  <a:gd name="T103" fmla="*/ 64 h 94"/>
                  <a:gd name="T104" fmla="*/ 5 w 99"/>
                  <a:gd name="T105" fmla="*/ 56 h 94"/>
                  <a:gd name="T106" fmla="*/ 12 w 99"/>
                  <a:gd name="T107" fmla="*/ 49 h 94"/>
                  <a:gd name="T108" fmla="*/ 7 w 99"/>
                  <a:gd name="T109" fmla="*/ 46 h 94"/>
                  <a:gd name="T110" fmla="*/ 1 w 99"/>
                  <a:gd name="T111" fmla="*/ 40 h 94"/>
                  <a:gd name="T112" fmla="*/ 13 w 99"/>
                  <a:gd name="T113" fmla="*/ 32 h 94"/>
                  <a:gd name="T114" fmla="*/ 23 w 99"/>
                  <a:gd name="T115" fmla="*/ 33 h 94"/>
                  <a:gd name="T116" fmla="*/ 30 w 99"/>
                  <a:gd name="T117" fmla="*/ 33 h 94"/>
                  <a:gd name="T118" fmla="*/ 38 w 99"/>
                  <a:gd name="T119" fmla="*/ 30 h 94"/>
                  <a:gd name="T120" fmla="*/ 40 w 99"/>
                  <a:gd name="T121" fmla="*/ 2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 h="94">
                    <a:moveTo>
                      <a:pt x="40" y="23"/>
                    </a:moveTo>
                    <a:lnTo>
                      <a:pt x="40" y="24"/>
                    </a:lnTo>
                    <a:lnTo>
                      <a:pt x="41" y="25"/>
                    </a:lnTo>
                    <a:lnTo>
                      <a:pt x="41" y="26"/>
                    </a:lnTo>
                    <a:lnTo>
                      <a:pt x="42" y="26"/>
                    </a:lnTo>
                    <a:lnTo>
                      <a:pt x="42" y="27"/>
                    </a:lnTo>
                    <a:lnTo>
                      <a:pt x="44" y="28"/>
                    </a:lnTo>
                    <a:lnTo>
                      <a:pt x="45" y="29"/>
                    </a:lnTo>
                    <a:lnTo>
                      <a:pt x="46" y="30"/>
                    </a:lnTo>
                    <a:lnTo>
                      <a:pt x="48" y="31"/>
                    </a:lnTo>
                    <a:lnTo>
                      <a:pt x="49" y="32"/>
                    </a:lnTo>
                    <a:lnTo>
                      <a:pt x="50" y="33"/>
                    </a:lnTo>
                    <a:lnTo>
                      <a:pt x="50" y="34"/>
                    </a:lnTo>
                    <a:lnTo>
                      <a:pt x="51" y="35"/>
                    </a:lnTo>
                    <a:lnTo>
                      <a:pt x="51" y="36"/>
                    </a:lnTo>
                    <a:lnTo>
                      <a:pt x="50" y="38"/>
                    </a:lnTo>
                    <a:lnTo>
                      <a:pt x="49" y="39"/>
                    </a:lnTo>
                    <a:lnTo>
                      <a:pt x="48" y="40"/>
                    </a:lnTo>
                    <a:lnTo>
                      <a:pt x="47" y="41"/>
                    </a:lnTo>
                    <a:lnTo>
                      <a:pt x="46" y="41"/>
                    </a:lnTo>
                    <a:lnTo>
                      <a:pt x="44" y="42"/>
                    </a:lnTo>
                    <a:lnTo>
                      <a:pt x="43" y="42"/>
                    </a:lnTo>
                    <a:lnTo>
                      <a:pt x="40" y="42"/>
                    </a:lnTo>
                    <a:lnTo>
                      <a:pt x="40" y="42"/>
                    </a:lnTo>
                    <a:lnTo>
                      <a:pt x="38" y="42"/>
                    </a:lnTo>
                    <a:lnTo>
                      <a:pt x="37" y="43"/>
                    </a:lnTo>
                    <a:lnTo>
                      <a:pt x="36" y="45"/>
                    </a:lnTo>
                    <a:lnTo>
                      <a:pt x="35" y="46"/>
                    </a:lnTo>
                    <a:lnTo>
                      <a:pt x="35" y="46"/>
                    </a:lnTo>
                    <a:lnTo>
                      <a:pt x="35" y="47"/>
                    </a:lnTo>
                    <a:lnTo>
                      <a:pt x="35" y="49"/>
                    </a:lnTo>
                    <a:lnTo>
                      <a:pt x="36" y="49"/>
                    </a:lnTo>
                    <a:lnTo>
                      <a:pt x="36" y="51"/>
                    </a:lnTo>
                    <a:lnTo>
                      <a:pt x="36" y="52"/>
                    </a:lnTo>
                    <a:lnTo>
                      <a:pt x="37" y="53"/>
                    </a:lnTo>
                    <a:lnTo>
                      <a:pt x="37" y="54"/>
                    </a:lnTo>
                    <a:lnTo>
                      <a:pt x="38" y="55"/>
                    </a:lnTo>
                    <a:lnTo>
                      <a:pt x="39" y="57"/>
                    </a:lnTo>
                    <a:lnTo>
                      <a:pt x="40" y="57"/>
                    </a:lnTo>
                    <a:lnTo>
                      <a:pt x="42" y="58"/>
                    </a:lnTo>
                    <a:lnTo>
                      <a:pt x="43" y="58"/>
                    </a:lnTo>
                    <a:lnTo>
                      <a:pt x="41" y="57"/>
                    </a:lnTo>
                    <a:lnTo>
                      <a:pt x="41" y="56"/>
                    </a:lnTo>
                    <a:lnTo>
                      <a:pt x="40" y="56"/>
                    </a:lnTo>
                    <a:lnTo>
                      <a:pt x="39" y="55"/>
                    </a:lnTo>
                    <a:lnTo>
                      <a:pt x="37" y="54"/>
                    </a:lnTo>
                    <a:lnTo>
                      <a:pt x="37" y="52"/>
                    </a:lnTo>
                    <a:lnTo>
                      <a:pt x="36" y="49"/>
                    </a:lnTo>
                    <a:lnTo>
                      <a:pt x="36" y="47"/>
                    </a:lnTo>
                    <a:lnTo>
                      <a:pt x="36" y="46"/>
                    </a:lnTo>
                    <a:lnTo>
                      <a:pt x="37" y="45"/>
                    </a:lnTo>
                    <a:lnTo>
                      <a:pt x="41" y="43"/>
                    </a:lnTo>
                    <a:lnTo>
                      <a:pt x="43" y="43"/>
                    </a:lnTo>
                    <a:lnTo>
                      <a:pt x="45" y="42"/>
                    </a:lnTo>
                    <a:lnTo>
                      <a:pt x="47" y="41"/>
                    </a:lnTo>
                    <a:lnTo>
                      <a:pt x="48" y="41"/>
                    </a:lnTo>
                    <a:lnTo>
                      <a:pt x="50" y="39"/>
                    </a:lnTo>
                    <a:lnTo>
                      <a:pt x="51" y="38"/>
                    </a:lnTo>
                    <a:lnTo>
                      <a:pt x="52" y="36"/>
                    </a:lnTo>
                    <a:lnTo>
                      <a:pt x="51" y="34"/>
                    </a:lnTo>
                    <a:lnTo>
                      <a:pt x="50" y="33"/>
                    </a:lnTo>
                    <a:lnTo>
                      <a:pt x="50" y="32"/>
                    </a:lnTo>
                    <a:lnTo>
                      <a:pt x="49" y="31"/>
                    </a:lnTo>
                    <a:lnTo>
                      <a:pt x="47" y="30"/>
                    </a:lnTo>
                    <a:lnTo>
                      <a:pt x="46" y="29"/>
                    </a:lnTo>
                    <a:lnTo>
                      <a:pt x="45" y="29"/>
                    </a:lnTo>
                    <a:lnTo>
                      <a:pt x="45" y="28"/>
                    </a:lnTo>
                    <a:lnTo>
                      <a:pt x="41" y="24"/>
                    </a:lnTo>
                    <a:lnTo>
                      <a:pt x="41" y="22"/>
                    </a:lnTo>
                    <a:lnTo>
                      <a:pt x="41" y="21"/>
                    </a:lnTo>
                    <a:lnTo>
                      <a:pt x="42" y="19"/>
                    </a:lnTo>
                    <a:lnTo>
                      <a:pt x="43" y="18"/>
                    </a:lnTo>
                    <a:lnTo>
                      <a:pt x="44" y="18"/>
                    </a:lnTo>
                    <a:lnTo>
                      <a:pt x="47" y="16"/>
                    </a:lnTo>
                    <a:lnTo>
                      <a:pt x="49" y="14"/>
                    </a:lnTo>
                    <a:lnTo>
                      <a:pt x="50" y="13"/>
                    </a:lnTo>
                    <a:lnTo>
                      <a:pt x="51" y="11"/>
                    </a:lnTo>
                    <a:lnTo>
                      <a:pt x="54" y="7"/>
                    </a:lnTo>
                    <a:lnTo>
                      <a:pt x="55" y="6"/>
                    </a:lnTo>
                    <a:lnTo>
                      <a:pt x="56" y="4"/>
                    </a:lnTo>
                    <a:lnTo>
                      <a:pt x="59" y="3"/>
                    </a:lnTo>
                    <a:lnTo>
                      <a:pt x="60" y="3"/>
                    </a:lnTo>
                    <a:lnTo>
                      <a:pt x="61" y="4"/>
                    </a:lnTo>
                    <a:lnTo>
                      <a:pt x="62" y="4"/>
                    </a:lnTo>
                    <a:lnTo>
                      <a:pt x="63" y="5"/>
                    </a:lnTo>
                    <a:lnTo>
                      <a:pt x="65" y="6"/>
                    </a:lnTo>
                    <a:lnTo>
                      <a:pt x="66" y="9"/>
                    </a:lnTo>
                    <a:lnTo>
                      <a:pt x="67" y="10"/>
                    </a:lnTo>
                    <a:lnTo>
                      <a:pt x="67" y="12"/>
                    </a:lnTo>
                    <a:lnTo>
                      <a:pt x="68" y="13"/>
                    </a:lnTo>
                    <a:lnTo>
                      <a:pt x="68" y="14"/>
                    </a:lnTo>
                    <a:lnTo>
                      <a:pt x="70" y="16"/>
                    </a:lnTo>
                    <a:lnTo>
                      <a:pt x="71" y="17"/>
                    </a:lnTo>
                    <a:lnTo>
                      <a:pt x="73" y="18"/>
                    </a:lnTo>
                    <a:lnTo>
                      <a:pt x="74" y="18"/>
                    </a:lnTo>
                    <a:lnTo>
                      <a:pt x="76" y="18"/>
                    </a:lnTo>
                    <a:lnTo>
                      <a:pt x="77" y="18"/>
                    </a:lnTo>
                    <a:lnTo>
                      <a:pt x="78" y="18"/>
                    </a:lnTo>
                    <a:lnTo>
                      <a:pt x="79" y="18"/>
                    </a:lnTo>
                    <a:lnTo>
                      <a:pt x="80" y="16"/>
                    </a:lnTo>
                    <a:lnTo>
                      <a:pt x="81" y="16"/>
                    </a:lnTo>
                    <a:lnTo>
                      <a:pt x="81" y="15"/>
                    </a:lnTo>
                    <a:lnTo>
                      <a:pt x="82" y="13"/>
                    </a:lnTo>
                    <a:lnTo>
                      <a:pt x="83" y="11"/>
                    </a:lnTo>
                    <a:lnTo>
                      <a:pt x="83" y="10"/>
                    </a:lnTo>
                    <a:lnTo>
                      <a:pt x="83" y="9"/>
                    </a:lnTo>
                    <a:lnTo>
                      <a:pt x="83" y="7"/>
                    </a:lnTo>
                    <a:lnTo>
                      <a:pt x="83" y="6"/>
                    </a:lnTo>
                    <a:lnTo>
                      <a:pt x="84" y="4"/>
                    </a:lnTo>
                    <a:lnTo>
                      <a:pt x="88" y="1"/>
                    </a:lnTo>
                    <a:lnTo>
                      <a:pt x="88" y="1"/>
                    </a:lnTo>
                    <a:lnTo>
                      <a:pt x="90" y="0"/>
                    </a:lnTo>
                    <a:lnTo>
                      <a:pt x="91" y="0"/>
                    </a:lnTo>
                    <a:lnTo>
                      <a:pt x="92" y="1"/>
                    </a:lnTo>
                    <a:lnTo>
                      <a:pt x="93" y="1"/>
                    </a:lnTo>
                    <a:lnTo>
                      <a:pt x="94" y="2"/>
                    </a:lnTo>
                    <a:lnTo>
                      <a:pt x="95" y="3"/>
                    </a:lnTo>
                    <a:lnTo>
                      <a:pt x="95" y="4"/>
                    </a:lnTo>
                    <a:lnTo>
                      <a:pt x="96" y="5"/>
                    </a:lnTo>
                    <a:lnTo>
                      <a:pt x="96" y="7"/>
                    </a:lnTo>
                    <a:lnTo>
                      <a:pt x="96" y="11"/>
                    </a:lnTo>
                    <a:lnTo>
                      <a:pt x="96" y="13"/>
                    </a:lnTo>
                    <a:lnTo>
                      <a:pt x="97" y="13"/>
                    </a:lnTo>
                    <a:lnTo>
                      <a:pt x="97" y="14"/>
                    </a:lnTo>
                    <a:lnTo>
                      <a:pt x="98" y="16"/>
                    </a:lnTo>
                    <a:lnTo>
                      <a:pt x="99" y="16"/>
                    </a:lnTo>
                    <a:lnTo>
                      <a:pt x="97" y="17"/>
                    </a:lnTo>
                    <a:lnTo>
                      <a:pt x="95" y="16"/>
                    </a:lnTo>
                    <a:lnTo>
                      <a:pt x="93" y="17"/>
                    </a:lnTo>
                    <a:lnTo>
                      <a:pt x="92" y="19"/>
                    </a:lnTo>
                    <a:lnTo>
                      <a:pt x="92" y="22"/>
                    </a:lnTo>
                    <a:lnTo>
                      <a:pt x="91" y="24"/>
                    </a:lnTo>
                    <a:lnTo>
                      <a:pt x="85" y="23"/>
                    </a:lnTo>
                    <a:lnTo>
                      <a:pt x="83" y="23"/>
                    </a:lnTo>
                    <a:lnTo>
                      <a:pt x="80" y="24"/>
                    </a:lnTo>
                    <a:lnTo>
                      <a:pt x="79" y="26"/>
                    </a:lnTo>
                    <a:lnTo>
                      <a:pt x="78" y="29"/>
                    </a:lnTo>
                    <a:lnTo>
                      <a:pt x="78" y="31"/>
                    </a:lnTo>
                    <a:lnTo>
                      <a:pt x="77" y="33"/>
                    </a:lnTo>
                    <a:lnTo>
                      <a:pt x="83" y="37"/>
                    </a:lnTo>
                    <a:lnTo>
                      <a:pt x="85" y="39"/>
                    </a:lnTo>
                    <a:lnTo>
                      <a:pt x="86" y="41"/>
                    </a:lnTo>
                    <a:lnTo>
                      <a:pt x="87" y="43"/>
                    </a:lnTo>
                    <a:lnTo>
                      <a:pt x="87" y="45"/>
                    </a:lnTo>
                    <a:lnTo>
                      <a:pt x="85" y="46"/>
                    </a:lnTo>
                    <a:lnTo>
                      <a:pt x="81" y="50"/>
                    </a:lnTo>
                    <a:lnTo>
                      <a:pt x="79" y="51"/>
                    </a:lnTo>
                    <a:lnTo>
                      <a:pt x="77" y="52"/>
                    </a:lnTo>
                    <a:lnTo>
                      <a:pt x="75" y="54"/>
                    </a:lnTo>
                    <a:lnTo>
                      <a:pt x="73" y="56"/>
                    </a:lnTo>
                    <a:lnTo>
                      <a:pt x="71" y="57"/>
                    </a:lnTo>
                    <a:lnTo>
                      <a:pt x="70" y="59"/>
                    </a:lnTo>
                    <a:lnTo>
                      <a:pt x="68" y="61"/>
                    </a:lnTo>
                    <a:lnTo>
                      <a:pt x="65" y="65"/>
                    </a:lnTo>
                    <a:lnTo>
                      <a:pt x="63" y="66"/>
                    </a:lnTo>
                    <a:lnTo>
                      <a:pt x="60" y="61"/>
                    </a:lnTo>
                    <a:lnTo>
                      <a:pt x="59" y="58"/>
                    </a:lnTo>
                    <a:lnTo>
                      <a:pt x="58" y="60"/>
                    </a:lnTo>
                    <a:lnTo>
                      <a:pt x="55" y="59"/>
                    </a:lnTo>
                    <a:lnTo>
                      <a:pt x="53" y="57"/>
                    </a:lnTo>
                    <a:lnTo>
                      <a:pt x="51" y="56"/>
                    </a:lnTo>
                    <a:lnTo>
                      <a:pt x="49" y="57"/>
                    </a:lnTo>
                    <a:lnTo>
                      <a:pt x="48" y="55"/>
                    </a:lnTo>
                    <a:lnTo>
                      <a:pt x="46" y="57"/>
                    </a:lnTo>
                    <a:lnTo>
                      <a:pt x="45" y="59"/>
                    </a:lnTo>
                    <a:lnTo>
                      <a:pt x="47" y="61"/>
                    </a:lnTo>
                    <a:lnTo>
                      <a:pt x="49" y="62"/>
                    </a:lnTo>
                    <a:lnTo>
                      <a:pt x="50" y="64"/>
                    </a:lnTo>
                    <a:lnTo>
                      <a:pt x="50" y="67"/>
                    </a:lnTo>
                    <a:lnTo>
                      <a:pt x="50" y="69"/>
                    </a:lnTo>
                    <a:lnTo>
                      <a:pt x="49" y="71"/>
                    </a:lnTo>
                    <a:lnTo>
                      <a:pt x="49" y="74"/>
                    </a:lnTo>
                    <a:lnTo>
                      <a:pt x="49" y="77"/>
                    </a:lnTo>
                    <a:lnTo>
                      <a:pt x="49" y="79"/>
                    </a:lnTo>
                    <a:lnTo>
                      <a:pt x="49" y="82"/>
                    </a:lnTo>
                    <a:lnTo>
                      <a:pt x="49" y="84"/>
                    </a:lnTo>
                    <a:lnTo>
                      <a:pt x="48" y="86"/>
                    </a:lnTo>
                    <a:lnTo>
                      <a:pt x="47" y="88"/>
                    </a:lnTo>
                    <a:lnTo>
                      <a:pt x="44" y="92"/>
                    </a:lnTo>
                    <a:lnTo>
                      <a:pt x="41" y="94"/>
                    </a:lnTo>
                    <a:lnTo>
                      <a:pt x="38" y="94"/>
                    </a:lnTo>
                    <a:lnTo>
                      <a:pt x="36" y="92"/>
                    </a:lnTo>
                    <a:lnTo>
                      <a:pt x="36" y="91"/>
                    </a:lnTo>
                    <a:lnTo>
                      <a:pt x="34" y="89"/>
                    </a:lnTo>
                    <a:lnTo>
                      <a:pt x="33" y="87"/>
                    </a:lnTo>
                    <a:lnTo>
                      <a:pt x="32" y="85"/>
                    </a:lnTo>
                    <a:lnTo>
                      <a:pt x="30" y="83"/>
                    </a:lnTo>
                    <a:lnTo>
                      <a:pt x="28" y="82"/>
                    </a:lnTo>
                    <a:lnTo>
                      <a:pt x="25" y="80"/>
                    </a:lnTo>
                    <a:lnTo>
                      <a:pt x="23" y="79"/>
                    </a:lnTo>
                    <a:lnTo>
                      <a:pt x="21" y="76"/>
                    </a:lnTo>
                    <a:lnTo>
                      <a:pt x="19" y="75"/>
                    </a:lnTo>
                    <a:lnTo>
                      <a:pt x="17" y="75"/>
                    </a:lnTo>
                    <a:lnTo>
                      <a:pt x="15" y="76"/>
                    </a:lnTo>
                    <a:lnTo>
                      <a:pt x="12" y="77"/>
                    </a:lnTo>
                    <a:lnTo>
                      <a:pt x="9" y="79"/>
                    </a:lnTo>
                    <a:lnTo>
                      <a:pt x="7" y="79"/>
                    </a:lnTo>
                    <a:lnTo>
                      <a:pt x="5" y="79"/>
                    </a:lnTo>
                    <a:lnTo>
                      <a:pt x="3" y="77"/>
                    </a:lnTo>
                    <a:lnTo>
                      <a:pt x="1" y="76"/>
                    </a:lnTo>
                    <a:lnTo>
                      <a:pt x="1" y="73"/>
                    </a:lnTo>
                    <a:lnTo>
                      <a:pt x="3" y="72"/>
                    </a:lnTo>
                    <a:lnTo>
                      <a:pt x="2" y="70"/>
                    </a:lnTo>
                    <a:lnTo>
                      <a:pt x="2" y="68"/>
                    </a:lnTo>
                    <a:lnTo>
                      <a:pt x="0" y="66"/>
                    </a:lnTo>
                    <a:lnTo>
                      <a:pt x="1" y="66"/>
                    </a:lnTo>
                    <a:lnTo>
                      <a:pt x="3" y="67"/>
                    </a:lnTo>
                    <a:lnTo>
                      <a:pt x="3" y="64"/>
                    </a:lnTo>
                    <a:lnTo>
                      <a:pt x="2" y="62"/>
                    </a:lnTo>
                    <a:lnTo>
                      <a:pt x="2" y="60"/>
                    </a:lnTo>
                    <a:lnTo>
                      <a:pt x="3" y="58"/>
                    </a:lnTo>
                    <a:lnTo>
                      <a:pt x="5" y="56"/>
                    </a:lnTo>
                    <a:lnTo>
                      <a:pt x="7" y="54"/>
                    </a:lnTo>
                    <a:lnTo>
                      <a:pt x="7" y="52"/>
                    </a:lnTo>
                    <a:lnTo>
                      <a:pt x="9" y="51"/>
                    </a:lnTo>
                    <a:lnTo>
                      <a:pt x="12" y="49"/>
                    </a:lnTo>
                    <a:lnTo>
                      <a:pt x="13" y="47"/>
                    </a:lnTo>
                    <a:lnTo>
                      <a:pt x="11" y="46"/>
                    </a:lnTo>
                    <a:lnTo>
                      <a:pt x="9" y="46"/>
                    </a:lnTo>
                    <a:lnTo>
                      <a:pt x="7" y="46"/>
                    </a:lnTo>
                    <a:lnTo>
                      <a:pt x="6" y="44"/>
                    </a:lnTo>
                    <a:lnTo>
                      <a:pt x="3" y="44"/>
                    </a:lnTo>
                    <a:lnTo>
                      <a:pt x="2" y="42"/>
                    </a:lnTo>
                    <a:lnTo>
                      <a:pt x="1" y="40"/>
                    </a:lnTo>
                    <a:lnTo>
                      <a:pt x="5" y="39"/>
                    </a:lnTo>
                    <a:lnTo>
                      <a:pt x="6" y="37"/>
                    </a:lnTo>
                    <a:lnTo>
                      <a:pt x="9" y="33"/>
                    </a:lnTo>
                    <a:lnTo>
                      <a:pt x="13" y="32"/>
                    </a:lnTo>
                    <a:lnTo>
                      <a:pt x="16" y="32"/>
                    </a:lnTo>
                    <a:lnTo>
                      <a:pt x="18" y="31"/>
                    </a:lnTo>
                    <a:lnTo>
                      <a:pt x="20" y="31"/>
                    </a:lnTo>
                    <a:lnTo>
                      <a:pt x="23" y="33"/>
                    </a:lnTo>
                    <a:lnTo>
                      <a:pt x="25" y="32"/>
                    </a:lnTo>
                    <a:lnTo>
                      <a:pt x="27" y="31"/>
                    </a:lnTo>
                    <a:lnTo>
                      <a:pt x="29" y="30"/>
                    </a:lnTo>
                    <a:lnTo>
                      <a:pt x="30" y="33"/>
                    </a:lnTo>
                    <a:lnTo>
                      <a:pt x="32" y="33"/>
                    </a:lnTo>
                    <a:lnTo>
                      <a:pt x="34" y="33"/>
                    </a:lnTo>
                    <a:lnTo>
                      <a:pt x="35" y="31"/>
                    </a:lnTo>
                    <a:lnTo>
                      <a:pt x="38" y="30"/>
                    </a:lnTo>
                    <a:lnTo>
                      <a:pt x="37" y="28"/>
                    </a:lnTo>
                    <a:lnTo>
                      <a:pt x="38" y="26"/>
                    </a:lnTo>
                    <a:lnTo>
                      <a:pt x="39" y="24"/>
                    </a:lnTo>
                    <a:lnTo>
                      <a:pt x="40" y="23"/>
                    </a:lnTo>
                    <a:close/>
                  </a:path>
                </a:pathLst>
              </a:custGeom>
              <a:solidFill>
                <a:srgbClr val="7EA3B2"/>
              </a:solidFill>
              <a:ln w="19050">
                <a:solidFill>
                  <a:srgbClr val="000000"/>
                </a:solidFill>
                <a:prstDash val="solid"/>
                <a:round/>
                <a:headEnd/>
                <a:tailEnd/>
              </a:ln>
            </p:spPr>
            <p:txBody>
              <a:bodyPr/>
              <a:lstStyle/>
              <a:p>
                <a:endParaRPr lang="en-GB"/>
              </a:p>
            </p:txBody>
          </p:sp>
          <p:sp>
            <p:nvSpPr>
              <p:cNvPr id="29" name="Freeform 1689">
                <a:extLst>
                  <a:ext uri="{FF2B5EF4-FFF2-40B4-BE49-F238E27FC236}">
                    <a16:creationId xmlns:a16="http://schemas.microsoft.com/office/drawing/2014/main" id="{634DAAA9-DCA4-4501-B0AC-CFA8176C9C49}"/>
                  </a:ext>
                </a:extLst>
              </p:cNvPr>
              <p:cNvSpPr>
                <a:spLocks/>
              </p:cNvSpPr>
              <p:nvPr/>
            </p:nvSpPr>
            <p:spPr bwMode="auto">
              <a:xfrm>
                <a:off x="109" y="244"/>
                <a:ext cx="53" cy="106"/>
              </a:xfrm>
              <a:custGeom>
                <a:avLst/>
                <a:gdLst>
                  <a:gd name="T0" fmla="*/ 0 w 53"/>
                  <a:gd name="T1" fmla="*/ 100 h 106"/>
                  <a:gd name="T2" fmla="*/ 0 w 53"/>
                  <a:gd name="T3" fmla="*/ 93 h 106"/>
                  <a:gd name="T4" fmla="*/ 0 w 53"/>
                  <a:gd name="T5" fmla="*/ 88 h 106"/>
                  <a:gd name="T6" fmla="*/ 0 w 53"/>
                  <a:gd name="T7" fmla="*/ 84 h 106"/>
                  <a:gd name="T8" fmla="*/ 2 w 53"/>
                  <a:gd name="T9" fmla="*/ 80 h 106"/>
                  <a:gd name="T10" fmla="*/ 5 w 53"/>
                  <a:gd name="T11" fmla="*/ 76 h 106"/>
                  <a:gd name="T12" fmla="*/ 6 w 53"/>
                  <a:gd name="T13" fmla="*/ 72 h 106"/>
                  <a:gd name="T14" fmla="*/ 6 w 53"/>
                  <a:gd name="T15" fmla="*/ 66 h 106"/>
                  <a:gd name="T16" fmla="*/ 7 w 53"/>
                  <a:gd name="T17" fmla="*/ 62 h 106"/>
                  <a:gd name="T18" fmla="*/ 10 w 53"/>
                  <a:gd name="T19" fmla="*/ 59 h 106"/>
                  <a:gd name="T20" fmla="*/ 12 w 53"/>
                  <a:gd name="T21" fmla="*/ 56 h 106"/>
                  <a:gd name="T22" fmla="*/ 10 w 53"/>
                  <a:gd name="T23" fmla="*/ 51 h 106"/>
                  <a:gd name="T24" fmla="*/ 9 w 53"/>
                  <a:gd name="T25" fmla="*/ 47 h 106"/>
                  <a:gd name="T26" fmla="*/ 7 w 53"/>
                  <a:gd name="T27" fmla="*/ 44 h 106"/>
                  <a:gd name="T28" fmla="*/ 9 w 53"/>
                  <a:gd name="T29" fmla="*/ 38 h 106"/>
                  <a:gd name="T30" fmla="*/ 11 w 53"/>
                  <a:gd name="T31" fmla="*/ 34 h 106"/>
                  <a:gd name="T32" fmla="*/ 11 w 53"/>
                  <a:gd name="T33" fmla="*/ 29 h 106"/>
                  <a:gd name="T34" fmla="*/ 11 w 53"/>
                  <a:gd name="T35" fmla="*/ 24 h 106"/>
                  <a:gd name="T36" fmla="*/ 12 w 53"/>
                  <a:gd name="T37" fmla="*/ 19 h 106"/>
                  <a:gd name="T38" fmla="*/ 12 w 53"/>
                  <a:gd name="T39" fmla="*/ 14 h 106"/>
                  <a:gd name="T40" fmla="*/ 9 w 53"/>
                  <a:gd name="T41" fmla="*/ 11 h 106"/>
                  <a:gd name="T42" fmla="*/ 8 w 53"/>
                  <a:gd name="T43" fmla="*/ 7 h 106"/>
                  <a:gd name="T44" fmla="*/ 11 w 53"/>
                  <a:gd name="T45" fmla="*/ 7 h 106"/>
                  <a:gd name="T46" fmla="*/ 15 w 53"/>
                  <a:gd name="T47" fmla="*/ 7 h 106"/>
                  <a:gd name="T48" fmla="*/ 20 w 53"/>
                  <a:gd name="T49" fmla="*/ 10 h 106"/>
                  <a:gd name="T50" fmla="*/ 22 w 53"/>
                  <a:gd name="T51" fmla="*/ 11 h 106"/>
                  <a:gd name="T52" fmla="*/ 27 w 53"/>
                  <a:gd name="T53" fmla="*/ 15 h 106"/>
                  <a:gd name="T54" fmla="*/ 32 w 53"/>
                  <a:gd name="T55" fmla="*/ 9 h 106"/>
                  <a:gd name="T56" fmla="*/ 35 w 53"/>
                  <a:gd name="T57" fmla="*/ 6 h 106"/>
                  <a:gd name="T58" fmla="*/ 39 w 53"/>
                  <a:gd name="T59" fmla="*/ 2 h 106"/>
                  <a:gd name="T60" fmla="*/ 43 w 53"/>
                  <a:gd name="T61" fmla="*/ 0 h 106"/>
                  <a:gd name="T62" fmla="*/ 43 w 53"/>
                  <a:gd name="T63" fmla="*/ 7 h 106"/>
                  <a:gd name="T64" fmla="*/ 44 w 53"/>
                  <a:gd name="T65" fmla="*/ 11 h 106"/>
                  <a:gd name="T66" fmla="*/ 45 w 53"/>
                  <a:gd name="T67" fmla="*/ 16 h 106"/>
                  <a:gd name="T68" fmla="*/ 46 w 53"/>
                  <a:gd name="T69" fmla="*/ 20 h 106"/>
                  <a:gd name="T70" fmla="*/ 47 w 53"/>
                  <a:gd name="T71" fmla="*/ 25 h 106"/>
                  <a:gd name="T72" fmla="*/ 49 w 53"/>
                  <a:gd name="T73" fmla="*/ 29 h 106"/>
                  <a:gd name="T74" fmla="*/ 48 w 53"/>
                  <a:gd name="T75" fmla="*/ 34 h 106"/>
                  <a:gd name="T76" fmla="*/ 48 w 53"/>
                  <a:gd name="T77" fmla="*/ 38 h 106"/>
                  <a:gd name="T78" fmla="*/ 51 w 53"/>
                  <a:gd name="T79" fmla="*/ 41 h 106"/>
                  <a:gd name="T80" fmla="*/ 52 w 53"/>
                  <a:gd name="T81" fmla="*/ 45 h 106"/>
                  <a:gd name="T82" fmla="*/ 51 w 53"/>
                  <a:gd name="T83" fmla="*/ 50 h 106"/>
                  <a:gd name="T84" fmla="*/ 49 w 53"/>
                  <a:gd name="T85" fmla="*/ 54 h 106"/>
                  <a:gd name="T86" fmla="*/ 45 w 53"/>
                  <a:gd name="T87" fmla="*/ 55 h 106"/>
                  <a:gd name="T88" fmla="*/ 40 w 53"/>
                  <a:gd name="T89" fmla="*/ 55 h 106"/>
                  <a:gd name="T90" fmla="*/ 38 w 53"/>
                  <a:gd name="T91" fmla="*/ 58 h 106"/>
                  <a:gd name="T92" fmla="*/ 34 w 53"/>
                  <a:gd name="T93" fmla="*/ 61 h 106"/>
                  <a:gd name="T94" fmla="*/ 31 w 53"/>
                  <a:gd name="T95" fmla="*/ 64 h 106"/>
                  <a:gd name="T96" fmla="*/ 28 w 53"/>
                  <a:gd name="T97" fmla="*/ 67 h 106"/>
                  <a:gd name="T98" fmla="*/ 25 w 53"/>
                  <a:gd name="T99" fmla="*/ 72 h 106"/>
                  <a:gd name="T100" fmla="*/ 23 w 53"/>
                  <a:gd name="T101" fmla="*/ 75 h 106"/>
                  <a:gd name="T102" fmla="*/ 22 w 53"/>
                  <a:gd name="T103" fmla="*/ 80 h 106"/>
                  <a:gd name="T104" fmla="*/ 19 w 53"/>
                  <a:gd name="T105" fmla="*/ 84 h 106"/>
                  <a:gd name="T106" fmla="*/ 17 w 53"/>
                  <a:gd name="T107" fmla="*/ 87 h 106"/>
                  <a:gd name="T108" fmla="*/ 15 w 53"/>
                  <a:gd name="T109" fmla="*/ 91 h 106"/>
                  <a:gd name="T110" fmla="*/ 14 w 53"/>
                  <a:gd name="T111" fmla="*/ 97 h 106"/>
                  <a:gd name="T112" fmla="*/ 11 w 53"/>
                  <a:gd name="T113" fmla="*/ 100 h 106"/>
                  <a:gd name="T114" fmla="*/ 7 w 53"/>
                  <a:gd name="T115" fmla="*/ 104 h 106"/>
                  <a:gd name="T116" fmla="*/ 3 w 53"/>
                  <a:gd name="T117" fmla="*/ 105 h 106"/>
                  <a:gd name="T118" fmla="*/ 0 w 53"/>
                  <a:gd name="T119" fmla="*/ 10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 h="106">
                    <a:moveTo>
                      <a:pt x="0" y="104"/>
                    </a:moveTo>
                    <a:lnTo>
                      <a:pt x="0" y="100"/>
                    </a:lnTo>
                    <a:lnTo>
                      <a:pt x="0" y="95"/>
                    </a:lnTo>
                    <a:lnTo>
                      <a:pt x="0" y="93"/>
                    </a:lnTo>
                    <a:lnTo>
                      <a:pt x="1" y="91"/>
                    </a:lnTo>
                    <a:lnTo>
                      <a:pt x="0" y="88"/>
                    </a:lnTo>
                    <a:lnTo>
                      <a:pt x="0" y="86"/>
                    </a:lnTo>
                    <a:lnTo>
                      <a:pt x="0" y="84"/>
                    </a:lnTo>
                    <a:lnTo>
                      <a:pt x="0" y="82"/>
                    </a:lnTo>
                    <a:lnTo>
                      <a:pt x="2" y="80"/>
                    </a:lnTo>
                    <a:lnTo>
                      <a:pt x="4" y="78"/>
                    </a:lnTo>
                    <a:lnTo>
                      <a:pt x="5" y="76"/>
                    </a:lnTo>
                    <a:lnTo>
                      <a:pt x="5" y="74"/>
                    </a:lnTo>
                    <a:lnTo>
                      <a:pt x="6" y="72"/>
                    </a:lnTo>
                    <a:lnTo>
                      <a:pt x="6" y="69"/>
                    </a:lnTo>
                    <a:lnTo>
                      <a:pt x="6" y="66"/>
                    </a:lnTo>
                    <a:lnTo>
                      <a:pt x="6" y="64"/>
                    </a:lnTo>
                    <a:lnTo>
                      <a:pt x="7" y="62"/>
                    </a:lnTo>
                    <a:lnTo>
                      <a:pt x="8" y="60"/>
                    </a:lnTo>
                    <a:lnTo>
                      <a:pt x="10" y="59"/>
                    </a:lnTo>
                    <a:lnTo>
                      <a:pt x="12" y="58"/>
                    </a:lnTo>
                    <a:lnTo>
                      <a:pt x="12" y="56"/>
                    </a:lnTo>
                    <a:lnTo>
                      <a:pt x="11" y="53"/>
                    </a:lnTo>
                    <a:lnTo>
                      <a:pt x="10" y="51"/>
                    </a:lnTo>
                    <a:lnTo>
                      <a:pt x="10" y="49"/>
                    </a:lnTo>
                    <a:lnTo>
                      <a:pt x="9" y="47"/>
                    </a:lnTo>
                    <a:lnTo>
                      <a:pt x="7" y="46"/>
                    </a:lnTo>
                    <a:lnTo>
                      <a:pt x="7" y="44"/>
                    </a:lnTo>
                    <a:lnTo>
                      <a:pt x="6" y="42"/>
                    </a:lnTo>
                    <a:lnTo>
                      <a:pt x="9" y="38"/>
                    </a:lnTo>
                    <a:lnTo>
                      <a:pt x="10" y="36"/>
                    </a:lnTo>
                    <a:lnTo>
                      <a:pt x="11" y="34"/>
                    </a:lnTo>
                    <a:lnTo>
                      <a:pt x="11" y="32"/>
                    </a:lnTo>
                    <a:lnTo>
                      <a:pt x="11" y="29"/>
                    </a:lnTo>
                    <a:lnTo>
                      <a:pt x="11" y="27"/>
                    </a:lnTo>
                    <a:lnTo>
                      <a:pt x="11" y="24"/>
                    </a:lnTo>
                    <a:lnTo>
                      <a:pt x="11" y="21"/>
                    </a:lnTo>
                    <a:lnTo>
                      <a:pt x="12" y="19"/>
                    </a:lnTo>
                    <a:lnTo>
                      <a:pt x="12" y="17"/>
                    </a:lnTo>
                    <a:lnTo>
                      <a:pt x="12" y="14"/>
                    </a:lnTo>
                    <a:lnTo>
                      <a:pt x="11" y="12"/>
                    </a:lnTo>
                    <a:lnTo>
                      <a:pt x="9" y="11"/>
                    </a:lnTo>
                    <a:lnTo>
                      <a:pt x="7" y="9"/>
                    </a:lnTo>
                    <a:lnTo>
                      <a:pt x="8" y="7"/>
                    </a:lnTo>
                    <a:lnTo>
                      <a:pt x="10" y="5"/>
                    </a:lnTo>
                    <a:lnTo>
                      <a:pt x="11" y="7"/>
                    </a:lnTo>
                    <a:lnTo>
                      <a:pt x="13" y="6"/>
                    </a:lnTo>
                    <a:lnTo>
                      <a:pt x="15" y="7"/>
                    </a:lnTo>
                    <a:lnTo>
                      <a:pt x="17" y="9"/>
                    </a:lnTo>
                    <a:lnTo>
                      <a:pt x="20" y="10"/>
                    </a:lnTo>
                    <a:lnTo>
                      <a:pt x="21" y="8"/>
                    </a:lnTo>
                    <a:lnTo>
                      <a:pt x="22" y="11"/>
                    </a:lnTo>
                    <a:lnTo>
                      <a:pt x="25" y="16"/>
                    </a:lnTo>
                    <a:lnTo>
                      <a:pt x="27" y="15"/>
                    </a:lnTo>
                    <a:lnTo>
                      <a:pt x="30" y="11"/>
                    </a:lnTo>
                    <a:lnTo>
                      <a:pt x="32" y="9"/>
                    </a:lnTo>
                    <a:lnTo>
                      <a:pt x="33" y="7"/>
                    </a:lnTo>
                    <a:lnTo>
                      <a:pt x="35" y="6"/>
                    </a:lnTo>
                    <a:lnTo>
                      <a:pt x="37" y="4"/>
                    </a:lnTo>
                    <a:lnTo>
                      <a:pt x="39" y="2"/>
                    </a:lnTo>
                    <a:lnTo>
                      <a:pt x="41" y="1"/>
                    </a:lnTo>
                    <a:lnTo>
                      <a:pt x="43" y="0"/>
                    </a:lnTo>
                    <a:lnTo>
                      <a:pt x="45" y="4"/>
                    </a:lnTo>
                    <a:lnTo>
                      <a:pt x="43" y="7"/>
                    </a:lnTo>
                    <a:lnTo>
                      <a:pt x="43" y="9"/>
                    </a:lnTo>
                    <a:lnTo>
                      <a:pt x="44" y="11"/>
                    </a:lnTo>
                    <a:lnTo>
                      <a:pt x="45" y="13"/>
                    </a:lnTo>
                    <a:lnTo>
                      <a:pt x="45" y="16"/>
                    </a:lnTo>
                    <a:lnTo>
                      <a:pt x="46" y="18"/>
                    </a:lnTo>
                    <a:lnTo>
                      <a:pt x="46" y="20"/>
                    </a:lnTo>
                    <a:lnTo>
                      <a:pt x="46" y="22"/>
                    </a:lnTo>
                    <a:lnTo>
                      <a:pt x="47" y="25"/>
                    </a:lnTo>
                    <a:lnTo>
                      <a:pt x="47" y="27"/>
                    </a:lnTo>
                    <a:lnTo>
                      <a:pt x="49" y="29"/>
                    </a:lnTo>
                    <a:lnTo>
                      <a:pt x="49" y="31"/>
                    </a:lnTo>
                    <a:lnTo>
                      <a:pt x="48" y="34"/>
                    </a:lnTo>
                    <a:lnTo>
                      <a:pt x="48" y="36"/>
                    </a:lnTo>
                    <a:lnTo>
                      <a:pt x="48" y="38"/>
                    </a:lnTo>
                    <a:lnTo>
                      <a:pt x="49" y="39"/>
                    </a:lnTo>
                    <a:lnTo>
                      <a:pt x="51" y="41"/>
                    </a:lnTo>
                    <a:lnTo>
                      <a:pt x="52" y="43"/>
                    </a:lnTo>
                    <a:lnTo>
                      <a:pt x="52" y="45"/>
                    </a:lnTo>
                    <a:lnTo>
                      <a:pt x="53" y="48"/>
                    </a:lnTo>
                    <a:lnTo>
                      <a:pt x="51" y="50"/>
                    </a:lnTo>
                    <a:lnTo>
                      <a:pt x="50" y="52"/>
                    </a:lnTo>
                    <a:lnTo>
                      <a:pt x="49" y="54"/>
                    </a:lnTo>
                    <a:lnTo>
                      <a:pt x="47" y="54"/>
                    </a:lnTo>
                    <a:lnTo>
                      <a:pt x="45" y="55"/>
                    </a:lnTo>
                    <a:lnTo>
                      <a:pt x="43" y="55"/>
                    </a:lnTo>
                    <a:lnTo>
                      <a:pt x="40" y="55"/>
                    </a:lnTo>
                    <a:lnTo>
                      <a:pt x="39" y="57"/>
                    </a:lnTo>
                    <a:lnTo>
                      <a:pt x="38" y="58"/>
                    </a:lnTo>
                    <a:lnTo>
                      <a:pt x="36" y="60"/>
                    </a:lnTo>
                    <a:lnTo>
                      <a:pt x="34" y="61"/>
                    </a:lnTo>
                    <a:lnTo>
                      <a:pt x="32" y="63"/>
                    </a:lnTo>
                    <a:lnTo>
                      <a:pt x="31" y="64"/>
                    </a:lnTo>
                    <a:lnTo>
                      <a:pt x="29" y="66"/>
                    </a:lnTo>
                    <a:lnTo>
                      <a:pt x="28" y="67"/>
                    </a:lnTo>
                    <a:lnTo>
                      <a:pt x="26" y="69"/>
                    </a:lnTo>
                    <a:lnTo>
                      <a:pt x="25" y="72"/>
                    </a:lnTo>
                    <a:lnTo>
                      <a:pt x="25" y="74"/>
                    </a:lnTo>
                    <a:lnTo>
                      <a:pt x="23" y="75"/>
                    </a:lnTo>
                    <a:lnTo>
                      <a:pt x="22" y="77"/>
                    </a:lnTo>
                    <a:lnTo>
                      <a:pt x="22" y="80"/>
                    </a:lnTo>
                    <a:lnTo>
                      <a:pt x="21" y="82"/>
                    </a:lnTo>
                    <a:lnTo>
                      <a:pt x="19" y="84"/>
                    </a:lnTo>
                    <a:lnTo>
                      <a:pt x="17" y="85"/>
                    </a:lnTo>
                    <a:lnTo>
                      <a:pt x="17" y="87"/>
                    </a:lnTo>
                    <a:lnTo>
                      <a:pt x="15" y="89"/>
                    </a:lnTo>
                    <a:lnTo>
                      <a:pt x="15" y="91"/>
                    </a:lnTo>
                    <a:lnTo>
                      <a:pt x="14" y="94"/>
                    </a:lnTo>
                    <a:lnTo>
                      <a:pt x="14" y="97"/>
                    </a:lnTo>
                    <a:lnTo>
                      <a:pt x="12" y="99"/>
                    </a:lnTo>
                    <a:lnTo>
                      <a:pt x="11" y="100"/>
                    </a:lnTo>
                    <a:lnTo>
                      <a:pt x="9" y="102"/>
                    </a:lnTo>
                    <a:lnTo>
                      <a:pt x="7" y="104"/>
                    </a:lnTo>
                    <a:lnTo>
                      <a:pt x="5" y="105"/>
                    </a:lnTo>
                    <a:lnTo>
                      <a:pt x="3" y="105"/>
                    </a:lnTo>
                    <a:lnTo>
                      <a:pt x="1" y="106"/>
                    </a:lnTo>
                    <a:lnTo>
                      <a:pt x="0" y="104"/>
                    </a:lnTo>
                    <a:close/>
                  </a:path>
                </a:pathLst>
              </a:custGeom>
              <a:solidFill>
                <a:srgbClr val="7EA3B2"/>
              </a:solidFill>
              <a:ln w="19050">
                <a:solidFill>
                  <a:srgbClr val="000000"/>
                </a:solidFill>
                <a:prstDash val="solid"/>
                <a:round/>
                <a:headEnd/>
                <a:tailEnd/>
              </a:ln>
            </p:spPr>
            <p:txBody>
              <a:bodyPr/>
              <a:lstStyle/>
              <a:p>
                <a:endParaRPr lang="en-GB"/>
              </a:p>
            </p:txBody>
          </p:sp>
          <p:sp>
            <p:nvSpPr>
              <p:cNvPr id="30" name="Freeform 1690">
                <a:extLst>
                  <a:ext uri="{FF2B5EF4-FFF2-40B4-BE49-F238E27FC236}">
                    <a16:creationId xmlns:a16="http://schemas.microsoft.com/office/drawing/2014/main" id="{633998DD-1933-4A26-9264-D80CF42CD652}"/>
                  </a:ext>
                </a:extLst>
              </p:cNvPr>
              <p:cNvSpPr>
                <a:spLocks/>
              </p:cNvSpPr>
              <p:nvPr/>
            </p:nvSpPr>
            <p:spPr bwMode="auto">
              <a:xfrm>
                <a:off x="158" y="285"/>
                <a:ext cx="77" cy="67"/>
              </a:xfrm>
              <a:custGeom>
                <a:avLst/>
                <a:gdLst>
                  <a:gd name="T0" fmla="*/ 1 w 77"/>
                  <a:gd name="T1" fmla="*/ 11 h 67"/>
                  <a:gd name="T2" fmla="*/ 4 w 77"/>
                  <a:gd name="T3" fmla="*/ 7 h 67"/>
                  <a:gd name="T4" fmla="*/ 6 w 77"/>
                  <a:gd name="T5" fmla="*/ 3 h 67"/>
                  <a:gd name="T6" fmla="*/ 9 w 77"/>
                  <a:gd name="T7" fmla="*/ 7 h 67"/>
                  <a:gd name="T8" fmla="*/ 13 w 77"/>
                  <a:gd name="T9" fmla="*/ 10 h 67"/>
                  <a:gd name="T10" fmla="*/ 17 w 77"/>
                  <a:gd name="T11" fmla="*/ 11 h 67"/>
                  <a:gd name="T12" fmla="*/ 19 w 77"/>
                  <a:gd name="T13" fmla="*/ 8 h 67"/>
                  <a:gd name="T14" fmla="*/ 24 w 77"/>
                  <a:gd name="T15" fmla="*/ 6 h 67"/>
                  <a:gd name="T16" fmla="*/ 29 w 77"/>
                  <a:gd name="T17" fmla="*/ 6 h 67"/>
                  <a:gd name="T18" fmla="*/ 32 w 77"/>
                  <a:gd name="T19" fmla="*/ 6 h 67"/>
                  <a:gd name="T20" fmla="*/ 37 w 77"/>
                  <a:gd name="T21" fmla="*/ 5 h 67"/>
                  <a:gd name="T22" fmla="*/ 41 w 77"/>
                  <a:gd name="T23" fmla="*/ 0 h 67"/>
                  <a:gd name="T24" fmla="*/ 45 w 77"/>
                  <a:gd name="T25" fmla="*/ 1 h 67"/>
                  <a:gd name="T26" fmla="*/ 47 w 77"/>
                  <a:gd name="T27" fmla="*/ 4 h 67"/>
                  <a:gd name="T28" fmla="*/ 52 w 77"/>
                  <a:gd name="T29" fmla="*/ 3 h 67"/>
                  <a:gd name="T30" fmla="*/ 56 w 77"/>
                  <a:gd name="T31" fmla="*/ 2 h 67"/>
                  <a:gd name="T32" fmla="*/ 61 w 77"/>
                  <a:gd name="T33" fmla="*/ 2 h 67"/>
                  <a:gd name="T34" fmla="*/ 66 w 77"/>
                  <a:gd name="T35" fmla="*/ 1 h 67"/>
                  <a:gd name="T36" fmla="*/ 69 w 77"/>
                  <a:gd name="T37" fmla="*/ 5 h 67"/>
                  <a:gd name="T38" fmla="*/ 70 w 77"/>
                  <a:gd name="T39" fmla="*/ 11 h 67"/>
                  <a:gd name="T40" fmla="*/ 71 w 77"/>
                  <a:gd name="T41" fmla="*/ 16 h 67"/>
                  <a:gd name="T42" fmla="*/ 73 w 77"/>
                  <a:gd name="T43" fmla="*/ 20 h 67"/>
                  <a:gd name="T44" fmla="*/ 74 w 77"/>
                  <a:gd name="T45" fmla="*/ 24 h 67"/>
                  <a:gd name="T46" fmla="*/ 74 w 77"/>
                  <a:gd name="T47" fmla="*/ 29 h 67"/>
                  <a:gd name="T48" fmla="*/ 74 w 77"/>
                  <a:gd name="T49" fmla="*/ 34 h 67"/>
                  <a:gd name="T50" fmla="*/ 76 w 77"/>
                  <a:gd name="T51" fmla="*/ 38 h 67"/>
                  <a:gd name="T52" fmla="*/ 77 w 77"/>
                  <a:gd name="T53" fmla="*/ 43 h 67"/>
                  <a:gd name="T54" fmla="*/ 71 w 77"/>
                  <a:gd name="T55" fmla="*/ 42 h 67"/>
                  <a:gd name="T56" fmla="*/ 67 w 77"/>
                  <a:gd name="T57" fmla="*/ 45 h 67"/>
                  <a:gd name="T58" fmla="*/ 63 w 77"/>
                  <a:gd name="T59" fmla="*/ 46 h 67"/>
                  <a:gd name="T60" fmla="*/ 61 w 77"/>
                  <a:gd name="T61" fmla="*/ 49 h 67"/>
                  <a:gd name="T62" fmla="*/ 61 w 77"/>
                  <a:gd name="T63" fmla="*/ 56 h 67"/>
                  <a:gd name="T64" fmla="*/ 59 w 77"/>
                  <a:gd name="T65" fmla="*/ 59 h 67"/>
                  <a:gd name="T66" fmla="*/ 61 w 77"/>
                  <a:gd name="T67" fmla="*/ 64 h 67"/>
                  <a:gd name="T68" fmla="*/ 57 w 77"/>
                  <a:gd name="T69" fmla="*/ 66 h 67"/>
                  <a:gd name="T70" fmla="*/ 52 w 77"/>
                  <a:gd name="T71" fmla="*/ 66 h 67"/>
                  <a:gd name="T72" fmla="*/ 49 w 77"/>
                  <a:gd name="T73" fmla="*/ 61 h 67"/>
                  <a:gd name="T74" fmla="*/ 47 w 77"/>
                  <a:gd name="T75" fmla="*/ 59 h 67"/>
                  <a:gd name="T76" fmla="*/ 44 w 77"/>
                  <a:gd name="T77" fmla="*/ 57 h 67"/>
                  <a:gd name="T78" fmla="*/ 40 w 77"/>
                  <a:gd name="T79" fmla="*/ 53 h 67"/>
                  <a:gd name="T80" fmla="*/ 36 w 77"/>
                  <a:gd name="T81" fmla="*/ 50 h 67"/>
                  <a:gd name="T82" fmla="*/ 32 w 77"/>
                  <a:gd name="T83" fmla="*/ 48 h 67"/>
                  <a:gd name="T84" fmla="*/ 28 w 77"/>
                  <a:gd name="T85" fmla="*/ 49 h 67"/>
                  <a:gd name="T86" fmla="*/ 21 w 77"/>
                  <a:gd name="T87" fmla="*/ 54 h 67"/>
                  <a:gd name="T88" fmla="*/ 20 w 77"/>
                  <a:gd name="T89" fmla="*/ 58 h 67"/>
                  <a:gd name="T90" fmla="*/ 16 w 77"/>
                  <a:gd name="T91" fmla="*/ 60 h 67"/>
                  <a:gd name="T92" fmla="*/ 13 w 77"/>
                  <a:gd name="T93" fmla="*/ 57 h 67"/>
                  <a:gd name="T94" fmla="*/ 11 w 77"/>
                  <a:gd name="T95" fmla="*/ 53 h 67"/>
                  <a:gd name="T96" fmla="*/ 16 w 77"/>
                  <a:gd name="T97" fmla="*/ 49 h 67"/>
                  <a:gd name="T98" fmla="*/ 17 w 77"/>
                  <a:gd name="T99" fmla="*/ 45 h 67"/>
                  <a:gd name="T100" fmla="*/ 16 w 77"/>
                  <a:gd name="T101" fmla="*/ 40 h 67"/>
                  <a:gd name="T102" fmla="*/ 14 w 77"/>
                  <a:gd name="T103" fmla="*/ 36 h 67"/>
                  <a:gd name="T104" fmla="*/ 13 w 77"/>
                  <a:gd name="T105" fmla="*/ 32 h 67"/>
                  <a:gd name="T106" fmla="*/ 10 w 77"/>
                  <a:gd name="T107" fmla="*/ 28 h 67"/>
                  <a:gd name="T108" fmla="*/ 6 w 77"/>
                  <a:gd name="T109" fmla="*/ 25 h 67"/>
                  <a:gd name="T110" fmla="*/ 1 w 77"/>
                  <a:gd name="T111" fmla="*/ 26 h 67"/>
                  <a:gd name="T112" fmla="*/ 1 w 77"/>
                  <a:gd name="T113" fmla="*/ 21 h 67"/>
                  <a:gd name="T114" fmla="*/ 0 w 77"/>
                  <a:gd name="T115"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67">
                    <a:moveTo>
                      <a:pt x="0" y="13"/>
                    </a:moveTo>
                    <a:lnTo>
                      <a:pt x="1" y="11"/>
                    </a:lnTo>
                    <a:lnTo>
                      <a:pt x="2" y="9"/>
                    </a:lnTo>
                    <a:lnTo>
                      <a:pt x="4" y="7"/>
                    </a:lnTo>
                    <a:lnTo>
                      <a:pt x="3" y="4"/>
                    </a:lnTo>
                    <a:lnTo>
                      <a:pt x="6" y="3"/>
                    </a:lnTo>
                    <a:lnTo>
                      <a:pt x="7" y="5"/>
                    </a:lnTo>
                    <a:lnTo>
                      <a:pt x="9" y="7"/>
                    </a:lnTo>
                    <a:lnTo>
                      <a:pt x="11" y="9"/>
                    </a:lnTo>
                    <a:lnTo>
                      <a:pt x="13" y="10"/>
                    </a:lnTo>
                    <a:lnTo>
                      <a:pt x="14" y="11"/>
                    </a:lnTo>
                    <a:lnTo>
                      <a:pt x="17" y="11"/>
                    </a:lnTo>
                    <a:lnTo>
                      <a:pt x="18" y="10"/>
                    </a:lnTo>
                    <a:lnTo>
                      <a:pt x="19" y="8"/>
                    </a:lnTo>
                    <a:lnTo>
                      <a:pt x="22" y="5"/>
                    </a:lnTo>
                    <a:lnTo>
                      <a:pt x="24" y="6"/>
                    </a:lnTo>
                    <a:lnTo>
                      <a:pt x="27" y="8"/>
                    </a:lnTo>
                    <a:lnTo>
                      <a:pt x="29" y="6"/>
                    </a:lnTo>
                    <a:lnTo>
                      <a:pt x="31" y="5"/>
                    </a:lnTo>
                    <a:lnTo>
                      <a:pt x="32" y="6"/>
                    </a:lnTo>
                    <a:lnTo>
                      <a:pt x="35" y="6"/>
                    </a:lnTo>
                    <a:lnTo>
                      <a:pt x="37" y="5"/>
                    </a:lnTo>
                    <a:lnTo>
                      <a:pt x="39" y="3"/>
                    </a:lnTo>
                    <a:lnTo>
                      <a:pt x="41" y="0"/>
                    </a:lnTo>
                    <a:lnTo>
                      <a:pt x="43" y="0"/>
                    </a:lnTo>
                    <a:lnTo>
                      <a:pt x="45" y="1"/>
                    </a:lnTo>
                    <a:lnTo>
                      <a:pt x="46" y="3"/>
                    </a:lnTo>
                    <a:lnTo>
                      <a:pt x="47" y="4"/>
                    </a:lnTo>
                    <a:lnTo>
                      <a:pt x="50" y="4"/>
                    </a:lnTo>
                    <a:lnTo>
                      <a:pt x="52" y="3"/>
                    </a:lnTo>
                    <a:lnTo>
                      <a:pt x="54" y="3"/>
                    </a:lnTo>
                    <a:lnTo>
                      <a:pt x="56" y="2"/>
                    </a:lnTo>
                    <a:lnTo>
                      <a:pt x="58" y="1"/>
                    </a:lnTo>
                    <a:lnTo>
                      <a:pt x="61" y="2"/>
                    </a:lnTo>
                    <a:lnTo>
                      <a:pt x="64" y="1"/>
                    </a:lnTo>
                    <a:lnTo>
                      <a:pt x="66" y="1"/>
                    </a:lnTo>
                    <a:lnTo>
                      <a:pt x="67" y="3"/>
                    </a:lnTo>
                    <a:lnTo>
                      <a:pt x="69" y="5"/>
                    </a:lnTo>
                    <a:lnTo>
                      <a:pt x="69" y="6"/>
                    </a:lnTo>
                    <a:lnTo>
                      <a:pt x="70" y="11"/>
                    </a:lnTo>
                    <a:lnTo>
                      <a:pt x="71" y="13"/>
                    </a:lnTo>
                    <a:lnTo>
                      <a:pt x="71" y="16"/>
                    </a:lnTo>
                    <a:lnTo>
                      <a:pt x="72" y="18"/>
                    </a:lnTo>
                    <a:lnTo>
                      <a:pt x="73" y="20"/>
                    </a:lnTo>
                    <a:lnTo>
                      <a:pt x="73" y="22"/>
                    </a:lnTo>
                    <a:lnTo>
                      <a:pt x="74" y="24"/>
                    </a:lnTo>
                    <a:lnTo>
                      <a:pt x="74" y="27"/>
                    </a:lnTo>
                    <a:lnTo>
                      <a:pt x="74" y="29"/>
                    </a:lnTo>
                    <a:lnTo>
                      <a:pt x="73" y="31"/>
                    </a:lnTo>
                    <a:lnTo>
                      <a:pt x="74" y="34"/>
                    </a:lnTo>
                    <a:lnTo>
                      <a:pt x="75" y="36"/>
                    </a:lnTo>
                    <a:lnTo>
                      <a:pt x="76" y="38"/>
                    </a:lnTo>
                    <a:lnTo>
                      <a:pt x="77" y="41"/>
                    </a:lnTo>
                    <a:lnTo>
                      <a:pt x="77" y="43"/>
                    </a:lnTo>
                    <a:lnTo>
                      <a:pt x="72" y="44"/>
                    </a:lnTo>
                    <a:lnTo>
                      <a:pt x="71" y="42"/>
                    </a:lnTo>
                    <a:lnTo>
                      <a:pt x="69" y="43"/>
                    </a:lnTo>
                    <a:lnTo>
                      <a:pt x="67" y="45"/>
                    </a:lnTo>
                    <a:lnTo>
                      <a:pt x="66" y="45"/>
                    </a:lnTo>
                    <a:lnTo>
                      <a:pt x="63" y="46"/>
                    </a:lnTo>
                    <a:lnTo>
                      <a:pt x="61" y="47"/>
                    </a:lnTo>
                    <a:lnTo>
                      <a:pt x="61" y="49"/>
                    </a:lnTo>
                    <a:lnTo>
                      <a:pt x="59" y="51"/>
                    </a:lnTo>
                    <a:lnTo>
                      <a:pt x="61" y="56"/>
                    </a:lnTo>
                    <a:lnTo>
                      <a:pt x="61" y="58"/>
                    </a:lnTo>
                    <a:lnTo>
                      <a:pt x="59" y="59"/>
                    </a:lnTo>
                    <a:lnTo>
                      <a:pt x="61" y="61"/>
                    </a:lnTo>
                    <a:lnTo>
                      <a:pt x="61" y="64"/>
                    </a:lnTo>
                    <a:lnTo>
                      <a:pt x="59" y="66"/>
                    </a:lnTo>
                    <a:lnTo>
                      <a:pt x="57" y="66"/>
                    </a:lnTo>
                    <a:lnTo>
                      <a:pt x="54" y="67"/>
                    </a:lnTo>
                    <a:lnTo>
                      <a:pt x="52" y="66"/>
                    </a:lnTo>
                    <a:lnTo>
                      <a:pt x="50" y="63"/>
                    </a:lnTo>
                    <a:lnTo>
                      <a:pt x="49" y="61"/>
                    </a:lnTo>
                    <a:lnTo>
                      <a:pt x="50" y="59"/>
                    </a:lnTo>
                    <a:lnTo>
                      <a:pt x="47" y="59"/>
                    </a:lnTo>
                    <a:lnTo>
                      <a:pt x="44" y="59"/>
                    </a:lnTo>
                    <a:lnTo>
                      <a:pt x="44" y="57"/>
                    </a:lnTo>
                    <a:lnTo>
                      <a:pt x="42" y="55"/>
                    </a:lnTo>
                    <a:lnTo>
                      <a:pt x="40" y="53"/>
                    </a:lnTo>
                    <a:lnTo>
                      <a:pt x="39" y="52"/>
                    </a:lnTo>
                    <a:lnTo>
                      <a:pt x="36" y="50"/>
                    </a:lnTo>
                    <a:lnTo>
                      <a:pt x="34" y="49"/>
                    </a:lnTo>
                    <a:lnTo>
                      <a:pt x="32" y="48"/>
                    </a:lnTo>
                    <a:lnTo>
                      <a:pt x="29" y="47"/>
                    </a:lnTo>
                    <a:lnTo>
                      <a:pt x="28" y="49"/>
                    </a:lnTo>
                    <a:lnTo>
                      <a:pt x="26" y="51"/>
                    </a:lnTo>
                    <a:lnTo>
                      <a:pt x="21" y="54"/>
                    </a:lnTo>
                    <a:lnTo>
                      <a:pt x="21" y="56"/>
                    </a:lnTo>
                    <a:lnTo>
                      <a:pt x="20" y="58"/>
                    </a:lnTo>
                    <a:lnTo>
                      <a:pt x="18" y="60"/>
                    </a:lnTo>
                    <a:lnTo>
                      <a:pt x="16" y="60"/>
                    </a:lnTo>
                    <a:lnTo>
                      <a:pt x="14" y="58"/>
                    </a:lnTo>
                    <a:lnTo>
                      <a:pt x="13" y="57"/>
                    </a:lnTo>
                    <a:lnTo>
                      <a:pt x="11" y="55"/>
                    </a:lnTo>
                    <a:lnTo>
                      <a:pt x="11" y="53"/>
                    </a:lnTo>
                    <a:lnTo>
                      <a:pt x="14" y="51"/>
                    </a:lnTo>
                    <a:lnTo>
                      <a:pt x="16" y="49"/>
                    </a:lnTo>
                    <a:lnTo>
                      <a:pt x="18" y="47"/>
                    </a:lnTo>
                    <a:lnTo>
                      <a:pt x="17" y="45"/>
                    </a:lnTo>
                    <a:lnTo>
                      <a:pt x="16" y="43"/>
                    </a:lnTo>
                    <a:lnTo>
                      <a:pt x="16" y="40"/>
                    </a:lnTo>
                    <a:lnTo>
                      <a:pt x="15" y="38"/>
                    </a:lnTo>
                    <a:lnTo>
                      <a:pt x="14" y="36"/>
                    </a:lnTo>
                    <a:lnTo>
                      <a:pt x="14" y="34"/>
                    </a:lnTo>
                    <a:lnTo>
                      <a:pt x="13" y="32"/>
                    </a:lnTo>
                    <a:lnTo>
                      <a:pt x="12" y="30"/>
                    </a:lnTo>
                    <a:lnTo>
                      <a:pt x="10" y="28"/>
                    </a:lnTo>
                    <a:lnTo>
                      <a:pt x="8" y="26"/>
                    </a:lnTo>
                    <a:lnTo>
                      <a:pt x="6" y="25"/>
                    </a:lnTo>
                    <a:lnTo>
                      <a:pt x="3" y="25"/>
                    </a:lnTo>
                    <a:lnTo>
                      <a:pt x="1" y="26"/>
                    </a:lnTo>
                    <a:lnTo>
                      <a:pt x="1" y="23"/>
                    </a:lnTo>
                    <a:lnTo>
                      <a:pt x="1" y="21"/>
                    </a:lnTo>
                    <a:lnTo>
                      <a:pt x="1" y="19"/>
                    </a:lnTo>
                    <a:lnTo>
                      <a:pt x="0" y="16"/>
                    </a:lnTo>
                    <a:lnTo>
                      <a:pt x="0" y="13"/>
                    </a:lnTo>
                    <a:close/>
                  </a:path>
                </a:pathLst>
              </a:custGeom>
              <a:solidFill>
                <a:srgbClr val="7EA3B2"/>
              </a:solidFill>
              <a:ln w="19050">
                <a:solidFill>
                  <a:srgbClr val="000000"/>
                </a:solidFill>
                <a:prstDash val="solid"/>
                <a:round/>
                <a:headEnd/>
                <a:tailEnd/>
              </a:ln>
            </p:spPr>
            <p:txBody>
              <a:bodyPr/>
              <a:lstStyle/>
              <a:p>
                <a:endParaRPr lang="en-GB"/>
              </a:p>
            </p:txBody>
          </p:sp>
          <p:sp>
            <p:nvSpPr>
              <p:cNvPr id="31" name="Freeform 1691">
                <a:extLst>
                  <a:ext uri="{FF2B5EF4-FFF2-40B4-BE49-F238E27FC236}">
                    <a16:creationId xmlns:a16="http://schemas.microsoft.com/office/drawing/2014/main" id="{5F5CDF67-F9E8-431E-A9EC-52D336D34117}"/>
                  </a:ext>
                </a:extLst>
              </p:cNvPr>
              <p:cNvSpPr>
                <a:spLocks/>
              </p:cNvSpPr>
              <p:nvPr/>
            </p:nvSpPr>
            <p:spPr bwMode="auto">
              <a:xfrm>
                <a:off x="29" y="183"/>
                <a:ext cx="127" cy="78"/>
              </a:xfrm>
              <a:custGeom>
                <a:avLst/>
                <a:gdLst>
                  <a:gd name="T0" fmla="*/ 9 w 127"/>
                  <a:gd name="T1" fmla="*/ 48 h 78"/>
                  <a:gd name="T2" fmla="*/ 15 w 127"/>
                  <a:gd name="T3" fmla="*/ 41 h 78"/>
                  <a:gd name="T4" fmla="*/ 22 w 127"/>
                  <a:gd name="T5" fmla="*/ 35 h 78"/>
                  <a:gd name="T6" fmla="*/ 26 w 127"/>
                  <a:gd name="T7" fmla="*/ 27 h 78"/>
                  <a:gd name="T8" fmla="*/ 26 w 127"/>
                  <a:gd name="T9" fmla="*/ 18 h 78"/>
                  <a:gd name="T10" fmla="*/ 29 w 127"/>
                  <a:gd name="T11" fmla="*/ 7 h 78"/>
                  <a:gd name="T12" fmla="*/ 36 w 127"/>
                  <a:gd name="T13" fmla="*/ 5 h 78"/>
                  <a:gd name="T14" fmla="*/ 46 w 127"/>
                  <a:gd name="T15" fmla="*/ 7 h 78"/>
                  <a:gd name="T16" fmla="*/ 53 w 127"/>
                  <a:gd name="T17" fmla="*/ 11 h 78"/>
                  <a:gd name="T18" fmla="*/ 60 w 127"/>
                  <a:gd name="T19" fmla="*/ 5 h 78"/>
                  <a:gd name="T20" fmla="*/ 69 w 127"/>
                  <a:gd name="T21" fmla="*/ 6 h 78"/>
                  <a:gd name="T22" fmla="*/ 79 w 127"/>
                  <a:gd name="T23" fmla="*/ 7 h 78"/>
                  <a:gd name="T24" fmla="*/ 86 w 127"/>
                  <a:gd name="T25" fmla="*/ 8 h 78"/>
                  <a:gd name="T26" fmla="*/ 93 w 127"/>
                  <a:gd name="T27" fmla="*/ 7 h 78"/>
                  <a:gd name="T28" fmla="*/ 97 w 127"/>
                  <a:gd name="T29" fmla="*/ 0 h 78"/>
                  <a:gd name="T30" fmla="*/ 106 w 127"/>
                  <a:gd name="T31" fmla="*/ 0 h 78"/>
                  <a:gd name="T32" fmla="*/ 112 w 127"/>
                  <a:gd name="T33" fmla="*/ 7 h 78"/>
                  <a:gd name="T34" fmla="*/ 121 w 127"/>
                  <a:gd name="T35" fmla="*/ 4 h 78"/>
                  <a:gd name="T36" fmla="*/ 125 w 127"/>
                  <a:gd name="T37" fmla="*/ 4 h 78"/>
                  <a:gd name="T38" fmla="*/ 127 w 127"/>
                  <a:gd name="T39" fmla="*/ 11 h 78"/>
                  <a:gd name="T40" fmla="*/ 125 w 127"/>
                  <a:gd name="T41" fmla="*/ 15 h 78"/>
                  <a:gd name="T42" fmla="*/ 123 w 127"/>
                  <a:gd name="T43" fmla="*/ 21 h 78"/>
                  <a:gd name="T44" fmla="*/ 122 w 127"/>
                  <a:gd name="T45" fmla="*/ 27 h 78"/>
                  <a:gd name="T46" fmla="*/ 118 w 127"/>
                  <a:gd name="T47" fmla="*/ 29 h 78"/>
                  <a:gd name="T48" fmla="*/ 112 w 127"/>
                  <a:gd name="T49" fmla="*/ 25 h 78"/>
                  <a:gd name="T50" fmla="*/ 108 w 127"/>
                  <a:gd name="T51" fmla="*/ 17 h 78"/>
                  <a:gd name="T52" fmla="*/ 102 w 127"/>
                  <a:gd name="T53" fmla="*/ 13 h 78"/>
                  <a:gd name="T54" fmla="*/ 97 w 127"/>
                  <a:gd name="T55" fmla="*/ 15 h 78"/>
                  <a:gd name="T56" fmla="*/ 94 w 127"/>
                  <a:gd name="T57" fmla="*/ 18 h 78"/>
                  <a:gd name="T58" fmla="*/ 91 w 127"/>
                  <a:gd name="T59" fmla="*/ 23 h 78"/>
                  <a:gd name="T60" fmla="*/ 87 w 127"/>
                  <a:gd name="T61" fmla="*/ 27 h 78"/>
                  <a:gd name="T62" fmla="*/ 82 w 127"/>
                  <a:gd name="T63" fmla="*/ 30 h 78"/>
                  <a:gd name="T64" fmla="*/ 80 w 127"/>
                  <a:gd name="T65" fmla="*/ 37 h 78"/>
                  <a:gd name="T66" fmla="*/ 76 w 127"/>
                  <a:gd name="T67" fmla="*/ 44 h 78"/>
                  <a:gd name="T68" fmla="*/ 69 w 127"/>
                  <a:gd name="T69" fmla="*/ 42 h 78"/>
                  <a:gd name="T70" fmla="*/ 60 w 127"/>
                  <a:gd name="T71" fmla="*/ 42 h 78"/>
                  <a:gd name="T72" fmla="*/ 48 w 127"/>
                  <a:gd name="T73" fmla="*/ 48 h 78"/>
                  <a:gd name="T74" fmla="*/ 45 w 127"/>
                  <a:gd name="T75" fmla="*/ 55 h 78"/>
                  <a:gd name="T76" fmla="*/ 53 w 127"/>
                  <a:gd name="T77" fmla="*/ 57 h 78"/>
                  <a:gd name="T78" fmla="*/ 49 w 127"/>
                  <a:gd name="T79" fmla="*/ 63 h 78"/>
                  <a:gd name="T80" fmla="*/ 44 w 127"/>
                  <a:gd name="T81" fmla="*/ 71 h 78"/>
                  <a:gd name="T82" fmla="*/ 43 w 127"/>
                  <a:gd name="T83" fmla="*/ 77 h 78"/>
                  <a:gd name="T84" fmla="*/ 35 w 127"/>
                  <a:gd name="T85" fmla="*/ 76 h 78"/>
                  <a:gd name="T86" fmla="*/ 29 w 127"/>
                  <a:gd name="T87" fmla="*/ 71 h 78"/>
                  <a:gd name="T88" fmla="*/ 21 w 127"/>
                  <a:gd name="T89" fmla="*/ 69 h 78"/>
                  <a:gd name="T90" fmla="*/ 12 w 127"/>
                  <a:gd name="T91" fmla="*/ 68 h 78"/>
                  <a:gd name="T92" fmla="*/ 8 w 127"/>
                  <a:gd name="T93" fmla="*/ 63 h 78"/>
                  <a:gd name="T94" fmla="*/ 3 w 127"/>
                  <a:gd name="T95" fmla="*/ 60 h 78"/>
                  <a:gd name="T96" fmla="*/ 0 w 127"/>
                  <a:gd name="T97"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 h="78">
                    <a:moveTo>
                      <a:pt x="1" y="45"/>
                    </a:moveTo>
                    <a:lnTo>
                      <a:pt x="5" y="47"/>
                    </a:lnTo>
                    <a:lnTo>
                      <a:pt x="7" y="48"/>
                    </a:lnTo>
                    <a:lnTo>
                      <a:pt x="9" y="48"/>
                    </a:lnTo>
                    <a:lnTo>
                      <a:pt x="10" y="46"/>
                    </a:lnTo>
                    <a:lnTo>
                      <a:pt x="12" y="45"/>
                    </a:lnTo>
                    <a:lnTo>
                      <a:pt x="14" y="44"/>
                    </a:lnTo>
                    <a:lnTo>
                      <a:pt x="15" y="41"/>
                    </a:lnTo>
                    <a:lnTo>
                      <a:pt x="16" y="40"/>
                    </a:lnTo>
                    <a:lnTo>
                      <a:pt x="18" y="38"/>
                    </a:lnTo>
                    <a:lnTo>
                      <a:pt x="20" y="37"/>
                    </a:lnTo>
                    <a:lnTo>
                      <a:pt x="22" y="35"/>
                    </a:lnTo>
                    <a:lnTo>
                      <a:pt x="27" y="33"/>
                    </a:lnTo>
                    <a:lnTo>
                      <a:pt x="29" y="31"/>
                    </a:lnTo>
                    <a:lnTo>
                      <a:pt x="27" y="29"/>
                    </a:lnTo>
                    <a:lnTo>
                      <a:pt x="26" y="27"/>
                    </a:lnTo>
                    <a:lnTo>
                      <a:pt x="26" y="25"/>
                    </a:lnTo>
                    <a:lnTo>
                      <a:pt x="25" y="22"/>
                    </a:lnTo>
                    <a:lnTo>
                      <a:pt x="25" y="20"/>
                    </a:lnTo>
                    <a:lnTo>
                      <a:pt x="26" y="18"/>
                    </a:lnTo>
                    <a:lnTo>
                      <a:pt x="27" y="15"/>
                    </a:lnTo>
                    <a:lnTo>
                      <a:pt x="28" y="14"/>
                    </a:lnTo>
                    <a:lnTo>
                      <a:pt x="28" y="10"/>
                    </a:lnTo>
                    <a:lnTo>
                      <a:pt x="29" y="7"/>
                    </a:lnTo>
                    <a:lnTo>
                      <a:pt x="29" y="5"/>
                    </a:lnTo>
                    <a:lnTo>
                      <a:pt x="31" y="4"/>
                    </a:lnTo>
                    <a:lnTo>
                      <a:pt x="34" y="5"/>
                    </a:lnTo>
                    <a:lnTo>
                      <a:pt x="36" y="5"/>
                    </a:lnTo>
                    <a:lnTo>
                      <a:pt x="39" y="7"/>
                    </a:lnTo>
                    <a:lnTo>
                      <a:pt x="41" y="8"/>
                    </a:lnTo>
                    <a:lnTo>
                      <a:pt x="44" y="8"/>
                    </a:lnTo>
                    <a:lnTo>
                      <a:pt x="46" y="7"/>
                    </a:lnTo>
                    <a:lnTo>
                      <a:pt x="49" y="7"/>
                    </a:lnTo>
                    <a:lnTo>
                      <a:pt x="50" y="9"/>
                    </a:lnTo>
                    <a:lnTo>
                      <a:pt x="51" y="11"/>
                    </a:lnTo>
                    <a:lnTo>
                      <a:pt x="53" y="11"/>
                    </a:lnTo>
                    <a:lnTo>
                      <a:pt x="55" y="9"/>
                    </a:lnTo>
                    <a:lnTo>
                      <a:pt x="57" y="8"/>
                    </a:lnTo>
                    <a:lnTo>
                      <a:pt x="58" y="6"/>
                    </a:lnTo>
                    <a:lnTo>
                      <a:pt x="60" y="5"/>
                    </a:lnTo>
                    <a:lnTo>
                      <a:pt x="62" y="4"/>
                    </a:lnTo>
                    <a:lnTo>
                      <a:pt x="64" y="4"/>
                    </a:lnTo>
                    <a:lnTo>
                      <a:pt x="66" y="4"/>
                    </a:lnTo>
                    <a:lnTo>
                      <a:pt x="69" y="6"/>
                    </a:lnTo>
                    <a:lnTo>
                      <a:pt x="71" y="6"/>
                    </a:lnTo>
                    <a:lnTo>
                      <a:pt x="74" y="6"/>
                    </a:lnTo>
                    <a:lnTo>
                      <a:pt x="77" y="7"/>
                    </a:lnTo>
                    <a:lnTo>
                      <a:pt x="79" y="7"/>
                    </a:lnTo>
                    <a:lnTo>
                      <a:pt x="81" y="6"/>
                    </a:lnTo>
                    <a:lnTo>
                      <a:pt x="83" y="7"/>
                    </a:lnTo>
                    <a:lnTo>
                      <a:pt x="85" y="6"/>
                    </a:lnTo>
                    <a:lnTo>
                      <a:pt x="86" y="8"/>
                    </a:lnTo>
                    <a:lnTo>
                      <a:pt x="88" y="9"/>
                    </a:lnTo>
                    <a:lnTo>
                      <a:pt x="90" y="8"/>
                    </a:lnTo>
                    <a:lnTo>
                      <a:pt x="92" y="6"/>
                    </a:lnTo>
                    <a:lnTo>
                      <a:pt x="93" y="7"/>
                    </a:lnTo>
                    <a:lnTo>
                      <a:pt x="95" y="6"/>
                    </a:lnTo>
                    <a:lnTo>
                      <a:pt x="94" y="4"/>
                    </a:lnTo>
                    <a:lnTo>
                      <a:pt x="95" y="2"/>
                    </a:lnTo>
                    <a:lnTo>
                      <a:pt x="97" y="0"/>
                    </a:lnTo>
                    <a:lnTo>
                      <a:pt x="99" y="0"/>
                    </a:lnTo>
                    <a:lnTo>
                      <a:pt x="101" y="1"/>
                    </a:lnTo>
                    <a:lnTo>
                      <a:pt x="103" y="0"/>
                    </a:lnTo>
                    <a:lnTo>
                      <a:pt x="106" y="0"/>
                    </a:lnTo>
                    <a:lnTo>
                      <a:pt x="107" y="2"/>
                    </a:lnTo>
                    <a:lnTo>
                      <a:pt x="108" y="4"/>
                    </a:lnTo>
                    <a:lnTo>
                      <a:pt x="110" y="5"/>
                    </a:lnTo>
                    <a:lnTo>
                      <a:pt x="112" y="7"/>
                    </a:lnTo>
                    <a:lnTo>
                      <a:pt x="115" y="7"/>
                    </a:lnTo>
                    <a:lnTo>
                      <a:pt x="117" y="7"/>
                    </a:lnTo>
                    <a:lnTo>
                      <a:pt x="119" y="6"/>
                    </a:lnTo>
                    <a:lnTo>
                      <a:pt x="121" y="4"/>
                    </a:lnTo>
                    <a:lnTo>
                      <a:pt x="122" y="2"/>
                    </a:lnTo>
                    <a:lnTo>
                      <a:pt x="122" y="0"/>
                    </a:lnTo>
                    <a:lnTo>
                      <a:pt x="123" y="2"/>
                    </a:lnTo>
                    <a:lnTo>
                      <a:pt x="125" y="4"/>
                    </a:lnTo>
                    <a:lnTo>
                      <a:pt x="127" y="4"/>
                    </a:lnTo>
                    <a:lnTo>
                      <a:pt x="127" y="6"/>
                    </a:lnTo>
                    <a:lnTo>
                      <a:pt x="127" y="8"/>
                    </a:lnTo>
                    <a:lnTo>
                      <a:pt x="127" y="11"/>
                    </a:lnTo>
                    <a:lnTo>
                      <a:pt x="127" y="12"/>
                    </a:lnTo>
                    <a:lnTo>
                      <a:pt x="127" y="12"/>
                    </a:lnTo>
                    <a:lnTo>
                      <a:pt x="125" y="14"/>
                    </a:lnTo>
                    <a:lnTo>
                      <a:pt x="125" y="15"/>
                    </a:lnTo>
                    <a:lnTo>
                      <a:pt x="124" y="17"/>
                    </a:lnTo>
                    <a:lnTo>
                      <a:pt x="123" y="18"/>
                    </a:lnTo>
                    <a:lnTo>
                      <a:pt x="123" y="19"/>
                    </a:lnTo>
                    <a:lnTo>
                      <a:pt x="123" y="21"/>
                    </a:lnTo>
                    <a:lnTo>
                      <a:pt x="123" y="22"/>
                    </a:lnTo>
                    <a:lnTo>
                      <a:pt x="123" y="24"/>
                    </a:lnTo>
                    <a:lnTo>
                      <a:pt x="123" y="25"/>
                    </a:lnTo>
                    <a:lnTo>
                      <a:pt x="122" y="27"/>
                    </a:lnTo>
                    <a:lnTo>
                      <a:pt x="121" y="27"/>
                    </a:lnTo>
                    <a:lnTo>
                      <a:pt x="120" y="28"/>
                    </a:lnTo>
                    <a:lnTo>
                      <a:pt x="119" y="29"/>
                    </a:lnTo>
                    <a:lnTo>
                      <a:pt x="118" y="29"/>
                    </a:lnTo>
                    <a:lnTo>
                      <a:pt x="116" y="28"/>
                    </a:lnTo>
                    <a:lnTo>
                      <a:pt x="114" y="27"/>
                    </a:lnTo>
                    <a:lnTo>
                      <a:pt x="113" y="26"/>
                    </a:lnTo>
                    <a:lnTo>
                      <a:pt x="112" y="25"/>
                    </a:lnTo>
                    <a:lnTo>
                      <a:pt x="110" y="22"/>
                    </a:lnTo>
                    <a:lnTo>
                      <a:pt x="110" y="21"/>
                    </a:lnTo>
                    <a:lnTo>
                      <a:pt x="108" y="18"/>
                    </a:lnTo>
                    <a:lnTo>
                      <a:pt x="108" y="17"/>
                    </a:lnTo>
                    <a:lnTo>
                      <a:pt x="107" y="16"/>
                    </a:lnTo>
                    <a:lnTo>
                      <a:pt x="105" y="14"/>
                    </a:lnTo>
                    <a:lnTo>
                      <a:pt x="103" y="14"/>
                    </a:lnTo>
                    <a:lnTo>
                      <a:pt x="102" y="13"/>
                    </a:lnTo>
                    <a:lnTo>
                      <a:pt x="100" y="14"/>
                    </a:lnTo>
                    <a:lnTo>
                      <a:pt x="98" y="14"/>
                    </a:lnTo>
                    <a:lnTo>
                      <a:pt x="98" y="14"/>
                    </a:lnTo>
                    <a:lnTo>
                      <a:pt x="97" y="15"/>
                    </a:lnTo>
                    <a:lnTo>
                      <a:pt x="96" y="15"/>
                    </a:lnTo>
                    <a:lnTo>
                      <a:pt x="95" y="16"/>
                    </a:lnTo>
                    <a:lnTo>
                      <a:pt x="94" y="17"/>
                    </a:lnTo>
                    <a:lnTo>
                      <a:pt x="94" y="18"/>
                    </a:lnTo>
                    <a:lnTo>
                      <a:pt x="94" y="19"/>
                    </a:lnTo>
                    <a:lnTo>
                      <a:pt x="93" y="20"/>
                    </a:lnTo>
                    <a:lnTo>
                      <a:pt x="92" y="22"/>
                    </a:lnTo>
                    <a:lnTo>
                      <a:pt x="91" y="23"/>
                    </a:lnTo>
                    <a:lnTo>
                      <a:pt x="90" y="25"/>
                    </a:lnTo>
                    <a:lnTo>
                      <a:pt x="89" y="25"/>
                    </a:lnTo>
                    <a:lnTo>
                      <a:pt x="88" y="26"/>
                    </a:lnTo>
                    <a:lnTo>
                      <a:pt x="87" y="27"/>
                    </a:lnTo>
                    <a:lnTo>
                      <a:pt x="85" y="28"/>
                    </a:lnTo>
                    <a:lnTo>
                      <a:pt x="84" y="29"/>
                    </a:lnTo>
                    <a:lnTo>
                      <a:pt x="83" y="30"/>
                    </a:lnTo>
                    <a:lnTo>
                      <a:pt x="82" y="30"/>
                    </a:lnTo>
                    <a:lnTo>
                      <a:pt x="82" y="32"/>
                    </a:lnTo>
                    <a:lnTo>
                      <a:pt x="82" y="34"/>
                    </a:lnTo>
                    <a:lnTo>
                      <a:pt x="81" y="35"/>
                    </a:lnTo>
                    <a:lnTo>
                      <a:pt x="80" y="37"/>
                    </a:lnTo>
                    <a:lnTo>
                      <a:pt x="79" y="39"/>
                    </a:lnTo>
                    <a:lnTo>
                      <a:pt x="80" y="41"/>
                    </a:lnTo>
                    <a:lnTo>
                      <a:pt x="77" y="42"/>
                    </a:lnTo>
                    <a:lnTo>
                      <a:pt x="76" y="44"/>
                    </a:lnTo>
                    <a:lnTo>
                      <a:pt x="74" y="44"/>
                    </a:lnTo>
                    <a:lnTo>
                      <a:pt x="72" y="44"/>
                    </a:lnTo>
                    <a:lnTo>
                      <a:pt x="71" y="41"/>
                    </a:lnTo>
                    <a:lnTo>
                      <a:pt x="69" y="42"/>
                    </a:lnTo>
                    <a:lnTo>
                      <a:pt x="67" y="43"/>
                    </a:lnTo>
                    <a:lnTo>
                      <a:pt x="65" y="44"/>
                    </a:lnTo>
                    <a:lnTo>
                      <a:pt x="62" y="42"/>
                    </a:lnTo>
                    <a:lnTo>
                      <a:pt x="60" y="42"/>
                    </a:lnTo>
                    <a:lnTo>
                      <a:pt x="58" y="43"/>
                    </a:lnTo>
                    <a:lnTo>
                      <a:pt x="55" y="43"/>
                    </a:lnTo>
                    <a:lnTo>
                      <a:pt x="51" y="44"/>
                    </a:lnTo>
                    <a:lnTo>
                      <a:pt x="48" y="48"/>
                    </a:lnTo>
                    <a:lnTo>
                      <a:pt x="47" y="50"/>
                    </a:lnTo>
                    <a:lnTo>
                      <a:pt x="43" y="51"/>
                    </a:lnTo>
                    <a:lnTo>
                      <a:pt x="44" y="53"/>
                    </a:lnTo>
                    <a:lnTo>
                      <a:pt x="45" y="55"/>
                    </a:lnTo>
                    <a:lnTo>
                      <a:pt x="48" y="55"/>
                    </a:lnTo>
                    <a:lnTo>
                      <a:pt x="49" y="57"/>
                    </a:lnTo>
                    <a:lnTo>
                      <a:pt x="51" y="57"/>
                    </a:lnTo>
                    <a:lnTo>
                      <a:pt x="53" y="57"/>
                    </a:lnTo>
                    <a:lnTo>
                      <a:pt x="55" y="58"/>
                    </a:lnTo>
                    <a:lnTo>
                      <a:pt x="54" y="60"/>
                    </a:lnTo>
                    <a:lnTo>
                      <a:pt x="51" y="62"/>
                    </a:lnTo>
                    <a:lnTo>
                      <a:pt x="49" y="63"/>
                    </a:lnTo>
                    <a:lnTo>
                      <a:pt x="49" y="65"/>
                    </a:lnTo>
                    <a:lnTo>
                      <a:pt x="47" y="67"/>
                    </a:lnTo>
                    <a:lnTo>
                      <a:pt x="45" y="69"/>
                    </a:lnTo>
                    <a:lnTo>
                      <a:pt x="44" y="71"/>
                    </a:lnTo>
                    <a:lnTo>
                      <a:pt x="44" y="73"/>
                    </a:lnTo>
                    <a:lnTo>
                      <a:pt x="45" y="75"/>
                    </a:lnTo>
                    <a:lnTo>
                      <a:pt x="45" y="78"/>
                    </a:lnTo>
                    <a:lnTo>
                      <a:pt x="43" y="77"/>
                    </a:lnTo>
                    <a:lnTo>
                      <a:pt x="42" y="77"/>
                    </a:lnTo>
                    <a:lnTo>
                      <a:pt x="40" y="76"/>
                    </a:lnTo>
                    <a:lnTo>
                      <a:pt x="37" y="76"/>
                    </a:lnTo>
                    <a:lnTo>
                      <a:pt x="35" y="76"/>
                    </a:lnTo>
                    <a:lnTo>
                      <a:pt x="33" y="77"/>
                    </a:lnTo>
                    <a:lnTo>
                      <a:pt x="31" y="75"/>
                    </a:lnTo>
                    <a:lnTo>
                      <a:pt x="30" y="73"/>
                    </a:lnTo>
                    <a:lnTo>
                      <a:pt x="29" y="71"/>
                    </a:lnTo>
                    <a:lnTo>
                      <a:pt x="27" y="69"/>
                    </a:lnTo>
                    <a:lnTo>
                      <a:pt x="25" y="68"/>
                    </a:lnTo>
                    <a:lnTo>
                      <a:pt x="23" y="68"/>
                    </a:lnTo>
                    <a:lnTo>
                      <a:pt x="21" y="69"/>
                    </a:lnTo>
                    <a:lnTo>
                      <a:pt x="19" y="70"/>
                    </a:lnTo>
                    <a:lnTo>
                      <a:pt x="17" y="71"/>
                    </a:lnTo>
                    <a:lnTo>
                      <a:pt x="14" y="70"/>
                    </a:lnTo>
                    <a:lnTo>
                      <a:pt x="12" y="68"/>
                    </a:lnTo>
                    <a:lnTo>
                      <a:pt x="13" y="66"/>
                    </a:lnTo>
                    <a:lnTo>
                      <a:pt x="10" y="65"/>
                    </a:lnTo>
                    <a:lnTo>
                      <a:pt x="8" y="65"/>
                    </a:lnTo>
                    <a:lnTo>
                      <a:pt x="8" y="63"/>
                    </a:lnTo>
                    <a:lnTo>
                      <a:pt x="9" y="61"/>
                    </a:lnTo>
                    <a:lnTo>
                      <a:pt x="6" y="62"/>
                    </a:lnTo>
                    <a:lnTo>
                      <a:pt x="3" y="63"/>
                    </a:lnTo>
                    <a:lnTo>
                      <a:pt x="3" y="60"/>
                    </a:lnTo>
                    <a:lnTo>
                      <a:pt x="2" y="58"/>
                    </a:lnTo>
                    <a:lnTo>
                      <a:pt x="2" y="56"/>
                    </a:lnTo>
                    <a:lnTo>
                      <a:pt x="2" y="53"/>
                    </a:lnTo>
                    <a:lnTo>
                      <a:pt x="0" y="52"/>
                    </a:lnTo>
                    <a:lnTo>
                      <a:pt x="0" y="50"/>
                    </a:lnTo>
                    <a:lnTo>
                      <a:pt x="1" y="48"/>
                    </a:lnTo>
                    <a:lnTo>
                      <a:pt x="1" y="45"/>
                    </a:lnTo>
                    <a:close/>
                  </a:path>
                </a:pathLst>
              </a:custGeom>
              <a:solidFill>
                <a:srgbClr val="DC3F8E"/>
              </a:solidFill>
              <a:ln w="19050">
                <a:solidFill>
                  <a:srgbClr val="000000"/>
                </a:solidFill>
                <a:prstDash val="solid"/>
                <a:round/>
                <a:headEnd/>
                <a:tailEnd/>
              </a:ln>
            </p:spPr>
            <p:txBody>
              <a:bodyPr/>
              <a:lstStyle/>
              <a:p>
                <a:endParaRPr lang="en-GB"/>
              </a:p>
            </p:txBody>
          </p:sp>
          <p:sp>
            <p:nvSpPr>
              <p:cNvPr id="32" name="Freeform 1692">
                <a:extLst>
                  <a:ext uri="{FF2B5EF4-FFF2-40B4-BE49-F238E27FC236}">
                    <a16:creationId xmlns:a16="http://schemas.microsoft.com/office/drawing/2014/main" id="{4BB20AB0-E017-4F59-86CA-FCFAAA5369E9}"/>
                  </a:ext>
                </a:extLst>
              </p:cNvPr>
              <p:cNvSpPr>
                <a:spLocks/>
              </p:cNvSpPr>
              <p:nvPr/>
            </p:nvSpPr>
            <p:spPr bwMode="auto">
              <a:xfrm>
                <a:off x="152" y="239"/>
                <a:ext cx="77" cy="57"/>
              </a:xfrm>
              <a:custGeom>
                <a:avLst/>
                <a:gdLst>
                  <a:gd name="T0" fmla="*/ 4 w 77"/>
                  <a:gd name="T1" fmla="*/ 8 h 57"/>
                  <a:gd name="T2" fmla="*/ 10 w 77"/>
                  <a:gd name="T3" fmla="*/ 5 h 57"/>
                  <a:gd name="T4" fmla="*/ 14 w 77"/>
                  <a:gd name="T5" fmla="*/ 3 h 57"/>
                  <a:gd name="T6" fmla="*/ 19 w 77"/>
                  <a:gd name="T7" fmla="*/ 3 h 57"/>
                  <a:gd name="T8" fmla="*/ 24 w 77"/>
                  <a:gd name="T9" fmla="*/ 4 h 57"/>
                  <a:gd name="T10" fmla="*/ 28 w 77"/>
                  <a:gd name="T11" fmla="*/ 2 h 57"/>
                  <a:gd name="T12" fmla="*/ 33 w 77"/>
                  <a:gd name="T13" fmla="*/ 1 h 57"/>
                  <a:gd name="T14" fmla="*/ 38 w 77"/>
                  <a:gd name="T15" fmla="*/ 1 h 57"/>
                  <a:gd name="T16" fmla="*/ 38 w 77"/>
                  <a:gd name="T17" fmla="*/ 6 h 57"/>
                  <a:gd name="T18" fmla="*/ 39 w 77"/>
                  <a:gd name="T19" fmla="*/ 9 h 57"/>
                  <a:gd name="T20" fmla="*/ 41 w 77"/>
                  <a:gd name="T21" fmla="*/ 12 h 57"/>
                  <a:gd name="T22" fmla="*/ 43 w 77"/>
                  <a:gd name="T23" fmla="*/ 16 h 57"/>
                  <a:gd name="T24" fmla="*/ 48 w 77"/>
                  <a:gd name="T25" fmla="*/ 17 h 57"/>
                  <a:gd name="T26" fmla="*/ 52 w 77"/>
                  <a:gd name="T27" fmla="*/ 19 h 57"/>
                  <a:gd name="T28" fmla="*/ 56 w 77"/>
                  <a:gd name="T29" fmla="*/ 18 h 57"/>
                  <a:gd name="T30" fmla="*/ 61 w 77"/>
                  <a:gd name="T31" fmla="*/ 19 h 57"/>
                  <a:gd name="T32" fmla="*/ 65 w 77"/>
                  <a:gd name="T33" fmla="*/ 21 h 57"/>
                  <a:gd name="T34" fmla="*/ 66 w 77"/>
                  <a:gd name="T35" fmla="*/ 22 h 57"/>
                  <a:gd name="T36" fmla="*/ 63 w 77"/>
                  <a:gd name="T37" fmla="*/ 26 h 57"/>
                  <a:gd name="T38" fmla="*/ 68 w 77"/>
                  <a:gd name="T39" fmla="*/ 27 h 57"/>
                  <a:gd name="T40" fmla="*/ 72 w 77"/>
                  <a:gd name="T41" fmla="*/ 26 h 57"/>
                  <a:gd name="T42" fmla="*/ 73 w 77"/>
                  <a:gd name="T43" fmla="*/ 29 h 57"/>
                  <a:gd name="T44" fmla="*/ 74 w 77"/>
                  <a:gd name="T45" fmla="*/ 35 h 57"/>
                  <a:gd name="T46" fmla="*/ 77 w 77"/>
                  <a:gd name="T47" fmla="*/ 39 h 57"/>
                  <a:gd name="T48" fmla="*/ 75 w 77"/>
                  <a:gd name="T49" fmla="*/ 43 h 57"/>
                  <a:gd name="T50" fmla="*/ 72 w 77"/>
                  <a:gd name="T51" fmla="*/ 47 h 57"/>
                  <a:gd name="T52" fmla="*/ 67 w 77"/>
                  <a:gd name="T53" fmla="*/ 48 h 57"/>
                  <a:gd name="T54" fmla="*/ 62 w 77"/>
                  <a:gd name="T55" fmla="*/ 48 h 57"/>
                  <a:gd name="T56" fmla="*/ 58 w 77"/>
                  <a:gd name="T57" fmla="*/ 49 h 57"/>
                  <a:gd name="T58" fmla="*/ 53 w 77"/>
                  <a:gd name="T59" fmla="*/ 50 h 57"/>
                  <a:gd name="T60" fmla="*/ 51 w 77"/>
                  <a:gd name="T61" fmla="*/ 47 h 57"/>
                  <a:gd name="T62" fmla="*/ 47 w 77"/>
                  <a:gd name="T63" fmla="*/ 46 h 57"/>
                  <a:gd name="T64" fmla="*/ 43 w 77"/>
                  <a:gd name="T65" fmla="*/ 51 h 57"/>
                  <a:gd name="T66" fmla="*/ 38 w 77"/>
                  <a:gd name="T67" fmla="*/ 52 h 57"/>
                  <a:gd name="T68" fmla="*/ 35 w 77"/>
                  <a:gd name="T69" fmla="*/ 52 h 57"/>
                  <a:gd name="T70" fmla="*/ 30 w 77"/>
                  <a:gd name="T71" fmla="*/ 52 h 57"/>
                  <a:gd name="T72" fmla="*/ 25 w 77"/>
                  <a:gd name="T73" fmla="*/ 54 h 57"/>
                  <a:gd name="T74" fmla="*/ 23 w 77"/>
                  <a:gd name="T75" fmla="*/ 57 h 57"/>
                  <a:gd name="T76" fmla="*/ 19 w 77"/>
                  <a:gd name="T77" fmla="*/ 56 h 57"/>
                  <a:gd name="T78" fmla="*/ 15 w 77"/>
                  <a:gd name="T79" fmla="*/ 53 h 57"/>
                  <a:gd name="T80" fmla="*/ 12 w 77"/>
                  <a:gd name="T81" fmla="*/ 49 h 57"/>
                  <a:gd name="T82" fmla="*/ 9 w 77"/>
                  <a:gd name="T83" fmla="*/ 48 h 57"/>
                  <a:gd name="T84" fmla="*/ 6 w 77"/>
                  <a:gd name="T85" fmla="*/ 44 h 57"/>
                  <a:gd name="T86" fmla="*/ 5 w 77"/>
                  <a:gd name="T87" fmla="*/ 41 h 57"/>
                  <a:gd name="T88" fmla="*/ 6 w 77"/>
                  <a:gd name="T89" fmla="*/ 36 h 57"/>
                  <a:gd name="T90" fmla="*/ 4 w 77"/>
                  <a:gd name="T91" fmla="*/ 32 h 57"/>
                  <a:gd name="T92" fmla="*/ 3 w 77"/>
                  <a:gd name="T93" fmla="*/ 27 h 57"/>
                  <a:gd name="T94" fmla="*/ 3 w 77"/>
                  <a:gd name="T95" fmla="*/ 23 h 57"/>
                  <a:gd name="T96" fmla="*/ 2 w 77"/>
                  <a:gd name="T97" fmla="*/ 18 h 57"/>
                  <a:gd name="T98" fmla="*/ 0 w 77"/>
                  <a:gd name="T99" fmla="*/ 14 h 57"/>
                  <a:gd name="T100" fmla="*/ 2 w 77"/>
                  <a:gd name="T101"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57">
                    <a:moveTo>
                      <a:pt x="2" y="9"/>
                    </a:moveTo>
                    <a:lnTo>
                      <a:pt x="4" y="8"/>
                    </a:lnTo>
                    <a:lnTo>
                      <a:pt x="8" y="6"/>
                    </a:lnTo>
                    <a:lnTo>
                      <a:pt x="10" y="5"/>
                    </a:lnTo>
                    <a:lnTo>
                      <a:pt x="12" y="4"/>
                    </a:lnTo>
                    <a:lnTo>
                      <a:pt x="14" y="3"/>
                    </a:lnTo>
                    <a:lnTo>
                      <a:pt x="17" y="3"/>
                    </a:lnTo>
                    <a:lnTo>
                      <a:pt x="19" y="3"/>
                    </a:lnTo>
                    <a:lnTo>
                      <a:pt x="21" y="3"/>
                    </a:lnTo>
                    <a:lnTo>
                      <a:pt x="24" y="4"/>
                    </a:lnTo>
                    <a:lnTo>
                      <a:pt x="26" y="3"/>
                    </a:lnTo>
                    <a:lnTo>
                      <a:pt x="28" y="2"/>
                    </a:lnTo>
                    <a:lnTo>
                      <a:pt x="31" y="2"/>
                    </a:lnTo>
                    <a:lnTo>
                      <a:pt x="33" y="1"/>
                    </a:lnTo>
                    <a:lnTo>
                      <a:pt x="35" y="0"/>
                    </a:lnTo>
                    <a:lnTo>
                      <a:pt x="38" y="1"/>
                    </a:lnTo>
                    <a:lnTo>
                      <a:pt x="38" y="3"/>
                    </a:lnTo>
                    <a:lnTo>
                      <a:pt x="38" y="6"/>
                    </a:lnTo>
                    <a:lnTo>
                      <a:pt x="37" y="8"/>
                    </a:lnTo>
                    <a:lnTo>
                      <a:pt x="39" y="9"/>
                    </a:lnTo>
                    <a:lnTo>
                      <a:pt x="41" y="10"/>
                    </a:lnTo>
                    <a:lnTo>
                      <a:pt x="41" y="12"/>
                    </a:lnTo>
                    <a:lnTo>
                      <a:pt x="42" y="14"/>
                    </a:lnTo>
                    <a:lnTo>
                      <a:pt x="43" y="16"/>
                    </a:lnTo>
                    <a:lnTo>
                      <a:pt x="46" y="16"/>
                    </a:lnTo>
                    <a:lnTo>
                      <a:pt x="48" y="17"/>
                    </a:lnTo>
                    <a:lnTo>
                      <a:pt x="50" y="19"/>
                    </a:lnTo>
                    <a:lnTo>
                      <a:pt x="52" y="19"/>
                    </a:lnTo>
                    <a:lnTo>
                      <a:pt x="54" y="20"/>
                    </a:lnTo>
                    <a:lnTo>
                      <a:pt x="56" y="18"/>
                    </a:lnTo>
                    <a:lnTo>
                      <a:pt x="58" y="18"/>
                    </a:lnTo>
                    <a:lnTo>
                      <a:pt x="61" y="19"/>
                    </a:lnTo>
                    <a:lnTo>
                      <a:pt x="63" y="20"/>
                    </a:lnTo>
                    <a:lnTo>
                      <a:pt x="65" y="21"/>
                    </a:lnTo>
                    <a:lnTo>
                      <a:pt x="67" y="20"/>
                    </a:lnTo>
                    <a:lnTo>
                      <a:pt x="66" y="22"/>
                    </a:lnTo>
                    <a:lnTo>
                      <a:pt x="65" y="24"/>
                    </a:lnTo>
                    <a:lnTo>
                      <a:pt x="63" y="26"/>
                    </a:lnTo>
                    <a:lnTo>
                      <a:pt x="65" y="27"/>
                    </a:lnTo>
                    <a:lnTo>
                      <a:pt x="68" y="27"/>
                    </a:lnTo>
                    <a:lnTo>
                      <a:pt x="70" y="27"/>
                    </a:lnTo>
                    <a:lnTo>
                      <a:pt x="72" y="26"/>
                    </a:lnTo>
                    <a:lnTo>
                      <a:pt x="75" y="27"/>
                    </a:lnTo>
                    <a:lnTo>
                      <a:pt x="73" y="29"/>
                    </a:lnTo>
                    <a:lnTo>
                      <a:pt x="73" y="32"/>
                    </a:lnTo>
                    <a:lnTo>
                      <a:pt x="74" y="35"/>
                    </a:lnTo>
                    <a:lnTo>
                      <a:pt x="75" y="37"/>
                    </a:lnTo>
                    <a:lnTo>
                      <a:pt x="77" y="39"/>
                    </a:lnTo>
                    <a:lnTo>
                      <a:pt x="77" y="41"/>
                    </a:lnTo>
                    <a:lnTo>
                      <a:pt x="75" y="43"/>
                    </a:lnTo>
                    <a:lnTo>
                      <a:pt x="74" y="45"/>
                    </a:lnTo>
                    <a:lnTo>
                      <a:pt x="72" y="47"/>
                    </a:lnTo>
                    <a:lnTo>
                      <a:pt x="70" y="47"/>
                    </a:lnTo>
                    <a:lnTo>
                      <a:pt x="67" y="48"/>
                    </a:lnTo>
                    <a:lnTo>
                      <a:pt x="64" y="47"/>
                    </a:lnTo>
                    <a:lnTo>
                      <a:pt x="62" y="48"/>
                    </a:lnTo>
                    <a:lnTo>
                      <a:pt x="60" y="49"/>
                    </a:lnTo>
                    <a:lnTo>
                      <a:pt x="58" y="49"/>
                    </a:lnTo>
                    <a:lnTo>
                      <a:pt x="56" y="50"/>
                    </a:lnTo>
                    <a:lnTo>
                      <a:pt x="53" y="50"/>
                    </a:lnTo>
                    <a:lnTo>
                      <a:pt x="52" y="49"/>
                    </a:lnTo>
                    <a:lnTo>
                      <a:pt x="51" y="47"/>
                    </a:lnTo>
                    <a:lnTo>
                      <a:pt x="49" y="46"/>
                    </a:lnTo>
                    <a:lnTo>
                      <a:pt x="47" y="46"/>
                    </a:lnTo>
                    <a:lnTo>
                      <a:pt x="45" y="49"/>
                    </a:lnTo>
                    <a:lnTo>
                      <a:pt x="43" y="51"/>
                    </a:lnTo>
                    <a:lnTo>
                      <a:pt x="41" y="52"/>
                    </a:lnTo>
                    <a:lnTo>
                      <a:pt x="38" y="52"/>
                    </a:lnTo>
                    <a:lnTo>
                      <a:pt x="37" y="51"/>
                    </a:lnTo>
                    <a:lnTo>
                      <a:pt x="35" y="52"/>
                    </a:lnTo>
                    <a:lnTo>
                      <a:pt x="33" y="54"/>
                    </a:lnTo>
                    <a:lnTo>
                      <a:pt x="30" y="52"/>
                    </a:lnTo>
                    <a:lnTo>
                      <a:pt x="28" y="51"/>
                    </a:lnTo>
                    <a:lnTo>
                      <a:pt x="25" y="54"/>
                    </a:lnTo>
                    <a:lnTo>
                      <a:pt x="24" y="56"/>
                    </a:lnTo>
                    <a:lnTo>
                      <a:pt x="23" y="57"/>
                    </a:lnTo>
                    <a:lnTo>
                      <a:pt x="20" y="57"/>
                    </a:lnTo>
                    <a:lnTo>
                      <a:pt x="19" y="56"/>
                    </a:lnTo>
                    <a:lnTo>
                      <a:pt x="17" y="55"/>
                    </a:lnTo>
                    <a:lnTo>
                      <a:pt x="15" y="53"/>
                    </a:lnTo>
                    <a:lnTo>
                      <a:pt x="13" y="51"/>
                    </a:lnTo>
                    <a:lnTo>
                      <a:pt x="12" y="49"/>
                    </a:lnTo>
                    <a:lnTo>
                      <a:pt x="9" y="50"/>
                    </a:lnTo>
                    <a:lnTo>
                      <a:pt x="9" y="48"/>
                    </a:lnTo>
                    <a:lnTo>
                      <a:pt x="8" y="46"/>
                    </a:lnTo>
                    <a:lnTo>
                      <a:pt x="6" y="44"/>
                    </a:lnTo>
                    <a:lnTo>
                      <a:pt x="5" y="43"/>
                    </a:lnTo>
                    <a:lnTo>
                      <a:pt x="5" y="41"/>
                    </a:lnTo>
                    <a:lnTo>
                      <a:pt x="5" y="39"/>
                    </a:lnTo>
                    <a:lnTo>
                      <a:pt x="6" y="36"/>
                    </a:lnTo>
                    <a:lnTo>
                      <a:pt x="6" y="34"/>
                    </a:lnTo>
                    <a:lnTo>
                      <a:pt x="4" y="32"/>
                    </a:lnTo>
                    <a:lnTo>
                      <a:pt x="4" y="30"/>
                    </a:lnTo>
                    <a:lnTo>
                      <a:pt x="3" y="27"/>
                    </a:lnTo>
                    <a:lnTo>
                      <a:pt x="3" y="25"/>
                    </a:lnTo>
                    <a:lnTo>
                      <a:pt x="3" y="23"/>
                    </a:lnTo>
                    <a:lnTo>
                      <a:pt x="2" y="21"/>
                    </a:lnTo>
                    <a:lnTo>
                      <a:pt x="2" y="18"/>
                    </a:lnTo>
                    <a:lnTo>
                      <a:pt x="1" y="16"/>
                    </a:lnTo>
                    <a:lnTo>
                      <a:pt x="0" y="14"/>
                    </a:lnTo>
                    <a:lnTo>
                      <a:pt x="0" y="12"/>
                    </a:lnTo>
                    <a:lnTo>
                      <a:pt x="2" y="9"/>
                    </a:lnTo>
                    <a:close/>
                  </a:path>
                </a:pathLst>
              </a:custGeom>
              <a:solidFill>
                <a:srgbClr val="7EA3B2"/>
              </a:solidFill>
              <a:ln w="19050">
                <a:solidFill>
                  <a:srgbClr val="000000"/>
                </a:solidFill>
                <a:prstDash val="solid"/>
                <a:round/>
                <a:headEnd/>
                <a:tailEnd/>
              </a:ln>
            </p:spPr>
            <p:txBody>
              <a:bodyPr/>
              <a:lstStyle/>
              <a:p>
                <a:endParaRPr lang="en-GB"/>
              </a:p>
            </p:txBody>
          </p:sp>
          <p:sp>
            <p:nvSpPr>
              <p:cNvPr id="33" name="Freeform 1693">
                <a:extLst>
                  <a:ext uri="{FF2B5EF4-FFF2-40B4-BE49-F238E27FC236}">
                    <a16:creationId xmlns:a16="http://schemas.microsoft.com/office/drawing/2014/main" id="{E02B5898-43C0-46BF-AAA8-DEA9952F2A02}"/>
                  </a:ext>
                </a:extLst>
              </p:cNvPr>
              <p:cNvSpPr>
                <a:spLocks/>
              </p:cNvSpPr>
              <p:nvPr/>
            </p:nvSpPr>
            <p:spPr bwMode="auto">
              <a:xfrm>
                <a:off x="148" y="196"/>
                <a:ext cx="78" cy="64"/>
              </a:xfrm>
              <a:custGeom>
                <a:avLst/>
                <a:gdLst>
                  <a:gd name="T0" fmla="*/ 24 w 78"/>
                  <a:gd name="T1" fmla="*/ 17 h 64"/>
                  <a:gd name="T2" fmla="*/ 29 w 78"/>
                  <a:gd name="T3" fmla="*/ 21 h 64"/>
                  <a:gd name="T4" fmla="*/ 32 w 78"/>
                  <a:gd name="T5" fmla="*/ 22 h 64"/>
                  <a:gd name="T6" fmla="*/ 38 w 78"/>
                  <a:gd name="T7" fmla="*/ 22 h 64"/>
                  <a:gd name="T8" fmla="*/ 41 w 78"/>
                  <a:gd name="T9" fmla="*/ 22 h 64"/>
                  <a:gd name="T10" fmla="*/ 46 w 78"/>
                  <a:gd name="T11" fmla="*/ 19 h 64"/>
                  <a:gd name="T12" fmla="*/ 47 w 78"/>
                  <a:gd name="T13" fmla="*/ 16 h 64"/>
                  <a:gd name="T14" fmla="*/ 49 w 78"/>
                  <a:gd name="T15" fmla="*/ 10 h 64"/>
                  <a:gd name="T16" fmla="*/ 51 w 78"/>
                  <a:gd name="T17" fmla="*/ 6 h 64"/>
                  <a:gd name="T18" fmla="*/ 55 w 78"/>
                  <a:gd name="T19" fmla="*/ 5 h 64"/>
                  <a:gd name="T20" fmla="*/ 61 w 78"/>
                  <a:gd name="T21" fmla="*/ 3 h 64"/>
                  <a:gd name="T22" fmla="*/ 70 w 78"/>
                  <a:gd name="T23" fmla="*/ 3 h 64"/>
                  <a:gd name="T24" fmla="*/ 74 w 78"/>
                  <a:gd name="T25" fmla="*/ 2 h 64"/>
                  <a:gd name="T26" fmla="*/ 78 w 78"/>
                  <a:gd name="T27" fmla="*/ 1 h 64"/>
                  <a:gd name="T28" fmla="*/ 75 w 78"/>
                  <a:gd name="T29" fmla="*/ 7 h 64"/>
                  <a:gd name="T30" fmla="*/ 72 w 78"/>
                  <a:gd name="T31" fmla="*/ 13 h 64"/>
                  <a:gd name="T32" fmla="*/ 65 w 78"/>
                  <a:gd name="T33" fmla="*/ 17 h 64"/>
                  <a:gd name="T34" fmla="*/ 65 w 78"/>
                  <a:gd name="T35" fmla="*/ 25 h 64"/>
                  <a:gd name="T36" fmla="*/ 66 w 78"/>
                  <a:gd name="T37" fmla="*/ 32 h 64"/>
                  <a:gd name="T38" fmla="*/ 68 w 78"/>
                  <a:gd name="T39" fmla="*/ 37 h 64"/>
                  <a:gd name="T40" fmla="*/ 72 w 78"/>
                  <a:gd name="T41" fmla="*/ 42 h 64"/>
                  <a:gd name="T42" fmla="*/ 72 w 78"/>
                  <a:gd name="T43" fmla="*/ 48 h 64"/>
                  <a:gd name="T44" fmla="*/ 72 w 78"/>
                  <a:gd name="T45" fmla="*/ 53 h 64"/>
                  <a:gd name="T46" fmla="*/ 73 w 78"/>
                  <a:gd name="T47" fmla="*/ 60 h 64"/>
                  <a:gd name="T48" fmla="*/ 67 w 78"/>
                  <a:gd name="T49" fmla="*/ 63 h 64"/>
                  <a:gd name="T50" fmla="*/ 60 w 78"/>
                  <a:gd name="T51" fmla="*/ 61 h 64"/>
                  <a:gd name="T52" fmla="*/ 54 w 78"/>
                  <a:gd name="T53" fmla="*/ 62 h 64"/>
                  <a:gd name="T54" fmla="*/ 47 w 78"/>
                  <a:gd name="T55" fmla="*/ 59 h 64"/>
                  <a:gd name="T56" fmla="*/ 45 w 78"/>
                  <a:gd name="T57" fmla="*/ 53 h 64"/>
                  <a:gd name="T58" fmla="*/ 42 w 78"/>
                  <a:gd name="T59" fmla="*/ 49 h 64"/>
                  <a:gd name="T60" fmla="*/ 39 w 78"/>
                  <a:gd name="T61" fmla="*/ 43 h 64"/>
                  <a:gd name="T62" fmla="*/ 32 w 78"/>
                  <a:gd name="T63" fmla="*/ 45 h 64"/>
                  <a:gd name="T64" fmla="*/ 25 w 78"/>
                  <a:gd name="T65" fmla="*/ 46 h 64"/>
                  <a:gd name="T66" fmla="*/ 18 w 78"/>
                  <a:gd name="T67" fmla="*/ 46 h 64"/>
                  <a:gd name="T68" fmla="*/ 12 w 78"/>
                  <a:gd name="T69" fmla="*/ 49 h 64"/>
                  <a:gd name="T70" fmla="*/ 4 w 78"/>
                  <a:gd name="T71" fmla="*/ 48 h 64"/>
                  <a:gd name="T72" fmla="*/ 10 w 78"/>
                  <a:gd name="T73" fmla="*/ 41 h 64"/>
                  <a:gd name="T74" fmla="*/ 6 w 78"/>
                  <a:gd name="T75" fmla="*/ 35 h 64"/>
                  <a:gd name="T76" fmla="*/ 1 w 78"/>
                  <a:gd name="T77" fmla="*/ 27 h 64"/>
                  <a:gd name="T78" fmla="*/ 6 w 78"/>
                  <a:gd name="T79" fmla="*/ 21 h 64"/>
                  <a:gd name="T80" fmla="*/ 15 w 78"/>
                  <a:gd name="T81" fmla="*/ 20 h 64"/>
                  <a:gd name="T82" fmla="*/ 18 w 78"/>
                  <a:gd name="T83"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64">
                    <a:moveTo>
                      <a:pt x="22" y="14"/>
                    </a:moveTo>
                    <a:lnTo>
                      <a:pt x="23" y="16"/>
                    </a:lnTo>
                    <a:lnTo>
                      <a:pt x="24" y="17"/>
                    </a:lnTo>
                    <a:lnTo>
                      <a:pt x="26" y="19"/>
                    </a:lnTo>
                    <a:lnTo>
                      <a:pt x="27" y="19"/>
                    </a:lnTo>
                    <a:lnTo>
                      <a:pt x="29" y="21"/>
                    </a:lnTo>
                    <a:lnTo>
                      <a:pt x="30" y="21"/>
                    </a:lnTo>
                    <a:lnTo>
                      <a:pt x="31" y="22"/>
                    </a:lnTo>
                    <a:lnTo>
                      <a:pt x="32" y="22"/>
                    </a:lnTo>
                    <a:lnTo>
                      <a:pt x="34" y="22"/>
                    </a:lnTo>
                    <a:lnTo>
                      <a:pt x="36" y="23"/>
                    </a:lnTo>
                    <a:lnTo>
                      <a:pt x="38" y="22"/>
                    </a:lnTo>
                    <a:lnTo>
                      <a:pt x="39" y="22"/>
                    </a:lnTo>
                    <a:lnTo>
                      <a:pt x="40" y="22"/>
                    </a:lnTo>
                    <a:lnTo>
                      <a:pt x="41" y="22"/>
                    </a:lnTo>
                    <a:lnTo>
                      <a:pt x="42" y="21"/>
                    </a:lnTo>
                    <a:lnTo>
                      <a:pt x="43" y="21"/>
                    </a:lnTo>
                    <a:lnTo>
                      <a:pt x="46" y="19"/>
                    </a:lnTo>
                    <a:lnTo>
                      <a:pt x="46" y="18"/>
                    </a:lnTo>
                    <a:lnTo>
                      <a:pt x="47" y="17"/>
                    </a:lnTo>
                    <a:lnTo>
                      <a:pt x="47" y="16"/>
                    </a:lnTo>
                    <a:lnTo>
                      <a:pt x="48" y="14"/>
                    </a:lnTo>
                    <a:lnTo>
                      <a:pt x="49" y="11"/>
                    </a:lnTo>
                    <a:lnTo>
                      <a:pt x="49" y="10"/>
                    </a:lnTo>
                    <a:lnTo>
                      <a:pt x="49" y="9"/>
                    </a:lnTo>
                    <a:lnTo>
                      <a:pt x="50" y="7"/>
                    </a:lnTo>
                    <a:lnTo>
                      <a:pt x="51" y="6"/>
                    </a:lnTo>
                    <a:lnTo>
                      <a:pt x="52" y="6"/>
                    </a:lnTo>
                    <a:lnTo>
                      <a:pt x="54" y="5"/>
                    </a:lnTo>
                    <a:lnTo>
                      <a:pt x="55" y="5"/>
                    </a:lnTo>
                    <a:lnTo>
                      <a:pt x="56" y="4"/>
                    </a:lnTo>
                    <a:lnTo>
                      <a:pt x="59" y="4"/>
                    </a:lnTo>
                    <a:lnTo>
                      <a:pt x="61" y="3"/>
                    </a:lnTo>
                    <a:lnTo>
                      <a:pt x="66" y="2"/>
                    </a:lnTo>
                    <a:lnTo>
                      <a:pt x="66" y="2"/>
                    </a:lnTo>
                    <a:lnTo>
                      <a:pt x="70" y="3"/>
                    </a:lnTo>
                    <a:lnTo>
                      <a:pt x="72" y="3"/>
                    </a:lnTo>
                    <a:lnTo>
                      <a:pt x="73" y="2"/>
                    </a:lnTo>
                    <a:lnTo>
                      <a:pt x="74" y="2"/>
                    </a:lnTo>
                    <a:lnTo>
                      <a:pt x="76" y="1"/>
                    </a:lnTo>
                    <a:lnTo>
                      <a:pt x="77" y="0"/>
                    </a:lnTo>
                    <a:lnTo>
                      <a:pt x="78" y="1"/>
                    </a:lnTo>
                    <a:lnTo>
                      <a:pt x="77" y="4"/>
                    </a:lnTo>
                    <a:lnTo>
                      <a:pt x="76" y="5"/>
                    </a:lnTo>
                    <a:lnTo>
                      <a:pt x="75" y="7"/>
                    </a:lnTo>
                    <a:lnTo>
                      <a:pt x="74" y="9"/>
                    </a:lnTo>
                    <a:lnTo>
                      <a:pt x="74" y="11"/>
                    </a:lnTo>
                    <a:lnTo>
                      <a:pt x="72" y="13"/>
                    </a:lnTo>
                    <a:lnTo>
                      <a:pt x="69" y="14"/>
                    </a:lnTo>
                    <a:lnTo>
                      <a:pt x="67" y="16"/>
                    </a:lnTo>
                    <a:lnTo>
                      <a:pt x="65" y="17"/>
                    </a:lnTo>
                    <a:lnTo>
                      <a:pt x="64" y="19"/>
                    </a:lnTo>
                    <a:lnTo>
                      <a:pt x="64" y="22"/>
                    </a:lnTo>
                    <a:lnTo>
                      <a:pt x="65" y="25"/>
                    </a:lnTo>
                    <a:lnTo>
                      <a:pt x="66" y="27"/>
                    </a:lnTo>
                    <a:lnTo>
                      <a:pt x="66" y="29"/>
                    </a:lnTo>
                    <a:lnTo>
                      <a:pt x="66" y="32"/>
                    </a:lnTo>
                    <a:lnTo>
                      <a:pt x="69" y="33"/>
                    </a:lnTo>
                    <a:lnTo>
                      <a:pt x="68" y="35"/>
                    </a:lnTo>
                    <a:lnTo>
                      <a:pt x="68" y="37"/>
                    </a:lnTo>
                    <a:lnTo>
                      <a:pt x="68" y="40"/>
                    </a:lnTo>
                    <a:lnTo>
                      <a:pt x="69" y="42"/>
                    </a:lnTo>
                    <a:lnTo>
                      <a:pt x="72" y="42"/>
                    </a:lnTo>
                    <a:lnTo>
                      <a:pt x="73" y="44"/>
                    </a:lnTo>
                    <a:lnTo>
                      <a:pt x="72" y="45"/>
                    </a:lnTo>
                    <a:lnTo>
                      <a:pt x="72" y="48"/>
                    </a:lnTo>
                    <a:lnTo>
                      <a:pt x="73" y="49"/>
                    </a:lnTo>
                    <a:lnTo>
                      <a:pt x="74" y="52"/>
                    </a:lnTo>
                    <a:lnTo>
                      <a:pt x="72" y="53"/>
                    </a:lnTo>
                    <a:lnTo>
                      <a:pt x="72" y="56"/>
                    </a:lnTo>
                    <a:lnTo>
                      <a:pt x="72" y="58"/>
                    </a:lnTo>
                    <a:lnTo>
                      <a:pt x="73" y="60"/>
                    </a:lnTo>
                    <a:lnTo>
                      <a:pt x="71" y="63"/>
                    </a:lnTo>
                    <a:lnTo>
                      <a:pt x="69" y="64"/>
                    </a:lnTo>
                    <a:lnTo>
                      <a:pt x="67" y="63"/>
                    </a:lnTo>
                    <a:lnTo>
                      <a:pt x="65" y="62"/>
                    </a:lnTo>
                    <a:lnTo>
                      <a:pt x="62" y="61"/>
                    </a:lnTo>
                    <a:lnTo>
                      <a:pt x="60" y="61"/>
                    </a:lnTo>
                    <a:lnTo>
                      <a:pt x="58" y="63"/>
                    </a:lnTo>
                    <a:lnTo>
                      <a:pt x="56" y="62"/>
                    </a:lnTo>
                    <a:lnTo>
                      <a:pt x="54" y="62"/>
                    </a:lnTo>
                    <a:lnTo>
                      <a:pt x="52" y="60"/>
                    </a:lnTo>
                    <a:lnTo>
                      <a:pt x="50" y="59"/>
                    </a:lnTo>
                    <a:lnTo>
                      <a:pt x="47" y="59"/>
                    </a:lnTo>
                    <a:lnTo>
                      <a:pt x="46" y="57"/>
                    </a:lnTo>
                    <a:lnTo>
                      <a:pt x="45" y="55"/>
                    </a:lnTo>
                    <a:lnTo>
                      <a:pt x="45" y="53"/>
                    </a:lnTo>
                    <a:lnTo>
                      <a:pt x="43" y="52"/>
                    </a:lnTo>
                    <a:lnTo>
                      <a:pt x="41" y="51"/>
                    </a:lnTo>
                    <a:lnTo>
                      <a:pt x="42" y="49"/>
                    </a:lnTo>
                    <a:lnTo>
                      <a:pt x="42" y="46"/>
                    </a:lnTo>
                    <a:lnTo>
                      <a:pt x="42" y="44"/>
                    </a:lnTo>
                    <a:lnTo>
                      <a:pt x="39" y="43"/>
                    </a:lnTo>
                    <a:lnTo>
                      <a:pt x="37" y="44"/>
                    </a:lnTo>
                    <a:lnTo>
                      <a:pt x="35" y="45"/>
                    </a:lnTo>
                    <a:lnTo>
                      <a:pt x="32" y="45"/>
                    </a:lnTo>
                    <a:lnTo>
                      <a:pt x="30" y="46"/>
                    </a:lnTo>
                    <a:lnTo>
                      <a:pt x="28" y="47"/>
                    </a:lnTo>
                    <a:lnTo>
                      <a:pt x="25" y="46"/>
                    </a:lnTo>
                    <a:lnTo>
                      <a:pt x="23" y="46"/>
                    </a:lnTo>
                    <a:lnTo>
                      <a:pt x="21" y="46"/>
                    </a:lnTo>
                    <a:lnTo>
                      <a:pt x="18" y="46"/>
                    </a:lnTo>
                    <a:lnTo>
                      <a:pt x="16" y="47"/>
                    </a:lnTo>
                    <a:lnTo>
                      <a:pt x="14" y="48"/>
                    </a:lnTo>
                    <a:lnTo>
                      <a:pt x="12" y="49"/>
                    </a:lnTo>
                    <a:lnTo>
                      <a:pt x="8" y="51"/>
                    </a:lnTo>
                    <a:lnTo>
                      <a:pt x="6" y="52"/>
                    </a:lnTo>
                    <a:lnTo>
                      <a:pt x="4" y="48"/>
                    </a:lnTo>
                    <a:lnTo>
                      <a:pt x="8" y="44"/>
                    </a:lnTo>
                    <a:lnTo>
                      <a:pt x="10" y="43"/>
                    </a:lnTo>
                    <a:lnTo>
                      <a:pt x="10" y="41"/>
                    </a:lnTo>
                    <a:lnTo>
                      <a:pt x="9" y="39"/>
                    </a:lnTo>
                    <a:lnTo>
                      <a:pt x="8" y="37"/>
                    </a:lnTo>
                    <a:lnTo>
                      <a:pt x="6" y="35"/>
                    </a:lnTo>
                    <a:lnTo>
                      <a:pt x="0" y="31"/>
                    </a:lnTo>
                    <a:lnTo>
                      <a:pt x="1" y="29"/>
                    </a:lnTo>
                    <a:lnTo>
                      <a:pt x="1" y="27"/>
                    </a:lnTo>
                    <a:lnTo>
                      <a:pt x="2" y="24"/>
                    </a:lnTo>
                    <a:lnTo>
                      <a:pt x="3" y="22"/>
                    </a:lnTo>
                    <a:lnTo>
                      <a:pt x="6" y="21"/>
                    </a:lnTo>
                    <a:lnTo>
                      <a:pt x="8" y="21"/>
                    </a:lnTo>
                    <a:lnTo>
                      <a:pt x="14" y="22"/>
                    </a:lnTo>
                    <a:lnTo>
                      <a:pt x="15" y="20"/>
                    </a:lnTo>
                    <a:lnTo>
                      <a:pt x="15" y="17"/>
                    </a:lnTo>
                    <a:lnTo>
                      <a:pt x="16" y="15"/>
                    </a:lnTo>
                    <a:lnTo>
                      <a:pt x="18" y="14"/>
                    </a:lnTo>
                    <a:lnTo>
                      <a:pt x="20" y="15"/>
                    </a:lnTo>
                    <a:lnTo>
                      <a:pt x="22" y="14"/>
                    </a:lnTo>
                    <a:close/>
                  </a:path>
                </a:pathLst>
              </a:custGeom>
              <a:solidFill>
                <a:srgbClr val="7EA3B2"/>
              </a:solidFill>
              <a:ln w="19050">
                <a:solidFill>
                  <a:srgbClr val="000000"/>
                </a:solidFill>
                <a:prstDash val="solid"/>
                <a:round/>
                <a:headEnd/>
                <a:tailEnd/>
              </a:ln>
            </p:spPr>
            <p:txBody>
              <a:bodyPr/>
              <a:lstStyle/>
              <a:p>
                <a:endParaRPr lang="en-GB"/>
              </a:p>
            </p:txBody>
          </p:sp>
          <p:sp>
            <p:nvSpPr>
              <p:cNvPr id="34" name="Freeform 1694">
                <a:extLst>
                  <a:ext uri="{FF2B5EF4-FFF2-40B4-BE49-F238E27FC236}">
                    <a16:creationId xmlns:a16="http://schemas.microsoft.com/office/drawing/2014/main" id="{4BA44CC5-930A-4A41-84BE-8D5FE3B33169}"/>
                  </a:ext>
                </a:extLst>
              </p:cNvPr>
              <p:cNvSpPr>
                <a:spLocks/>
              </p:cNvSpPr>
              <p:nvPr/>
            </p:nvSpPr>
            <p:spPr bwMode="auto">
              <a:xfrm>
                <a:off x="59" y="52"/>
                <a:ext cx="81" cy="83"/>
              </a:xfrm>
              <a:custGeom>
                <a:avLst/>
                <a:gdLst>
                  <a:gd name="T0" fmla="*/ 2 w 81"/>
                  <a:gd name="T1" fmla="*/ 27 h 83"/>
                  <a:gd name="T2" fmla="*/ 7 w 81"/>
                  <a:gd name="T3" fmla="*/ 25 h 83"/>
                  <a:gd name="T4" fmla="*/ 11 w 81"/>
                  <a:gd name="T5" fmla="*/ 24 h 83"/>
                  <a:gd name="T6" fmla="*/ 15 w 81"/>
                  <a:gd name="T7" fmla="*/ 22 h 83"/>
                  <a:gd name="T8" fmla="*/ 19 w 81"/>
                  <a:gd name="T9" fmla="*/ 20 h 83"/>
                  <a:gd name="T10" fmla="*/ 24 w 81"/>
                  <a:gd name="T11" fmla="*/ 17 h 83"/>
                  <a:gd name="T12" fmla="*/ 29 w 81"/>
                  <a:gd name="T13" fmla="*/ 14 h 83"/>
                  <a:gd name="T14" fmla="*/ 33 w 81"/>
                  <a:gd name="T15" fmla="*/ 12 h 83"/>
                  <a:gd name="T16" fmla="*/ 37 w 81"/>
                  <a:gd name="T17" fmla="*/ 10 h 83"/>
                  <a:gd name="T18" fmla="*/ 41 w 81"/>
                  <a:gd name="T19" fmla="*/ 8 h 83"/>
                  <a:gd name="T20" fmla="*/ 44 w 81"/>
                  <a:gd name="T21" fmla="*/ 4 h 83"/>
                  <a:gd name="T22" fmla="*/ 48 w 81"/>
                  <a:gd name="T23" fmla="*/ 2 h 83"/>
                  <a:gd name="T24" fmla="*/ 52 w 81"/>
                  <a:gd name="T25" fmla="*/ 0 h 83"/>
                  <a:gd name="T26" fmla="*/ 57 w 81"/>
                  <a:gd name="T27" fmla="*/ 2 h 83"/>
                  <a:gd name="T28" fmla="*/ 58 w 81"/>
                  <a:gd name="T29" fmla="*/ 8 h 83"/>
                  <a:gd name="T30" fmla="*/ 61 w 81"/>
                  <a:gd name="T31" fmla="*/ 11 h 83"/>
                  <a:gd name="T32" fmla="*/ 64 w 81"/>
                  <a:gd name="T33" fmla="*/ 15 h 83"/>
                  <a:gd name="T34" fmla="*/ 68 w 81"/>
                  <a:gd name="T35" fmla="*/ 20 h 83"/>
                  <a:gd name="T36" fmla="*/ 71 w 81"/>
                  <a:gd name="T37" fmla="*/ 24 h 83"/>
                  <a:gd name="T38" fmla="*/ 74 w 81"/>
                  <a:gd name="T39" fmla="*/ 28 h 83"/>
                  <a:gd name="T40" fmla="*/ 77 w 81"/>
                  <a:gd name="T41" fmla="*/ 31 h 83"/>
                  <a:gd name="T42" fmla="*/ 80 w 81"/>
                  <a:gd name="T43" fmla="*/ 35 h 83"/>
                  <a:gd name="T44" fmla="*/ 80 w 81"/>
                  <a:gd name="T45" fmla="*/ 39 h 83"/>
                  <a:gd name="T46" fmla="*/ 75 w 81"/>
                  <a:gd name="T47" fmla="*/ 41 h 83"/>
                  <a:gd name="T48" fmla="*/ 71 w 81"/>
                  <a:gd name="T49" fmla="*/ 42 h 83"/>
                  <a:gd name="T50" fmla="*/ 70 w 81"/>
                  <a:gd name="T51" fmla="*/ 45 h 83"/>
                  <a:gd name="T52" fmla="*/ 72 w 81"/>
                  <a:gd name="T53" fmla="*/ 49 h 83"/>
                  <a:gd name="T54" fmla="*/ 69 w 81"/>
                  <a:gd name="T55" fmla="*/ 51 h 83"/>
                  <a:gd name="T56" fmla="*/ 63 w 81"/>
                  <a:gd name="T57" fmla="*/ 50 h 83"/>
                  <a:gd name="T58" fmla="*/ 59 w 81"/>
                  <a:gd name="T59" fmla="*/ 50 h 83"/>
                  <a:gd name="T60" fmla="*/ 54 w 81"/>
                  <a:gd name="T61" fmla="*/ 54 h 83"/>
                  <a:gd name="T62" fmla="*/ 48 w 81"/>
                  <a:gd name="T63" fmla="*/ 58 h 83"/>
                  <a:gd name="T64" fmla="*/ 47 w 81"/>
                  <a:gd name="T65" fmla="*/ 61 h 83"/>
                  <a:gd name="T66" fmla="*/ 48 w 81"/>
                  <a:gd name="T67" fmla="*/ 65 h 83"/>
                  <a:gd name="T68" fmla="*/ 47 w 81"/>
                  <a:gd name="T69" fmla="*/ 69 h 83"/>
                  <a:gd name="T70" fmla="*/ 46 w 81"/>
                  <a:gd name="T71" fmla="*/ 72 h 83"/>
                  <a:gd name="T72" fmla="*/ 43 w 81"/>
                  <a:gd name="T73" fmla="*/ 78 h 83"/>
                  <a:gd name="T74" fmla="*/ 38 w 81"/>
                  <a:gd name="T75" fmla="*/ 79 h 83"/>
                  <a:gd name="T76" fmla="*/ 34 w 81"/>
                  <a:gd name="T77" fmla="*/ 77 h 83"/>
                  <a:gd name="T78" fmla="*/ 29 w 81"/>
                  <a:gd name="T79" fmla="*/ 78 h 83"/>
                  <a:gd name="T80" fmla="*/ 24 w 81"/>
                  <a:gd name="T81" fmla="*/ 81 h 83"/>
                  <a:gd name="T82" fmla="*/ 20 w 81"/>
                  <a:gd name="T83" fmla="*/ 83 h 83"/>
                  <a:gd name="T84" fmla="*/ 17 w 81"/>
                  <a:gd name="T85" fmla="*/ 82 h 83"/>
                  <a:gd name="T86" fmla="*/ 15 w 81"/>
                  <a:gd name="T87" fmla="*/ 77 h 83"/>
                  <a:gd name="T88" fmla="*/ 14 w 81"/>
                  <a:gd name="T89" fmla="*/ 73 h 83"/>
                  <a:gd name="T90" fmla="*/ 12 w 81"/>
                  <a:gd name="T91" fmla="*/ 68 h 83"/>
                  <a:gd name="T92" fmla="*/ 11 w 81"/>
                  <a:gd name="T93" fmla="*/ 64 h 83"/>
                  <a:gd name="T94" fmla="*/ 9 w 81"/>
                  <a:gd name="T95" fmla="*/ 59 h 83"/>
                  <a:gd name="T96" fmla="*/ 9 w 81"/>
                  <a:gd name="T97" fmla="*/ 55 h 83"/>
                  <a:gd name="T98" fmla="*/ 8 w 81"/>
                  <a:gd name="T99" fmla="*/ 50 h 83"/>
                  <a:gd name="T100" fmla="*/ 5 w 81"/>
                  <a:gd name="T101" fmla="*/ 47 h 83"/>
                  <a:gd name="T102" fmla="*/ 4 w 81"/>
                  <a:gd name="T103" fmla="*/ 42 h 83"/>
                  <a:gd name="T104" fmla="*/ 2 w 81"/>
                  <a:gd name="T105" fmla="*/ 38 h 83"/>
                  <a:gd name="T106" fmla="*/ 1 w 81"/>
                  <a:gd name="T107" fmla="*/ 34 h 83"/>
                  <a:gd name="T108" fmla="*/ 0 w 81"/>
                  <a:gd name="T109" fmla="*/ 3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 h="83">
                    <a:moveTo>
                      <a:pt x="0" y="27"/>
                    </a:moveTo>
                    <a:lnTo>
                      <a:pt x="2" y="27"/>
                    </a:lnTo>
                    <a:lnTo>
                      <a:pt x="4" y="26"/>
                    </a:lnTo>
                    <a:lnTo>
                      <a:pt x="7" y="25"/>
                    </a:lnTo>
                    <a:lnTo>
                      <a:pt x="9" y="25"/>
                    </a:lnTo>
                    <a:lnTo>
                      <a:pt x="11" y="24"/>
                    </a:lnTo>
                    <a:lnTo>
                      <a:pt x="13" y="23"/>
                    </a:lnTo>
                    <a:lnTo>
                      <a:pt x="15" y="22"/>
                    </a:lnTo>
                    <a:lnTo>
                      <a:pt x="17" y="22"/>
                    </a:lnTo>
                    <a:lnTo>
                      <a:pt x="19" y="20"/>
                    </a:lnTo>
                    <a:lnTo>
                      <a:pt x="21" y="19"/>
                    </a:lnTo>
                    <a:lnTo>
                      <a:pt x="24" y="17"/>
                    </a:lnTo>
                    <a:lnTo>
                      <a:pt x="27" y="15"/>
                    </a:lnTo>
                    <a:lnTo>
                      <a:pt x="29" y="14"/>
                    </a:lnTo>
                    <a:lnTo>
                      <a:pt x="31" y="14"/>
                    </a:lnTo>
                    <a:lnTo>
                      <a:pt x="33" y="12"/>
                    </a:lnTo>
                    <a:lnTo>
                      <a:pt x="35" y="11"/>
                    </a:lnTo>
                    <a:lnTo>
                      <a:pt x="37" y="10"/>
                    </a:lnTo>
                    <a:lnTo>
                      <a:pt x="40" y="9"/>
                    </a:lnTo>
                    <a:lnTo>
                      <a:pt x="41" y="8"/>
                    </a:lnTo>
                    <a:lnTo>
                      <a:pt x="42" y="6"/>
                    </a:lnTo>
                    <a:lnTo>
                      <a:pt x="44" y="4"/>
                    </a:lnTo>
                    <a:lnTo>
                      <a:pt x="46" y="3"/>
                    </a:lnTo>
                    <a:lnTo>
                      <a:pt x="48" y="2"/>
                    </a:lnTo>
                    <a:lnTo>
                      <a:pt x="50" y="1"/>
                    </a:lnTo>
                    <a:lnTo>
                      <a:pt x="52" y="0"/>
                    </a:lnTo>
                    <a:lnTo>
                      <a:pt x="55" y="2"/>
                    </a:lnTo>
                    <a:lnTo>
                      <a:pt x="57" y="2"/>
                    </a:lnTo>
                    <a:lnTo>
                      <a:pt x="58" y="4"/>
                    </a:lnTo>
                    <a:lnTo>
                      <a:pt x="58" y="8"/>
                    </a:lnTo>
                    <a:lnTo>
                      <a:pt x="60" y="10"/>
                    </a:lnTo>
                    <a:lnTo>
                      <a:pt x="61" y="11"/>
                    </a:lnTo>
                    <a:lnTo>
                      <a:pt x="63" y="14"/>
                    </a:lnTo>
                    <a:lnTo>
                      <a:pt x="64" y="15"/>
                    </a:lnTo>
                    <a:lnTo>
                      <a:pt x="66" y="17"/>
                    </a:lnTo>
                    <a:lnTo>
                      <a:pt x="68" y="20"/>
                    </a:lnTo>
                    <a:lnTo>
                      <a:pt x="69" y="22"/>
                    </a:lnTo>
                    <a:lnTo>
                      <a:pt x="71" y="24"/>
                    </a:lnTo>
                    <a:lnTo>
                      <a:pt x="73" y="26"/>
                    </a:lnTo>
                    <a:lnTo>
                      <a:pt x="74" y="28"/>
                    </a:lnTo>
                    <a:lnTo>
                      <a:pt x="75" y="29"/>
                    </a:lnTo>
                    <a:lnTo>
                      <a:pt x="77" y="31"/>
                    </a:lnTo>
                    <a:lnTo>
                      <a:pt x="78" y="33"/>
                    </a:lnTo>
                    <a:lnTo>
                      <a:pt x="80" y="35"/>
                    </a:lnTo>
                    <a:lnTo>
                      <a:pt x="81" y="37"/>
                    </a:lnTo>
                    <a:lnTo>
                      <a:pt x="80" y="39"/>
                    </a:lnTo>
                    <a:lnTo>
                      <a:pt x="77" y="40"/>
                    </a:lnTo>
                    <a:lnTo>
                      <a:pt x="75" y="41"/>
                    </a:lnTo>
                    <a:lnTo>
                      <a:pt x="73" y="42"/>
                    </a:lnTo>
                    <a:lnTo>
                      <a:pt x="71" y="42"/>
                    </a:lnTo>
                    <a:lnTo>
                      <a:pt x="69" y="43"/>
                    </a:lnTo>
                    <a:lnTo>
                      <a:pt x="70" y="45"/>
                    </a:lnTo>
                    <a:lnTo>
                      <a:pt x="72" y="47"/>
                    </a:lnTo>
                    <a:lnTo>
                      <a:pt x="72" y="49"/>
                    </a:lnTo>
                    <a:lnTo>
                      <a:pt x="73" y="51"/>
                    </a:lnTo>
                    <a:lnTo>
                      <a:pt x="69" y="51"/>
                    </a:lnTo>
                    <a:lnTo>
                      <a:pt x="65" y="51"/>
                    </a:lnTo>
                    <a:lnTo>
                      <a:pt x="63" y="50"/>
                    </a:lnTo>
                    <a:lnTo>
                      <a:pt x="61" y="50"/>
                    </a:lnTo>
                    <a:lnTo>
                      <a:pt x="59" y="50"/>
                    </a:lnTo>
                    <a:lnTo>
                      <a:pt x="56" y="52"/>
                    </a:lnTo>
                    <a:lnTo>
                      <a:pt x="54" y="54"/>
                    </a:lnTo>
                    <a:lnTo>
                      <a:pt x="51" y="57"/>
                    </a:lnTo>
                    <a:lnTo>
                      <a:pt x="48" y="58"/>
                    </a:lnTo>
                    <a:lnTo>
                      <a:pt x="47" y="59"/>
                    </a:lnTo>
                    <a:lnTo>
                      <a:pt x="47" y="61"/>
                    </a:lnTo>
                    <a:lnTo>
                      <a:pt x="48" y="63"/>
                    </a:lnTo>
                    <a:lnTo>
                      <a:pt x="48" y="65"/>
                    </a:lnTo>
                    <a:lnTo>
                      <a:pt x="49" y="67"/>
                    </a:lnTo>
                    <a:lnTo>
                      <a:pt x="47" y="69"/>
                    </a:lnTo>
                    <a:lnTo>
                      <a:pt x="45" y="70"/>
                    </a:lnTo>
                    <a:lnTo>
                      <a:pt x="46" y="72"/>
                    </a:lnTo>
                    <a:lnTo>
                      <a:pt x="44" y="75"/>
                    </a:lnTo>
                    <a:lnTo>
                      <a:pt x="43" y="78"/>
                    </a:lnTo>
                    <a:lnTo>
                      <a:pt x="42" y="80"/>
                    </a:lnTo>
                    <a:lnTo>
                      <a:pt x="38" y="79"/>
                    </a:lnTo>
                    <a:lnTo>
                      <a:pt x="36" y="78"/>
                    </a:lnTo>
                    <a:lnTo>
                      <a:pt x="34" y="77"/>
                    </a:lnTo>
                    <a:lnTo>
                      <a:pt x="31" y="78"/>
                    </a:lnTo>
                    <a:lnTo>
                      <a:pt x="29" y="78"/>
                    </a:lnTo>
                    <a:lnTo>
                      <a:pt x="26" y="80"/>
                    </a:lnTo>
                    <a:lnTo>
                      <a:pt x="24" y="81"/>
                    </a:lnTo>
                    <a:lnTo>
                      <a:pt x="22" y="82"/>
                    </a:lnTo>
                    <a:lnTo>
                      <a:pt x="20" y="83"/>
                    </a:lnTo>
                    <a:lnTo>
                      <a:pt x="18" y="83"/>
                    </a:lnTo>
                    <a:lnTo>
                      <a:pt x="17" y="82"/>
                    </a:lnTo>
                    <a:lnTo>
                      <a:pt x="16" y="80"/>
                    </a:lnTo>
                    <a:lnTo>
                      <a:pt x="15" y="77"/>
                    </a:lnTo>
                    <a:lnTo>
                      <a:pt x="15" y="75"/>
                    </a:lnTo>
                    <a:lnTo>
                      <a:pt x="14" y="73"/>
                    </a:lnTo>
                    <a:lnTo>
                      <a:pt x="13" y="70"/>
                    </a:lnTo>
                    <a:lnTo>
                      <a:pt x="12" y="68"/>
                    </a:lnTo>
                    <a:lnTo>
                      <a:pt x="12" y="66"/>
                    </a:lnTo>
                    <a:lnTo>
                      <a:pt x="11" y="64"/>
                    </a:lnTo>
                    <a:lnTo>
                      <a:pt x="10" y="61"/>
                    </a:lnTo>
                    <a:lnTo>
                      <a:pt x="9" y="59"/>
                    </a:lnTo>
                    <a:lnTo>
                      <a:pt x="9" y="57"/>
                    </a:lnTo>
                    <a:lnTo>
                      <a:pt x="9" y="55"/>
                    </a:lnTo>
                    <a:lnTo>
                      <a:pt x="8" y="52"/>
                    </a:lnTo>
                    <a:lnTo>
                      <a:pt x="8" y="50"/>
                    </a:lnTo>
                    <a:lnTo>
                      <a:pt x="7" y="48"/>
                    </a:lnTo>
                    <a:lnTo>
                      <a:pt x="5" y="47"/>
                    </a:lnTo>
                    <a:lnTo>
                      <a:pt x="5" y="45"/>
                    </a:lnTo>
                    <a:lnTo>
                      <a:pt x="4" y="42"/>
                    </a:lnTo>
                    <a:lnTo>
                      <a:pt x="3" y="41"/>
                    </a:lnTo>
                    <a:lnTo>
                      <a:pt x="2" y="38"/>
                    </a:lnTo>
                    <a:lnTo>
                      <a:pt x="1" y="36"/>
                    </a:lnTo>
                    <a:lnTo>
                      <a:pt x="1" y="34"/>
                    </a:lnTo>
                    <a:lnTo>
                      <a:pt x="1" y="32"/>
                    </a:lnTo>
                    <a:lnTo>
                      <a:pt x="0" y="30"/>
                    </a:lnTo>
                    <a:lnTo>
                      <a:pt x="0" y="27"/>
                    </a:lnTo>
                    <a:close/>
                  </a:path>
                </a:pathLst>
              </a:custGeom>
              <a:solidFill>
                <a:srgbClr val="7EA3B2"/>
              </a:solidFill>
              <a:ln w="19050">
                <a:solidFill>
                  <a:srgbClr val="000000"/>
                </a:solidFill>
                <a:prstDash val="solid"/>
                <a:round/>
                <a:headEnd/>
                <a:tailEnd/>
              </a:ln>
            </p:spPr>
            <p:txBody>
              <a:bodyPr/>
              <a:lstStyle/>
              <a:p>
                <a:endParaRPr lang="en-GB"/>
              </a:p>
            </p:txBody>
          </p:sp>
          <p:sp>
            <p:nvSpPr>
              <p:cNvPr id="35" name="Freeform 1695">
                <a:extLst>
                  <a:ext uri="{FF2B5EF4-FFF2-40B4-BE49-F238E27FC236}">
                    <a16:creationId xmlns:a16="http://schemas.microsoft.com/office/drawing/2014/main" id="{A96AA409-1CCF-4222-AE1B-42861BC5E850}"/>
                  </a:ext>
                </a:extLst>
              </p:cNvPr>
              <p:cNvSpPr>
                <a:spLocks/>
              </p:cNvSpPr>
              <p:nvPr/>
            </p:nvSpPr>
            <p:spPr bwMode="auto">
              <a:xfrm>
                <a:off x="117" y="22"/>
                <a:ext cx="103" cy="109"/>
              </a:xfrm>
              <a:custGeom>
                <a:avLst/>
                <a:gdLst>
                  <a:gd name="T0" fmla="*/ 64 w 103"/>
                  <a:gd name="T1" fmla="*/ 5 h 109"/>
                  <a:gd name="T2" fmla="*/ 70 w 103"/>
                  <a:gd name="T3" fmla="*/ 2 h 109"/>
                  <a:gd name="T4" fmla="*/ 71 w 103"/>
                  <a:gd name="T5" fmla="*/ 7 h 109"/>
                  <a:gd name="T6" fmla="*/ 82 w 103"/>
                  <a:gd name="T7" fmla="*/ 11 h 109"/>
                  <a:gd name="T8" fmla="*/ 89 w 103"/>
                  <a:gd name="T9" fmla="*/ 14 h 109"/>
                  <a:gd name="T10" fmla="*/ 90 w 103"/>
                  <a:gd name="T11" fmla="*/ 21 h 109"/>
                  <a:gd name="T12" fmla="*/ 94 w 103"/>
                  <a:gd name="T13" fmla="*/ 25 h 109"/>
                  <a:gd name="T14" fmla="*/ 100 w 103"/>
                  <a:gd name="T15" fmla="*/ 32 h 109"/>
                  <a:gd name="T16" fmla="*/ 103 w 103"/>
                  <a:gd name="T17" fmla="*/ 37 h 109"/>
                  <a:gd name="T18" fmla="*/ 101 w 103"/>
                  <a:gd name="T19" fmla="*/ 44 h 109"/>
                  <a:gd name="T20" fmla="*/ 95 w 103"/>
                  <a:gd name="T21" fmla="*/ 51 h 109"/>
                  <a:gd name="T22" fmla="*/ 97 w 103"/>
                  <a:gd name="T23" fmla="*/ 57 h 109"/>
                  <a:gd name="T24" fmla="*/ 96 w 103"/>
                  <a:gd name="T25" fmla="*/ 64 h 109"/>
                  <a:gd name="T26" fmla="*/ 91 w 103"/>
                  <a:gd name="T27" fmla="*/ 67 h 109"/>
                  <a:gd name="T28" fmla="*/ 87 w 103"/>
                  <a:gd name="T29" fmla="*/ 64 h 109"/>
                  <a:gd name="T30" fmla="*/ 87 w 103"/>
                  <a:gd name="T31" fmla="*/ 73 h 109"/>
                  <a:gd name="T32" fmla="*/ 88 w 103"/>
                  <a:gd name="T33" fmla="*/ 79 h 109"/>
                  <a:gd name="T34" fmla="*/ 83 w 103"/>
                  <a:gd name="T35" fmla="*/ 83 h 109"/>
                  <a:gd name="T36" fmla="*/ 80 w 103"/>
                  <a:gd name="T37" fmla="*/ 92 h 109"/>
                  <a:gd name="T38" fmla="*/ 74 w 103"/>
                  <a:gd name="T39" fmla="*/ 96 h 109"/>
                  <a:gd name="T40" fmla="*/ 70 w 103"/>
                  <a:gd name="T41" fmla="*/ 101 h 109"/>
                  <a:gd name="T42" fmla="*/ 65 w 103"/>
                  <a:gd name="T43" fmla="*/ 105 h 109"/>
                  <a:gd name="T44" fmla="*/ 60 w 103"/>
                  <a:gd name="T45" fmla="*/ 108 h 109"/>
                  <a:gd name="T46" fmla="*/ 53 w 103"/>
                  <a:gd name="T47" fmla="*/ 106 h 109"/>
                  <a:gd name="T48" fmla="*/ 49 w 103"/>
                  <a:gd name="T49" fmla="*/ 100 h 109"/>
                  <a:gd name="T50" fmla="*/ 45 w 103"/>
                  <a:gd name="T51" fmla="*/ 95 h 109"/>
                  <a:gd name="T52" fmla="*/ 39 w 103"/>
                  <a:gd name="T53" fmla="*/ 93 h 109"/>
                  <a:gd name="T54" fmla="*/ 34 w 103"/>
                  <a:gd name="T55" fmla="*/ 97 h 109"/>
                  <a:gd name="T56" fmla="*/ 32 w 103"/>
                  <a:gd name="T57" fmla="*/ 91 h 109"/>
                  <a:gd name="T58" fmla="*/ 32 w 103"/>
                  <a:gd name="T59" fmla="*/ 84 h 109"/>
                  <a:gd name="T60" fmla="*/ 32 w 103"/>
                  <a:gd name="T61" fmla="*/ 79 h 109"/>
                  <a:gd name="T62" fmla="*/ 26 w 103"/>
                  <a:gd name="T63" fmla="*/ 71 h 109"/>
                  <a:gd name="T64" fmla="*/ 22 w 103"/>
                  <a:gd name="T65" fmla="*/ 65 h 109"/>
                  <a:gd name="T66" fmla="*/ 17 w 103"/>
                  <a:gd name="T67" fmla="*/ 59 h 109"/>
                  <a:gd name="T68" fmla="*/ 13 w 103"/>
                  <a:gd name="T69" fmla="*/ 54 h 109"/>
                  <a:gd name="T70" fmla="*/ 8 w 103"/>
                  <a:gd name="T71" fmla="*/ 47 h 109"/>
                  <a:gd name="T72" fmla="*/ 3 w 103"/>
                  <a:gd name="T73" fmla="*/ 41 h 109"/>
                  <a:gd name="T74" fmla="*/ 0 w 103"/>
                  <a:gd name="T75" fmla="*/ 34 h 109"/>
                  <a:gd name="T76" fmla="*/ 9 w 103"/>
                  <a:gd name="T77" fmla="*/ 33 h 109"/>
                  <a:gd name="T78" fmla="*/ 17 w 103"/>
                  <a:gd name="T79" fmla="*/ 31 h 109"/>
                  <a:gd name="T80" fmla="*/ 22 w 103"/>
                  <a:gd name="T81" fmla="*/ 27 h 109"/>
                  <a:gd name="T82" fmla="*/ 27 w 103"/>
                  <a:gd name="T83" fmla="*/ 27 h 109"/>
                  <a:gd name="T84" fmla="*/ 31 w 103"/>
                  <a:gd name="T85" fmla="*/ 23 h 109"/>
                  <a:gd name="T86" fmla="*/ 32 w 103"/>
                  <a:gd name="T87" fmla="*/ 14 h 109"/>
                  <a:gd name="T88" fmla="*/ 39 w 103"/>
                  <a:gd name="T89" fmla="*/ 13 h 109"/>
                  <a:gd name="T90" fmla="*/ 45 w 103"/>
                  <a:gd name="T91" fmla="*/ 11 h 109"/>
                  <a:gd name="T92" fmla="*/ 52 w 103"/>
                  <a:gd name="T93" fmla="*/ 9 h 109"/>
                  <a:gd name="T94" fmla="*/ 55 w 103"/>
                  <a:gd name="T95" fmla="*/ 3 h 109"/>
                  <a:gd name="T96" fmla="*/ 61 w 103"/>
                  <a:gd name="T9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109">
                    <a:moveTo>
                      <a:pt x="61" y="0"/>
                    </a:moveTo>
                    <a:lnTo>
                      <a:pt x="64" y="2"/>
                    </a:lnTo>
                    <a:lnTo>
                      <a:pt x="64" y="5"/>
                    </a:lnTo>
                    <a:lnTo>
                      <a:pt x="67" y="6"/>
                    </a:lnTo>
                    <a:lnTo>
                      <a:pt x="68" y="4"/>
                    </a:lnTo>
                    <a:lnTo>
                      <a:pt x="70" y="2"/>
                    </a:lnTo>
                    <a:lnTo>
                      <a:pt x="72" y="1"/>
                    </a:lnTo>
                    <a:lnTo>
                      <a:pt x="71" y="4"/>
                    </a:lnTo>
                    <a:lnTo>
                      <a:pt x="71" y="7"/>
                    </a:lnTo>
                    <a:lnTo>
                      <a:pt x="75" y="9"/>
                    </a:lnTo>
                    <a:lnTo>
                      <a:pt x="78" y="9"/>
                    </a:lnTo>
                    <a:lnTo>
                      <a:pt x="82" y="11"/>
                    </a:lnTo>
                    <a:lnTo>
                      <a:pt x="84" y="12"/>
                    </a:lnTo>
                    <a:lnTo>
                      <a:pt x="87" y="13"/>
                    </a:lnTo>
                    <a:lnTo>
                      <a:pt x="89" y="14"/>
                    </a:lnTo>
                    <a:lnTo>
                      <a:pt x="89" y="17"/>
                    </a:lnTo>
                    <a:lnTo>
                      <a:pt x="91" y="19"/>
                    </a:lnTo>
                    <a:lnTo>
                      <a:pt x="90" y="21"/>
                    </a:lnTo>
                    <a:lnTo>
                      <a:pt x="90" y="23"/>
                    </a:lnTo>
                    <a:lnTo>
                      <a:pt x="92" y="24"/>
                    </a:lnTo>
                    <a:lnTo>
                      <a:pt x="94" y="25"/>
                    </a:lnTo>
                    <a:lnTo>
                      <a:pt x="96" y="29"/>
                    </a:lnTo>
                    <a:lnTo>
                      <a:pt x="98" y="30"/>
                    </a:lnTo>
                    <a:lnTo>
                      <a:pt x="100" y="32"/>
                    </a:lnTo>
                    <a:lnTo>
                      <a:pt x="101" y="34"/>
                    </a:lnTo>
                    <a:lnTo>
                      <a:pt x="103" y="35"/>
                    </a:lnTo>
                    <a:lnTo>
                      <a:pt x="103" y="37"/>
                    </a:lnTo>
                    <a:lnTo>
                      <a:pt x="102" y="39"/>
                    </a:lnTo>
                    <a:lnTo>
                      <a:pt x="102" y="42"/>
                    </a:lnTo>
                    <a:lnTo>
                      <a:pt x="101" y="44"/>
                    </a:lnTo>
                    <a:lnTo>
                      <a:pt x="100" y="46"/>
                    </a:lnTo>
                    <a:lnTo>
                      <a:pt x="97" y="50"/>
                    </a:lnTo>
                    <a:lnTo>
                      <a:pt x="95" y="51"/>
                    </a:lnTo>
                    <a:lnTo>
                      <a:pt x="97" y="54"/>
                    </a:lnTo>
                    <a:lnTo>
                      <a:pt x="99" y="56"/>
                    </a:lnTo>
                    <a:lnTo>
                      <a:pt x="97" y="57"/>
                    </a:lnTo>
                    <a:lnTo>
                      <a:pt x="96" y="60"/>
                    </a:lnTo>
                    <a:lnTo>
                      <a:pt x="97" y="62"/>
                    </a:lnTo>
                    <a:lnTo>
                      <a:pt x="96" y="64"/>
                    </a:lnTo>
                    <a:lnTo>
                      <a:pt x="95" y="66"/>
                    </a:lnTo>
                    <a:lnTo>
                      <a:pt x="93" y="67"/>
                    </a:lnTo>
                    <a:lnTo>
                      <a:pt x="91" y="67"/>
                    </a:lnTo>
                    <a:lnTo>
                      <a:pt x="90" y="65"/>
                    </a:lnTo>
                    <a:lnTo>
                      <a:pt x="90" y="62"/>
                    </a:lnTo>
                    <a:lnTo>
                      <a:pt x="87" y="64"/>
                    </a:lnTo>
                    <a:lnTo>
                      <a:pt x="85" y="68"/>
                    </a:lnTo>
                    <a:lnTo>
                      <a:pt x="86" y="70"/>
                    </a:lnTo>
                    <a:lnTo>
                      <a:pt x="87" y="73"/>
                    </a:lnTo>
                    <a:lnTo>
                      <a:pt x="87" y="75"/>
                    </a:lnTo>
                    <a:lnTo>
                      <a:pt x="87" y="77"/>
                    </a:lnTo>
                    <a:lnTo>
                      <a:pt x="88" y="79"/>
                    </a:lnTo>
                    <a:lnTo>
                      <a:pt x="87" y="81"/>
                    </a:lnTo>
                    <a:lnTo>
                      <a:pt x="85" y="81"/>
                    </a:lnTo>
                    <a:lnTo>
                      <a:pt x="83" y="83"/>
                    </a:lnTo>
                    <a:lnTo>
                      <a:pt x="83" y="85"/>
                    </a:lnTo>
                    <a:lnTo>
                      <a:pt x="82" y="88"/>
                    </a:lnTo>
                    <a:lnTo>
                      <a:pt x="80" y="92"/>
                    </a:lnTo>
                    <a:lnTo>
                      <a:pt x="78" y="95"/>
                    </a:lnTo>
                    <a:lnTo>
                      <a:pt x="76" y="95"/>
                    </a:lnTo>
                    <a:lnTo>
                      <a:pt x="74" y="96"/>
                    </a:lnTo>
                    <a:lnTo>
                      <a:pt x="72" y="98"/>
                    </a:lnTo>
                    <a:lnTo>
                      <a:pt x="70" y="99"/>
                    </a:lnTo>
                    <a:lnTo>
                      <a:pt x="70" y="101"/>
                    </a:lnTo>
                    <a:lnTo>
                      <a:pt x="69" y="103"/>
                    </a:lnTo>
                    <a:lnTo>
                      <a:pt x="67" y="104"/>
                    </a:lnTo>
                    <a:lnTo>
                      <a:pt x="65" y="105"/>
                    </a:lnTo>
                    <a:lnTo>
                      <a:pt x="64" y="107"/>
                    </a:lnTo>
                    <a:lnTo>
                      <a:pt x="62" y="108"/>
                    </a:lnTo>
                    <a:lnTo>
                      <a:pt x="60" y="108"/>
                    </a:lnTo>
                    <a:lnTo>
                      <a:pt x="58" y="108"/>
                    </a:lnTo>
                    <a:lnTo>
                      <a:pt x="56" y="109"/>
                    </a:lnTo>
                    <a:lnTo>
                      <a:pt x="53" y="106"/>
                    </a:lnTo>
                    <a:lnTo>
                      <a:pt x="52" y="103"/>
                    </a:lnTo>
                    <a:lnTo>
                      <a:pt x="50" y="102"/>
                    </a:lnTo>
                    <a:lnTo>
                      <a:pt x="49" y="100"/>
                    </a:lnTo>
                    <a:lnTo>
                      <a:pt x="48" y="98"/>
                    </a:lnTo>
                    <a:lnTo>
                      <a:pt x="46" y="97"/>
                    </a:lnTo>
                    <a:lnTo>
                      <a:pt x="45" y="95"/>
                    </a:lnTo>
                    <a:lnTo>
                      <a:pt x="43" y="93"/>
                    </a:lnTo>
                    <a:lnTo>
                      <a:pt x="40" y="93"/>
                    </a:lnTo>
                    <a:lnTo>
                      <a:pt x="39" y="93"/>
                    </a:lnTo>
                    <a:lnTo>
                      <a:pt x="36" y="94"/>
                    </a:lnTo>
                    <a:lnTo>
                      <a:pt x="36" y="96"/>
                    </a:lnTo>
                    <a:lnTo>
                      <a:pt x="34" y="97"/>
                    </a:lnTo>
                    <a:lnTo>
                      <a:pt x="33" y="95"/>
                    </a:lnTo>
                    <a:lnTo>
                      <a:pt x="33" y="93"/>
                    </a:lnTo>
                    <a:lnTo>
                      <a:pt x="32" y="91"/>
                    </a:lnTo>
                    <a:lnTo>
                      <a:pt x="32" y="88"/>
                    </a:lnTo>
                    <a:lnTo>
                      <a:pt x="31" y="86"/>
                    </a:lnTo>
                    <a:lnTo>
                      <a:pt x="32" y="84"/>
                    </a:lnTo>
                    <a:lnTo>
                      <a:pt x="34" y="83"/>
                    </a:lnTo>
                    <a:lnTo>
                      <a:pt x="34" y="80"/>
                    </a:lnTo>
                    <a:lnTo>
                      <a:pt x="32" y="79"/>
                    </a:lnTo>
                    <a:lnTo>
                      <a:pt x="29" y="75"/>
                    </a:lnTo>
                    <a:lnTo>
                      <a:pt x="28" y="73"/>
                    </a:lnTo>
                    <a:lnTo>
                      <a:pt x="26" y="71"/>
                    </a:lnTo>
                    <a:lnTo>
                      <a:pt x="25" y="69"/>
                    </a:lnTo>
                    <a:lnTo>
                      <a:pt x="23" y="67"/>
                    </a:lnTo>
                    <a:lnTo>
                      <a:pt x="22" y="65"/>
                    </a:lnTo>
                    <a:lnTo>
                      <a:pt x="20" y="63"/>
                    </a:lnTo>
                    <a:lnTo>
                      <a:pt x="19" y="61"/>
                    </a:lnTo>
                    <a:lnTo>
                      <a:pt x="17" y="59"/>
                    </a:lnTo>
                    <a:lnTo>
                      <a:pt x="16" y="58"/>
                    </a:lnTo>
                    <a:lnTo>
                      <a:pt x="15" y="56"/>
                    </a:lnTo>
                    <a:lnTo>
                      <a:pt x="13" y="54"/>
                    </a:lnTo>
                    <a:lnTo>
                      <a:pt x="11" y="52"/>
                    </a:lnTo>
                    <a:lnTo>
                      <a:pt x="10" y="50"/>
                    </a:lnTo>
                    <a:lnTo>
                      <a:pt x="8" y="47"/>
                    </a:lnTo>
                    <a:lnTo>
                      <a:pt x="6" y="45"/>
                    </a:lnTo>
                    <a:lnTo>
                      <a:pt x="5" y="44"/>
                    </a:lnTo>
                    <a:lnTo>
                      <a:pt x="3" y="41"/>
                    </a:lnTo>
                    <a:lnTo>
                      <a:pt x="2" y="40"/>
                    </a:lnTo>
                    <a:lnTo>
                      <a:pt x="0" y="38"/>
                    </a:lnTo>
                    <a:lnTo>
                      <a:pt x="0" y="34"/>
                    </a:lnTo>
                    <a:lnTo>
                      <a:pt x="5" y="34"/>
                    </a:lnTo>
                    <a:lnTo>
                      <a:pt x="7" y="34"/>
                    </a:lnTo>
                    <a:lnTo>
                      <a:pt x="9" y="33"/>
                    </a:lnTo>
                    <a:lnTo>
                      <a:pt x="12" y="33"/>
                    </a:lnTo>
                    <a:lnTo>
                      <a:pt x="14" y="32"/>
                    </a:lnTo>
                    <a:lnTo>
                      <a:pt x="17" y="31"/>
                    </a:lnTo>
                    <a:lnTo>
                      <a:pt x="19" y="30"/>
                    </a:lnTo>
                    <a:lnTo>
                      <a:pt x="19" y="28"/>
                    </a:lnTo>
                    <a:lnTo>
                      <a:pt x="22" y="27"/>
                    </a:lnTo>
                    <a:lnTo>
                      <a:pt x="23" y="26"/>
                    </a:lnTo>
                    <a:lnTo>
                      <a:pt x="25" y="25"/>
                    </a:lnTo>
                    <a:lnTo>
                      <a:pt x="27" y="27"/>
                    </a:lnTo>
                    <a:lnTo>
                      <a:pt x="29" y="27"/>
                    </a:lnTo>
                    <a:lnTo>
                      <a:pt x="30" y="25"/>
                    </a:lnTo>
                    <a:lnTo>
                      <a:pt x="31" y="23"/>
                    </a:lnTo>
                    <a:lnTo>
                      <a:pt x="32" y="20"/>
                    </a:lnTo>
                    <a:lnTo>
                      <a:pt x="32" y="18"/>
                    </a:lnTo>
                    <a:lnTo>
                      <a:pt x="32" y="14"/>
                    </a:lnTo>
                    <a:lnTo>
                      <a:pt x="34" y="14"/>
                    </a:lnTo>
                    <a:lnTo>
                      <a:pt x="37" y="14"/>
                    </a:lnTo>
                    <a:lnTo>
                      <a:pt x="39" y="13"/>
                    </a:lnTo>
                    <a:lnTo>
                      <a:pt x="40" y="11"/>
                    </a:lnTo>
                    <a:lnTo>
                      <a:pt x="42" y="11"/>
                    </a:lnTo>
                    <a:lnTo>
                      <a:pt x="45" y="11"/>
                    </a:lnTo>
                    <a:lnTo>
                      <a:pt x="47" y="12"/>
                    </a:lnTo>
                    <a:lnTo>
                      <a:pt x="49" y="10"/>
                    </a:lnTo>
                    <a:lnTo>
                      <a:pt x="52" y="9"/>
                    </a:lnTo>
                    <a:lnTo>
                      <a:pt x="55" y="9"/>
                    </a:lnTo>
                    <a:lnTo>
                      <a:pt x="57" y="7"/>
                    </a:lnTo>
                    <a:lnTo>
                      <a:pt x="55" y="3"/>
                    </a:lnTo>
                    <a:lnTo>
                      <a:pt x="57" y="3"/>
                    </a:lnTo>
                    <a:lnTo>
                      <a:pt x="60" y="2"/>
                    </a:lnTo>
                    <a:lnTo>
                      <a:pt x="61" y="0"/>
                    </a:lnTo>
                    <a:close/>
                  </a:path>
                </a:pathLst>
              </a:custGeom>
              <a:solidFill>
                <a:srgbClr val="7EA3B2"/>
              </a:solidFill>
              <a:ln w="19050">
                <a:solidFill>
                  <a:srgbClr val="000000"/>
                </a:solidFill>
                <a:prstDash val="solid"/>
                <a:round/>
                <a:headEnd/>
                <a:tailEnd/>
              </a:ln>
            </p:spPr>
            <p:txBody>
              <a:bodyPr/>
              <a:lstStyle/>
              <a:p>
                <a:endParaRPr lang="en-GB"/>
              </a:p>
            </p:txBody>
          </p:sp>
          <p:sp>
            <p:nvSpPr>
              <p:cNvPr id="36" name="Freeform 1696">
                <a:extLst>
                  <a:ext uri="{FF2B5EF4-FFF2-40B4-BE49-F238E27FC236}">
                    <a16:creationId xmlns:a16="http://schemas.microsoft.com/office/drawing/2014/main" id="{32D19AC8-4F00-4AE1-AC76-4DB64E0BB1CB}"/>
                  </a:ext>
                </a:extLst>
              </p:cNvPr>
              <p:cNvSpPr>
                <a:spLocks/>
              </p:cNvSpPr>
              <p:nvPr/>
            </p:nvSpPr>
            <p:spPr bwMode="auto">
              <a:xfrm>
                <a:off x="101" y="89"/>
                <a:ext cx="86" cy="68"/>
              </a:xfrm>
              <a:custGeom>
                <a:avLst/>
                <a:gdLst>
                  <a:gd name="T0" fmla="*/ 1 w 86"/>
                  <a:gd name="T1" fmla="*/ 41 h 68"/>
                  <a:gd name="T2" fmla="*/ 4 w 86"/>
                  <a:gd name="T3" fmla="*/ 35 h 68"/>
                  <a:gd name="T4" fmla="*/ 5 w 86"/>
                  <a:gd name="T5" fmla="*/ 32 h 68"/>
                  <a:gd name="T6" fmla="*/ 6 w 86"/>
                  <a:gd name="T7" fmla="*/ 28 h 68"/>
                  <a:gd name="T8" fmla="*/ 5 w 86"/>
                  <a:gd name="T9" fmla="*/ 24 h 68"/>
                  <a:gd name="T10" fmla="*/ 6 w 86"/>
                  <a:gd name="T11" fmla="*/ 21 h 68"/>
                  <a:gd name="T12" fmla="*/ 12 w 86"/>
                  <a:gd name="T13" fmla="*/ 17 h 68"/>
                  <a:gd name="T14" fmla="*/ 17 w 86"/>
                  <a:gd name="T15" fmla="*/ 13 h 68"/>
                  <a:gd name="T16" fmla="*/ 21 w 86"/>
                  <a:gd name="T17" fmla="*/ 13 h 68"/>
                  <a:gd name="T18" fmla="*/ 27 w 86"/>
                  <a:gd name="T19" fmla="*/ 14 h 68"/>
                  <a:gd name="T20" fmla="*/ 30 w 86"/>
                  <a:gd name="T21" fmla="*/ 12 h 68"/>
                  <a:gd name="T22" fmla="*/ 28 w 86"/>
                  <a:gd name="T23" fmla="*/ 8 h 68"/>
                  <a:gd name="T24" fmla="*/ 29 w 86"/>
                  <a:gd name="T25" fmla="*/ 5 h 68"/>
                  <a:gd name="T26" fmla="*/ 33 w 86"/>
                  <a:gd name="T27" fmla="*/ 4 h 68"/>
                  <a:gd name="T28" fmla="*/ 38 w 86"/>
                  <a:gd name="T29" fmla="*/ 2 h 68"/>
                  <a:gd name="T30" fmla="*/ 41 w 86"/>
                  <a:gd name="T31" fmla="*/ 2 h 68"/>
                  <a:gd name="T32" fmla="*/ 44 w 86"/>
                  <a:gd name="T33" fmla="*/ 6 h 68"/>
                  <a:gd name="T34" fmla="*/ 48 w 86"/>
                  <a:gd name="T35" fmla="*/ 12 h 68"/>
                  <a:gd name="T36" fmla="*/ 50 w 86"/>
                  <a:gd name="T37" fmla="*/ 16 h 68"/>
                  <a:gd name="T38" fmla="*/ 47 w 86"/>
                  <a:gd name="T39" fmla="*/ 19 h 68"/>
                  <a:gd name="T40" fmla="*/ 48 w 86"/>
                  <a:gd name="T41" fmla="*/ 24 h 68"/>
                  <a:gd name="T42" fmla="*/ 49 w 86"/>
                  <a:gd name="T43" fmla="*/ 28 h 68"/>
                  <a:gd name="T44" fmla="*/ 52 w 86"/>
                  <a:gd name="T45" fmla="*/ 29 h 68"/>
                  <a:gd name="T46" fmla="*/ 55 w 86"/>
                  <a:gd name="T47" fmla="*/ 26 h 68"/>
                  <a:gd name="T48" fmla="*/ 59 w 86"/>
                  <a:gd name="T49" fmla="*/ 26 h 68"/>
                  <a:gd name="T50" fmla="*/ 62 w 86"/>
                  <a:gd name="T51" fmla="*/ 30 h 68"/>
                  <a:gd name="T52" fmla="*/ 65 w 86"/>
                  <a:gd name="T53" fmla="*/ 33 h 68"/>
                  <a:gd name="T54" fmla="*/ 68 w 86"/>
                  <a:gd name="T55" fmla="*/ 36 h 68"/>
                  <a:gd name="T56" fmla="*/ 72 w 86"/>
                  <a:gd name="T57" fmla="*/ 42 h 68"/>
                  <a:gd name="T58" fmla="*/ 75 w 86"/>
                  <a:gd name="T59" fmla="*/ 46 h 68"/>
                  <a:gd name="T60" fmla="*/ 79 w 86"/>
                  <a:gd name="T61" fmla="*/ 52 h 68"/>
                  <a:gd name="T62" fmla="*/ 83 w 86"/>
                  <a:gd name="T63" fmla="*/ 56 h 68"/>
                  <a:gd name="T64" fmla="*/ 86 w 86"/>
                  <a:gd name="T65" fmla="*/ 60 h 68"/>
                  <a:gd name="T66" fmla="*/ 84 w 86"/>
                  <a:gd name="T67" fmla="*/ 64 h 68"/>
                  <a:gd name="T68" fmla="*/ 81 w 86"/>
                  <a:gd name="T69" fmla="*/ 65 h 68"/>
                  <a:gd name="T70" fmla="*/ 76 w 86"/>
                  <a:gd name="T71" fmla="*/ 63 h 68"/>
                  <a:gd name="T72" fmla="*/ 73 w 86"/>
                  <a:gd name="T73" fmla="*/ 65 h 68"/>
                  <a:gd name="T74" fmla="*/ 66 w 86"/>
                  <a:gd name="T75" fmla="*/ 66 h 68"/>
                  <a:gd name="T76" fmla="*/ 61 w 86"/>
                  <a:gd name="T77" fmla="*/ 65 h 68"/>
                  <a:gd name="T78" fmla="*/ 57 w 86"/>
                  <a:gd name="T79" fmla="*/ 65 h 68"/>
                  <a:gd name="T80" fmla="*/ 48 w 86"/>
                  <a:gd name="T81" fmla="*/ 63 h 68"/>
                  <a:gd name="T82" fmla="*/ 44 w 86"/>
                  <a:gd name="T83" fmla="*/ 64 h 68"/>
                  <a:gd name="T84" fmla="*/ 41 w 86"/>
                  <a:gd name="T85" fmla="*/ 67 h 68"/>
                  <a:gd name="T86" fmla="*/ 36 w 86"/>
                  <a:gd name="T87" fmla="*/ 68 h 68"/>
                  <a:gd name="T88" fmla="*/ 31 w 86"/>
                  <a:gd name="T89" fmla="*/ 68 h 68"/>
                  <a:gd name="T90" fmla="*/ 28 w 86"/>
                  <a:gd name="T91" fmla="*/ 66 h 68"/>
                  <a:gd name="T92" fmla="*/ 32 w 86"/>
                  <a:gd name="T93" fmla="*/ 64 h 68"/>
                  <a:gd name="T94" fmla="*/ 33 w 86"/>
                  <a:gd name="T95" fmla="*/ 61 h 68"/>
                  <a:gd name="T96" fmla="*/ 29 w 86"/>
                  <a:gd name="T97" fmla="*/ 61 h 68"/>
                  <a:gd name="T98" fmla="*/ 24 w 86"/>
                  <a:gd name="T99" fmla="*/ 63 h 68"/>
                  <a:gd name="T100" fmla="*/ 20 w 86"/>
                  <a:gd name="T101" fmla="*/ 65 h 68"/>
                  <a:gd name="T102" fmla="*/ 18 w 86"/>
                  <a:gd name="T103" fmla="*/ 63 h 68"/>
                  <a:gd name="T104" fmla="*/ 17 w 86"/>
                  <a:gd name="T105" fmla="*/ 57 h 68"/>
                  <a:gd name="T106" fmla="*/ 17 w 86"/>
                  <a:gd name="T107" fmla="*/ 53 h 68"/>
                  <a:gd name="T108" fmla="*/ 13 w 86"/>
                  <a:gd name="T109" fmla="*/ 50 h 68"/>
                  <a:gd name="T110" fmla="*/ 10 w 86"/>
                  <a:gd name="T111" fmla="*/ 47 h 68"/>
                  <a:gd name="T112" fmla="*/ 6 w 86"/>
                  <a:gd name="T113" fmla="*/ 45 h 68"/>
                  <a:gd name="T114" fmla="*/ 0 w 86"/>
                  <a:gd name="T115" fmla="*/ 4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68">
                    <a:moveTo>
                      <a:pt x="0" y="43"/>
                    </a:moveTo>
                    <a:lnTo>
                      <a:pt x="1" y="41"/>
                    </a:lnTo>
                    <a:lnTo>
                      <a:pt x="2" y="38"/>
                    </a:lnTo>
                    <a:lnTo>
                      <a:pt x="4" y="35"/>
                    </a:lnTo>
                    <a:lnTo>
                      <a:pt x="3" y="33"/>
                    </a:lnTo>
                    <a:lnTo>
                      <a:pt x="5" y="32"/>
                    </a:lnTo>
                    <a:lnTo>
                      <a:pt x="7" y="30"/>
                    </a:lnTo>
                    <a:lnTo>
                      <a:pt x="6" y="28"/>
                    </a:lnTo>
                    <a:lnTo>
                      <a:pt x="6" y="26"/>
                    </a:lnTo>
                    <a:lnTo>
                      <a:pt x="5" y="24"/>
                    </a:lnTo>
                    <a:lnTo>
                      <a:pt x="5" y="22"/>
                    </a:lnTo>
                    <a:lnTo>
                      <a:pt x="6" y="21"/>
                    </a:lnTo>
                    <a:lnTo>
                      <a:pt x="9" y="20"/>
                    </a:lnTo>
                    <a:lnTo>
                      <a:pt x="12" y="17"/>
                    </a:lnTo>
                    <a:lnTo>
                      <a:pt x="14" y="15"/>
                    </a:lnTo>
                    <a:lnTo>
                      <a:pt x="17" y="13"/>
                    </a:lnTo>
                    <a:lnTo>
                      <a:pt x="19" y="13"/>
                    </a:lnTo>
                    <a:lnTo>
                      <a:pt x="21" y="13"/>
                    </a:lnTo>
                    <a:lnTo>
                      <a:pt x="23" y="14"/>
                    </a:lnTo>
                    <a:lnTo>
                      <a:pt x="27" y="14"/>
                    </a:lnTo>
                    <a:lnTo>
                      <a:pt x="31" y="14"/>
                    </a:lnTo>
                    <a:lnTo>
                      <a:pt x="30" y="12"/>
                    </a:lnTo>
                    <a:lnTo>
                      <a:pt x="30" y="10"/>
                    </a:lnTo>
                    <a:lnTo>
                      <a:pt x="28" y="8"/>
                    </a:lnTo>
                    <a:lnTo>
                      <a:pt x="27" y="6"/>
                    </a:lnTo>
                    <a:lnTo>
                      <a:pt x="29" y="5"/>
                    </a:lnTo>
                    <a:lnTo>
                      <a:pt x="31" y="5"/>
                    </a:lnTo>
                    <a:lnTo>
                      <a:pt x="33" y="4"/>
                    </a:lnTo>
                    <a:lnTo>
                      <a:pt x="35" y="3"/>
                    </a:lnTo>
                    <a:lnTo>
                      <a:pt x="38" y="2"/>
                    </a:lnTo>
                    <a:lnTo>
                      <a:pt x="39" y="0"/>
                    </a:lnTo>
                    <a:lnTo>
                      <a:pt x="41" y="2"/>
                    </a:lnTo>
                    <a:lnTo>
                      <a:pt x="42" y="4"/>
                    </a:lnTo>
                    <a:lnTo>
                      <a:pt x="44" y="6"/>
                    </a:lnTo>
                    <a:lnTo>
                      <a:pt x="45" y="8"/>
                    </a:lnTo>
                    <a:lnTo>
                      <a:pt x="48" y="12"/>
                    </a:lnTo>
                    <a:lnTo>
                      <a:pt x="50" y="13"/>
                    </a:lnTo>
                    <a:lnTo>
                      <a:pt x="50" y="16"/>
                    </a:lnTo>
                    <a:lnTo>
                      <a:pt x="48" y="17"/>
                    </a:lnTo>
                    <a:lnTo>
                      <a:pt x="47" y="19"/>
                    </a:lnTo>
                    <a:lnTo>
                      <a:pt x="48" y="21"/>
                    </a:lnTo>
                    <a:lnTo>
                      <a:pt x="48" y="24"/>
                    </a:lnTo>
                    <a:lnTo>
                      <a:pt x="49" y="26"/>
                    </a:lnTo>
                    <a:lnTo>
                      <a:pt x="49" y="28"/>
                    </a:lnTo>
                    <a:lnTo>
                      <a:pt x="50" y="30"/>
                    </a:lnTo>
                    <a:lnTo>
                      <a:pt x="52" y="29"/>
                    </a:lnTo>
                    <a:lnTo>
                      <a:pt x="52" y="27"/>
                    </a:lnTo>
                    <a:lnTo>
                      <a:pt x="55" y="26"/>
                    </a:lnTo>
                    <a:lnTo>
                      <a:pt x="56" y="26"/>
                    </a:lnTo>
                    <a:lnTo>
                      <a:pt x="59" y="26"/>
                    </a:lnTo>
                    <a:lnTo>
                      <a:pt x="61" y="28"/>
                    </a:lnTo>
                    <a:lnTo>
                      <a:pt x="62" y="30"/>
                    </a:lnTo>
                    <a:lnTo>
                      <a:pt x="64" y="31"/>
                    </a:lnTo>
                    <a:lnTo>
                      <a:pt x="65" y="33"/>
                    </a:lnTo>
                    <a:lnTo>
                      <a:pt x="66" y="35"/>
                    </a:lnTo>
                    <a:lnTo>
                      <a:pt x="68" y="36"/>
                    </a:lnTo>
                    <a:lnTo>
                      <a:pt x="69" y="39"/>
                    </a:lnTo>
                    <a:lnTo>
                      <a:pt x="72" y="42"/>
                    </a:lnTo>
                    <a:lnTo>
                      <a:pt x="74" y="45"/>
                    </a:lnTo>
                    <a:lnTo>
                      <a:pt x="75" y="46"/>
                    </a:lnTo>
                    <a:lnTo>
                      <a:pt x="77" y="48"/>
                    </a:lnTo>
                    <a:lnTo>
                      <a:pt x="79" y="52"/>
                    </a:lnTo>
                    <a:lnTo>
                      <a:pt x="81" y="54"/>
                    </a:lnTo>
                    <a:lnTo>
                      <a:pt x="83" y="56"/>
                    </a:lnTo>
                    <a:lnTo>
                      <a:pt x="84" y="58"/>
                    </a:lnTo>
                    <a:lnTo>
                      <a:pt x="86" y="60"/>
                    </a:lnTo>
                    <a:lnTo>
                      <a:pt x="84" y="62"/>
                    </a:lnTo>
                    <a:lnTo>
                      <a:pt x="84" y="64"/>
                    </a:lnTo>
                    <a:lnTo>
                      <a:pt x="83" y="68"/>
                    </a:lnTo>
                    <a:lnTo>
                      <a:pt x="81" y="65"/>
                    </a:lnTo>
                    <a:lnTo>
                      <a:pt x="79" y="63"/>
                    </a:lnTo>
                    <a:lnTo>
                      <a:pt x="76" y="63"/>
                    </a:lnTo>
                    <a:lnTo>
                      <a:pt x="75" y="64"/>
                    </a:lnTo>
                    <a:lnTo>
                      <a:pt x="73" y="65"/>
                    </a:lnTo>
                    <a:lnTo>
                      <a:pt x="71" y="68"/>
                    </a:lnTo>
                    <a:lnTo>
                      <a:pt x="66" y="66"/>
                    </a:lnTo>
                    <a:lnTo>
                      <a:pt x="64" y="66"/>
                    </a:lnTo>
                    <a:lnTo>
                      <a:pt x="61" y="65"/>
                    </a:lnTo>
                    <a:lnTo>
                      <a:pt x="59" y="65"/>
                    </a:lnTo>
                    <a:lnTo>
                      <a:pt x="57" y="65"/>
                    </a:lnTo>
                    <a:lnTo>
                      <a:pt x="53" y="64"/>
                    </a:lnTo>
                    <a:lnTo>
                      <a:pt x="48" y="63"/>
                    </a:lnTo>
                    <a:lnTo>
                      <a:pt x="46" y="62"/>
                    </a:lnTo>
                    <a:lnTo>
                      <a:pt x="44" y="64"/>
                    </a:lnTo>
                    <a:lnTo>
                      <a:pt x="42" y="65"/>
                    </a:lnTo>
                    <a:lnTo>
                      <a:pt x="41" y="67"/>
                    </a:lnTo>
                    <a:lnTo>
                      <a:pt x="38" y="67"/>
                    </a:lnTo>
                    <a:lnTo>
                      <a:pt x="36" y="68"/>
                    </a:lnTo>
                    <a:lnTo>
                      <a:pt x="34" y="68"/>
                    </a:lnTo>
                    <a:lnTo>
                      <a:pt x="31" y="68"/>
                    </a:lnTo>
                    <a:lnTo>
                      <a:pt x="30" y="68"/>
                    </a:lnTo>
                    <a:lnTo>
                      <a:pt x="28" y="66"/>
                    </a:lnTo>
                    <a:lnTo>
                      <a:pt x="30" y="65"/>
                    </a:lnTo>
                    <a:lnTo>
                      <a:pt x="32" y="64"/>
                    </a:lnTo>
                    <a:lnTo>
                      <a:pt x="34" y="63"/>
                    </a:lnTo>
                    <a:lnTo>
                      <a:pt x="33" y="61"/>
                    </a:lnTo>
                    <a:lnTo>
                      <a:pt x="31" y="59"/>
                    </a:lnTo>
                    <a:lnTo>
                      <a:pt x="29" y="61"/>
                    </a:lnTo>
                    <a:lnTo>
                      <a:pt x="27" y="62"/>
                    </a:lnTo>
                    <a:lnTo>
                      <a:pt x="24" y="63"/>
                    </a:lnTo>
                    <a:lnTo>
                      <a:pt x="22" y="64"/>
                    </a:lnTo>
                    <a:lnTo>
                      <a:pt x="20" y="65"/>
                    </a:lnTo>
                    <a:lnTo>
                      <a:pt x="18" y="65"/>
                    </a:lnTo>
                    <a:lnTo>
                      <a:pt x="18" y="63"/>
                    </a:lnTo>
                    <a:lnTo>
                      <a:pt x="18" y="60"/>
                    </a:lnTo>
                    <a:lnTo>
                      <a:pt x="17" y="57"/>
                    </a:lnTo>
                    <a:lnTo>
                      <a:pt x="16" y="55"/>
                    </a:lnTo>
                    <a:lnTo>
                      <a:pt x="17" y="53"/>
                    </a:lnTo>
                    <a:lnTo>
                      <a:pt x="15" y="51"/>
                    </a:lnTo>
                    <a:lnTo>
                      <a:pt x="13" y="50"/>
                    </a:lnTo>
                    <a:lnTo>
                      <a:pt x="11" y="48"/>
                    </a:lnTo>
                    <a:lnTo>
                      <a:pt x="10" y="47"/>
                    </a:lnTo>
                    <a:lnTo>
                      <a:pt x="8" y="46"/>
                    </a:lnTo>
                    <a:lnTo>
                      <a:pt x="6" y="45"/>
                    </a:lnTo>
                    <a:lnTo>
                      <a:pt x="3" y="44"/>
                    </a:lnTo>
                    <a:lnTo>
                      <a:pt x="0" y="43"/>
                    </a:lnTo>
                    <a:close/>
                  </a:path>
                </a:pathLst>
              </a:custGeom>
              <a:solidFill>
                <a:srgbClr val="7EA3B2"/>
              </a:solidFill>
              <a:ln w="19050">
                <a:solidFill>
                  <a:srgbClr val="000000"/>
                </a:solidFill>
                <a:prstDash val="solid"/>
                <a:round/>
                <a:headEnd/>
                <a:tailEnd/>
              </a:ln>
            </p:spPr>
            <p:txBody>
              <a:bodyPr/>
              <a:lstStyle/>
              <a:p>
                <a:endParaRPr lang="en-GB"/>
              </a:p>
            </p:txBody>
          </p:sp>
          <p:sp>
            <p:nvSpPr>
              <p:cNvPr id="37" name="Freeform 1697">
                <a:extLst>
                  <a:ext uri="{FF2B5EF4-FFF2-40B4-BE49-F238E27FC236}">
                    <a16:creationId xmlns:a16="http://schemas.microsoft.com/office/drawing/2014/main" id="{8166CD20-2A53-4D62-8D23-2B56FBACDFB5}"/>
                  </a:ext>
                </a:extLst>
              </p:cNvPr>
              <p:cNvSpPr>
                <a:spLocks/>
              </p:cNvSpPr>
              <p:nvPr/>
            </p:nvSpPr>
            <p:spPr bwMode="auto">
              <a:xfrm>
                <a:off x="51" y="129"/>
                <a:ext cx="104" cy="65"/>
              </a:xfrm>
              <a:custGeom>
                <a:avLst/>
                <a:gdLst>
                  <a:gd name="T0" fmla="*/ 28 w 104"/>
                  <a:gd name="T1" fmla="*/ 6 h 65"/>
                  <a:gd name="T2" fmla="*/ 34 w 104"/>
                  <a:gd name="T3" fmla="*/ 3 h 65"/>
                  <a:gd name="T4" fmla="*/ 42 w 104"/>
                  <a:gd name="T5" fmla="*/ 0 h 65"/>
                  <a:gd name="T6" fmla="*/ 50 w 104"/>
                  <a:gd name="T7" fmla="*/ 3 h 65"/>
                  <a:gd name="T8" fmla="*/ 58 w 104"/>
                  <a:gd name="T9" fmla="*/ 6 h 65"/>
                  <a:gd name="T10" fmla="*/ 63 w 104"/>
                  <a:gd name="T11" fmla="*/ 10 h 65"/>
                  <a:gd name="T12" fmla="*/ 66 w 104"/>
                  <a:gd name="T13" fmla="*/ 15 h 65"/>
                  <a:gd name="T14" fmla="*/ 68 w 104"/>
                  <a:gd name="T15" fmla="*/ 23 h 65"/>
                  <a:gd name="T16" fmla="*/ 72 w 104"/>
                  <a:gd name="T17" fmla="*/ 24 h 65"/>
                  <a:gd name="T18" fmla="*/ 79 w 104"/>
                  <a:gd name="T19" fmla="*/ 21 h 65"/>
                  <a:gd name="T20" fmla="*/ 84 w 104"/>
                  <a:gd name="T21" fmla="*/ 23 h 65"/>
                  <a:gd name="T22" fmla="*/ 78 w 104"/>
                  <a:gd name="T23" fmla="*/ 26 h 65"/>
                  <a:gd name="T24" fmla="*/ 84 w 104"/>
                  <a:gd name="T25" fmla="*/ 28 h 65"/>
                  <a:gd name="T26" fmla="*/ 91 w 104"/>
                  <a:gd name="T27" fmla="*/ 27 h 65"/>
                  <a:gd name="T28" fmla="*/ 96 w 104"/>
                  <a:gd name="T29" fmla="*/ 22 h 65"/>
                  <a:gd name="T30" fmla="*/ 102 w 104"/>
                  <a:gd name="T31" fmla="*/ 26 h 65"/>
                  <a:gd name="T32" fmla="*/ 100 w 104"/>
                  <a:gd name="T33" fmla="*/ 34 h 65"/>
                  <a:gd name="T34" fmla="*/ 102 w 104"/>
                  <a:gd name="T35" fmla="*/ 41 h 65"/>
                  <a:gd name="T36" fmla="*/ 104 w 104"/>
                  <a:gd name="T37" fmla="*/ 50 h 65"/>
                  <a:gd name="T38" fmla="*/ 100 w 104"/>
                  <a:gd name="T39" fmla="*/ 54 h 65"/>
                  <a:gd name="T40" fmla="*/ 97 w 104"/>
                  <a:gd name="T41" fmla="*/ 60 h 65"/>
                  <a:gd name="T42" fmla="*/ 90 w 104"/>
                  <a:gd name="T43" fmla="*/ 61 h 65"/>
                  <a:gd name="T44" fmla="*/ 85 w 104"/>
                  <a:gd name="T45" fmla="*/ 56 h 65"/>
                  <a:gd name="T46" fmla="*/ 79 w 104"/>
                  <a:gd name="T47" fmla="*/ 55 h 65"/>
                  <a:gd name="T48" fmla="*/ 73 w 104"/>
                  <a:gd name="T49" fmla="*/ 56 h 65"/>
                  <a:gd name="T50" fmla="*/ 71 w 104"/>
                  <a:gd name="T51" fmla="*/ 61 h 65"/>
                  <a:gd name="T52" fmla="*/ 66 w 104"/>
                  <a:gd name="T53" fmla="*/ 63 h 65"/>
                  <a:gd name="T54" fmla="*/ 61 w 104"/>
                  <a:gd name="T55" fmla="*/ 61 h 65"/>
                  <a:gd name="T56" fmla="*/ 55 w 104"/>
                  <a:gd name="T57" fmla="*/ 61 h 65"/>
                  <a:gd name="T58" fmla="*/ 47 w 104"/>
                  <a:gd name="T59" fmla="*/ 60 h 65"/>
                  <a:gd name="T60" fmla="*/ 40 w 104"/>
                  <a:gd name="T61" fmla="*/ 58 h 65"/>
                  <a:gd name="T62" fmla="*/ 35 w 104"/>
                  <a:gd name="T63" fmla="*/ 62 h 65"/>
                  <a:gd name="T64" fmla="*/ 29 w 104"/>
                  <a:gd name="T65" fmla="*/ 65 h 65"/>
                  <a:gd name="T66" fmla="*/ 24 w 104"/>
                  <a:gd name="T67" fmla="*/ 61 h 65"/>
                  <a:gd name="T68" fmla="*/ 17 w 104"/>
                  <a:gd name="T69" fmla="*/ 61 h 65"/>
                  <a:gd name="T70" fmla="*/ 9 w 104"/>
                  <a:gd name="T71" fmla="*/ 58 h 65"/>
                  <a:gd name="T72" fmla="*/ 14 w 104"/>
                  <a:gd name="T73" fmla="*/ 52 h 65"/>
                  <a:gd name="T74" fmla="*/ 18 w 104"/>
                  <a:gd name="T75" fmla="*/ 46 h 65"/>
                  <a:gd name="T76" fmla="*/ 22 w 104"/>
                  <a:gd name="T77" fmla="*/ 40 h 65"/>
                  <a:gd name="T78" fmla="*/ 26 w 104"/>
                  <a:gd name="T79" fmla="*/ 34 h 65"/>
                  <a:gd name="T80" fmla="*/ 23 w 104"/>
                  <a:gd name="T81" fmla="*/ 29 h 65"/>
                  <a:gd name="T82" fmla="*/ 17 w 104"/>
                  <a:gd name="T83" fmla="*/ 27 h 65"/>
                  <a:gd name="T84" fmla="*/ 10 w 104"/>
                  <a:gd name="T85" fmla="*/ 26 h 65"/>
                  <a:gd name="T86" fmla="*/ 3 w 104"/>
                  <a:gd name="T87" fmla="*/ 23 h 65"/>
                  <a:gd name="T88" fmla="*/ 3 w 104"/>
                  <a:gd name="T89" fmla="*/ 19 h 65"/>
                  <a:gd name="T90" fmla="*/ 10 w 104"/>
                  <a:gd name="T91" fmla="*/ 17 h 65"/>
                  <a:gd name="T92" fmla="*/ 14 w 104"/>
                  <a:gd name="T93" fmla="*/ 15 h 65"/>
                  <a:gd name="T94" fmla="*/ 17 w 104"/>
                  <a:gd name="T95" fmla="*/ 10 h 65"/>
                  <a:gd name="T96" fmla="*/ 22 w 104"/>
                  <a:gd name="T9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65">
                    <a:moveTo>
                      <a:pt x="25" y="5"/>
                    </a:moveTo>
                    <a:lnTo>
                      <a:pt x="26" y="6"/>
                    </a:lnTo>
                    <a:lnTo>
                      <a:pt x="28" y="6"/>
                    </a:lnTo>
                    <a:lnTo>
                      <a:pt x="30" y="5"/>
                    </a:lnTo>
                    <a:lnTo>
                      <a:pt x="32" y="4"/>
                    </a:lnTo>
                    <a:lnTo>
                      <a:pt x="34" y="3"/>
                    </a:lnTo>
                    <a:lnTo>
                      <a:pt x="37" y="1"/>
                    </a:lnTo>
                    <a:lnTo>
                      <a:pt x="39" y="1"/>
                    </a:lnTo>
                    <a:lnTo>
                      <a:pt x="42" y="0"/>
                    </a:lnTo>
                    <a:lnTo>
                      <a:pt x="44" y="1"/>
                    </a:lnTo>
                    <a:lnTo>
                      <a:pt x="46" y="2"/>
                    </a:lnTo>
                    <a:lnTo>
                      <a:pt x="50" y="3"/>
                    </a:lnTo>
                    <a:lnTo>
                      <a:pt x="53" y="4"/>
                    </a:lnTo>
                    <a:lnTo>
                      <a:pt x="56" y="5"/>
                    </a:lnTo>
                    <a:lnTo>
                      <a:pt x="58" y="6"/>
                    </a:lnTo>
                    <a:lnTo>
                      <a:pt x="60" y="7"/>
                    </a:lnTo>
                    <a:lnTo>
                      <a:pt x="61" y="8"/>
                    </a:lnTo>
                    <a:lnTo>
                      <a:pt x="63" y="10"/>
                    </a:lnTo>
                    <a:lnTo>
                      <a:pt x="65" y="11"/>
                    </a:lnTo>
                    <a:lnTo>
                      <a:pt x="67" y="13"/>
                    </a:lnTo>
                    <a:lnTo>
                      <a:pt x="66" y="15"/>
                    </a:lnTo>
                    <a:lnTo>
                      <a:pt x="67" y="17"/>
                    </a:lnTo>
                    <a:lnTo>
                      <a:pt x="68" y="20"/>
                    </a:lnTo>
                    <a:lnTo>
                      <a:pt x="68" y="23"/>
                    </a:lnTo>
                    <a:lnTo>
                      <a:pt x="68" y="25"/>
                    </a:lnTo>
                    <a:lnTo>
                      <a:pt x="70" y="25"/>
                    </a:lnTo>
                    <a:lnTo>
                      <a:pt x="72" y="24"/>
                    </a:lnTo>
                    <a:lnTo>
                      <a:pt x="74" y="23"/>
                    </a:lnTo>
                    <a:lnTo>
                      <a:pt x="77" y="22"/>
                    </a:lnTo>
                    <a:lnTo>
                      <a:pt x="79" y="21"/>
                    </a:lnTo>
                    <a:lnTo>
                      <a:pt x="81" y="19"/>
                    </a:lnTo>
                    <a:lnTo>
                      <a:pt x="83" y="21"/>
                    </a:lnTo>
                    <a:lnTo>
                      <a:pt x="84" y="23"/>
                    </a:lnTo>
                    <a:lnTo>
                      <a:pt x="82" y="24"/>
                    </a:lnTo>
                    <a:lnTo>
                      <a:pt x="80" y="25"/>
                    </a:lnTo>
                    <a:lnTo>
                      <a:pt x="78" y="26"/>
                    </a:lnTo>
                    <a:lnTo>
                      <a:pt x="80" y="28"/>
                    </a:lnTo>
                    <a:lnTo>
                      <a:pt x="81" y="28"/>
                    </a:lnTo>
                    <a:lnTo>
                      <a:pt x="84" y="28"/>
                    </a:lnTo>
                    <a:lnTo>
                      <a:pt x="86" y="28"/>
                    </a:lnTo>
                    <a:lnTo>
                      <a:pt x="88" y="27"/>
                    </a:lnTo>
                    <a:lnTo>
                      <a:pt x="91" y="27"/>
                    </a:lnTo>
                    <a:lnTo>
                      <a:pt x="92" y="25"/>
                    </a:lnTo>
                    <a:lnTo>
                      <a:pt x="94" y="24"/>
                    </a:lnTo>
                    <a:lnTo>
                      <a:pt x="96" y="22"/>
                    </a:lnTo>
                    <a:lnTo>
                      <a:pt x="98" y="23"/>
                    </a:lnTo>
                    <a:lnTo>
                      <a:pt x="103" y="24"/>
                    </a:lnTo>
                    <a:lnTo>
                      <a:pt x="102" y="26"/>
                    </a:lnTo>
                    <a:lnTo>
                      <a:pt x="101" y="28"/>
                    </a:lnTo>
                    <a:lnTo>
                      <a:pt x="100" y="31"/>
                    </a:lnTo>
                    <a:lnTo>
                      <a:pt x="100" y="34"/>
                    </a:lnTo>
                    <a:lnTo>
                      <a:pt x="101" y="36"/>
                    </a:lnTo>
                    <a:lnTo>
                      <a:pt x="101" y="39"/>
                    </a:lnTo>
                    <a:lnTo>
                      <a:pt x="102" y="41"/>
                    </a:lnTo>
                    <a:lnTo>
                      <a:pt x="104" y="45"/>
                    </a:lnTo>
                    <a:lnTo>
                      <a:pt x="104" y="48"/>
                    </a:lnTo>
                    <a:lnTo>
                      <a:pt x="104" y="50"/>
                    </a:lnTo>
                    <a:lnTo>
                      <a:pt x="102" y="51"/>
                    </a:lnTo>
                    <a:lnTo>
                      <a:pt x="100" y="51"/>
                    </a:lnTo>
                    <a:lnTo>
                      <a:pt x="100" y="54"/>
                    </a:lnTo>
                    <a:lnTo>
                      <a:pt x="100" y="56"/>
                    </a:lnTo>
                    <a:lnTo>
                      <a:pt x="99" y="58"/>
                    </a:lnTo>
                    <a:lnTo>
                      <a:pt x="97" y="60"/>
                    </a:lnTo>
                    <a:lnTo>
                      <a:pt x="95" y="61"/>
                    </a:lnTo>
                    <a:lnTo>
                      <a:pt x="93" y="61"/>
                    </a:lnTo>
                    <a:lnTo>
                      <a:pt x="90" y="61"/>
                    </a:lnTo>
                    <a:lnTo>
                      <a:pt x="88" y="59"/>
                    </a:lnTo>
                    <a:lnTo>
                      <a:pt x="86" y="58"/>
                    </a:lnTo>
                    <a:lnTo>
                      <a:pt x="85" y="56"/>
                    </a:lnTo>
                    <a:lnTo>
                      <a:pt x="84" y="54"/>
                    </a:lnTo>
                    <a:lnTo>
                      <a:pt x="81" y="54"/>
                    </a:lnTo>
                    <a:lnTo>
                      <a:pt x="79" y="55"/>
                    </a:lnTo>
                    <a:lnTo>
                      <a:pt x="77" y="54"/>
                    </a:lnTo>
                    <a:lnTo>
                      <a:pt x="75" y="54"/>
                    </a:lnTo>
                    <a:lnTo>
                      <a:pt x="73" y="56"/>
                    </a:lnTo>
                    <a:lnTo>
                      <a:pt x="72" y="58"/>
                    </a:lnTo>
                    <a:lnTo>
                      <a:pt x="73" y="60"/>
                    </a:lnTo>
                    <a:lnTo>
                      <a:pt x="71" y="61"/>
                    </a:lnTo>
                    <a:lnTo>
                      <a:pt x="70" y="60"/>
                    </a:lnTo>
                    <a:lnTo>
                      <a:pt x="68" y="62"/>
                    </a:lnTo>
                    <a:lnTo>
                      <a:pt x="66" y="63"/>
                    </a:lnTo>
                    <a:lnTo>
                      <a:pt x="64" y="62"/>
                    </a:lnTo>
                    <a:lnTo>
                      <a:pt x="63" y="60"/>
                    </a:lnTo>
                    <a:lnTo>
                      <a:pt x="61" y="61"/>
                    </a:lnTo>
                    <a:lnTo>
                      <a:pt x="59" y="60"/>
                    </a:lnTo>
                    <a:lnTo>
                      <a:pt x="57" y="61"/>
                    </a:lnTo>
                    <a:lnTo>
                      <a:pt x="55" y="61"/>
                    </a:lnTo>
                    <a:lnTo>
                      <a:pt x="52" y="60"/>
                    </a:lnTo>
                    <a:lnTo>
                      <a:pt x="49" y="60"/>
                    </a:lnTo>
                    <a:lnTo>
                      <a:pt x="47" y="60"/>
                    </a:lnTo>
                    <a:lnTo>
                      <a:pt x="44" y="58"/>
                    </a:lnTo>
                    <a:lnTo>
                      <a:pt x="42" y="58"/>
                    </a:lnTo>
                    <a:lnTo>
                      <a:pt x="40" y="58"/>
                    </a:lnTo>
                    <a:lnTo>
                      <a:pt x="38" y="59"/>
                    </a:lnTo>
                    <a:lnTo>
                      <a:pt x="36" y="60"/>
                    </a:lnTo>
                    <a:lnTo>
                      <a:pt x="35" y="62"/>
                    </a:lnTo>
                    <a:lnTo>
                      <a:pt x="33" y="63"/>
                    </a:lnTo>
                    <a:lnTo>
                      <a:pt x="31" y="65"/>
                    </a:lnTo>
                    <a:lnTo>
                      <a:pt x="29" y="65"/>
                    </a:lnTo>
                    <a:lnTo>
                      <a:pt x="28" y="63"/>
                    </a:lnTo>
                    <a:lnTo>
                      <a:pt x="27" y="61"/>
                    </a:lnTo>
                    <a:lnTo>
                      <a:pt x="24" y="61"/>
                    </a:lnTo>
                    <a:lnTo>
                      <a:pt x="22" y="62"/>
                    </a:lnTo>
                    <a:lnTo>
                      <a:pt x="19" y="62"/>
                    </a:lnTo>
                    <a:lnTo>
                      <a:pt x="17" y="61"/>
                    </a:lnTo>
                    <a:lnTo>
                      <a:pt x="14" y="59"/>
                    </a:lnTo>
                    <a:lnTo>
                      <a:pt x="12" y="59"/>
                    </a:lnTo>
                    <a:lnTo>
                      <a:pt x="9" y="58"/>
                    </a:lnTo>
                    <a:lnTo>
                      <a:pt x="10" y="55"/>
                    </a:lnTo>
                    <a:lnTo>
                      <a:pt x="12" y="53"/>
                    </a:lnTo>
                    <a:lnTo>
                      <a:pt x="14" y="52"/>
                    </a:lnTo>
                    <a:lnTo>
                      <a:pt x="16" y="51"/>
                    </a:lnTo>
                    <a:lnTo>
                      <a:pt x="17" y="48"/>
                    </a:lnTo>
                    <a:lnTo>
                      <a:pt x="18" y="46"/>
                    </a:lnTo>
                    <a:lnTo>
                      <a:pt x="19" y="43"/>
                    </a:lnTo>
                    <a:lnTo>
                      <a:pt x="21" y="42"/>
                    </a:lnTo>
                    <a:lnTo>
                      <a:pt x="22" y="40"/>
                    </a:lnTo>
                    <a:lnTo>
                      <a:pt x="24" y="38"/>
                    </a:lnTo>
                    <a:lnTo>
                      <a:pt x="25" y="36"/>
                    </a:lnTo>
                    <a:lnTo>
                      <a:pt x="26" y="34"/>
                    </a:lnTo>
                    <a:lnTo>
                      <a:pt x="27" y="32"/>
                    </a:lnTo>
                    <a:lnTo>
                      <a:pt x="27" y="29"/>
                    </a:lnTo>
                    <a:lnTo>
                      <a:pt x="23" y="29"/>
                    </a:lnTo>
                    <a:lnTo>
                      <a:pt x="22" y="28"/>
                    </a:lnTo>
                    <a:lnTo>
                      <a:pt x="19" y="28"/>
                    </a:lnTo>
                    <a:lnTo>
                      <a:pt x="17" y="27"/>
                    </a:lnTo>
                    <a:lnTo>
                      <a:pt x="15" y="27"/>
                    </a:lnTo>
                    <a:lnTo>
                      <a:pt x="12" y="26"/>
                    </a:lnTo>
                    <a:lnTo>
                      <a:pt x="10" y="26"/>
                    </a:lnTo>
                    <a:lnTo>
                      <a:pt x="7" y="25"/>
                    </a:lnTo>
                    <a:lnTo>
                      <a:pt x="5" y="25"/>
                    </a:lnTo>
                    <a:lnTo>
                      <a:pt x="3" y="23"/>
                    </a:lnTo>
                    <a:lnTo>
                      <a:pt x="2" y="21"/>
                    </a:lnTo>
                    <a:lnTo>
                      <a:pt x="0" y="20"/>
                    </a:lnTo>
                    <a:lnTo>
                      <a:pt x="3" y="19"/>
                    </a:lnTo>
                    <a:lnTo>
                      <a:pt x="5" y="18"/>
                    </a:lnTo>
                    <a:lnTo>
                      <a:pt x="7" y="18"/>
                    </a:lnTo>
                    <a:lnTo>
                      <a:pt x="10" y="17"/>
                    </a:lnTo>
                    <a:lnTo>
                      <a:pt x="12" y="17"/>
                    </a:lnTo>
                    <a:lnTo>
                      <a:pt x="15" y="17"/>
                    </a:lnTo>
                    <a:lnTo>
                      <a:pt x="14" y="15"/>
                    </a:lnTo>
                    <a:lnTo>
                      <a:pt x="13" y="13"/>
                    </a:lnTo>
                    <a:lnTo>
                      <a:pt x="15" y="12"/>
                    </a:lnTo>
                    <a:lnTo>
                      <a:pt x="17" y="10"/>
                    </a:lnTo>
                    <a:lnTo>
                      <a:pt x="18" y="10"/>
                    </a:lnTo>
                    <a:lnTo>
                      <a:pt x="20" y="8"/>
                    </a:lnTo>
                    <a:lnTo>
                      <a:pt x="22" y="7"/>
                    </a:lnTo>
                    <a:lnTo>
                      <a:pt x="25" y="5"/>
                    </a:lnTo>
                    <a:close/>
                  </a:path>
                </a:pathLst>
              </a:custGeom>
              <a:solidFill>
                <a:srgbClr val="DC3F8E"/>
              </a:solidFill>
              <a:ln w="19050">
                <a:solidFill>
                  <a:srgbClr val="000000"/>
                </a:solidFill>
                <a:prstDash val="solid"/>
                <a:round/>
                <a:headEnd/>
                <a:tailEnd/>
              </a:ln>
            </p:spPr>
            <p:txBody>
              <a:bodyPr/>
              <a:lstStyle/>
              <a:p>
                <a:endParaRPr lang="en-GB"/>
              </a:p>
            </p:txBody>
          </p:sp>
          <p:sp>
            <p:nvSpPr>
              <p:cNvPr id="38" name="Freeform 1698">
                <a:extLst>
                  <a:ext uri="{FF2B5EF4-FFF2-40B4-BE49-F238E27FC236}">
                    <a16:creationId xmlns:a16="http://schemas.microsoft.com/office/drawing/2014/main" id="{58630786-477D-458F-973C-4E848C5C373B}"/>
                  </a:ext>
                </a:extLst>
              </p:cNvPr>
              <p:cNvSpPr>
                <a:spLocks/>
              </p:cNvSpPr>
              <p:nvPr/>
            </p:nvSpPr>
            <p:spPr bwMode="auto">
              <a:xfrm>
                <a:off x="165" y="155"/>
                <a:ext cx="47" cy="50"/>
              </a:xfrm>
              <a:custGeom>
                <a:avLst/>
                <a:gdLst>
                  <a:gd name="T0" fmla="*/ 44 w 47"/>
                  <a:gd name="T1" fmla="*/ 42 h 50"/>
                  <a:gd name="T2" fmla="*/ 41 w 47"/>
                  <a:gd name="T3" fmla="*/ 43 h 50"/>
                  <a:gd name="T4" fmla="*/ 35 w 47"/>
                  <a:gd name="T5" fmla="*/ 45 h 50"/>
                  <a:gd name="T6" fmla="*/ 32 w 47"/>
                  <a:gd name="T7" fmla="*/ 46 h 50"/>
                  <a:gd name="T8" fmla="*/ 30 w 47"/>
                  <a:gd name="T9" fmla="*/ 49 h 50"/>
                  <a:gd name="T10" fmla="*/ 28 w 47"/>
                  <a:gd name="T11" fmla="*/ 50 h 50"/>
                  <a:gd name="T12" fmla="*/ 25 w 47"/>
                  <a:gd name="T13" fmla="*/ 46 h 50"/>
                  <a:gd name="T14" fmla="*/ 22 w 47"/>
                  <a:gd name="T15" fmla="*/ 43 h 50"/>
                  <a:gd name="T16" fmla="*/ 19 w 47"/>
                  <a:gd name="T17" fmla="*/ 40 h 50"/>
                  <a:gd name="T18" fmla="*/ 16 w 47"/>
                  <a:gd name="T19" fmla="*/ 35 h 50"/>
                  <a:gd name="T20" fmla="*/ 13 w 47"/>
                  <a:gd name="T21" fmla="*/ 32 h 50"/>
                  <a:gd name="T22" fmla="*/ 10 w 47"/>
                  <a:gd name="T23" fmla="*/ 29 h 50"/>
                  <a:gd name="T24" fmla="*/ 7 w 47"/>
                  <a:gd name="T25" fmla="*/ 25 h 50"/>
                  <a:gd name="T26" fmla="*/ 8 w 47"/>
                  <a:gd name="T27" fmla="*/ 20 h 50"/>
                  <a:gd name="T28" fmla="*/ 5 w 47"/>
                  <a:gd name="T29" fmla="*/ 18 h 50"/>
                  <a:gd name="T30" fmla="*/ 3 w 47"/>
                  <a:gd name="T31" fmla="*/ 13 h 50"/>
                  <a:gd name="T32" fmla="*/ 0 w 47"/>
                  <a:gd name="T33" fmla="*/ 9 h 50"/>
                  <a:gd name="T34" fmla="*/ 1 w 47"/>
                  <a:gd name="T35" fmla="*/ 3 h 50"/>
                  <a:gd name="T36" fmla="*/ 2 w 47"/>
                  <a:gd name="T37" fmla="*/ 0 h 50"/>
                  <a:gd name="T38" fmla="*/ 9 w 47"/>
                  <a:gd name="T39" fmla="*/ 3 h 50"/>
                  <a:gd name="T40" fmla="*/ 14 w 47"/>
                  <a:gd name="T41" fmla="*/ 5 h 50"/>
                  <a:gd name="T42" fmla="*/ 16 w 47"/>
                  <a:gd name="T43" fmla="*/ 8 h 50"/>
                  <a:gd name="T44" fmla="*/ 17 w 47"/>
                  <a:gd name="T45" fmla="*/ 12 h 50"/>
                  <a:gd name="T46" fmla="*/ 20 w 47"/>
                  <a:gd name="T47" fmla="*/ 14 h 50"/>
                  <a:gd name="T48" fmla="*/ 22 w 47"/>
                  <a:gd name="T49" fmla="*/ 19 h 50"/>
                  <a:gd name="T50" fmla="*/ 25 w 47"/>
                  <a:gd name="T51" fmla="*/ 21 h 50"/>
                  <a:gd name="T52" fmla="*/ 29 w 47"/>
                  <a:gd name="T53" fmla="*/ 27 h 50"/>
                  <a:gd name="T54" fmla="*/ 33 w 47"/>
                  <a:gd name="T55" fmla="*/ 30 h 50"/>
                  <a:gd name="T56" fmla="*/ 37 w 47"/>
                  <a:gd name="T57" fmla="*/ 29 h 50"/>
                  <a:gd name="T58" fmla="*/ 41 w 47"/>
                  <a:gd name="T59" fmla="*/ 26 h 50"/>
                  <a:gd name="T60" fmla="*/ 44 w 47"/>
                  <a:gd name="T61" fmla="*/ 32 h 50"/>
                  <a:gd name="T62" fmla="*/ 45 w 47"/>
                  <a:gd name="T63"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0">
                    <a:moveTo>
                      <a:pt x="47" y="42"/>
                    </a:moveTo>
                    <a:lnTo>
                      <a:pt x="44" y="42"/>
                    </a:lnTo>
                    <a:lnTo>
                      <a:pt x="43" y="43"/>
                    </a:lnTo>
                    <a:lnTo>
                      <a:pt x="41" y="43"/>
                    </a:lnTo>
                    <a:lnTo>
                      <a:pt x="38" y="44"/>
                    </a:lnTo>
                    <a:lnTo>
                      <a:pt x="35" y="45"/>
                    </a:lnTo>
                    <a:lnTo>
                      <a:pt x="34" y="45"/>
                    </a:lnTo>
                    <a:lnTo>
                      <a:pt x="32" y="46"/>
                    </a:lnTo>
                    <a:lnTo>
                      <a:pt x="31" y="47"/>
                    </a:lnTo>
                    <a:lnTo>
                      <a:pt x="30" y="49"/>
                    </a:lnTo>
                    <a:lnTo>
                      <a:pt x="30" y="50"/>
                    </a:lnTo>
                    <a:lnTo>
                      <a:pt x="28" y="50"/>
                    </a:lnTo>
                    <a:lnTo>
                      <a:pt x="26" y="48"/>
                    </a:lnTo>
                    <a:lnTo>
                      <a:pt x="25" y="46"/>
                    </a:lnTo>
                    <a:lnTo>
                      <a:pt x="23" y="44"/>
                    </a:lnTo>
                    <a:lnTo>
                      <a:pt x="22" y="43"/>
                    </a:lnTo>
                    <a:lnTo>
                      <a:pt x="20" y="41"/>
                    </a:lnTo>
                    <a:lnTo>
                      <a:pt x="19" y="40"/>
                    </a:lnTo>
                    <a:lnTo>
                      <a:pt x="17" y="38"/>
                    </a:lnTo>
                    <a:lnTo>
                      <a:pt x="16" y="35"/>
                    </a:lnTo>
                    <a:lnTo>
                      <a:pt x="15" y="33"/>
                    </a:lnTo>
                    <a:lnTo>
                      <a:pt x="13" y="32"/>
                    </a:lnTo>
                    <a:lnTo>
                      <a:pt x="11" y="30"/>
                    </a:lnTo>
                    <a:lnTo>
                      <a:pt x="10" y="29"/>
                    </a:lnTo>
                    <a:lnTo>
                      <a:pt x="9" y="27"/>
                    </a:lnTo>
                    <a:lnTo>
                      <a:pt x="7" y="25"/>
                    </a:lnTo>
                    <a:lnTo>
                      <a:pt x="7" y="23"/>
                    </a:lnTo>
                    <a:lnTo>
                      <a:pt x="8" y="20"/>
                    </a:lnTo>
                    <a:lnTo>
                      <a:pt x="6" y="20"/>
                    </a:lnTo>
                    <a:lnTo>
                      <a:pt x="5" y="18"/>
                    </a:lnTo>
                    <a:lnTo>
                      <a:pt x="4" y="15"/>
                    </a:lnTo>
                    <a:lnTo>
                      <a:pt x="3" y="13"/>
                    </a:lnTo>
                    <a:lnTo>
                      <a:pt x="2" y="11"/>
                    </a:lnTo>
                    <a:lnTo>
                      <a:pt x="0" y="9"/>
                    </a:lnTo>
                    <a:lnTo>
                      <a:pt x="1" y="5"/>
                    </a:lnTo>
                    <a:lnTo>
                      <a:pt x="1" y="3"/>
                    </a:lnTo>
                    <a:lnTo>
                      <a:pt x="0" y="0"/>
                    </a:lnTo>
                    <a:lnTo>
                      <a:pt x="2" y="0"/>
                    </a:lnTo>
                    <a:lnTo>
                      <a:pt x="7" y="2"/>
                    </a:lnTo>
                    <a:lnTo>
                      <a:pt x="9" y="3"/>
                    </a:lnTo>
                    <a:lnTo>
                      <a:pt x="11" y="3"/>
                    </a:lnTo>
                    <a:lnTo>
                      <a:pt x="14" y="5"/>
                    </a:lnTo>
                    <a:lnTo>
                      <a:pt x="15" y="7"/>
                    </a:lnTo>
                    <a:lnTo>
                      <a:pt x="16" y="8"/>
                    </a:lnTo>
                    <a:lnTo>
                      <a:pt x="15" y="10"/>
                    </a:lnTo>
                    <a:lnTo>
                      <a:pt x="17" y="12"/>
                    </a:lnTo>
                    <a:lnTo>
                      <a:pt x="17" y="15"/>
                    </a:lnTo>
                    <a:lnTo>
                      <a:pt x="20" y="14"/>
                    </a:lnTo>
                    <a:lnTo>
                      <a:pt x="20" y="16"/>
                    </a:lnTo>
                    <a:lnTo>
                      <a:pt x="22" y="19"/>
                    </a:lnTo>
                    <a:lnTo>
                      <a:pt x="24" y="18"/>
                    </a:lnTo>
                    <a:lnTo>
                      <a:pt x="25" y="21"/>
                    </a:lnTo>
                    <a:lnTo>
                      <a:pt x="26" y="26"/>
                    </a:lnTo>
                    <a:lnTo>
                      <a:pt x="29" y="27"/>
                    </a:lnTo>
                    <a:lnTo>
                      <a:pt x="29" y="29"/>
                    </a:lnTo>
                    <a:lnTo>
                      <a:pt x="33" y="30"/>
                    </a:lnTo>
                    <a:lnTo>
                      <a:pt x="35" y="29"/>
                    </a:lnTo>
                    <a:lnTo>
                      <a:pt x="37" y="29"/>
                    </a:lnTo>
                    <a:lnTo>
                      <a:pt x="39" y="28"/>
                    </a:lnTo>
                    <a:lnTo>
                      <a:pt x="41" y="26"/>
                    </a:lnTo>
                    <a:lnTo>
                      <a:pt x="42" y="29"/>
                    </a:lnTo>
                    <a:lnTo>
                      <a:pt x="44" y="32"/>
                    </a:lnTo>
                    <a:lnTo>
                      <a:pt x="44" y="36"/>
                    </a:lnTo>
                    <a:lnTo>
                      <a:pt x="45" y="39"/>
                    </a:lnTo>
                    <a:lnTo>
                      <a:pt x="47" y="42"/>
                    </a:lnTo>
                    <a:close/>
                  </a:path>
                </a:pathLst>
              </a:custGeom>
              <a:solidFill>
                <a:srgbClr val="7EA3B2"/>
              </a:solidFill>
              <a:ln w="19050">
                <a:solidFill>
                  <a:srgbClr val="000000"/>
                </a:solidFill>
                <a:prstDash val="solid"/>
                <a:round/>
                <a:headEnd/>
                <a:tailEnd/>
              </a:ln>
            </p:spPr>
            <p:txBody>
              <a:bodyPr/>
              <a:lstStyle/>
              <a:p>
                <a:endParaRPr lang="en-GB"/>
              </a:p>
            </p:txBody>
          </p:sp>
          <p:sp>
            <p:nvSpPr>
              <p:cNvPr id="39" name="Freeform 1699">
                <a:extLst>
                  <a:ext uri="{FF2B5EF4-FFF2-40B4-BE49-F238E27FC236}">
                    <a16:creationId xmlns:a16="http://schemas.microsoft.com/office/drawing/2014/main" id="{323E98C2-019D-426F-BA05-9EFCAF60149B}"/>
                  </a:ext>
                </a:extLst>
              </p:cNvPr>
              <p:cNvSpPr>
                <a:spLocks/>
              </p:cNvSpPr>
              <p:nvPr/>
            </p:nvSpPr>
            <p:spPr bwMode="auto">
              <a:xfrm>
                <a:off x="0" y="62"/>
                <a:ext cx="78" cy="169"/>
              </a:xfrm>
              <a:custGeom>
                <a:avLst/>
                <a:gdLst>
                  <a:gd name="T0" fmla="*/ 3 w 78"/>
                  <a:gd name="T1" fmla="*/ 146 h 169"/>
                  <a:gd name="T2" fmla="*/ 5 w 78"/>
                  <a:gd name="T3" fmla="*/ 138 h 169"/>
                  <a:gd name="T4" fmla="*/ 11 w 78"/>
                  <a:gd name="T5" fmla="*/ 130 h 169"/>
                  <a:gd name="T6" fmla="*/ 13 w 78"/>
                  <a:gd name="T7" fmla="*/ 120 h 169"/>
                  <a:gd name="T8" fmla="*/ 11 w 78"/>
                  <a:gd name="T9" fmla="*/ 113 h 169"/>
                  <a:gd name="T10" fmla="*/ 10 w 78"/>
                  <a:gd name="T11" fmla="*/ 105 h 169"/>
                  <a:gd name="T12" fmla="*/ 10 w 78"/>
                  <a:gd name="T13" fmla="*/ 96 h 169"/>
                  <a:gd name="T14" fmla="*/ 9 w 78"/>
                  <a:gd name="T15" fmla="*/ 86 h 169"/>
                  <a:gd name="T16" fmla="*/ 11 w 78"/>
                  <a:gd name="T17" fmla="*/ 78 h 169"/>
                  <a:gd name="T18" fmla="*/ 17 w 78"/>
                  <a:gd name="T19" fmla="*/ 71 h 169"/>
                  <a:gd name="T20" fmla="*/ 13 w 78"/>
                  <a:gd name="T21" fmla="*/ 63 h 169"/>
                  <a:gd name="T22" fmla="*/ 12 w 78"/>
                  <a:gd name="T23" fmla="*/ 55 h 169"/>
                  <a:gd name="T24" fmla="*/ 9 w 78"/>
                  <a:gd name="T25" fmla="*/ 47 h 169"/>
                  <a:gd name="T26" fmla="*/ 4 w 78"/>
                  <a:gd name="T27" fmla="*/ 39 h 169"/>
                  <a:gd name="T28" fmla="*/ 5 w 78"/>
                  <a:gd name="T29" fmla="*/ 29 h 169"/>
                  <a:gd name="T30" fmla="*/ 3 w 78"/>
                  <a:gd name="T31" fmla="*/ 20 h 169"/>
                  <a:gd name="T32" fmla="*/ 5 w 78"/>
                  <a:gd name="T33" fmla="*/ 12 h 169"/>
                  <a:gd name="T34" fmla="*/ 3 w 78"/>
                  <a:gd name="T35" fmla="*/ 4 h 169"/>
                  <a:gd name="T36" fmla="*/ 8 w 78"/>
                  <a:gd name="T37" fmla="*/ 2 h 169"/>
                  <a:gd name="T38" fmla="*/ 15 w 78"/>
                  <a:gd name="T39" fmla="*/ 9 h 169"/>
                  <a:gd name="T40" fmla="*/ 21 w 78"/>
                  <a:gd name="T41" fmla="*/ 15 h 169"/>
                  <a:gd name="T42" fmla="*/ 30 w 78"/>
                  <a:gd name="T43" fmla="*/ 17 h 169"/>
                  <a:gd name="T44" fmla="*/ 36 w 78"/>
                  <a:gd name="T45" fmla="*/ 12 h 169"/>
                  <a:gd name="T46" fmla="*/ 45 w 78"/>
                  <a:gd name="T47" fmla="*/ 13 h 169"/>
                  <a:gd name="T48" fmla="*/ 54 w 78"/>
                  <a:gd name="T49" fmla="*/ 15 h 169"/>
                  <a:gd name="T50" fmla="*/ 60 w 78"/>
                  <a:gd name="T51" fmla="*/ 22 h 169"/>
                  <a:gd name="T52" fmla="*/ 62 w 78"/>
                  <a:gd name="T53" fmla="*/ 31 h 169"/>
                  <a:gd name="T54" fmla="*/ 66 w 78"/>
                  <a:gd name="T55" fmla="*/ 38 h 169"/>
                  <a:gd name="T56" fmla="*/ 68 w 78"/>
                  <a:gd name="T57" fmla="*/ 47 h 169"/>
                  <a:gd name="T58" fmla="*/ 71 w 78"/>
                  <a:gd name="T59" fmla="*/ 56 h 169"/>
                  <a:gd name="T60" fmla="*/ 74 w 78"/>
                  <a:gd name="T61" fmla="*/ 65 h 169"/>
                  <a:gd name="T62" fmla="*/ 73 w 78"/>
                  <a:gd name="T63" fmla="*/ 74 h 169"/>
                  <a:gd name="T64" fmla="*/ 66 w 78"/>
                  <a:gd name="T65" fmla="*/ 79 h 169"/>
                  <a:gd name="T66" fmla="*/ 63 w 78"/>
                  <a:gd name="T67" fmla="*/ 84 h 169"/>
                  <a:gd name="T68" fmla="*/ 54 w 78"/>
                  <a:gd name="T69" fmla="*/ 86 h 169"/>
                  <a:gd name="T70" fmla="*/ 56 w 78"/>
                  <a:gd name="T71" fmla="*/ 92 h 169"/>
                  <a:gd name="T72" fmla="*/ 66 w 78"/>
                  <a:gd name="T73" fmla="*/ 94 h 169"/>
                  <a:gd name="T74" fmla="*/ 74 w 78"/>
                  <a:gd name="T75" fmla="*/ 96 h 169"/>
                  <a:gd name="T76" fmla="*/ 76 w 78"/>
                  <a:gd name="T77" fmla="*/ 103 h 169"/>
                  <a:gd name="T78" fmla="*/ 70 w 78"/>
                  <a:gd name="T79" fmla="*/ 110 h 169"/>
                  <a:gd name="T80" fmla="*/ 65 w 78"/>
                  <a:gd name="T81" fmla="*/ 119 h 169"/>
                  <a:gd name="T82" fmla="*/ 58 w 78"/>
                  <a:gd name="T83" fmla="*/ 126 h 169"/>
                  <a:gd name="T84" fmla="*/ 56 w 78"/>
                  <a:gd name="T85" fmla="*/ 136 h 169"/>
                  <a:gd name="T86" fmla="*/ 55 w 78"/>
                  <a:gd name="T87" fmla="*/ 146 h 169"/>
                  <a:gd name="T88" fmla="*/ 56 w 78"/>
                  <a:gd name="T89" fmla="*/ 154 h 169"/>
                  <a:gd name="T90" fmla="*/ 45 w 78"/>
                  <a:gd name="T91" fmla="*/ 161 h 169"/>
                  <a:gd name="T92" fmla="*/ 39 w 78"/>
                  <a:gd name="T93" fmla="*/ 167 h 169"/>
                  <a:gd name="T94" fmla="*/ 30 w 78"/>
                  <a:gd name="T95" fmla="*/ 166 h 169"/>
                  <a:gd name="T96" fmla="*/ 21 w 78"/>
                  <a:gd name="T97" fmla="*/ 165 h 169"/>
                  <a:gd name="T98" fmla="*/ 13 w 78"/>
                  <a:gd name="T99" fmla="*/ 162 h 169"/>
                  <a:gd name="T100" fmla="*/ 5 w 78"/>
                  <a:gd name="T101"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 h="169">
                    <a:moveTo>
                      <a:pt x="0" y="155"/>
                    </a:moveTo>
                    <a:lnTo>
                      <a:pt x="1" y="153"/>
                    </a:lnTo>
                    <a:lnTo>
                      <a:pt x="2" y="151"/>
                    </a:lnTo>
                    <a:lnTo>
                      <a:pt x="3" y="146"/>
                    </a:lnTo>
                    <a:lnTo>
                      <a:pt x="3" y="144"/>
                    </a:lnTo>
                    <a:lnTo>
                      <a:pt x="4" y="142"/>
                    </a:lnTo>
                    <a:lnTo>
                      <a:pt x="5" y="140"/>
                    </a:lnTo>
                    <a:lnTo>
                      <a:pt x="5" y="138"/>
                    </a:lnTo>
                    <a:lnTo>
                      <a:pt x="6" y="135"/>
                    </a:lnTo>
                    <a:lnTo>
                      <a:pt x="8" y="134"/>
                    </a:lnTo>
                    <a:lnTo>
                      <a:pt x="9" y="132"/>
                    </a:lnTo>
                    <a:lnTo>
                      <a:pt x="11" y="130"/>
                    </a:lnTo>
                    <a:lnTo>
                      <a:pt x="11" y="128"/>
                    </a:lnTo>
                    <a:lnTo>
                      <a:pt x="11" y="126"/>
                    </a:lnTo>
                    <a:lnTo>
                      <a:pt x="13" y="123"/>
                    </a:lnTo>
                    <a:lnTo>
                      <a:pt x="13" y="120"/>
                    </a:lnTo>
                    <a:lnTo>
                      <a:pt x="15" y="118"/>
                    </a:lnTo>
                    <a:lnTo>
                      <a:pt x="13" y="116"/>
                    </a:lnTo>
                    <a:lnTo>
                      <a:pt x="12" y="115"/>
                    </a:lnTo>
                    <a:lnTo>
                      <a:pt x="11" y="113"/>
                    </a:lnTo>
                    <a:lnTo>
                      <a:pt x="10" y="111"/>
                    </a:lnTo>
                    <a:lnTo>
                      <a:pt x="9" y="109"/>
                    </a:lnTo>
                    <a:lnTo>
                      <a:pt x="10" y="107"/>
                    </a:lnTo>
                    <a:lnTo>
                      <a:pt x="10" y="105"/>
                    </a:lnTo>
                    <a:lnTo>
                      <a:pt x="10" y="102"/>
                    </a:lnTo>
                    <a:lnTo>
                      <a:pt x="10" y="100"/>
                    </a:lnTo>
                    <a:lnTo>
                      <a:pt x="11" y="98"/>
                    </a:lnTo>
                    <a:lnTo>
                      <a:pt x="10" y="96"/>
                    </a:lnTo>
                    <a:lnTo>
                      <a:pt x="8" y="92"/>
                    </a:lnTo>
                    <a:lnTo>
                      <a:pt x="7" y="90"/>
                    </a:lnTo>
                    <a:lnTo>
                      <a:pt x="7" y="88"/>
                    </a:lnTo>
                    <a:lnTo>
                      <a:pt x="9" y="86"/>
                    </a:lnTo>
                    <a:lnTo>
                      <a:pt x="9" y="84"/>
                    </a:lnTo>
                    <a:lnTo>
                      <a:pt x="9" y="82"/>
                    </a:lnTo>
                    <a:lnTo>
                      <a:pt x="11" y="80"/>
                    </a:lnTo>
                    <a:lnTo>
                      <a:pt x="11" y="78"/>
                    </a:lnTo>
                    <a:lnTo>
                      <a:pt x="13" y="77"/>
                    </a:lnTo>
                    <a:lnTo>
                      <a:pt x="15" y="75"/>
                    </a:lnTo>
                    <a:lnTo>
                      <a:pt x="16" y="73"/>
                    </a:lnTo>
                    <a:lnTo>
                      <a:pt x="17" y="71"/>
                    </a:lnTo>
                    <a:lnTo>
                      <a:pt x="17" y="69"/>
                    </a:lnTo>
                    <a:lnTo>
                      <a:pt x="16" y="68"/>
                    </a:lnTo>
                    <a:lnTo>
                      <a:pt x="14" y="66"/>
                    </a:lnTo>
                    <a:lnTo>
                      <a:pt x="13" y="63"/>
                    </a:lnTo>
                    <a:lnTo>
                      <a:pt x="13" y="62"/>
                    </a:lnTo>
                    <a:lnTo>
                      <a:pt x="13" y="59"/>
                    </a:lnTo>
                    <a:lnTo>
                      <a:pt x="13" y="57"/>
                    </a:lnTo>
                    <a:lnTo>
                      <a:pt x="12" y="55"/>
                    </a:lnTo>
                    <a:lnTo>
                      <a:pt x="11" y="53"/>
                    </a:lnTo>
                    <a:lnTo>
                      <a:pt x="10" y="52"/>
                    </a:lnTo>
                    <a:lnTo>
                      <a:pt x="10" y="49"/>
                    </a:lnTo>
                    <a:lnTo>
                      <a:pt x="9" y="47"/>
                    </a:lnTo>
                    <a:lnTo>
                      <a:pt x="7" y="46"/>
                    </a:lnTo>
                    <a:lnTo>
                      <a:pt x="6" y="43"/>
                    </a:lnTo>
                    <a:lnTo>
                      <a:pt x="5" y="42"/>
                    </a:lnTo>
                    <a:lnTo>
                      <a:pt x="4" y="39"/>
                    </a:lnTo>
                    <a:lnTo>
                      <a:pt x="4" y="37"/>
                    </a:lnTo>
                    <a:lnTo>
                      <a:pt x="3" y="35"/>
                    </a:lnTo>
                    <a:lnTo>
                      <a:pt x="3" y="31"/>
                    </a:lnTo>
                    <a:lnTo>
                      <a:pt x="5" y="29"/>
                    </a:lnTo>
                    <a:lnTo>
                      <a:pt x="4" y="27"/>
                    </a:lnTo>
                    <a:lnTo>
                      <a:pt x="4" y="25"/>
                    </a:lnTo>
                    <a:lnTo>
                      <a:pt x="3" y="22"/>
                    </a:lnTo>
                    <a:lnTo>
                      <a:pt x="3" y="20"/>
                    </a:lnTo>
                    <a:lnTo>
                      <a:pt x="4" y="18"/>
                    </a:lnTo>
                    <a:lnTo>
                      <a:pt x="4" y="16"/>
                    </a:lnTo>
                    <a:lnTo>
                      <a:pt x="5" y="14"/>
                    </a:lnTo>
                    <a:lnTo>
                      <a:pt x="5" y="12"/>
                    </a:lnTo>
                    <a:lnTo>
                      <a:pt x="3" y="10"/>
                    </a:lnTo>
                    <a:lnTo>
                      <a:pt x="2" y="9"/>
                    </a:lnTo>
                    <a:lnTo>
                      <a:pt x="3" y="7"/>
                    </a:lnTo>
                    <a:lnTo>
                      <a:pt x="3" y="4"/>
                    </a:lnTo>
                    <a:lnTo>
                      <a:pt x="2" y="2"/>
                    </a:lnTo>
                    <a:lnTo>
                      <a:pt x="4" y="0"/>
                    </a:lnTo>
                    <a:lnTo>
                      <a:pt x="6" y="1"/>
                    </a:lnTo>
                    <a:lnTo>
                      <a:pt x="8" y="2"/>
                    </a:lnTo>
                    <a:lnTo>
                      <a:pt x="9" y="4"/>
                    </a:lnTo>
                    <a:lnTo>
                      <a:pt x="10" y="6"/>
                    </a:lnTo>
                    <a:lnTo>
                      <a:pt x="12" y="7"/>
                    </a:lnTo>
                    <a:lnTo>
                      <a:pt x="15" y="9"/>
                    </a:lnTo>
                    <a:lnTo>
                      <a:pt x="16" y="10"/>
                    </a:lnTo>
                    <a:lnTo>
                      <a:pt x="18" y="12"/>
                    </a:lnTo>
                    <a:lnTo>
                      <a:pt x="20" y="13"/>
                    </a:lnTo>
                    <a:lnTo>
                      <a:pt x="21" y="15"/>
                    </a:lnTo>
                    <a:lnTo>
                      <a:pt x="23" y="16"/>
                    </a:lnTo>
                    <a:lnTo>
                      <a:pt x="26" y="17"/>
                    </a:lnTo>
                    <a:lnTo>
                      <a:pt x="28" y="19"/>
                    </a:lnTo>
                    <a:lnTo>
                      <a:pt x="30" y="17"/>
                    </a:lnTo>
                    <a:lnTo>
                      <a:pt x="32" y="16"/>
                    </a:lnTo>
                    <a:lnTo>
                      <a:pt x="33" y="15"/>
                    </a:lnTo>
                    <a:lnTo>
                      <a:pt x="34" y="12"/>
                    </a:lnTo>
                    <a:lnTo>
                      <a:pt x="36" y="12"/>
                    </a:lnTo>
                    <a:lnTo>
                      <a:pt x="38" y="11"/>
                    </a:lnTo>
                    <a:lnTo>
                      <a:pt x="40" y="12"/>
                    </a:lnTo>
                    <a:lnTo>
                      <a:pt x="43" y="12"/>
                    </a:lnTo>
                    <a:lnTo>
                      <a:pt x="45" y="13"/>
                    </a:lnTo>
                    <a:lnTo>
                      <a:pt x="47" y="14"/>
                    </a:lnTo>
                    <a:lnTo>
                      <a:pt x="49" y="14"/>
                    </a:lnTo>
                    <a:lnTo>
                      <a:pt x="51" y="14"/>
                    </a:lnTo>
                    <a:lnTo>
                      <a:pt x="54" y="15"/>
                    </a:lnTo>
                    <a:lnTo>
                      <a:pt x="56" y="17"/>
                    </a:lnTo>
                    <a:lnTo>
                      <a:pt x="59" y="17"/>
                    </a:lnTo>
                    <a:lnTo>
                      <a:pt x="59" y="20"/>
                    </a:lnTo>
                    <a:lnTo>
                      <a:pt x="60" y="22"/>
                    </a:lnTo>
                    <a:lnTo>
                      <a:pt x="60" y="24"/>
                    </a:lnTo>
                    <a:lnTo>
                      <a:pt x="60" y="26"/>
                    </a:lnTo>
                    <a:lnTo>
                      <a:pt x="61" y="28"/>
                    </a:lnTo>
                    <a:lnTo>
                      <a:pt x="62" y="31"/>
                    </a:lnTo>
                    <a:lnTo>
                      <a:pt x="63" y="32"/>
                    </a:lnTo>
                    <a:lnTo>
                      <a:pt x="64" y="35"/>
                    </a:lnTo>
                    <a:lnTo>
                      <a:pt x="64" y="37"/>
                    </a:lnTo>
                    <a:lnTo>
                      <a:pt x="66" y="38"/>
                    </a:lnTo>
                    <a:lnTo>
                      <a:pt x="67" y="40"/>
                    </a:lnTo>
                    <a:lnTo>
                      <a:pt x="67" y="42"/>
                    </a:lnTo>
                    <a:lnTo>
                      <a:pt x="68" y="45"/>
                    </a:lnTo>
                    <a:lnTo>
                      <a:pt x="68" y="47"/>
                    </a:lnTo>
                    <a:lnTo>
                      <a:pt x="68" y="49"/>
                    </a:lnTo>
                    <a:lnTo>
                      <a:pt x="69" y="51"/>
                    </a:lnTo>
                    <a:lnTo>
                      <a:pt x="70" y="54"/>
                    </a:lnTo>
                    <a:lnTo>
                      <a:pt x="71" y="56"/>
                    </a:lnTo>
                    <a:lnTo>
                      <a:pt x="71" y="58"/>
                    </a:lnTo>
                    <a:lnTo>
                      <a:pt x="72" y="60"/>
                    </a:lnTo>
                    <a:lnTo>
                      <a:pt x="73" y="63"/>
                    </a:lnTo>
                    <a:lnTo>
                      <a:pt x="74" y="65"/>
                    </a:lnTo>
                    <a:lnTo>
                      <a:pt x="74" y="67"/>
                    </a:lnTo>
                    <a:lnTo>
                      <a:pt x="75" y="70"/>
                    </a:lnTo>
                    <a:lnTo>
                      <a:pt x="76" y="72"/>
                    </a:lnTo>
                    <a:lnTo>
                      <a:pt x="73" y="74"/>
                    </a:lnTo>
                    <a:lnTo>
                      <a:pt x="71" y="75"/>
                    </a:lnTo>
                    <a:lnTo>
                      <a:pt x="69" y="77"/>
                    </a:lnTo>
                    <a:lnTo>
                      <a:pt x="68" y="77"/>
                    </a:lnTo>
                    <a:lnTo>
                      <a:pt x="66" y="79"/>
                    </a:lnTo>
                    <a:lnTo>
                      <a:pt x="64" y="80"/>
                    </a:lnTo>
                    <a:lnTo>
                      <a:pt x="65" y="82"/>
                    </a:lnTo>
                    <a:lnTo>
                      <a:pt x="66" y="84"/>
                    </a:lnTo>
                    <a:lnTo>
                      <a:pt x="63" y="84"/>
                    </a:lnTo>
                    <a:lnTo>
                      <a:pt x="61" y="84"/>
                    </a:lnTo>
                    <a:lnTo>
                      <a:pt x="58" y="85"/>
                    </a:lnTo>
                    <a:lnTo>
                      <a:pt x="56" y="85"/>
                    </a:lnTo>
                    <a:lnTo>
                      <a:pt x="54" y="86"/>
                    </a:lnTo>
                    <a:lnTo>
                      <a:pt x="51" y="87"/>
                    </a:lnTo>
                    <a:lnTo>
                      <a:pt x="53" y="88"/>
                    </a:lnTo>
                    <a:lnTo>
                      <a:pt x="54" y="90"/>
                    </a:lnTo>
                    <a:lnTo>
                      <a:pt x="56" y="92"/>
                    </a:lnTo>
                    <a:lnTo>
                      <a:pt x="58" y="92"/>
                    </a:lnTo>
                    <a:lnTo>
                      <a:pt x="61" y="93"/>
                    </a:lnTo>
                    <a:lnTo>
                      <a:pt x="63" y="93"/>
                    </a:lnTo>
                    <a:lnTo>
                      <a:pt x="66" y="94"/>
                    </a:lnTo>
                    <a:lnTo>
                      <a:pt x="68" y="94"/>
                    </a:lnTo>
                    <a:lnTo>
                      <a:pt x="70" y="95"/>
                    </a:lnTo>
                    <a:lnTo>
                      <a:pt x="73" y="95"/>
                    </a:lnTo>
                    <a:lnTo>
                      <a:pt x="74" y="96"/>
                    </a:lnTo>
                    <a:lnTo>
                      <a:pt x="78" y="96"/>
                    </a:lnTo>
                    <a:lnTo>
                      <a:pt x="78" y="99"/>
                    </a:lnTo>
                    <a:lnTo>
                      <a:pt x="77" y="101"/>
                    </a:lnTo>
                    <a:lnTo>
                      <a:pt x="76" y="103"/>
                    </a:lnTo>
                    <a:lnTo>
                      <a:pt x="75" y="105"/>
                    </a:lnTo>
                    <a:lnTo>
                      <a:pt x="73" y="107"/>
                    </a:lnTo>
                    <a:lnTo>
                      <a:pt x="72" y="109"/>
                    </a:lnTo>
                    <a:lnTo>
                      <a:pt x="70" y="110"/>
                    </a:lnTo>
                    <a:lnTo>
                      <a:pt x="69" y="113"/>
                    </a:lnTo>
                    <a:lnTo>
                      <a:pt x="68" y="115"/>
                    </a:lnTo>
                    <a:lnTo>
                      <a:pt x="67" y="118"/>
                    </a:lnTo>
                    <a:lnTo>
                      <a:pt x="65" y="119"/>
                    </a:lnTo>
                    <a:lnTo>
                      <a:pt x="63" y="120"/>
                    </a:lnTo>
                    <a:lnTo>
                      <a:pt x="61" y="122"/>
                    </a:lnTo>
                    <a:lnTo>
                      <a:pt x="60" y="125"/>
                    </a:lnTo>
                    <a:lnTo>
                      <a:pt x="58" y="126"/>
                    </a:lnTo>
                    <a:lnTo>
                      <a:pt x="58" y="128"/>
                    </a:lnTo>
                    <a:lnTo>
                      <a:pt x="57" y="131"/>
                    </a:lnTo>
                    <a:lnTo>
                      <a:pt x="57" y="135"/>
                    </a:lnTo>
                    <a:lnTo>
                      <a:pt x="56" y="136"/>
                    </a:lnTo>
                    <a:lnTo>
                      <a:pt x="55" y="139"/>
                    </a:lnTo>
                    <a:lnTo>
                      <a:pt x="54" y="141"/>
                    </a:lnTo>
                    <a:lnTo>
                      <a:pt x="54" y="143"/>
                    </a:lnTo>
                    <a:lnTo>
                      <a:pt x="55" y="146"/>
                    </a:lnTo>
                    <a:lnTo>
                      <a:pt x="55" y="148"/>
                    </a:lnTo>
                    <a:lnTo>
                      <a:pt x="56" y="150"/>
                    </a:lnTo>
                    <a:lnTo>
                      <a:pt x="58" y="152"/>
                    </a:lnTo>
                    <a:lnTo>
                      <a:pt x="56" y="154"/>
                    </a:lnTo>
                    <a:lnTo>
                      <a:pt x="51" y="156"/>
                    </a:lnTo>
                    <a:lnTo>
                      <a:pt x="49" y="158"/>
                    </a:lnTo>
                    <a:lnTo>
                      <a:pt x="47" y="159"/>
                    </a:lnTo>
                    <a:lnTo>
                      <a:pt x="45" y="161"/>
                    </a:lnTo>
                    <a:lnTo>
                      <a:pt x="44" y="162"/>
                    </a:lnTo>
                    <a:lnTo>
                      <a:pt x="43" y="165"/>
                    </a:lnTo>
                    <a:lnTo>
                      <a:pt x="41" y="166"/>
                    </a:lnTo>
                    <a:lnTo>
                      <a:pt x="39" y="167"/>
                    </a:lnTo>
                    <a:lnTo>
                      <a:pt x="38" y="169"/>
                    </a:lnTo>
                    <a:lnTo>
                      <a:pt x="36" y="169"/>
                    </a:lnTo>
                    <a:lnTo>
                      <a:pt x="34" y="168"/>
                    </a:lnTo>
                    <a:lnTo>
                      <a:pt x="30" y="166"/>
                    </a:lnTo>
                    <a:lnTo>
                      <a:pt x="28" y="166"/>
                    </a:lnTo>
                    <a:lnTo>
                      <a:pt x="26" y="165"/>
                    </a:lnTo>
                    <a:lnTo>
                      <a:pt x="24" y="165"/>
                    </a:lnTo>
                    <a:lnTo>
                      <a:pt x="21" y="165"/>
                    </a:lnTo>
                    <a:lnTo>
                      <a:pt x="20" y="163"/>
                    </a:lnTo>
                    <a:lnTo>
                      <a:pt x="18" y="162"/>
                    </a:lnTo>
                    <a:lnTo>
                      <a:pt x="15" y="162"/>
                    </a:lnTo>
                    <a:lnTo>
                      <a:pt x="13" y="162"/>
                    </a:lnTo>
                    <a:lnTo>
                      <a:pt x="10" y="161"/>
                    </a:lnTo>
                    <a:lnTo>
                      <a:pt x="8" y="160"/>
                    </a:lnTo>
                    <a:lnTo>
                      <a:pt x="7" y="158"/>
                    </a:lnTo>
                    <a:lnTo>
                      <a:pt x="5" y="156"/>
                    </a:lnTo>
                    <a:lnTo>
                      <a:pt x="3" y="156"/>
                    </a:lnTo>
                    <a:lnTo>
                      <a:pt x="1" y="157"/>
                    </a:lnTo>
                    <a:lnTo>
                      <a:pt x="0" y="155"/>
                    </a:lnTo>
                    <a:close/>
                  </a:path>
                </a:pathLst>
              </a:custGeom>
              <a:solidFill>
                <a:srgbClr val="7EA3B2"/>
              </a:solidFill>
              <a:ln w="19050">
                <a:solidFill>
                  <a:srgbClr val="000000"/>
                </a:solidFill>
                <a:prstDash val="solid"/>
                <a:round/>
                <a:headEnd/>
                <a:tailEnd/>
              </a:ln>
            </p:spPr>
            <p:txBody>
              <a:bodyPr/>
              <a:lstStyle/>
              <a:p>
                <a:endParaRPr lang="en-GB"/>
              </a:p>
            </p:txBody>
          </p:sp>
          <p:sp>
            <p:nvSpPr>
              <p:cNvPr id="40" name="Freeform 1700">
                <a:extLst>
                  <a:ext uri="{FF2B5EF4-FFF2-40B4-BE49-F238E27FC236}">
                    <a16:creationId xmlns:a16="http://schemas.microsoft.com/office/drawing/2014/main" id="{B7CB3969-97B4-41AC-A612-A0B1117B93F4}"/>
                  </a:ext>
                </a:extLst>
              </p:cNvPr>
              <p:cNvSpPr>
                <a:spLocks/>
              </p:cNvSpPr>
              <p:nvPr/>
            </p:nvSpPr>
            <p:spPr bwMode="auto">
              <a:xfrm>
                <a:off x="173" y="114"/>
                <a:ext cx="65" cy="56"/>
              </a:xfrm>
              <a:custGeom>
                <a:avLst/>
                <a:gdLst>
                  <a:gd name="T0" fmla="*/ 27 w 65"/>
                  <a:gd name="T1" fmla="*/ 0 h 56"/>
                  <a:gd name="T2" fmla="*/ 32 w 65"/>
                  <a:gd name="T3" fmla="*/ 0 h 56"/>
                  <a:gd name="T4" fmla="*/ 39 w 65"/>
                  <a:gd name="T5" fmla="*/ 2 h 56"/>
                  <a:gd name="T6" fmla="*/ 42 w 65"/>
                  <a:gd name="T7" fmla="*/ 6 h 56"/>
                  <a:gd name="T8" fmla="*/ 43 w 65"/>
                  <a:gd name="T9" fmla="*/ 10 h 56"/>
                  <a:gd name="T10" fmla="*/ 45 w 65"/>
                  <a:gd name="T11" fmla="*/ 16 h 56"/>
                  <a:gd name="T12" fmla="*/ 48 w 65"/>
                  <a:gd name="T13" fmla="*/ 19 h 56"/>
                  <a:gd name="T14" fmla="*/ 51 w 65"/>
                  <a:gd name="T15" fmla="*/ 23 h 56"/>
                  <a:gd name="T16" fmla="*/ 52 w 65"/>
                  <a:gd name="T17" fmla="*/ 27 h 56"/>
                  <a:gd name="T18" fmla="*/ 54 w 65"/>
                  <a:gd name="T19" fmla="*/ 32 h 56"/>
                  <a:gd name="T20" fmla="*/ 54 w 65"/>
                  <a:gd name="T21" fmla="*/ 36 h 56"/>
                  <a:gd name="T22" fmla="*/ 57 w 65"/>
                  <a:gd name="T23" fmla="*/ 39 h 56"/>
                  <a:gd name="T24" fmla="*/ 59 w 65"/>
                  <a:gd name="T25" fmla="*/ 44 h 56"/>
                  <a:gd name="T26" fmla="*/ 63 w 65"/>
                  <a:gd name="T27" fmla="*/ 46 h 56"/>
                  <a:gd name="T28" fmla="*/ 65 w 65"/>
                  <a:gd name="T29" fmla="*/ 51 h 56"/>
                  <a:gd name="T30" fmla="*/ 60 w 65"/>
                  <a:gd name="T31" fmla="*/ 51 h 56"/>
                  <a:gd name="T32" fmla="*/ 58 w 65"/>
                  <a:gd name="T33" fmla="*/ 54 h 56"/>
                  <a:gd name="T34" fmla="*/ 53 w 65"/>
                  <a:gd name="T35" fmla="*/ 55 h 56"/>
                  <a:gd name="T36" fmla="*/ 50 w 65"/>
                  <a:gd name="T37" fmla="*/ 53 h 56"/>
                  <a:gd name="T38" fmla="*/ 46 w 65"/>
                  <a:gd name="T39" fmla="*/ 51 h 56"/>
                  <a:gd name="T40" fmla="*/ 43 w 65"/>
                  <a:gd name="T41" fmla="*/ 47 h 56"/>
                  <a:gd name="T42" fmla="*/ 40 w 65"/>
                  <a:gd name="T43" fmla="*/ 45 h 56"/>
                  <a:gd name="T44" fmla="*/ 37 w 65"/>
                  <a:gd name="T45" fmla="*/ 36 h 56"/>
                  <a:gd name="T46" fmla="*/ 34 w 65"/>
                  <a:gd name="T47" fmla="*/ 34 h 56"/>
                  <a:gd name="T48" fmla="*/ 28 w 65"/>
                  <a:gd name="T49" fmla="*/ 34 h 56"/>
                  <a:gd name="T50" fmla="*/ 24 w 65"/>
                  <a:gd name="T51" fmla="*/ 33 h 56"/>
                  <a:gd name="T52" fmla="*/ 20 w 65"/>
                  <a:gd name="T53" fmla="*/ 31 h 56"/>
                  <a:gd name="T54" fmla="*/ 16 w 65"/>
                  <a:gd name="T55" fmla="*/ 36 h 56"/>
                  <a:gd name="T56" fmla="*/ 12 w 65"/>
                  <a:gd name="T57" fmla="*/ 33 h 56"/>
                  <a:gd name="T58" fmla="*/ 9 w 65"/>
                  <a:gd name="T59" fmla="*/ 29 h 56"/>
                  <a:gd name="T60" fmla="*/ 5 w 65"/>
                  <a:gd name="T61" fmla="*/ 23 h 56"/>
                  <a:gd name="T62" fmla="*/ 2 w 65"/>
                  <a:gd name="T63" fmla="*/ 20 h 56"/>
                  <a:gd name="T64" fmla="*/ 2 w 65"/>
                  <a:gd name="T65" fmla="*/ 16 h 56"/>
                  <a:gd name="T66" fmla="*/ 6 w 65"/>
                  <a:gd name="T67" fmla="*/ 16 h 56"/>
                  <a:gd name="T68" fmla="*/ 9 w 65"/>
                  <a:gd name="T69" fmla="*/ 13 h 56"/>
                  <a:gd name="T70" fmla="*/ 13 w 65"/>
                  <a:gd name="T71" fmla="*/ 11 h 56"/>
                  <a:gd name="T72" fmla="*/ 14 w 65"/>
                  <a:gd name="T73" fmla="*/ 7 h 56"/>
                  <a:gd name="T74" fmla="*/ 18 w 65"/>
                  <a:gd name="T75" fmla="*/ 4 h 56"/>
                  <a:gd name="T76" fmla="*/ 22 w 65"/>
                  <a:gd name="T77"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56">
                    <a:moveTo>
                      <a:pt x="24" y="0"/>
                    </a:moveTo>
                    <a:lnTo>
                      <a:pt x="27" y="0"/>
                    </a:lnTo>
                    <a:lnTo>
                      <a:pt x="29" y="0"/>
                    </a:lnTo>
                    <a:lnTo>
                      <a:pt x="32" y="0"/>
                    </a:lnTo>
                    <a:lnTo>
                      <a:pt x="37" y="1"/>
                    </a:lnTo>
                    <a:lnTo>
                      <a:pt x="39" y="2"/>
                    </a:lnTo>
                    <a:lnTo>
                      <a:pt x="42" y="3"/>
                    </a:lnTo>
                    <a:lnTo>
                      <a:pt x="42" y="6"/>
                    </a:lnTo>
                    <a:lnTo>
                      <a:pt x="43" y="8"/>
                    </a:lnTo>
                    <a:lnTo>
                      <a:pt x="43" y="10"/>
                    </a:lnTo>
                    <a:lnTo>
                      <a:pt x="44" y="13"/>
                    </a:lnTo>
                    <a:lnTo>
                      <a:pt x="45" y="16"/>
                    </a:lnTo>
                    <a:lnTo>
                      <a:pt x="47" y="17"/>
                    </a:lnTo>
                    <a:lnTo>
                      <a:pt x="48" y="19"/>
                    </a:lnTo>
                    <a:lnTo>
                      <a:pt x="49" y="21"/>
                    </a:lnTo>
                    <a:lnTo>
                      <a:pt x="51" y="23"/>
                    </a:lnTo>
                    <a:lnTo>
                      <a:pt x="52" y="25"/>
                    </a:lnTo>
                    <a:lnTo>
                      <a:pt x="52" y="27"/>
                    </a:lnTo>
                    <a:lnTo>
                      <a:pt x="53" y="30"/>
                    </a:lnTo>
                    <a:lnTo>
                      <a:pt x="54" y="32"/>
                    </a:lnTo>
                    <a:lnTo>
                      <a:pt x="54" y="34"/>
                    </a:lnTo>
                    <a:lnTo>
                      <a:pt x="54" y="36"/>
                    </a:lnTo>
                    <a:lnTo>
                      <a:pt x="54" y="39"/>
                    </a:lnTo>
                    <a:lnTo>
                      <a:pt x="57" y="39"/>
                    </a:lnTo>
                    <a:lnTo>
                      <a:pt x="59" y="41"/>
                    </a:lnTo>
                    <a:lnTo>
                      <a:pt x="59" y="44"/>
                    </a:lnTo>
                    <a:lnTo>
                      <a:pt x="61" y="46"/>
                    </a:lnTo>
                    <a:lnTo>
                      <a:pt x="63" y="46"/>
                    </a:lnTo>
                    <a:lnTo>
                      <a:pt x="64" y="48"/>
                    </a:lnTo>
                    <a:lnTo>
                      <a:pt x="65" y="51"/>
                    </a:lnTo>
                    <a:lnTo>
                      <a:pt x="62" y="51"/>
                    </a:lnTo>
                    <a:lnTo>
                      <a:pt x="60" y="51"/>
                    </a:lnTo>
                    <a:lnTo>
                      <a:pt x="61" y="54"/>
                    </a:lnTo>
                    <a:lnTo>
                      <a:pt x="58" y="54"/>
                    </a:lnTo>
                    <a:lnTo>
                      <a:pt x="56" y="54"/>
                    </a:lnTo>
                    <a:lnTo>
                      <a:pt x="53" y="55"/>
                    </a:lnTo>
                    <a:lnTo>
                      <a:pt x="51" y="56"/>
                    </a:lnTo>
                    <a:lnTo>
                      <a:pt x="50" y="53"/>
                    </a:lnTo>
                    <a:lnTo>
                      <a:pt x="48" y="52"/>
                    </a:lnTo>
                    <a:lnTo>
                      <a:pt x="46" y="51"/>
                    </a:lnTo>
                    <a:lnTo>
                      <a:pt x="45" y="49"/>
                    </a:lnTo>
                    <a:lnTo>
                      <a:pt x="43" y="47"/>
                    </a:lnTo>
                    <a:lnTo>
                      <a:pt x="42" y="45"/>
                    </a:lnTo>
                    <a:lnTo>
                      <a:pt x="40" y="45"/>
                    </a:lnTo>
                    <a:lnTo>
                      <a:pt x="38" y="39"/>
                    </a:lnTo>
                    <a:lnTo>
                      <a:pt x="37" y="36"/>
                    </a:lnTo>
                    <a:lnTo>
                      <a:pt x="36" y="33"/>
                    </a:lnTo>
                    <a:lnTo>
                      <a:pt x="34" y="34"/>
                    </a:lnTo>
                    <a:lnTo>
                      <a:pt x="31" y="34"/>
                    </a:lnTo>
                    <a:lnTo>
                      <a:pt x="28" y="34"/>
                    </a:lnTo>
                    <a:lnTo>
                      <a:pt x="27" y="33"/>
                    </a:lnTo>
                    <a:lnTo>
                      <a:pt x="24" y="33"/>
                    </a:lnTo>
                    <a:lnTo>
                      <a:pt x="22" y="31"/>
                    </a:lnTo>
                    <a:lnTo>
                      <a:pt x="20" y="31"/>
                    </a:lnTo>
                    <a:lnTo>
                      <a:pt x="18" y="33"/>
                    </a:lnTo>
                    <a:lnTo>
                      <a:pt x="16" y="36"/>
                    </a:lnTo>
                    <a:lnTo>
                      <a:pt x="14" y="35"/>
                    </a:lnTo>
                    <a:lnTo>
                      <a:pt x="12" y="33"/>
                    </a:lnTo>
                    <a:lnTo>
                      <a:pt x="11" y="31"/>
                    </a:lnTo>
                    <a:lnTo>
                      <a:pt x="9" y="29"/>
                    </a:lnTo>
                    <a:lnTo>
                      <a:pt x="7" y="27"/>
                    </a:lnTo>
                    <a:lnTo>
                      <a:pt x="5" y="23"/>
                    </a:lnTo>
                    <a:lnTo>
                      <a:pt x="3" y="21"/>
                    </a:lnTo>
                    <a:lnTo>
                      <a:pt x="2" y="20"/>
                    </a:lnTo>
                    <a:lnTo>
                      <a:pt x="0" y="17"/>
                    </a:lnTo>
                    <a:lnTo>
                      <a:pt x="2" y="16"/>
                    </a:lnTo>
                    <a:lnTo>
                      <a:pt x="4" y="16"/>
                    </a:lnTo>
                    <a:lnTo>
                      <a:pt x="6" y="16"/>
                    </a:lnTo>
                    <a:lnTo>
                      <a:pt x="8" y="15"/>
                    </a:lnTo>
                    <a:lnTo>
                      <a:pt x="9" y="13"/>
                    </a:lnTo>
                    <a:lnTo>
                      <a:pt x="11" y="12"/>
                    </a:lnTo>
                    <a:lnTo>
                      <a:pt x="13" y="11"/>
                    </a:lnTo>
                    <a:lnTo>
                      <a:pt x="14" y="9"/>
                    </a:lnTo>
                    <a:lnTo>
                      <a:pt x="14" y="7"/>
                    </a:lnTo>
                    <a:lnTo>
                      <a:pt x="16" y="6"/>
                    </a:lnTo>
                    <a:lnTo>
                      <a:pt x="18" y="4"/>
                    </a:lnTo>
                    <a:lnTo>
                      <a:pt x="20" y="3"/>
                    </a:lnTo>
                    <a:lnTo>
                      <a:pt x="22" y="3"/>
                    </a:lnTo>
                    <a:lnTo>
                      <a:pt x="24" y="0"/>
                    </a:lnTo>
                    <a:close/>
                  </a:path>
                </a:pathLst>
              </a:custGeom>
              <a:solidFill>
                <a:srgbClr val="7EA3B2"/>
              </a:solidFill>
              <a:ln w="19050">
                <a:solidFill>
                  <a:srgbClr val="000000"/>
                </a:solidFill>
                <a:prstDash val="solid"/>
                <a:round/>
                <a:headEnd/>
                <a:tailEnd/>
              </a:ln>
            </p:spPr>
            <p:txBody>
              <a:bodyPr/>
              <a:lstStyle/>
              <a:p>
                <a:endParaRPr lang="en-GB"/>
              </a:p>
            </p:txBody>
          </p:sp>
          <p:sp>
            <p:nvSpPr>
              <p:cNvPr id="41" name="Freeform 1701">
                <a:extLst>
                  <a:ext uri="{FF2B5EF4-FFF2-40B4-BE49-F238E27FC236}">
                    <a16:creationId xmlns:a16="http://schemas.microsoft.com/office/drawing/2014/main" id="{5C7A0223-BE1E-4ACB-B4B8-E0E754D465CD}"/>
                  </a:ext>
                </a:extLst>
              </p:cNvPr>
              <p:cNvSpPr>
                <a:spLocks/>
              </p:cNvSpPr>
              <p:nvPr/>
            </p:nvSpPr>
            <p:spPr bwMode="auto">
              <a:xfrm>
                <a:off x="151" y="153"/>
                <a:ext cx="44" cy="64"/>
              </a:xfrm>
              <a:custGeom>
                <a:avLst/>
                <a:gdLst>
                  <a:gd name="T0" fmla="*/ 7 w 44"/>
                  <a:gd name="T1" fmla="*/ 1 h 64"/>
                  <a:gd name="T2" fmla="*/ 11 w 44"/>
                  <a:gd name="T3" fmla="*/ 1 h 64"/>
                  <a:gd name="T4" fmla="*/ 15 w 44"/>
                  <a:gd name="T5" fmla="*/ 5 h 64"/>
                  <a:gd name="T6" fmla="*/ 14 w 44"/>
                  <a:gd name="T7" fmla="*/ 11 h 64"/>
                  <a:gd name="T8" fmla="*/ 17 w 44"/>
                  <a:gd name="T9" fmla="*/ 15 h 64"/>
                  <a:gd name="T10" fmla="*/ 19 w 44"/>
                  <a:gd name="T11" fmla="*/ 20 h 64"/>
                  <a:gd name="T12" fmla="*/ 22 w 44"/>
                  <a:gd name="T13" fmla="*/ 22 h 64"/>
                  <a:gd name="T14" fmla="*/ 21 w 44"/>
                  <a:gd name="T15" fmla="*/ 27 h 64"/>
                  <a:gd name="T16" fmla="*/ 24 w 44"/>
                  <a:gd name="T17" fmla="*/ 31 h 64"/>
                  <a:gd name="T18" fmla="*/ 27 w 44"/>
                  <a:gd name="T19" fmla="*/ 34 h 64"/>
                  <a:gd name="T20" fmla="*/ 30 w 44"/>
                  <a:gd name="T21" fmla="*/ 37 h 64"/>
                  <a:gd name="T22" fmla="*/ 33 w 44"/>
                  <a:gd name="T23" fmla="*/ 42 h 64"/>
                  <a:gd name="T24" fmla="*/ 36 w 44"/>
                  <a:gd name="T25" fmla="*/ 45 h 64"/>
                  <a:gd name="T26" fmla="*/ 39 w 44"/>
                  <a:gd name="T27" fmla="*/ 48 h 64"/>
                  <a:gd name="T28" fmla="*/ 42 w 44"/>
                  <a:gd name="T29" fmla="*/ 52 h 64"/>
                  <a:gd name="T30" fmla="*/ 44 w 44"/>
                  <a:gd name="T31" fmla="*/ 52 h 64"/>
                  <a:gd name="T32" fmla="*/ 44 w 44"/>
                  <a:gd name="T33" fmla="*/ 54 h 64"/>
                  <a:gd name="T34" fmla="*/ 43 w 44"/>
                  <a:gd name="T35" fmla="*/ 57 h 64"/>
                  <a:gd name="T36" fmla="*/ 42 w 44"/>
                  <a:gd name="T37" fmla="*/ 61 h 64"/>
                  <a:gd name="T38" fmla="*/ 39 w 44"/>
                  <a:gd name="T39" fmla="*/ 62 h 64"/>
                  <a:gd name="T40" fmla="*/ 37 w 44"/>
                  <a:gd name="T41" fmla="*/ 64 h 64"/>
                  <a:gd name="T42" fmla="*/ 34 w 44"/>
                  <a:gd name="T43" fmla="*/ 64 h 64"/>
                  <a:gd name="T44" fmla="*/ 32 w 44"/>
                  <a:gd name="T45" fmla="*/ 64 h 64"/>
                  <a:gd name="T46" fmla="*/ 29 w 44"/>
                  <a:gd name="T47" fmla="*/ 63 h 64"/>
                  <a:gd name="T48" fmla="*/ 25 w 44"/>
                  <a:gd name="T49" fmla="*/ 61 h 64"/>
                  <a:gd name="T50" fmla="*/ 23 w 44"/>
                  <a:gd name="T51" fmla="*/ 60 h 64"/>
                  <a:gd name="T52" fmla="*/ 20 w 44"/>
                  <a:gd name="T53" fmla="*/ 57 h 64"/>
                  <a:gd name="T54" fmla="*/ 19 w 44"/>
                  <a:gd name="T55" fmla="*/ 55 h 64"/>
                  <a:gd name="T56" fmla="*/ 18 w 44"/>
                  <a:gd name="T57" fmla="*/ 52 h 64"/>
                  <a:gd name="T58" fmla="*/ 18 w 44"/>
                  <a:gd name="T59" fmla="*/ 47 h 64"/>
                  <a:gd name="T60" fmla="*/ 17 w 44"/>
                  <a:gd name="T61" fmla="*/ 45 h 64"/>
                  <a:gd name="T62" fmla="*/ 15 w 44"/>
                  <a:gd name="T63" fmla="*/ 41 h 64"/>
                  <a:gd name="T64" fmla="*/ 12 w 44"/>
                  <a:gd name="T65" fmla="*/ 40 h 64"/>
                  <a:gd name="T66" fmla="*/ 10 w 44"/>
                  <a:gd name="T67" fmla="*/ 40 h 64"/>
                  <a:gd name="T68" fmla="*/ 8 w 44"/>
                  <a:gd name="T69" fmla="*/ 40 h 64"/>
                  <a:gd name="T70" fmla="*/ 5 w 44"/>
                  <a:gd name="T71" fmla="*/ 42 h 64"/>
                  <a:gd name="T72" fmla="*/ 5 w 44"/>
                  <a:gd name="T73" fmla="*/ 38 h 64"/>
                  <a:gd name="T74" fmla="*/ 5 w 44"/>
                  <a:gd name="T75" fmla="*/ 34 h 64"/>
                  <a:gd name="T76" fmla="*/ 1 w 44"/>
                  <a:gd name="T77" fmla="*/ 32 h 64"/>
                  <a:gd name="T78" fmla="*/ 0 w 44"/>
                  <a:gd name="T79" fmla="*/ 27 h 64"/>
                  <a:gd name="T80" fmla="*/ 4 w 44"/>
                  <a:gd name="T81" fmla="*/ 26 h 64"/>
                  <a:gd name="T82" fmla="*/ 4 w 44"/>
                  <a:gd name="T83" fmla="*/ 21 h 64"/>
                  <a:gd name="T84" fmla="*/ 1 w 44"/>
                  <a:gd name="T85" fmla="*/ 15 h 64"/>
                  <a:gd name="T86" fmla="*/ 0 w 44"/>
                  <a:gd name="T87" fmla="*/ 10 h 64"/>
                  <a:gd name="T88" fmla="*/ 1 w 44"/>
                  <a:gd name="T89" fmla="*/ 4 h 64"/>
                  <a:gd name="T90" fmla="*/ 3 w 44"/>
                  <a:gd name="T9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 h="64">
                    <a:moveTo>
                      <a:pt x="3" y="0"/>
                    </a:moveTo>
                    <a:lnTo>
                      <a:pt x="7" y="1"/>
                    </a:lnTo>
                    <a:lnTo>
                      <a:pt x="9" y="1"/>
                    </a:lnTo>
                    <a:lnTo>
                      <a:pt x="11" y="1"/>
                    </a:lnTo>
                    <a:lnTo>
                      <a:pt x="14" y="2"/>
                    </a:lnTo>
                    <a:lnTo>
                      <a:pt x="15" y="5"/>
                    </a:lnTo>
                    <a:lnTo>
                      <a:pt x="15" y="7"/>
                    </a:lnTo>
                    <a:lnTo>
                      <a:pt x="14" y="11"/>
                    </a:lnTo>
                    <a:lnTo>
                      <a:pt x="16" y="13"/>
                    </a:lnTo>
                    <a:lnTo>
                      <a:pt x="17" y="15"/>
                    </a:lnTo>
                    <a:lnTo>
                      <a:pt x="18" y="17"/>
                    </a:lnTo>
                    <a:lnTo>
                      <a:pt x="19" y="20"/>
                    </a:lnTo>
                    <a:lnTo>
                      <a:pt x="20" y="22"/>
                    </a:lnTo>
                    <a:lnTo>
                      <a:pt x="22" y="22"/>
                    </a:lnTo>
                    <a:lnTo>
                      <a:pt x="21" y="25"/>
                    </a:lnTo>
                    <a:lnTo>
                      <a:pt x="21" y="27"/>
                    </a:lnTo>
                    <a:lnTo>
                      <a:pt x="23" y="29"/>
                    </a:lnTo>
                    <a:lnTo>
                      <a:pt x="24" y="31"/>
                    </a:lnTo>
                    <a:lnTo>
                      <a:pt x="25" y="32"/>
                    </a:lnTo>
                    <a:lnTo>
                      <a:pt x="27" y="34"/>
                    </a:lnTo>
                    <a:lnTo>
                      <a:pt x="29" y="35"/>
                    </a:lnTo>
                    <a:lnTo>
                      <a:pt x="30" y="37"/>
                    </a:lnTo>
                    <a:lnTo>
                      <a:pt x="31" y="40"/>
                    </a:lnTo>
                    <a:lnTo>
                      <a:pt x="33" y="42"/>
                    </a:lnTo>
                    <a:lnTo>
                      <a:pt x="34" y="43"/>
                    </a:lnTo>
                    <a:lnTo>
                      <a:pt x="36" y="45"/>
                    </a:lnTo>
                    <a:lnTo>
                      <a:pt x="37" y="46"/>
                    </a:lnTo>
                    <a:lnTo>
                      <a:pt x="39" y="48"/>
                    </a:lnTo>
                    <a:lnTo>
                      <a:pt x="40" y="50"/>
                    </a:lnTo>
                    <a:lnTo>
                      <a:pt x="42" y="52"/>
                    </a:lnTo>
                    <a:lnTo>
                      <a:pt x="44" y="52"/>
                    </a:lnTo>
                    <a:lnTo>
                      <a:pt x="44" y="52"/>
                    </a:lnTo>
                    <a:lnTo>
                      <a:pt x="44" y="53"/>
                    </a:lnTo>
                    <a:lnTo>
                      <a:pt x="44" y="54"/>
                    </a:lnTo>
                    <a:lnTo>
                      <a:pt x="43" y="55"/>
                    </a:lnTo>
                    <a:lnTo>
                      <a:pt x="43" y="57"/>
                    </a:lnTo>
                    <a:lnTo>
                      <a:pt x="42" y="59"/>
                    </a:lnTo>
                    <a:lnTo>
                      <a:pt x="42" y="61"/>
                    </a:lnTo>
                    <a:lnTo>
                      <a:pt x="41" y="62"/>
                    </a:lnTo>
                    <a:lnTo>
                      <a:pt x="39" y="62"/>
                    </a:lnTo>
                    <a:lnTo>
                      <a:pt x="38" y="63"/>
                    </a:lnTo>
                    <a:lnTo>
                      <a:pt x="37" y="64"/>
                    </a:lnTo>
                    <a:lnTo>
                      <a:pt x="35" y="64"/>
                    </a:lnTo>
                    <a:lnTo>
                      <a:pt x="34" y="64"/>
                    </a:lnTo>
                    <a:lnTo>
                      <a:pt x="33" y="64"/>
                    </a:lnTo>
                    <a:lnTo>
                      <a:pt x="32" y="64"/>
                    </a:lnTo>
                    <a:lnTo>
                      <a:pt x="31" y="63"/>
                    </a:lnTo>
                    <a:lnTo>
                      <a:pt x="29" y="63"/>
                    </a:lnTo>
                    <a:lnTo>
                      <a:pt x="26" y="62"/>
                    </a:lnTo>
                    <a:lnTo>
                      <a:pt x="25" y="61"/>
                    </a:lnTo>
                    <a:lnTo>
                      <a:pt x="24" y="60"/>
                    </a:lnTo>
                    <a:lnTo>
                      <a:pt x="23" y="60"/>
                    </a:lnTo>
                    <a:lnTo>
                      <a:pt x="21" y="58"/>
                    </a:lnTo>
                    <a:lnTo>
                      <a:pt x="20" y="57"/>
                    </a:lnTo>
                    <a:lnTo>
                      <a:pt x="19" y="55"/>
                    </a:lnTo>
                    <a:lnTo>
                      <a:pt x="19" y="55"/>
                    </a:lnTo>
                    <a:lnTo>
                      <a:pt x="18" y="53"/>
                    </a:lnTo>
                    <a:lnTo>
                      <a:pt x="18" y="52"/>
                    </a:lnTo>
                    <a:lnTo>
                      <a:pt x="18" y="50"/>
                    </a:lnTo>
                    <a:lnTo>
                      <a:pt x="18" y="47"/>
                    </a:lnTo>
                    <a:lnTo>
                      <a:pt x="17" y="46"/>
                    </a:lnTo>
                    <a:lnTo>
                      <a:pt x="17" y="45"/>
                    </a:lnTo>
                    <a:lnTo>
                      <a:pt x="16" y="44"/>
                    </a:lnTo>
                    <a:lnTo>
                      <a:pt x="15" y="41"/>
                    </a:lnTo>
                    <a:lnTo>
                      <a:pt x="13" y="40"/>
                    </a:lnTo>
                    <a:lnTo>
                      <a:pt x="12" y="40"/>
                    </a:lnTo>
                    <a:lnTo>
                      <a:pt x="11" y="40"/>
                    </a:lnTo>
                    <a:lnTo>
                      <a:pt x="10" y="40"/>
                    </a:lnTo>
                    <a:lnTo>
                      <a:pt x="9" y="40"/>
                    </a:lnTo>
                    <a:lnTo>
                      <a:pt x="8" y="40"/>
                    </a:lnTo>
                    <a:lnTo>
                      <a:pt x="7" y="41"/>
                    </a:lnTo>
                    <a:lnTo>
                      <a:pt x="5" y="42"/>
                    </a:lnTo>
                    <a:lnTo>
                      <a:pt x="5" y="41"/>
                    </a:lnTo>
                    <a:lnTo>
                      <a:pt x="5" y="38"/>
                    </a:lnTo>
                    <a:lnTo>
                      <a:pt x="5" y="36"/>
                    </a:lnTo>
                    <a:lnTo>
                      <a:pt x="5" y="34"/>
                    </a:lnTo>
                    <a:lnTo>
                      <a:pt x="3" y="34"/>
                    </a:lnTo>
                    <a:lnTo>
                      <a:pt x="1" y="32"/>
                    </a:lnTo>
                    <a:lnTo>
                      <a:pt x="0" y="30"/>
                    </a:lnTo>
                    <a:lnTo>
                      <a:pt x="0" y="27"/>
                    </a:lnTo>
                    <a:lnTo>
                      <a:pt x="2" y="27"/>
                    </a:lnTo>
                    <a:lnTo>
                      <a:pt x="4" y="26"/>
                    </a:lnTo>
                    <a:lnTo>
                      <a:pt x="4" y="24"/>
                    </a:lnTo>
                    <a:lnTo>
                      <a:pt x="4" y="21"/>
                    </a:lnTo>
                    <a:lnTo>
                      <a:pt x="2" y="17"/>
                    </a:lnTo>
                    <a:lnTo>
                      <a:pt x="1" y="15"/>
                    </a:lnTo>
                    <a:lnTo>
                      <a:pt x="1" y="12"/>
                    </a:lnTo>
                    <a:lnTo>
                      <a:pt x="0" y="10"/>
                    </a:lnTo>
                    <a:lnTo>
                      <a:pt x="0" y="7"/>
                    </a:lnTo>
                    <a:lnTo>
                      <a:pt x="1" y="4"/>
                    </a:lnTo>
                    <a:lnTo>
                      <a:pt x="2" y="2"/>
                    </a:lnTo>
                    <a:lnTo>
                      <a:pt x="3" y="0"/>
                    </a:lnTo>
                    <a:close/>
                  </a:path>
                </a:pathLst>
              </a:custGeom>
              <a:solidFill>
                <a:srgbClr val="DC3F8E"/>
              </a:solidFill>
              <a:ln w="19050">
                <a:solidFill>
                  <a:srgbClr val="000000"/>
                </a:solidFill>
                <a:prstDash val="solid"/>
                <a:round/>
                <a:headEnd/>
                <a:tailEnd/>
              </a:ln>
            </p:spPr>
            <p:txBody>
              <a:bodyPr/>
              <a:lstStyle/>
              <a:p>
                <a:endParaRPr lang="en-GB"/>
              </a:p>
            </p:txBody>
          </p:sp>
          <p:sp>
            <p:nvSpPr>
              <p:cNvPr id="42" name="Freeform 1702">
                <a:extLst>
                  <a:ext uri="{FF2B5EF4-FFF2-40B4-BE49-F238E27FC236}">
                    <a16:creationId xmlns:a16="http://schemas.microsoft.com/office/drawing/2014/main" id="{AEFDCF7D-ED9D-4203-AB59-BD38F26ADDE2}"/>
                  </a:ext>
                </a:extLst>
              </p:cNvPr>
              <p:cNvSpPr>
                <a:spLocks/>
              </p:cNvSpPr>
              <p:nvPr/>
            </p:nvSpPr>
            <p:spPr bwMode="auto">
              <a:xfrm>
                <a:off x="172" y="145"/>
                <a:ext cx="62" cy="52"/>
              </a:xfrm>
              <a:custGeom>
                <a:avLst/>
                <a:gdLst>
                  <a:gd name="T0" fmla="*/ 2 w 62"/>
                  <a:gd name="T1" fmla="*/ 9 h 52"/>
                  <a:gd name="T2" fmla="*/ 5 w 62"/>
                  <a:gd name="T3" fmla="*/ 7 h 52"/>
                  <a:gd name="T4" fmla="*/ 10 w 62"/>
                  <a:gd name="T5" fmla="*/ 9 h 52"/>
                  <a:gd name="T6" fmla="*/ 13 w 62"/>
                  <a:gd name="T7" fmla="*/ 8 h 52"/>
                  <a:gd name="T8" fmla="*/ 15 w 62"/>
                  <a:gd name="T9" fmla="*/ 4 h 52"/>
                  <a:gd name="T10" fmla="*/ 19 w 62"/>
                  <a:gd name="T11" fmla="*/ 2 h 52"/>
                  <a:gd name="T12" fmla="*/ 23 w 62"/>
                  <a:gd name="T13" fmla="*/ 0 h 52"/>
                  <a:gd name="T14" fmla="*/ 28 w 62"/>
                  <a:gd name="T15" fmla="*/ 2 h 52"/>
                  <a:gd name="T16" fmla="*/ 32 w 62"/>
                  <a:gd name="T17" fmla="*/ 3 h 52"/>
                  <a:gd name="T18" fmla="*/ 37 w 62"/>
                  <a:gd name="T19" fmla="*/ 2 h 52"/>
                  <a:gd name="T20" fmla="*/ 39 w 62"/>
                  <a:gd name="T21" fmla="*/ 8 h 52"/>
                  <a:gd name="T22" fmla="*/ 43 w 62"/>
                  <a:gd name="T23" fmla="*/ 14 h 52"/>
                  <a:gd name="T24" fmla="*/ 46 w 62"/>
                  <a:gd name="T25" fmla="*/ 18 h 52"/>
                  <a:gd name="T26" fmla="*/ 49 w 62"/>
                  <a:gd name="T27" fmla="*/ 21 h 52"/>
                  <a:gd name="T28" fmla="*/ 52 w 62"/>
                  <a:gd name="T29" fmla="*/ 25 h 52"/>
                  <a:gd name="T30" fmla="*/ 57 w 62"/>
                  <a:gd name="T31" fmla="*/ 23 h 52"/>
                  <a:gd name="T32" fmla="*/ 62 w 62"/>
                  <a:gd name="T33" fmla="*/ 23 h 52"/>
                  <a:gd name="T34" fmla="*/ 62 w 62"/>
                  <a:gd name="T35" fmla="*/ 27 h 52"/>
                  <a:gd name="T36" fmla="*/ 60 w 62"/>
                  <a:gd name="T37" fmla="*/ 27 h 52"/>
                  <a:gd name="T38" fmla="*/ 58 w 62"/>
                  <a:gd name="T39" fmla="*/ 29 h 52"/>
                  <a:gd name="T40" fmla="*/ 56 w 62"/>
                  <a:gd name="T41" fmla="*/ 33 h 52"/>
                  <a:gd name="T42" fmla="*/ 55 w 62"/>
                  <a:gd name="T43" fmla="*/ 35 h 52"/>
                  <a:gd name="T44" fmla="*/ 55 w 62"/>
                  <a:gd name="T45" fmla="*/ 40 h 52"/>
                  <a:gd name="T46" fmla="*/ 55 w 62"/>
                  <a:gd name="T47" fmla="*/ 45 h 52"/>
                  <a:gd name="T48" fmla="*/ 54 w 62"/>
                  <a:gd name="T49" fmla="*/ 47 h 52"/>
                  <a:gd name="T50" fmla="*/ 53 w 62"/>
                  <a:gd name="T51" fmla="*/ 49 h 52"/>
                  <a:gd name="T52" fmla="*/ 50 w 62"/>
                  <a:gd name="T53" fmla="*/ 51 h 52"/>
                  <a:gd name="T54" fmla="*/ 47 w 62"/>
                  <a:gd name="T55" fmla="*/ 52 h 52"/>
                  <a:gd name="T56" fmla="*/ 43 w 62"/>
                  <a:gd name="T57" fmla="*/ 52 h 52"/>
                  <a:gd name="T58" fmla="*/ 40 w 62"/>
                  <a:gd name="T59" fmla="*/ 52 h 52"/>
                  <a:gd name="T60" fmla="*/ 37 w 62"/>
                  <a:gd name="T61" fmla="*/ 46 h 52"/>
                  <a:gd name="T62" fmla="*/ 35 w 62"/>
                  <a:gd name="T63" fmla="*/ 39 h 52"/>
                  <a:gd name="T64" fmla="*/ 32 w 62"/>
                  <a:gd name="T65" fmla="*/ 38 h 52"/>
                  <a:gd name="T66" fmla="*/ 28 w 62"/>
                  <a:gd name="T67" fmla="*/ 39 h 52"/>
                  <a:gd name="T68" fmla="*/ 22 w 62"/>
                  <a:gd name="T69" fmla="*/ 39 h 52"/>
                  <a:gd name="T70" fmla="*/ 19 w 62"/>
                  <a:gd name="T71" fmla="*/ 36 h 52"/>
                  <a:gd name="T72" fmla="*/ 17 w 62"/>
                  <a:gd name="T73" fmla="*/ 28 h 52"/>
                  <a:gd name="T74" fmla="*/ 13 w 62"/>
                  <a:gd name="T75" fmla="*/ 26 h 52"/>
                  <a:gd name="T76" fmla="*/ 10 w 62"/>
                  <a:gd name="T77" fmla="*/ 25 h 52"/>
                  <a:gd name="T78" fmla="*/ 8 w 62"/>
                  <a:gd name="T79" fmla="*/ 20 h 52"/>
                  <a:gd name="T80" fmla="*/ 8 w 62"/>
                  <a:gd name="T81" fmla="*/ 17 h 52"/>
                  <a:gd name="T82" fmla="*/ 4 w 62"/>
                  <a:gd name="T83" fmla="*/ 13 h 52"/>
                  <a:gd name="T84" fmla="*/ 0 w 62"/>
                  <a:gd name="T85"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 h="52">
                    <a:moveTo>
                      <a:pt x="0" y="12"/>
                    </a:moveTo>
                    <a:lnTo>
                      <a:pt x="2" y="9"/>
                    </a:lnTo>
                    <a:lnTo>
                      <a:pt x="4" y="8"/>
                    </a:lnTo>
                    <a:lnTo>
                      <a:pt x="5" y="7"/>
                    </a:lnTo>
                    <a:lnTo>
                      <a:pt x="8" y="7"/>
                    </a:lnTo>
                    <a:lnTo>
                      <a:pt x="10" y="9"/>
                    </a:lnTo>
                    <a:lnTo>
                      <a:pt x="12" y="12"/>
                    </a:lnTo>
                    <a:lnTo>
                      <a:pt x="13" y="8"/>
                    </a:lnTo>
                    <a:lnTo>
                      <a:pt x="13" y="6"/>
                    </a:lnTo>
                    <a:lnTo>
                      <a:pt x="15" y="4"/>
                    </a:lnTo>
                    <a:lnTo>
                      <a:pt x="17" y="5"/>
                    </a:lnTo>
                    <a:lnTo>
                      <a:pt x="19" y="2"/>
                    </a:lnTo>
                    <a:lnTo>
                      <a:pt x="21" y="0"/>
                    </a:lnTo>
                    <a:lnTo>
                      <a:pt x="23" y="0"/>
                    </a:lnTo>
                    <a:lnTo>
                      <a:pt x="25" y="2"/>
                    </a:lnTo>
                    <a:lnTo>
                      <a:pt x="28" y="2"/>
                    </a:lnTo>
                    <a:lnTo>
                      <a:pt x="29" y="3"/>
                    </a:lnTo>
                    <a:lnTo>
                      <a:pt x="32" y="3"/>
                    </a:lnTo>
                    <a:lnTo>
                      <a:pt x="35" y="3"/>
                    </a:lnTo>
                    <a:lnTo>
                      <a:pt x="37" y="2"/>
                    </a:lnTo>
                    <a:lnTo>
                      <a:pt x="38" y="5"/>
                    </a:lnTo>
                    <a:lnTo>
                      <a:pt x="39" y="8"/>
                    </a:lnTo>
                    <a:lnTo>
                      <a:pt x="41" y="14"/>
                    </a:lnTo>
                    <a:lnTo>
                      <a:pt x="43" y="14"/>
                    </a:lnTo>
                    <a:lnTo>
                      <a:pt x="44" y="16"/>
                    </a:lnTo>
                    <a:lnTo>
                      <a:pt x="46" y="18"/>
                    </a:lnTo>
                    <a:lnTo>
                      <a:pt x="47" y="20"/>
                    </a:lnTo>
                    <a:lnTo>
                      <a:pt x="49" y="21"/>
                    </a:lnTo>
                    <a:lnTo>
                      <a:pt x="51" y="22"/>
                    </a:lnTo>
                    <a:lnTo>
                      <a:pt x="52" y="25"/>
                    </a:lnTo>
                    <a:lnTo>
                      <a:pt x="54" y="24"/>
                    </a:lnTo>
                    <a:lnTo>
                      <a:pt x="57" y="23"/>
                    </a:lnTo>
                    <a:lnTo>
                      <a:pt x="59" y="23"/>
                    </a:lnTo>
                    <a:lnTo>
                      <a:pt x="62" y="23"/>
                    </a:lnTo>
                    <a:lnTo>
                      <a:pt x="62" y="25"/>
                    </a:lnTo>
                    <a:lnTo>
                      <a:pt x="62" y="27"/>
                    </a:lnTo>
                    <a:lnTo>
                      <a:pt x="61" y="27"/>
                    </a:lnTo>
                    <a:lnTo>
                      <a:pt x="60" y="27"/>
                    </a:lnTo>
                    <a:lnTo>
                      <a:pt x="58" y="28"/>
                    </a:lnTo>
                    <a:lnTo>
                      <a:pt x="58" y="29"/>
                    </a:lnTo>
                    <a:lnTo>
                      <a:pt x="57" y="31"/>
                    </a:lnTo>
                    <a:lnTo>
                      <a:pt x="56" y="33"/>
                    </a:lnTo>
                    <a:lnTo>
                      <a:pt x="56" y="33"/>
                    </a:lnTo>
                    <a:lnTo>
                      <a:pt x="55" y="35"/>
                    </a:lnTo>
                    <a:lnTo>
                      <a:pt x="55" y="38"/>
                    </a:lnTo>
                    <a:lnTo>
                      <a:pt x="55" y="40"/>
                    </a:lnTo>
                    <a:lnTo>
                      <a:pt x="55" y="43"/>
                    </a:lnTo>
                    <a:lnTo>
                      <a:pt x="55" y="45"/>
                    </a:lnTo>
                    <a:lnTo>
                      <a:pt x="55" y="46"/>
                    </a:lnTo>
                    <a:lnTo>
                      <a:pt x="54" y="47"/>
                    </a:lnTo>
                    <a:lnTo>
                      <a:pt x="53" y="48"/>
                    </a:lnTo>
                    <a:lnTo>
                      <a:pt x="53" y="49"/>
                    </a:lnTo>
                    <a:lnTo>
                      <a:pt x="52" y="50"/>
                    </a:lnTo>
                    <a:lnTo>
                      <a:pt x="50" y="51"/>
                    </a:lnTo>
                    <a:lnTo>
                      <a:pt x="49" y="52"/>
                    </a:lnTo>
                    <a:lnTo>
                      <a:pt x="47" y="52"/>
                    </a:lnTo>
                    <a:lnTo>
                      <a:pt x="46" y="52"/>
                    </a:lnTo>
                    <a:lnTo>
                      <a:pt x="43" y="52"/>
                    </a:lnTo>
                    <a:lnTo>
                      <a:pt x="40" y="52"/>
                    </a:lnTo>
                    <a:lnTo>
                      <a:pt x="40" y="52"/>
                    </a:lnTo>
                    <a:lnTo>
                      <a:pt x="38" y="49"/>
                    </a:lnTo>
                    <a:lnTo>
                      <a:pt x="37" y="46"/>
                    </a:lnTo>
                    <a:lnTo>
                      <a:pt x="37" y="42"/>
                    </a:lnTo>
                    <a:lnTo>
                      <a:pt x="35" y="39"/>
                    </a:lnTo>
                    <a:lnTo>
                      <a:pt x="34" y="36"/>
                    </a:lnTo>
                    <a:lnTo>
                      <a:pt x="32" y="38"/>
                    </a:lnTo>
                    <a:lnTo>
                      <a:pt x="30" y="39"/>
                    </a:lnTo>
                    <a:lnTo>
                      <a:pt x="28" y="39"/>
                    </a:lnTo>
                    <a:lnTo>
                      <a:pt x="26" y="40"/>
                    </a:lnTo>
                    <a:lnTo>
                      <a:pt x="22" y="39"/>
                    </a:lnTo>
                    <a:lnTo>
                      <a:pt x="22" y="37"/>
                    </a:lnTo>
                    <a:lnTo>
                      <a:pt x="19" y="36"/>
                    </a:lnTo>
                    <a:lnTo>
                      <a:pt x="18" y="31"/>
                    </a:lnTo>
                    <a:lnTo>
                      <a:pt x="17" y="28"/>
                    </a:lnTo>
                    <a:lnTo>
                      <a:pt x="15" y="29"/>
                    </a:lnTo>
                    <a:lnTo>
                      <a:pt x="13" y="26"/>
                    </a:lnTo>
                    <a:lnTo>
                      <a:pt x="13" y="24"/>
                    </a:lnTo>
                    <a:lnTo>
                      <a:pt x="10" y="25"/>
                    </a:lnTo>
                    <a:lnTo>
                      <a:pt x="10" y="22"/>
                    </a:lnTo>
                    <a:lnTo>
                      <a:pt x="8" y="20"/>
                    </a:lnTo>
                    <a:lnTo>
                      <a:pt x="9" y="18"/>
                    </a:lnTo>
                    <a:lnTo>
                      <a:pt x="8" y="17"/>
                    </a:lnTo>
                    <a:lnTo>
                      <a:pt x="7" y="15"/>
                    </a:lnTo>
                    <a:lnTo>
                      <a:pt x="4" y="13"/>
                    </a:lnTo>
                    <a:lnTo>
                      <a:pt x="2" y="13"/>
                    </a:lnTo>
                    <a:lnTo>
                      <a:pt x="0" y="12"/>
                    </a:lnTo>
                    <a:close/>
                  </a:path>
                </a:pathLst>
              </a:custGeom>
              <a:solidFill>
                <a:srgbClr val="7EA3B2"/>
              </a:solidFill>
              <a:ln w="19050">
                <a:solidFill>
                  <a:srgbClr val="000000"/>
                </a:solidFill>
                <a:prstDash val="solid"/>
                <a:round/>
                <a:headEnd/>
                <a:tailEnd/>
              </a:ln>
            </p:spPr>
            <p:txBody>
              <a:bodyPr/>
              <a:lstStyle/>
              <a:p>
                <a:endParaRPr lang="en-GB"/>
              </a:p>
            </p:txBody>
          </p:sp>
        </p:grpSp>
        <p:pic>
          <p:nvPicPr>
            <p:cNvPr id="9" name="Picture 8">
              <a:extLst>
                <a:ext uri="{FF2B5EF4-FFF2-40B4-BE49-F238E27FC236}">
                  <a16:creationId xmlns:a16="http://schemas.microsoft.com/office/drawing/2014/main" id="{F57FC039-5CA6-4A7B-B430-B0A640108C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 y="167"/>
              <a:ext cx="344"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TextBox 42">
            <a:extLst>
              <a:ext uri="{FF2B5EF4-FFF2-40B4-BE49-F238E27FC236}">
                <a16:creationId xmlns:a16="http://schemas.microsoft.com/office/drawing/2014/main" id="{AE1E2A2D-5D51-478B-BD0A-272C1EA9D459}"/>
              </a:ext>
            </a:extLst>
          </p:cNvPr>
          <p:cNvSpPr txBox="1"/>
          <p:nvPr/>
        </p:nvSpPr>
        <p:spPr>
          <a:xfrm>
            <a:off x="577075" y="3249852"/>
            <a:ext cx="5166000" cy="1369286"/>
          </a:xfrm>
          <a:prstGeom prst="rect">
            <a:avLst/>
          </a:prstGeom>
          <a:noFill/>
        </p:spPr>
        <p:txBody>
          <a:bodyPr wrap="square">
            <a:spAutoFit/>
          </a:bodyPr>
          <a:lstStyle/>
          <a:p>
            <a:pPr marL="152400" indent="0">
              <a:lnSpc>
                <a:spcPct val="107000"/>
              </a:lnSpc>
              <a:spcAft>
                <a:spcPts val="800"/>
              </a:spcAft>
              <a:buNone/>
            </a:pPr>
            <a:r>
              <a:rPr lang="en-GB" sz="1200" b="1" dirty="0">
                <a:solidFill>
                  <a:schemeClr val="accent1"/>
                </a:solidFill>
                <a:latin typeface="Montserrat"/>
                <a:sym typeface="Montserrat"/>
              </a:rPr>
              <a:t>About Your Voice in Health and Social Care</a:t>
            </a:r>
          </a:p>
          <a:p>
            <a:pPr marL="152400">
              <a:lnSpc>
                <a:spcPct val="107000"/>
              </a:lnSpc>
              <a:spcAft>
                <a:spcPts val="800"/>
              </a:spcAft>
              <a:buClr>
                <a:schemeClr val="dk1"/>
              </a:buClr>
              <a:buSzPts val="1200"/>
            </a:pPr>
            <a:r>
              <a:rPr lang="en-GB" sz="1200" dirty="0">
                <a:solidFill>
                  <a:schemeClr val="dk1"/>
                </a:solidFill>
                <a:latin typeface="Montserrat"/>
                <a:sym typeface="Montserrat"/>
              </a:rPr>
              <a:t>Your Voice in Health and Social Care (YVHSC) holds the contracts for the following Healthwatch services: Healthwatch </a:t>
            </a:r>
            <a:r>
              <a:rPr lang="en-GB" sz="1200" b="1" dirty="0">
                <a:solidFill>
                  <a:schemeClr val="dk1"/>
                </a:solidFill>
                <a:latin typeface="Montserrat"/>
                <a:sym typeface="Montserrat"/>
              </a:rPr>
              <a:t>Bromley</a:t>
            </a:r>
            <a:r>
              <a:rPr lang="en-GB" sz="1200" dirty="0">
                <a:solidFill>
                  <a:schemeClr val="dk1"/>
                </a:solidFill>
                <a:latin typeface="Montserrat"/>
                <a:sym typeface="Montserrat"/>
              </a:rPr>
              <a:t>, Healthwatch </a:t>
            </a:r>
            <a:r>
              <a:rPr lang="en-GB" sz="1200" b="1" dirty="0">
                <a:solidFill>
                  <a:schemeClr val="dk1"/>
                </a:solidFill>
                <a:latin typeface="Montserrat"/>
                <a:sym typeface="Montserrat"/>
              </a:rPr>
              <a:t>Ealing, </a:t>
            </a:r>
            <a:r>
              <a:rPr lang="en-GB" sz="1200" dirty="0">
                <a:solidFill>
                  <a:schemeClr val="dk1"/>
                </a:solidFill>
                <a:latin typeface="Montserrat"/>
                <a:sym typeface="Montserrat"/>
              </a:rPr>
              <a:t>Healthwatch </a:t>
            </a:r>
            <a:r>
              <a:rPr lang="en-GB" sz="1200" b="1" dirty="0">
                <a:solidFill>
                  <a:schemeClr val="dk1"/>
                </a:solidFill>
                <a:latin typeface="Montserrat"/>
                <a:sym typeface="Montserrat"/>
              </a:rPr>
              <a:t>Hammersmith &amp; Fulham, </a:t>
            </a:r>
            <a:r>
              <a:rPr lang="en-GB" sz="1200" dirty="0">
                <a:solidFill>
                  <a:schemeClr val="dk1"/>
                </a:solidFill>
                <a:latin typeface="Montserrat"/>
                <a:sym typeface="Montserrat"/>
              </a:rPr>
              <a:t>Healthwatch </a:t>
            </a:r>
            <a:r>
              <a:rPr lang="en-GB" sz="1200" b="1" dirty="0">
                <a:solidFill>
                  <a:schemeClr val="dk1"/>
                </a:solidFill>
                <a:latin typeface="Montserrat"/>
                <a:sym typeface="Montserrat"/>
              </a:rPr>
              <a:t>Hounslow</a:t>
            </a:r>
            <a:r>
              <a:rPr lang="en-GB" sz="1200" dirty="0">
                <a:solidFill>
                  <a:schemeClr val="dk1"/>
                </a:solidFill>
                <a:latin typeface="Montserrat"/>
                <a:sym typeface="Montserrat"/>
              </a:rPr>
              <a:t>, Healthwatch </a:t>
            </a:r>
            <a:r>
              <a:rPr lang="en-GB" sz="1200" b="1" dirty="0">
                <a:solidFill>
                  <a:schemeClr val="dk1"/>
                </a:solidFill>
                <a:latin typeface="Montserrat"/>
                <a:sym typeface="Montserrat"/>
              </a:rPr>
              <a:t>Lewisham</a:t>
            </a:r>
            <a:r>
              <a:rPr lang="en-GB" sz="1200" dirty="0">
                <a:solidFill>
                  <a:schemeClr val="dk1"/>
                </a:solidFill>
                <a:latin typeface="Montserrat"/>
                <a:sym typeface="Montserrat"/>
              </a:rPr>
              <a:t>, and Healthwatch </a:t>
            </a:r>
            <a:r>
              <a:rPr lang="en-GB" sz="1200" b="1" dirty="0">
                <a:solidFill>
                  <a:schemeClr val="dk1"/>
                </a:solidFill>
                <a:latin typeface="Montserrat"/>
                <a:sym typeface="Montserrat"/>
              </a:rPr>
              <a:t>Waltham Forest</a:t>
            </a:r>
            <a:r>
              <a:rPr lang="en-GB" sz="1200" dirty="0">
                <a:solidFill>
                  <a:schemeClr val="dk1"/>
                </a:solidFill>
                <a:latin typeface="Montserrat"/>
                <a:sym typeface="Montserrat"/>
              </a:rPr>
              <a:t>. </a:t>
            </a:r>
          </a:p>
        </p:txBody>
      </p:sp>
      <p:sp>
        <p:nvSpPr>
          <p:cNvPr id="44" name="Google Shape;258;p33">
            <a:extLst>
              <a:ext uri="{FF2B5EF4-FFF2-40B4-BE49-F238E27FC236}">
                <a16:creationId xmlns:a16="http://schemas.microsoft.com/office/drawing/2014/main" id="{95AFBABB-F756-466B-AE77-6BFEC9C3138A}"/>
              </a:ext>
            </a:extLst>
          </p:cNvPr>
          <p:cNvSpPr txBox="1">
            <a:spLocks/>
          </p:cNvSpPr>
          <p:nvPr/>
        </p:nvSpPr>
        <p:spPr>
          <a:xfrm>
            <a:off x="577075" y="1043379"/>
            <a:ext cx="8023081" cy="671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1pPr>
            <a:lvl2pPr marL="914400" marR="0" lvl="1"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2pPr>
            <a:lvl3pPr marL="1371600" marR="0" lvl="2"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3pPr>
            <a:lvl4pPr marL="1828800" marR="0" lvl="3"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4pPr>
            <a:lvl5pPr marL="2286000" marR="0" lvl="4"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5pPr>
            <a:lvl6pPr marL="2743200" marR="0" lvl="5"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6pPr>
            <a:lvl7pPr marL="3200400" marR="0" lvl="6"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7pPr>
            <a:lvl8pPr marL="3657600" marR="0" lvl="7"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8pPr>
            <a:lvl9pPr marL="4114800" marR="0" lvl="8" indent="-304800" algn="l" rtl="0">
              <a:lnSpc>
                <a:spcPct val="100000"/>
              </a:lnSpc>
              <a:spcBef>
                <a:spcPts val="1600"/>
              </a:spcBef>
              <a:spcAft>
                <a:spcPts val="160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9pPr>
          </a:lstStyle>
          <a:p>
            <a:pPr marL="152400" indent="0">
              <a:lnSpc>
                <a:spcPct val="107000"/>
              </a:lnSpc>
              <a:spcAft>
                <a:spcPts val="800"/>
              </a:spcAft>
              <a:buNone/>
            </a:pPr>
            <a:r>
              <a:rPr lang="en-GB" dirty="0"/>
              <a:t>This Black, Asian and Minority Ethnicities (BAME) Report for Healthwatch covers hospitals in six London boroughs for the period April 2020 – March 2021. Using reviews from our Diversity Monitoring Form and Patient Experience Data Collection Programme, we have analysed the data to help us understand </a:t>
            </a:r>
            <a:r>
              <a:rPr lang="en-GB" b="1" dirty="0"/>
              <a:t>hospital experiences </a:t>
            </a:r>
            <a:r>
              <a:rPr lang="en-GB" dirty="0"/>
              <a:t>from patients from different ethnic backgrounds. </a:t>
            </a:r>
            <a:endParaRPr lang="en-GB" b="1" dirty="0">
              <a:solidFill>
                <a:schemeClr val="accent1"/>
              </a:solidFill>
            </a:endParaRPr>
          </a:p>
          <a:p>
            <a:pPr marL="152400" indent="0">
              <a:lnSpc>
                <a:spcPct val="107000"/>
              </a:lnSpc>
              <a:spcAft>
                <a:spcPts val="800"/>
              </a:spcAft>
              <a:buFont typeface="Montserrat"/>
              <a:buNone/>
            </a:pPr>
            <a:br>
              <a:rPr lang="en-GB" dirty="0"/>
            </a:br>
            <a:endParaRPr lang="en-GB" dirty="0"/>
          </a:p>
        </p:txBody>
      </p:sp>
    </p:spTree>
    <p:extLst>
      <p:ext uri="{BB962C8B-B14F-4D97-AF65-F5344CB8AC3E}">
        <p14:creationId xmlns:p14="http://schemas.microsoft.com/office/powerpoint/2010/main" val="2325447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title"/>
          </p:nvPr>
        </p:nvSpPr>
        <p:spPr>
          <a:xfrm>
            <a:off x="1843547" y="2361300"/>
            <a:ext cx="6797023"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5"/>
                </a:solidFill>
              </a:rPr>
              <a:t>DATA</a:t>
            </a:r>
            <a:br>
              <a:rPr lang="en" dirty="0">
                <a:solidFill>
                  <a:schemeClr val="accent5"/>
                </a:solidFill>
              </a:rPr>
            </a:br>
            <a:r>
              <a:rPr lang="en" dirty="0">
                <a:solidFill>
                  <a:schemeClr val="accent5"/>
                </a:solidFill>
              </a:rPr>
              <a:t>COLLECTION</a:t>
            </a:r>
            <a:endParaRPr dirty="0">
              <a:solidFill>
                <a:schemeClr val="accent5"/>
              </a:solidFill>
            </a:endParaRPr>
          </a:p>
        </p:txBody>
      </p:sp>
      <p:sp>
        <p:nvSpPr>
          <p:cNvPr id="296" name="Google Shape;296;p35"/>
          <p:cNvSpPr txBox="1">
            <a:spLocks noGrp="1"/>
          </p:cNvSpPr>
          <p:nvPr>
            <p:ph type="title" idx="2"/>
          </p:nvPr>
        </p:nvSpPr>
        <p:spPr>
          <a:xfrm>
            <a:off x="1774204" y="1641844"/>
            <a:ext cx="35460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6">
                    <a:lumMod val="50000"/>
                  </a:schemeClr>
                </a:solidFill>
              </a:rPr>
              <a:t>02</a:t>
            </a:r>
            <a:endParaRPr dirty="0">
              <a:solidFill>
                <a:schemeClr val="accent6">
                  <a:lumMod val="50000"/>
                </a:schemeClr>
              </a:solidFill>
            </a:endParaRPr>
          </a:p>
        </p:txBody>
      </p:sp>
      <p:sp>
        <p:nvSpPr>
          <p:cNvPr id="3" name="Subtitle 2">
            <a:extLst>
              <a:ext uri="{FF2B5EF4-FFF2-40B4-BE49-F238E27FC236}">
                <a16:creationId xmlns:a16="http://schemas.microsoft.com/office/drawing/2014/main" id="{EE1EB447-989B-4682-BB7B-00F9ECA051FD}"/>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681150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134AEA0-C443-4498-8F1F-492B5D2C261A}"/>
              </a:ext>
            </a:extLst>
          </p:cNvPr>
          <p:cNvSpPr>
            <a:spLocks noGrp="1"/>
          </p:cNvSpPr>
          <p:nvPr>
            <p:ph type="body" idx="1"/>
          </p:nvPr>
        </p:nvSpPr>
        <p:spPr>
          <a:xfrm>
            <a:off x="576638" y="1032300"/>
            <a:ext cx="4895475" cy="3078900"/>
          </a:xfrm>
        </p:spPr>
        <p:txBody>
          <a:bodyPr/>
          <a:lstStyle/>
          <a:p>
            <a:pPr marL="152400" indent="0">
              <a:lnSpc>
                <a:spcPct val="105000"/>
              </a:lnSpc>
              <a:buNone/>
            </a:pPr>
            <a:r>
              <a:rPr lang="en-GB" b="1" dirty="0">
                <a:solidFill>
                  <a:schemeClr val="accent1"/>
                </a:solidFill>
              </a:rPr>
              <a:t>DIRECT ENGAGEMENT</a:t>
            </a:r>
          </a:p>
          <a:p>
            <a:pPr marL="152400" indent="0">
              <a:lnSpc>
                <a:spcPct val="105000"/>
              </a:lnSpc>
              <a:buNone/>
            </a:pPr>
            <a:r>
              <a:rPr lang="en-GB" dirty="0"/>
              <a:t>Normally, our Patient Experience Officers, supported by a team of volunteers, visit health and social care services daily to talk to and hear from patients, service users, carers and relatives about their experiences of local services. Due to COVID-19, we were unable to carry out our traditional face to face visits during this period. </a:t>
            </a:r>
          </a:p>
          <a:p>
            <a:pPr marL="152400" indent="0">
              <a:buNone/>
            </a:pPr>
            <a:endParaRPr lang="en-GB" dirty="0"/>
          </a:p>
        </p:txBody>
      </p:sp>
      <p:sp>
        <p:nvSpPr>
          <p:cNvPr id="4" name="Title 3">
            <a:extLst>
              <a:ext uri="{FF2B5EF4-FFF2-40B4-BE49-F238E27FC236}">
                <a16:creationId xmlns:a16="http://schemas.microsoft.com/office/drawing/2014/main" id="{3D2150FA-0303-417D-8680-45C27EAB0937}"/>
              </a:ext>
            </a:extLst>
          </p:cNvPr>
          <p:cNvSpPr>
            <a:spLocks noGrp="1"/>
          </p:cNvSpPr>
          <p:nvPr>
            <p:ph type="title"/>
          </p:nvPr>
        </p:nvSpPr>
        <p:spPr/>
        <p:txBody>
          <a:bodyPr/>
          <a:lstStyle/>
          <a:p>
            <a:r>
              <a:rPr lang="en-GB" dirty="0"/>
              <a:t>DATA COLLECTION METHODS DURING COVID-19</a:t>
            </a:r>
          </a:p>
        </p:txBody>
      </p:sp>
      <p:sp>
        <p:nvSpPr>
          <p:cNvPr id="6" name="TextBox 5">
            <a:extLst>
              <a:ext uri="{FF2B5EF4-FFF2-40B4-BE49-F238E27FC236}">
                <a16:creationId xmlns:a16="http://schemas.microsoft.com/office/drawing/2014/main" id="{B7BB4E63-821A-4CE4-A167-27FF729AE9C6}"/>
              </a:ext>
            </a:extLst>
          </p:cNvPr>
          <p:cNvSpPr txBox="1"/>
          <p:nvPr/>
        </p:nvSpPr>
        <p:spPr>
          <a:xfrm>
            <a:off x="576638" y="2722138"/>
            <a:ext cx="8431632" cy="2020874"/>
          </a:xfrm>
          <a:prstGeom prst="rect">
            <a:avLst/>
          </a:prstGeom>
          <a:noFill/>
        </p:spPr>
        <p:txBody>
          <a:bodyPr wrap="square">
            <a:spAutoFit/>
          </a:bodyPr>
          <a:lstStyle/>
          <a:p>
            <a:pPr marL="152400" indent="0">
              <a:lnSpc>
                <a:spcPct val="105000"/>
              </a:lnSpc>
              <a:buNone/>
            </a:pPr>
            <a:r>
              <a:rPr lang="en-GB" sz="1200" b="1" dirty="0">
                <a:solidFill>
                  <a:schemeClr val="accent1"/>
                </a:solidFill>
                <a:latin typeface="Montserrat"/>
                <a:sym typeface="Montserrat"/>
              </a:rPr>
              <a:t>A NEW APPROACH: ONLINE DIRECT ENGAGEMENT</a:t>
            </a:r>
          </a:p>
          <a:p>
            <a:pPr marL="152400" indent="0">
              <a:lnSpc>
                <a:spcPct val="105000"/>
              </a:lnSpc>
              <a:buNone/>
            </a:pPr>
            <a:r>
              <a:rPr lang="en-GB" sz="1200" dirty="0">
                <a:solidFill>
                  <a:schemeClr val="dk1"/>
                </a:solidFill>
                <a:latin typeface="Montserrat"/>
                <a:sym typeface="Montserrat"/>
              </a:rPr>
              <a:t>In adapting to these challenging new circumstances we developed and introduced a new model for our Patient Experience Programme, involving the collection of feedback via our zoom engagement sessions and collating existing online reviews from relevant platforms, such as NHS.uk, Google reviews and Care Opinion. This report represents data gathered through these methods during the period of April 2020-March 2021.</a:t>
            </a:r>
          </a:p>
          <a:p>
            <a:pPr marL="152400" indent="0">
              <a:lnSpc>
                <a:spcPct val="105000"/>
              </a:lnSpc>
              <a:buNone/>
            </a:pPr>
            <a:endParaRPr lang="en-GB" sz="1200" dirty="0">
              <a:solidFill>
                <a:schemeClr val="dk1"/>
              </a:solidFill>
              <a:latin typeface="Montserrat"/>
              <a:sym typeface="Montserrat"/>
            </a:endParaRPr>
          </a:p>
          <a:p>
            <a:pPr marL="152400" indent="0">
              <a:lnSpc>
                <a:spcPct val="105000"/>
              </a:lnSpc>
              <a:buNone/>
            </a:pPr>
            <a:r>
              <a:rPr lang="en-GB" sz="1200" dirty="0">
                <a:solidFill>
                  <a:schemeClr val="dk1"/>
                </a:solidFill>
                <a:latin typeface="Montserrat"/>
                <a:sym typeface="Montserrat"/>
              </a:rPr>
              <a:t>Gathering data predominantly from online platforms has impacted our ability to collect equality monitoring information. The numbers in this report are therefore lower than we would traditionally anticipate.</a:t>
            </a:r>
          </a:p>
        </p:txBody>
      </p:sp>
      <p:pic>
        <p:nvPicPr>
          <p:cNvPr id="7" name="Picture 6" descr="Text&#10;&#10;Description automatically generated">
            <a:extLst>
              <a:ext uri="{FF2B5EF4-FFF2-40B4-BE49-F238E27FC236}">
                <a16:creationId xmlns:a16="http://schemas.microsoft.com/office/drawing/2014/main" id="{C03F1664-D4CD-4811-9327-1B79EEF709F1}"/>
              </a:ext>
            </a:extLst>
          </p:cNvPr>
          <p:cNvPicPr>
            <a:picLocks noChangeAspect="1"/>
          </p:cNvPicPr>
          <p:nvPr/>
        </p:nvPicPr>
        <p:blipFill rotWithShape="1">
          <a:blip r:embed="rId2"/>
          <a:srcRect l="10417" t="23750" r="10417" b="23750"/>
          <a:stretch/>
        </p:blipFill>
        <p:spPr>
          <a:xfrm>
            <a:off x="6209969" y="1065250"/>
            <a:ext cx="2433970" cy="1614106"/>
          </a:xfrm>
          <a:prstGeom prst="rect">
            <a:avLst/>
          </a:prstGeom>
        </p:spPr>
      </p:pic>
    </p:spTree>
    <p:extLst>
      <p:ext uri="{BB962C8B-B14F-4D97-AF65-F5344CB8AC3E}">
        <p14:creationId xmlns:p14="http://schemas.microsoft.com/office/powerpoint/2010/main" val="374275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EEA88CC-4CD2-42CC-A301-211110E9E2AF}"/>
              </a:ext>
            </a:extLst>
          </p:cNvPr>
          <p:cNvSpPr>
            <a:spLocks noGrp="1"/>
          </p:cNvSpPr>
          <p:nvPr>
            <p:ph type="title"/>
          </p:nvPr>
        </p:nvSpPr>
        <p:spPr>
          <a:xfrm>
            <a:off x="664369" y="311704"/>
            <a:ext cx="7654648" cy="572700"/>
          </a:xfrm>
        </p:spPr>
        <p:txBody>
          <a:bodyPr/>
          <a:lstStyle/>
          <a:p>
            <a:r>
              <a:rPr lang="en-GB" dirty="0"/>
              <a:t>DIVERSITY REPORTING</a:t>
            </a:r>
          </a:p>
        </p:txBody>
      </p:sp>
      <p:sp>
        <p:nvSpPr>
          <p:cNvPr id="12" name="TextBox 11">
            <a:extLst>
              <a:ext uri="{FF2B5EF4-FFF2-40B4-BE49-F238E27FC236}">
                <a16:creationId xmlns:a16="http://schemas.microsoft.com/office/drawing/2014/main" id="{708297F5-A8E2-4AF2-8647-99DD4491B250}"/>
              </a:ext>
            </a:extLst>
          </p:cNvPr>
          <p:cNvSpPr txBox="1"/>
          <p:nvPr/>
        </p:nvSpPr>
        <p:spPr>
          <a:xfrm>
            <a:off x="664369" y="729552"/>
            <a:ext cx="6129337" cy="3959867"/>
          </a:xfrm>
          <a:prstGeom prst="rect">
            <a:avLst/>
          </a:prstGeom>
          <a:noFill/>
        </p:spPr>
        <p:txBody>
          <a:bodyPr wrap="square">
            <a:spAutoFit/>
          </a:bodyPr>
          <a:lstStyle/>
          <a:p>
            <a:pPr algn="just">
              <a:lnSpc>
                <a:spcPct val="105000"/>
              </a:lnSpc>
            </a:pPr>
            <a:r>
              <a:rPr lang="en-GB" sz="1200" dirty="0">
                <a:solidFill>
                  <a:schemeClr val="dk1"/>
                </a:solidFill>
                <a:latin typeface="Montserrat"/>
                <a:sym typeface="Montserrat"/>
              </a:rPr>
              <a:t>Unlike through our traditional face-to-face patient experience work, we are unable to collect equality monitoring data from patients who have left reviews on online websites such as Google reviews or </a:t>
            </a:r>
            <a:r>
              <a:rPr lang="en-GB" sz="1200" dirty="0">
                <a:solidFill>
                  <a:schemeClr val="tx1"/>
                </a:solidFill>
                <a:latin typeface="Montserrat"/>
                <a:sym typeface="Montserrat"/>
              </a:rPr>
              <a:t>NHS.uk. </a:t>
            </a:r>
          </a:p>
          <a:p>
            <a:pPr algn="just">
              <a:lnSpc>
                <a:spcPct val="105000"/>
              </a:lnSpc>
            </a:pPr>
            <a:endParaRPr lang="en-GB" sz="1200" dirty="0">
              <a:solidFill>
                <a:schemeClr val="dk1"/>
              </a:solidFill>
              <a:latin typeface="Montserrat"/>
              <a:sym typeface="Montserrat"/>
            </a:endParaRPr>
          </a:p>
          <a:p>
            <a:pPr algn="just">
              <a:lnSpc>
                <a:spcPct val="105000"/>
              </a:lnSpc>
            </a:pPr>
            <a:r>
              <a:rPr lang="en-GB" sz="1200" dirty="0">
                <a:solidFill>
                  <a:schemeClr val="dk1"/>
                </a:solidFill>
                <a:latin typeface="Montserrat"/>
                <a:sym typeface="Montserrat"/>
              </a:rPr>
              <a:t>Where we do have this data we can see that participation in filling the Diversity Monitoring Form was highest in Hounslow, Hammersmith and Fulham and Ealing during this period, although there is still considerable room for improvement. </a:t>
            </a:r>
          </a:p>
          <a:p>
            <a:pPr algn="just">
              <a:lnSpc>
                <a:spcPct val="105000"/>
              </a:lnSpc>
            </a:pPr>
            <a:endParaRPr lang="en-GB" sz="1200" dirty="0">
              <a:solidFill>
                <a:schemeClr val="dk1"/>
              </a:solidFill>
              <a:latin typeface="Montserrat"/>
              <a:sym typeface="Montserrat"/>
            </a:endParaRPr>
          </a:p>
          <a:p>
            <a:pPr algn="just">
              <a:lnSpc>
                <a:spcPct val="105000"/>
              </a:lnSpc>
            </a:pPr>
            <a:r>
              <a:rPr lang="en-GB" sz="1200" dirty="0">
                <a:solidFill>
                  <a:schemeClr val="dk1"/>
                </a:solidFill>
                <a:latin typeface="Montserrat"/>
                <a:sym typeface="Montserrat"/>
              </a:rPr>
              <a:t>In the interest of this being a summary report, the 24 different ethnic backgrounds identified have been consolidated into </a:t>
            </a:r>
            <a:r>
              <a:rPr lang="en-GB" sz="1200" b="1" dirty="0">
                <a:solidFill>
                  <a:schemeClr val="dk1"/>
                </a:solidFill>
                <a:latin typeface="Montserrat"/>
                <a:sym typeface="Montserrat"/>
              </a:rPr>
              <a:t>5 main classifications listed on the right. </a:t>
            </a:r>
            <a:r>
              <a:rPr lang="en-GB" sz="1200" dirty="0">
                <a:solidFill>
                  <a:schemeClr val="dk1"/>
                </a:solidFill>
                <a:latin typeface="Montserrat"/>
                <a:sym typeface="Montserrat"/>
              </a:rPr>
              <a:t>We understand that these classifications can be too general but due to the small size of the data sets, in order to identify patterns and help with analysis, such grouping was required and may serve the purpose of prompting further investigation. </a:t>
            </a:r>
          </a:p>
          <a:p>
            <a:pPr algn="just">
              <a:lnSpc>
                <a:spcPct val="105000"/>
              </a:lnSpc>
            </a:pPr>
            <a:endParaRPr lang="en-GB" sz="1200" dirty="0">
              <a:solidFill>
                <a:schemeClr val="dk1"/>
              </a:solidFill>
              <a:latin typeface="Montserrat"/>
              <a:sym typeface="Montserrat"/>
            </a:endParaRPr>
          </a:p>
          <a:p>
            <a:pPr algn="just">
              <a:lnSpc>
                <a:spcPct val="105000"/>
              </a:lnSpc>
            </a:pPr>
            <a:r>
              <a:rPr lang="en-GB" sz="1200" dirty="0">
                <a:solidFill>
                  <a:schemeClr val="dk1"/>
                </a:solidFill>
                <a:latin typeface="Montserrat"/>
                <a:sym typeface="Montserrat"/>
              </a:rPr>
              <a:t>All our Patient Experience Officers have undergone Healthwatch England bespoke training around the importance of equality monitoring data and are utilising tips and techniques to improve uptake by patients that we speak to. </a:t>
            </a:r>
          </a:p>
          <a:p>
            <a:pPr algn="just">
              <a:lnSpc>
                <a:spcPct val="105000"/>
              </a:lnSpc>
            </a:pPr>
            <a:endParaRPr lang="en-GB" sz="1200" dirty="0">
              <a:solidFill>
                <a:schemeClr val="dk1"/>
              </a:solidFill>
              <a:latin typeface="Montserrat"/>
              <a:sym typeface="Montserrat"/>
            </a:endParaRPr>
          </a:p>
        </p:txBody>
      </p:sp>
      <p:sp>
        <p:nvSpPr>
          <p:cNvPr id="10" name="TextBox 9">
            <a:extLst>
              <a:ext uri="{FF2B5EF4-FFF2-40B4-BE49-F238E27FC236}">
                <a16:creationId xmlns:a16="http://schemas.microsoft.com/office/drawing/2014/main" id="{CDB68B71-CBF5-4A9D-8C45-277A5F8F4894}"/>
              </a:ext>
            </a:extLst>
          </p:cNvPr>
          <p:cNvSpPr txBox="1"/>
          <p:nvPr/>
        </p:nvSpPr>
        <p:spPr>
          <a:xfrm>
            <a:off x="7088665" y="948228"/>
            <a:ext cx="1908760" cy="3247043"/>
          </a:xfrm>
          <a:prstGeom prst="rect">
            <a:avLst/>
          </a:prstGeom>
          <a:solidFill>
            <a:schemeClr val="accent6">
              <a:lumMod val="20000"/>
              <a:lumOff val="80000"/>
            </a:schemeClr>
          </a:solidFill>
          <a:ln>
            <a:noFill/>
          </a:ln>
        </p:spPr>
        <p:txBody>
          <a:bodyPr wrap="square" rtlCol="0">
            <a:spAutoFit/>
          </a:bodyPr>
          <a:lstStyle/>
          <a:p>
            <a:pPr algn="ctr"/>
            <a:r>
              <a:rPr lang="en-GB" sz="1200" b="1" dirty="0">
                <a:solidFill>
                  <a:schemeClr val="accent5"/>
                </a:solidFill>
                <a:latin typeface="Montserrat"/>
                <a:sym typeface="Montserrat"/>
              </a:rPr>
              <a:t>5 ‘Summary’ Ethnic Backgrounds for this report:</a:t>
            </a:r>
          </a:p>
          <a:p>
            <a:pPr algn="ctr"/>
            <a:endParaRPr lang="en-GB" sz="1200" dirty="0">
              <a:solidFill>
                <a:schemeClr val="dk1"/>
              </a:solidFill>
              <a:latin typeface="Montserrat"/>
              <a:sym typeface="Montserrat"/>
            </a:endParaRPr>
          </a:p>
          <a:p>
            <a:pPr marL="171450" indent="-171450">
              <a:spcAft>
                <a:spcPts val="600"/>
              </a:spcAft>
              <a:buFont typeface="Arial" panose="020B0604020202020204" pitchFamily="34" charset="0"/>
              <a:buChar char="•"/>
            </a:pPr>
            <a:r>
              <a:rPr lang="en-GB" sz="1200" dirty="0">
                <a:solidFill>
                  <a:schemeClr val="dk1"/>
                </a:solidFill>
                <a:latin typeface="Montserrat"/>
                <a:sym typeface="Montserrat"/>
              </a:rPr>
              <a:t>White Ethnic Background </a:t>
            </a:r>
          </a:p>
          <a:p>
            <a:pPr marL="171450" indent="-171450">
              <a:spcAft>
                <a:spcPts val="600"/>
              </a:spcAft>
              <a:buFont typeface="Arial" panose="020B0604020202020204" pitchFamily="34" charset="0"/>
              <a:buChar char="•"/>
            </a:pPr>
            <a:r>
              <a:rPr lang="en-GB" sz="1200" dirty="0">
                <a:solidFill>
                  <a:schemeClr val="dk1"/>
                </a:solidFill>
                <a:latin typeface="Montserrat"/>
                <a:sym typeface="Montserrat"/>
              </a:rPr>
              <a:t>Black Ethnic Background </a:t>
            </a:r>
          </a:p>
          <a:p>
            <a:pPr marL="171450" indent="-171450">
              <a:spcAft>
                <a:spcPts val="600"/>
              </a:spcAft>
              <a:buFont typeface="Arial" panose="020B0604020202020204" pitchFamily="34" charset="0"/>
              <a:buChar char="•"/>
            </a:pPr>
            <a:r>
              <a:rPr lang="en-GB" sz="1200" dirty="0">
                <a:solidFill>
                  <a:schemeClr val="dk1"/>
                </a:solidFill>
                <a:latin typeface="Montserrat"/>
                <a:sym typeface="Montserrat"/>
              </a:rPr>
              <a:t>Asian Ethnic Background </a:t>
            </a:r>
          </a:p>
          <a:p>
            <a:pPr marL="171450" indent="-171450">
              <a:spcAft>
                <a:spcPts val="600"/>
              </a:spcAft>
              <a:buFont typeface="Arial" panose="020B0604020202020204" pitchFamily="34" charset="0"/>
              <a:buChar char="•"/>
            </a:pPr>
            <a:r>
              <a:rPr lang="en-GB" sz="1200" dirty="0">
                <a:solidFill>
                  <a:schemeClr val="dk1"/>
                </a:solidFill>
                <a:latin typeface="Montserrat"/>
                <a:sym typeface="Montserrat"/>
              </a:rPr>
              <a:t> Mixed/Multiple Ethnic Background</a:t>
            </a:r>
          </a:p>
          <a:p>
            <a:pPr marL="171450" indent="-171450">
              <a:spcAft>
                <a:spcPts val="600"/>
              </a:spcAft>
              <a:buFont typeface="Arial" panose="020B0604020202020204" pitchFamily="34" charset="0"/>
              <a:buChar char="•"/>
            </a:pPr>
            <a:r>
              <a:rPr lang="en-GB" sz="1200" dirty="0">
                <a:solidFill>
                  <a:schemeClr val="dk1"/>
                </a:solidFill>
                <a:latin typeface="Montserrat"/>
                <a:sym typeface="Montserrat"/>
              </a:rPr>
              <a:t>Other Ethnic Background</a:t>
            </a:r>
          </a:p>
          <a:p>
            <a:pPr algn="just"/>
            <a:endParaRPr lang="en-GB" sz="1200" dirty="0">
              <a:solidFill>
                <a:schemeClr val="dk1"/>
              </a:solidFill>
              <a:latin typeface="Montserrat"/>
              <a:sym typeface="Montserrat"/>
            </a:endParaRPr>
          </a:p>
        </p:txBody>
      </p:sp>
    </p:spTree>
    <p:extLst>
      <p:ext uri="{BB962C8B-B14F-4D97-AF65-F5344CB8AC3E}">
        <p14:creationId xmlns:p14="http://schemas.microsoft.com/office/powerpoint/2010/main" val="4147493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EEA88CC-4CD2-42CC-A301-211110E9E2AF}"/>
              </a:ext>
            </a:extLst>
          </p:cNvPr>
          <p:cNvSpPr>
            <a:spLocks noGrp="1"/>
          </p:cNvSpPr>
          <p:nvPr>
            <p:ph type="title"/>
          </p:nvPr>
        </p:nvSpPr>
        <p:spPr/>
        <p:txBody>
          <a:bodyPr/>
          <a:lstStyle/>
          <a:p>
            <a:r>
              <a:rPr lang="en-GB" dirty="0"/>
              <a:t>EXPLAINING THE DATA </a:t>
            </a:r>
          </a:p>
        </p:txBody>
      </p:sp>
      <p:sp>
        <p:nvSpPr>
          <p:cNvPr id="12" name="TextBox 11">
            <a:extLst>
              <a:ext uri="{FF2B5EF4-FFF2-40B4-BE49-F238E27FC236}">
                <a16:creationId xmlns:a16="http://schemas.microsoft.com/office/drawing/2014/main" id="{708297F5-A8E2-4AF2-8647-99DD4491B250}"/>
              </a:ext>
            </a:extLst>
          </p:cNvPr>
          <p:cNvSpPr txBox="1"/>
          <p:nvPr/>
        </p:nvSpPr>
        <p:spPr>
          <a:xfrm>
            <a:off x="705222" y="964476"/>
            <a:ext cx="8201178" cy="3378169"/>
          </a:xfrm>
          <a:prstGeom prst="rect">
            <a:avLst/>
          </a:prstGeom>
          <a:noFill/>
        </p:spPr>
        <p:txBody>
          <a:bodyPr wrap="square">
            <a:spAutoFit/>
          </a:bodyPr>
          <a:lstStyle/>
          <a:p>
            <a:pPr>
              <a:lnSpc>
                <a:spcPct val="105000"/>
              </a:lnSpc>
            </a:pPr>
            <a:r>
              <a:rPr lang="en-GB" sz="1200" dirty="0">
                <a:solidFill>
                  <a:schemeClr val="dk1"/>
                </a:solidFill>
                <a:latin typeface="Montserrat"/>
                <a:sym typeface="Montserrat"/>
              </a:rPr>
              <a:t>We use the Digital Feedback Centre (on our website) and Informatics system (software sitting behind the Digital Feedback Centre) to capture and analyse patient experience feedback. Each patients’ review has its own Reviewer ID code which was used to cross-reference the data with equality monitoring data. </a:t>
            </a:r>
          </a:p>
          <a:p>
            <a:pPr>
              <a:lnSpc>
                <a:spcPct val="105000"/>
              </a:lnSpc>
            </a:pPr>
            <a:endParaRPr lang="en-GB" sz="1200" dirty="0">
              <a:solidFill>
                <a:schemeClr val="dk1"/>
              </a:solidFill>
              <a:latin typeface="Montserrat"/>
              <a:sym typeface="Montserrat"/>
            </a:endParaRPr>
          </a:p>
          <a:p>
            <a:pPr>
              <a:lnSpc>
                <a:spcPct val="105000"/>
              </a:lnSpc>
            </a:pPr>
            <a:r>
              <a:rPr lang="en-GB" sz="1200" dirty="0">
                <a:solidFill>
                  <a:schemeClr val="dk1"/>
                </a:solidFill>
                <a:latin typeface="Montserrat"/>
                <a:sym typeface="Montserrat"/>
              </a:rPr>
              <a:t>The Informatics system is currently used by approximately 1/3 of the Healthwatch Network across England and it captures feedback in a number of ways:</a:t>
            </a:r>
          </a:p>
          <a:p>
            <a:pPr>
              <a:lnSpc>
                <a:spcPct val="105000"/>
              </a:lnSpc>
            </a:pPr>
            <a:endParaRPr lang="en-GB" sz="1200" dirty="0">
              <a:solidFill>
                <a:schemeClr val="dk1"/>
              </a:solidFill>
              <a:latin typeface="Montserrat"/>
              <a:sym typeface="Montserrat"/>
            </a:endParaRPr>
          </a:p>
          <a:p>
            <a:pPr>
              <a:lnSpc>
                <a:spcPct val="105000"/>
              </a:lnSpc>
            </a:pPr>
            <a:endParaRPr lang="en-GB" sz="1200" dirty="0">
              <a:solidFill>
                <a:schemeClr val="dk1"/>
              </a:solidFill>
              <a:latin typeface="Montserrat"/>
              <a:sym typeface="Montserrat"/>
            </a:endParaRPr>
          </a:p>
          <a:p>
            <a:pPr>
              <a:lnSpc>
                <a:spcPct val="105000"/>
              </a:lnSpc>
            </a:pPr>
            <a:endParaRPr lang="en-GB" sz="1200" dirty="0">
              <a:solidFill>
                <a:schemeClr val="dk1"/>
              </a:solidFill>
              <a:latin typeface="Montserrat"/>
              <a:sym typeface="Montserrat"/>
            </a:endParaRPr>
          </a:p>
          <a:p>
            <a:pPr>
              <a:lnSpc>
                <a:spcPct val="105000"/>
              </a:lnSpc>
            </a:pPr>
            <a:endParaRPr lang="en-GB" sz="1200" dirty="0">
              <a:solidFill>
                <a:schemeClr val="dk1"/>
              </a:solidFill>
              <a:latin typeface="Montserrat"/>
              <a:sym typeface="Montserrat"/>
            </a:endParaRPr>
          </a:p>
          <a:p>
            <a:pPr>
              <a:lnSpc>
                <a:spcPct val="105000"/>
              </a:lnSpc>
            </a:pPr>
            <a:endParaRPr lang="en-GB" sz="1200" dirty="0">
              <a:solidFill>
                <a:schemeClr val="dk1"/>
              </a:solidFill>
              <a:latin typeface="Montserrat"/>
              <a:sym typeface="Montserrat"/>
            </a:endParaRPr>
          </a:p>
          <a:p>
            <a:pPr lvl="3">
              <a:lnSpc>
                <a:spcPct val="105000"/>
              </a:lnSpc>
            </a:pPr>
            <a:r>
              <a:rPr lang="en-GB" sz="1200" dirty="0">
                <a:solidFill>
                  <a:schemeClr val="dk1"/>
                </a:solidFill>
                <a:latin typeface="Montserrat"/>
                <a:sym typeface="Montserrat"/>
              </a:rPr>
              <a:t>	</a:t>
            </a:r>
            <a:r>
              <a:rPr lang="en-GB" sz="1200" b="1" dirty="0">
                <a:solidFill>
                  <a:schemeClr val="dk1"/>
                </a:solidFill>
                <a:latin typeface="Montserrat"/>
                <a:sym typeface="Montserrat"/>
              </a:rPr>
              <a:t>1. </a:t>
            </a:r>
            <a:r>
              <a:rPr lang="en-GB" sz="1200" dirty="0">
                <a:solidFill>
                  <a:schemeClr val="dk1"/>
                </a:solidFill>
                <a:latin typeface="Montserrat"/>
                <a:sym typeface="Montserrat"/>
              </a:rPr>
              <a:t>It asks for an overall star rating of the service between 1 – 5 which represents Very Bad to 	    Very Good. </a:t>
            </a:r>
          </a:p>
          <a:p>
            <a:pPr lvl="3">
              <a:lnSpc>
                <a:spcPct val="105000"/>
              </a:lnSpc>
            </a:pPr>
            <a:r>
              <a:rPr lang="en-GB" sz="1200" dirty="0">
                <a:solidFill>
                  <a:schemeClr val="dk1"/>
                </a:solidFill>
                <a:latin typeface="Montserrat"/>
                <a:sym typeface="Montserrat"/>
              </a:rPr>
              <a:t>	</a:t>
            </a:r>
            <a:r>
              <a:rPr lang="en-GB" sz="1200" b="1" dirty="0">
                <a:solidFill>
                  <a:schemeClr val="dk1"/>
                </a:solidFill>
                <a:latin typeface="Montserrat"/>
                <a:sym typeface="Montserrat"/>
              </a:rPr>
              <a:t>2. </a:t>
            </a:r>
            <a:r>
              <a:rPr lang="en-GB" sz="1200" dirty="0">
                <a:solidFill>
                  <a:schemeClr val="dk1"/>
                </a:solidFill>
                <a:latin typeface="Montserrat"/>
                <a:sym typeface="Montserrat"/>
              </a:rPr>
              <a:t>It provides a free text box for comment</a:t>
            </a:r>
          </a:p>
          <a:p>
            <a:pPr lvl="3">
              <a:lnSpc>
                <a:spcPct val="105000"/>
              </a:lnSpc>
            </a:pPr>
            <a:r>
              <a:rPr lang="en-GB" sz="1200" dirty="0">
                <a:solidFill>
                  <a:schemeClr val="dk1"/>
                </a:solidFill>
                <a:latin typeface="Montserrat"/>
                <a:sym typeface="Montserrat"/>
              </a:rPr>
              <a:t>	</a:t>
            </a:r>
            <a:r>
              <a:rPr lang="en-GB" sz="1200" b="1" dirty="0">
                <a:solidFill>
                  <a:schemeClr val="dk1"/>
                </a:solidFill>
                <a:latin typeface="Montserrat"/>
                <a:sym typeface="Montserrat"/>
              </a:rPr>
              <a:t>3. </a:t>
            </a:r>
            <a:r>
              <a:rPr lang="en-GB" sz="1200" dirty="0">
                <a:solidFill>
                  <a:schemeClr val="dk1"/>
                </a:solidFill>
                <a:latin typeface="Montserrat"/>
                <a:sym typeface="Montserrat"/>
              </a:rPr>
              <a:t>It asks for a star rating against specific domain areas, (between 1-5). </a:t>
            </a:r>
          </a:p>
          <a:p>
            <a:pPr lvl="3">
              <a:lnSpc>
                <a:spcPct val="105000"/>
              </a:lnSpc>
            </a:pPr>
            <a:r>
              <a:rPr lang="en-GB" sz="1200" dirty="0">
                <a:solidFill>
                  <a:schemeClr val="dk1"/>
                </a:solidFill>
                <a:latin typeface="Montserrat"/>
                <a:sym typeface="Montserrat"/>
              </a:rPr>
              <a:t>	</a:t>
            </a:r>
            <a:r>
              <a:rPr lang="en-GB" sz="1200" b="1" dirty="0">
                <a:solidFill>
                  <a:schemeClr val="dk1"/>
                </a:solidFill>
                <a:latin typeface="Montserrat"/>
                <a:sym typeface="Montserrat"/>
              </a:rPr>
              <a:t>4. </a:t>
            </a:r>
            <a:r>
              <a:rPr lang="en-GB" sz="1200" dirty="0">
                <a:solidFill>
                  <a:schemeClr val="dk1"/>
                </a:solidFill>
                <a:latin typeface="Montserrat"/>
                <a:sym typeface="Montserrat"/>
              </a:rPr>
              <a:t>Patients are asked to complete a Diversity Monitoring Form. </a:t>
            </a:r>
          </a:p>
          <a:p>
            <a:pPr>
              <a:lnSpc>
                <a:spcPct val="105000"/>
              </a:lnSpc>
            </a:pPr>
            <a:endParaRPr lang="en-GB" sz="1200" dirty="0">
              <a:solidFill>
                <a:schemeClr val="dk1"/>
              </a:solidFill>
              <a:latin typeface="Montserrat"/>
              <a:sym typeface="Montserrat"/>
            </a:endParaRPr>
          </a:p>
        </p:txBody>
      </p:sp>
      <p:grpSp>
        <p:nvGrpSpPr>
          <p:cNvPr id="4" name="Group 3">
            <a:extLst>
              <a:ext uri="{FF2B5EF4-FFF2-40B4-BE49-F238E27FC236}">
                <a16:creationId xmlns:a16="http://schemas.microsoft.com/office/drawing/2014/main" id="{723D814B-06BA-4180-B2A7-DB0A04C82A45}"/>
              </a:ext>
            </a:extLst>
          </p:cNvPr>
          <p:cNvGrpSpPr/>
          <p:nvPr/>
        </p:nvGrpSpPr>
        <p:grpSpPr>
          <a:xfrm>
            <a:off x="3919981" y="2351209"/>
            <a:ext cx="1771659" cy="441081"/>
            <a:chOff x="6240182" y="1910250"/>
            <a:chExt cx="1771659" cy="441081"/>
          </a:xfrm>
        </p:grpSpPr>
        <p:grpSp>
          <p:nvGrpSpPr>
            <p:cNvPr id="5" name="Google Shape;287;p34">
              <a:extLst>
                <a:ext uri="{FF2B5EF4-FFF2-40B4-BE49-F238E27FC236}">
                  <a16:creationId xmlns:a16="http://schemas.microsoft.com/office/drawing/2014/main" id="{1911B061-3491-4BD1-84B4-CF9C5B514BCA}"/>
                </a:ext>
              </a:extLst>
            </p:cNvPr>
            <p:cNvGrpSpPr/>
            <p:nvPr/>
          </p:nvGrpSpPr>
          <p:grpSpPr>
            <a:xfrm>
              <a:off x="6928779" y="1910250"/>
              <a:ext cx="479536" cy="441081"/>
              <a:chOff x="6195998" y="1983102"/>
              <a:chExt cx="368308" cy="338746"/>
            </a:xfrm>
          </p:grpSpPr>
          <p:sp>
            <p:nvSpPr>
              <p:cNvPr id="14" name="Google Shape;288;p34">
                <a:extLst>
                  <a:ext uri="{FF2B5EF4-FFF2-40B4-BE49-F238E27FC236}">
                    <a16:creationId xmlns:a16="http://schemas.microsoft.com/office/drawing/2014/main" id="{C7E49EC1-4EAF-4617-A64B-F527144DBB05}"/>
                  </a:ext>
                </a:extLst>
              </p:cNvPr>
              <p:cNvSpPr/>
              <p:nvPr/>
            </p:nvSpPr>
            <p:spPr>
              <a:xfrm>
                <a:off x="6267289" y="2161012"/>
                <a:ext cx="67533" cy="67150"/>
              </a:xfrm>
              <a:custGeom>
                <a:avLst/>
                <a:gdLst/>
                <a:ahLst/>
                <a:cxnLst/>
                <a:rect l="l" t="t" r="r" b="b"/>
                <a:pathLst>
                  <a:path w="2120" h="2108" extrusionOk="0">
                    <a:moveTo>
                      <a:pt x="1060" y="0"/>
                    </a:moveTo>
                    <a:cubicBezTo>
                      <a:pt x="953" y="0"/>
                      <a:pt x="882" y="71"/>
                      <a:pt x="882" y="179"/>
                    </a:cubicBezTo>
                    <a:lnTo>
                      <a:pt x="882" y="881"/>
                    </a:lnTo>
                    <a:lnTo>
                      <a:pt x="179" y="881"/>
                    </a:lnTo>
                    <a:cubicBezTo>
                      <a:pt x="84" y="881"/>
                      <a:pt x="0" y="953"/>
                      <a:pt x="0" y="1060"/>
                    </a:cubicBezTo>
                    <a:cubicBezTo>
                      <a:pt x="0" y="1143"/>
                      <a:pt x="84" y="1238"/>
                      <a:pt x="179" y="1238"/>
                    </a:cubicBezTo>
                    <a:lnTo>
                      <a:pt x="882" y="1238"/>
                    </a:lnTo>
                    <a:lnTo>
                      <a:pt x="882" y="1941"/>
                    </a:lnTo>
                    <a:cubicBezTo>
                      <a:pt x="882" y="2024"/>
                      <a:pt x="953" y="2107"/>
                      <a:pt x="1060" y="2107"/>
                    </a:cubicBezTo>
                    <a:cubicBezTo>
                      <a:pt x="1155" y="2107"/>
                      <a:pt x="1239" y="2036"/>
                      <a:pt x="1239" y="1941"/>
                    </a:cubicBezTo>
                    <a:lnTo>
                      <a:pt x="1239" y="1238"/>
                    </a:lnTo>
                    <a:lnTo>
                      <a:pt x="1941" y="1238"/>
                    </a:lnTo>
                    <a:cubicBezTo>
                      <a:pt x="2048" y="1238"/>
                      <a:pt x="2120" y="1167"/>
                      <a:pt x="2120" y="1060"/>
                    </a:cubicBezTo>
                    <a:cubicBezTo>
                      <a:pt x="2120" y="953"/>
                      <a:pt x="2036" y="881"/>
                      <a:pt x="1941" y="881"/>
                    </a:cubicBezTo>
                    <a:lnTo>
                      <a:pt x="1239" y="881"/>
                    </a:lnTo>
                    <a:lnTo>
                      <a:pt x="1239" y="179"/>
                    </a:lnTo>
                    <a:cubicBezTo>
                      <a:pt x="1239" y="95"/>
                      <a:pt x="1167" y="0"/>
                      <a:pt x="1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p34">
                <a:extLst>
                  <a:ext uri="{FF2B5EF4-FFF2-40B4-BE49-F238E27FC236}">
                    <a16:creationId xmlns:a16="http://schemas.microsoft.com/office/drawing/2014/main" id="{B7B415E6-B819-4094-AAD3-412B9D602817}"/>
                  </a:ext>
                </a:extLst>
              </p:cNvPr>
              <p:cNvSpPr/>
              <p:nvPr/>
            </p:nvSpPr>
            <p:spPr>
              <a:xfrm>
                <a:off x="6235052" y="2128393"/>
                <a:ext cx="132007" cy="131625"/>
              </a:xfrm>
              <a:custGeom>
                <a:avLst/>
                <a:gdLst/>
                <a:ahLst/>
                <a:cxnLst/>
                <a:rect l="l" t="t" r="r" b="b"/>
                <a:pathLst>
                  <a:path w="4144" h="4132" extrusionOk="0">
                    <a:moveTo>
                      <a:pt x="2072" y="357"/>
                    </a:moveTo>
                    <a:cubicBezTo>
                      <a:pt x="3013" y="357"/>
                      <a:pt x="3799" y="1131"/>
                      <a:pt x="3799" y="2084"/>
                    </a:cubicBezTo>
                    <a:cubicBezTo>
                      <a:pt x="3799" y="3024"/>
                      <a:pt x="3025" y="3798"/>
                      <a:pt x="2072" y="3798"/>
                    </a:cubicBezTo>
                    <a:cubicBezTo>
                      <a:pt x="1120" y="3798"/>
                      <a:pt x="370" y="3024"/>
                      <a:pt x="370" y="2084"/>
                    </a:cubicBezTo>
                    <a:cubicBezTo>
                      <a:pt x="370" y="1131"/>
                      <a:pt x="1143" y="357"/>
                      <a:pt x="2072" y="357"/>
                    </a:cubicBezTo>
                    <a:close/>
                    <a:moveTo>
                      <a:pt x="2072" y="0"/>
                    </a:moveTo>
                    <a:cubicBezTo>
                      <a:pt x="929" y="0"/>
                      <a:pt x="0" y="917"/>
                      <a:pt x="0" y="2072"/>
                    </a:cubicBezTo>
                    <a:cubicBezTo>
                      <a:pt x="0" y="3215"/>
                      <a:pt x="929" y="4132"/>
                      <a:pt x="2072" y="4132"/>
                    </a:cubicBezTo>
                    <a:cubicBezTo>
                      <a:pt x="3227" y="4132"/>
                      <a:pt x="4144" y="3215"/>
                      <a:pt x="4144" y="2072"/>
                    </a:cubicBezTo>
                    <a:cubicBezTo>
                      <a:pt x="4144" y="917"/>
                      <a:pt x="3227" y="0"/>
                      <a:pt x="20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p34">
                <a:extLst>
                  <a:ext uri="{FF2B5EF4-FFF2-40B4-BE49-F238E27FC236}">
                    <a16:creationId xmlns:a16="http://schemas.microsoft.com/office/drawing/2014/main" id="{5F039CE2-AC02-4FCD-8BBF-45373CE63F47}"/>
                  </a:ext>
                </a:extLst>
              </p:cNvPr>
              <p:cNvSpPr/>
              <p:nvPr/>
            </p:nvSpPr>
            <p:spPr>
              <a:xfrm>
                <a:off x="6195998" y="1983102"/>
                <a:ext cx="368308" cy="338746"/>
              </a:xfrm>
              <a:custGeom>
                <a:avLst/>
                <a:gdLst/>
                <a:ahLst/>
                <a:cxnLst/>
                <a:rect l="l" t="t" r="r" b="b"/>
                <a:pathLst>
                  <a:path w="11562" h="10634" extrusionOk="0">
                    <a:moveTo>
                      <a:pt x="3143" y="382"/>
                    </a:moveTo>
                    <a:lnTo>
                      <a:pt x="3143" y="1989"/>
                    </a:lnTo>
                    <a:lnTo>
                      <a:pt x="2227" y="1989"/>
                    </a:lnTo>
                    <a:lnTo>
                      <a:pt x="2227" y="382"/>
                    </a:lnTo>
                    <a:close/>
                    <a:moveTo>
                      <a:pt x="4382" y="382"/>
                    </a:moveTo>
                    <a:lnTo>
                      <a:pt x="4382" y="1989"/>
                    </a:lnTo>
                    <a:lnTo>
                      <a:pt x="3477" y="1989"/>
                    </a:lnTo>
                    <a:lnTo>
                      <a:pt x="3477" y="382"/>
                    </a:lnTo>
                    <a:close/>
                    <a:moveTo>
                      <a:pt x="5584" y="382"/>
                    </a:moveTo>
                    <a:lnTo>
                      <a:pt x="5584" y="1989"/>
                    </a:lnTo>
                    <a:lnTo>
                      <a:pt x="4727" y="1989"/>
                    </a:lnTo>
                    <a:lnTo>
                      <a:pt x="4727" y="382"/>
                    </a:lnTo>
                    <a:close/>
                    <a:moveTo>
                      <a:pt x="4846" y="2323"/>
                    </a:moveTo>
                    <a:lnTo>
                      <a:pt x="4846" y="2656"/>
                    </a:lnTo>
                    <a:lnTo>
                      <a:pt x="1750" y="2656"/>
                    </a:lnTo>
                    <a:lnTo>
                      <a:pt x="1750" y="2323"/>
                    </a:lnTo>
                    <a:close/>
                    <a:moveTo>
                      <a:pt x="7918" y="6073"/>
                    </a:moveTo>
                    <a:cubicBezTo>
                      <a:pt x="8442" y="6073"/>
                      <a:pt x="8894" y="6276"/>
                      <a:pt x="9251" y="6585"/>
                    </a:cubicBezTo>
                    <a:lnTo>
                      <a:pt x="6322" y="9514"/>
                    </a:lnTo>
                    <a:cubicBezTo>
                      <a:pt x="5144" y="8121"/>
                      <a:pt x="6203" y="6073"/>
                      <a:pt x="7918" y="6073"/>
                    </a:cubicBezTo>
                    <a:close/>
                    <a:moveTo>
                      <a:pt x="11204" y="6585"/>
                    </a:moveTo>
                    <a:lnTo>
                      <a:pt x="11204" y="7990"/>
                    </a:lnTo>
                    <a:cubicBezTo>
                      <a:pt x="11204" y="8776"/>
                      <a:pt x="10656" y="9431"/>
                      <a:pt x="9906" y="9562"/>
                    </a:cubicBezTo>
                    <a:cubicBezTo>
                      <a:pt x="10168" y="9193"/>
                      <a:pt x="10347" y="8669"/>
                      <a:pt x="10347" y="8181"/>
                    </a:cubicBezTo>
                    <a:cubicBezTo>
                      <a:pt x="10347" y="7764"/>
                      <a:pt x="10251" y="7550"/>
                      <a:pt x="10251" y="7538"/>
                    </a:cubicBezTo>
                    <a:cubicBezTo>
                      <a:pt x="10168" y="7192"/>
                      <a:pt x="10144" y="7228"/>
                      <a:pt x="10073" y="7073"/>
                    </a:cubicBezTo>
                    <a:cubicBezTo>
                      <a:pt x="9966" y="6883"/>
                      <a:pt x="9954" y="6823"/>
                      <a:pt x="9751" y="6585"/>
                    </a:cubicBezTo>
                    <a:close/>
                    <a:moveTo>
                      <a:pt x="9513" y="6823"/>
                    </a:moveTo>
                    <a:lnTo>
                      <a:pt x="9513" y="6823"/>
                    </a:lnTo>
                    <a:cubicBezTo>
                      <a:pt x="10704" y="8216"/>
                      <a:pt x="9632" y="10240"/>
                      <a:pt x="7918" y="10240"/>
                    </a:cubicBezTo>
                    <a:cubicBezTo>
                      <a:pt x="7890" y="10242"/>
                      <a:pt x="7862" y="10242"/>
                      <a:pt x="7834" y="10242"/>
                    </a:cubicBezTo>
                    <a:cubicBezTo>
                      <a:pt x="7345" y="10242"/>
                      <a:pt x="6910" y="10045"/>
                      <a:pt x="6572" y="9752"/>
                    </a:cubicBezTo>
                    <a:lnTo>
                      <a:pt x="9513" y="6823"/>
                    </a:lnTo>
                    <a:close/>
                    <a:moveTo>
                      <a:pt x="881" y="1"/>
                    </a:moveTo>
                    <a:cubicBezTo>
                      <a:pt x="786" y="1"/>
                      <a:pt x="703" y="84"/>
                      <a:pt x="703" y="180"/>
                    </a:cubicBezTo>
                    <a:lnTo>
                      <a:pt x="703" y="525"/>
                    </a:lnTo>
                    <a:cubicBezTo>
                      <a:pt x="703" y="620"/>
                      <a:pt x="774" y="703"/>
                      <a:pt x="881" y="703"/>
                    </a:cubicBezTo>
                    <a:cubicBezTo>
                      <a:pt x="976" y="703"/>
                      <a:pt x="1060" y="632"/>
                      <a:pt x="1060" y="525"/>
                    </a:cubicBezTo>
                    <a:lnTo>
                      <a:pt x="1060" y="358"/>
                    </a:lnTo>
                    <a:lnTo>
                      <a:pt x="1905" y="358"/>
                    </a:lnTo>
                    <a:lnTo>
                      <a:pt x="1905" y="1966"/>
                    </a:lnTo>
                    <a:lnTo>
                      <a:pt x="1060" y="1966"/>
                    </a:lnTo>
                    <a:lnTo>
                      <a:pt x="1060" y="1418"/>
                    </a:lnTo>
                    <a:cubicBezTo>
                      <a:pt x="1060" y="1323"/>
                      <a:pt x="976" y="1239"/>
                      <a:pt x="881" y="1239"/>
                    </a:cubicBezTo>
                    <a:cubicBezTo>
                      <a:pt x="786" y="1239"/>
                      <a:pt x="703" y="1311"/>
                      <a:pt x="703" y="1418"/>
                    </a:cubicBezTo>
                    <a:lnTo>
                      <a:pt x="703" y="2144"/>
                    </a:lnTo>
                    <a:cubicBezTo>
                      <a:pt x="703" y="2239"/>
                      <a:pt x="774" y="2323"/>
                      <a:pt x="881" y="2323"/>
                    </a:cubicBezTo>
                    <a:lnTo>
                      <a:pt x="1429" y="2323"/>
                    </a:lnTo>
                    <a:lnTo>
                      <a:pt x="1429" y="2656"/>
                    </a:lnTo>
                    <a:lnTo>
                      <a:pt x="905" y="2656"/>
                    </a:lnTo>
                    <a:cubicBezTo>
                      <a:pt x="405" y="2656"/>
                      <a:pt x="0" y="3049"/>
                      <a:pt x="0" y="3561"/>
                    </a:cubicBezTo>
                    <a:lnTo>
                      <a:pt x="0" y="9693"/>
                    </a:lnTo>
                    <a:cubicBezTo>
                      <a:pt x="0" y="10193"/>
                      <a:pt x="405" y="10598"/>
                      <a:pt x="905" y="10598"/>
                    </a:cubicBezTo>
                    <a:lnTo>
                      <a:pt x="3774" y="10598"/>
                    </a:lnTo>
                    <a:cubicBezTo>
                      <a:pt x="3882" y="10598"/>
                      <a:pt x="3953" y="10526"/>
                      <a:pt x="3953" y="10419"/>
                    </a:cubicBezTo>
                    <a:cubicBezTo>
                      <a:pt x="3953" y="10336"/>
                      <a:pt x="3882" y="10240"/>
                      <a:pt x="3774" y="10240"/>
                    </a:cubicBezTo>
                    <a:lnTo>
                      <a:pt x="905" y="10240"/>
                    </a:lnTo>
                    <a:cubicBezTo>
                      <a:pt x="595" y="10240"/>
                      <a:pt x="357" y="9990"/>
                      <a:pt x="357" y="9693"/>
                    </a:cubicBezTo>
                    <a:lnTo>
                      <a:pt x="357" y="3561"/>
                    </a:lnTo>
                    <a:cubicBezTo>
                      <a:pt x="357" y="3251"/>
                      <a:pt x="607" y="3013"/>
                      <a:pt x="905" y="3013"/>
                    </a:cubicBezTo>
                    <a:lnTo>
                      <a:pt x="5739" y="3013"/>
                    </a:lnTo>
                    <a:cubicBezTo>
                      <a:pt x="6060" y="3013"/>
                      <a:pt x="6298" y="3263"/>
                      <a:pt x="6298" y="3561"/>
                    </a:cubicBezTo>
                    <a:lnTo>
                      <a:pt x="6298" y="6359"/>
                    </a:lnTo>
                    <a:lnTo>
                      <a:pt x="6251" y="6407"/>
                    </a:lnTo>
                    <a:cubicBezTo>
                      <a:pt x="6191" y="6466"/>
                      <a:pt x="6132" y="6538"/>
                      <a:pt x="6072" y="6609"/>
                    </a:cubicBezTo>
                    <a:cubicBezTo>
                      <a:pt x="5917" y="6788"/>
                      <a:pt x="5941" y="6752"/>
                      <a:pt x="5787" y="7026"/>
                    </a:cubicBezTo>
                    <a:cubicBezTo>
                      <a:pt x="5715" y="7180"/>
                      <a:pt x="5679" y="7169"/>
                      <a:pt x="5584" y="7538"/>
                    </a:cubicBezTo>
                    <a:cubicBezTo>
                      <a:pt x="5584" y="7550"/>
                      <a:pt x="5477" y="7776"/>
                      <a:pt x="5477" y="8181"/>
                    </a:cubicBezTo>
                    <a:cubicBezTo>
                      <a:pt x="5477" y="8502"/>
                      <a:pt x="5536" y="8835"/>
                      <a:pt x="5667" y="9133"/>
                    </a:cubicBezTo>
                    <a:cubicBezTo>
                      <a:pt x="5703" y="9181"/>
                      <a:pt x="5727" y="9228"/>
                      <a:pt x="5763" y="9288"/>
                    </a:cubicBezTo>
                    <a:cubicBezTo>
                      <a:pt x="5917" y="9621"/>
                      <a:pt x="5906" y="9562"/>
                      <a:pt x="6037" y="9728"/>
                    </a:cubicBezTo>
                    <a:cubicBezTo>
                      <a:pt x="6096" y="9776"/>
                      <a:pt x="6144" y="9859"/>
                      <a:pt x="6203" y="9919"/>
                    </a:cubicBezTo>
                    <a:lnTo>
                      <a:pt x="6239" y="9943"/>
                    </a:lnTo>
                    <a:cubicBezTo>
                      <a:pt x="6144" y="10145"/>
                      <a:pt x="5953" y="10276"/>
                      <a:pt x="5727" y="10276"/>
                    </a:cubicBezTo>
                    <a:lnTo>
                      <a:pt x="4548" y="10276"/>
                    </a:lnTo>
                    <a:cubicBezTo>
                      <a:pt x="4465" y="10276"/>
                      <a:pt x="4370" y="10347"/>
                      <a:pt x="4370" y="10455"/>
                    </a:cubicBezTo>
                    <a:cubicBezTo>
                      <a:pt x="4370" y="10538"/>
                      <a:pt x="4453" y="10633"/>
                      <a:pt x="4548" y="10633"/>
                    </a:cubicBezTo>
                    <a:lnTo>
                      <a:pt x="5727" y="10633"/>
                    </a:lnTo>
                    <a:cubicBezTo>
                      <a:pt x="6060" y="10633"/>
                      <a:pt x="6358" y="10455"/>
                      <a:pt x="6501" y="10169"/>
                    </a:cubicBezTo>
                    <a:cubicBezTo>
                      <a:pt x="6931" y="10472"/>
                      <a:pt x="7425" y="10620"/>
                      <a:pt x="7915" y="10620"/>
                    </a:cubicBezTo>
                    <a:cubicBezTo>
                      <a:pt x="8523" y="10620"/>
                      <a:pt x="9123" y="10391"/>
                      <a:pt x="9585" y="9943"/>
                    </a:cubicBezTo>
                    <a:cubicBezTo>
                      <a:pt x="9606" y="9943"/>
                      <a:pt x="9627" y="9944"/>
                      <a:pt x="9648" y="9944"/>
                    </a:cubicBezTo>
                    <a:cubicBezTo>
                      <a:pt x="10702" y="9944"/>
                      <a:pt x="11549" y="9076"/>
                      <a:pt x="11549" y="8026"/>
                    </a:cubicBezTo>
                    <a:lnTo>
                      <a:pt x="11549" y="4847"/>
                    </a:lnTo>
                    <a:cubicBezTo>
                      <a:pt x="11561" y="3966"/>
                      <a:pt x="10978" y="3192"/>
                      <a:pt x="10144" y="2966"/>
                    </a:cubicBezTo>
                    <a:cubicBezTo>
                      <a:pt x="10132" y="2962"/>
                      <a:pt x="10118" y="2960"/>
                      <a:pt x="10105" y="2960"/>
                    </a:cubicBezTo>
                    <a:cubicBezTo>
                      <a:pt x="10031" y="2960"/>
                      <a:pt x="9952" y="3014"/>
                      <a:pt x="9942" y="3085"/>
                    </a:cubicBezTo>
                    <a:cubicBezTo>
                      <a:pt x="9906" y="3180"/>
                      <a:pt x="9966" y="3275"/>
                      <a:pt x="10061" y="3299"/>
                    </a:cubicBezTo>
                    <a:cubicBezTo>
                      <a:pt x="10740" y="3490"/>
                      <a:pt x="11204" y="4109"/>
                      <a:pt x="11204" y="4811"/>
                    </a:cubicBezTo>
                    <a:lnTo>
                      <a:pt x="11204" y="6228"/>
                    </a:lnTo>
                    <a:lnTo>
                      <a:pt x="9394" y="6228"/>
                    </a:lnTo>
                    <a:cubicBezTo>
                      <a:pt x="9251" y="6121"/>
                      <a:pt x="9275" y="6133"/>
                      <a:pt x="9120" y="6061"/>
                    </a:cubicBezTo>
                    <a:cubicBezTo>
                      <a:pt x="8882" y="5930"/>
                      <a:pt x="8894" y="5942"/>
                      <a:pt x="8704" y="5871"/>
                    </a:cubicBezTo>
                    <a:cubicBezTo>
                      <a:pt x="8465" y="5776"/>
                      <a:pt x="8454" y="5776"/>
                      <a:pt x="8239" y="5752"/>
                    </a:cubicBezTo>
                    <a:cubicBezTo>
                      <a:pt x="8180" y="5728"/>
                      <a:pt x="8120" y="5716"/>
                      <a:pt x="8061" y="5716"/>
                    </a:cubicBezTo>
                    <a:lnTo>
                      <a:pt x="8061" y="4799"/>
                    </a:lnTo>
                    <a:cubicBezTo>
                      <a:pt x="8061" y="4037"/>
                      <a:pt x="8620" y="3382"/>
                      <a:pt x="9358" y="3251"/>
                    </a:cubicBezTo>
                    <a:cubicBezTo>
                      <a:pt x="9454" y="3228"/>
                      <a:pt x="9525" y="3144"/>
                      <a:pt x="9513" y="3037"/>
                    </a:cubicBezTo>
                    <a:cubicBezTo>
                      <a:pt x="9491" y="2960"/>
                      <a:pt x="9418" y="2893"/>
                      <a:pt x="9322" y="2893"/>
                    </a:cubicBezTo>
                    <a:cubicBezTo>
                      <a:pt x="9315" y="2893"/>
                      <a:pt x="9307" y="2893"/>
                      <a:pt x="9299" y="2894"/>
                    </a:cubicBezTo>
                    <a:cubicBezTo>
                      <a:pt x="8382" y="3061"/>
                      <a:pt x="7727" y="3847"/>
                      <a:pt x="7727" y="4787"/>
                    </a:cubicBezTo>
                    <a:lnTo>
                      <a:pt x="7727" y="5716"/>
                    </a:lnTo>
                    <a:cubicBezTo>
                      <a:pt x="7322" y="5752"/>
                      <a:pt x="6965" y="5871"/>
                      <a:pt x="6632" y="6073"/>
                    </a:cubicBezTo>
                    <a:lnTo>
                      <a:pt x="6632" y="3549"/>
                    </a:lnTo>
                    <a:cubicBezTo>
                      <a:pt x="6632" y="3037"/>
                      <a:pt x="6239" y="2632"/>
                      <a:pt x="5727" y="2632"/>
                    </a:cubicBezTo>
                    <a:lnTo>
                      <a:pt x="5203" y="2632"/>
                    </a:lnTo>
                    <a:lnTo>
                      <a:pt x="5203" y="2311"/>
                    </a:lnTo>
                    <a:lnTo>
                      <a:pt x="5763" y="2311"/>
                    </a:lnTo>
                    <a:cubicBezTo>
                      <a:pt x="5846" y="2311"/>
                      <a:pt x="5941" y="2239"/>
                      <a:pt x="5941" y="2132"/>
                    </a:cubicBezTo>
                    <a:lnTo>
                      <a:pt x="5941" y="180"/>
                    </a:lnTo>
                    <a:cubicBezTo>
                      <a:pt x="5941" y="96"/>
                      <a:pt x="5858" y="1"/>
                      <a:pt x="57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roup 5">
              <a:extLst>
                <a:ext uri="{FF2B5EF4-FFF2-40B4-BE49-F238E27FC236}">
                  <a16:creationId xmlns:a16="http://schemas.microsoft.com/office/drawing/2014/main" id="{2C7246E1-59EB-4173-8FB7-328B5F9BA784}"/>
                </a:ext>
              </a:extLst>
            </p:cNvPr>
            <p:cNvGrpSpPr/>
            <p:nvPr/>
          </p:nvGrpSpPr>
          <p:grpSpPr>
            <a:xfrm>
              <a:off x="6240182" y="2007886"/>
              <a:ext cx="1771659" cy="327896"/>
              <a:chOff x="6199550" y="2065866"/>
              <a:chExt cx="1771659" cy="327896"/>
            </a:xfrm>
            <a:solidFill>
              <a:schemeClr val="accent3"/>
            </a:solidFill>
          </p:grpSpPr>
          <p:sp>
            <p:nvSpPr>
              <p:cNvPr id="7" name="Google Shape;7426;p70">
                <a:extLst>
                  <a:ext uri="{FF2B5EF4-FFF2-40B4-BE49-F238E27FC236}">
                    <a16:creationId xmlns:a16="http://schemas.microsoft.com/office/drawing/2014/main" id="{F5ABFC66-93CC-4090-97CE-AE0E71D957E0}"/>
                  </a:ext>
                </a:extLst>
              </p:cNvPr>
              <p:cNvSpPr/>
              <p:nvPr/>
            </p:nvSpPr>
            <p:spPr>
              <a:xfrm>
                <a:off x="6199550" y="2065866"/>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7426;p70">
                <a:extLst>
                  <a:ext uri="{FF2B5EF4-FFF2-40B4-BE49-F238E27FC236}">
                    <a16:creationId xmlns:a16="http://schemas.microsoft.com/office/drawing/2014/main" id="{8B694326-CCBD-4442-ABB5-8FC955AD05CD}"/>
                  </a:ext>
                </a:extLst>
              </p:cNvPr>
              <p:cNvSpPr/>
              <p:nvPr/>
            </p:nvSpPr>
            <p:spPr>
              <a:xfrm>
                <a:off x="6558328" y="2068056"/>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7426;p70">
                <a:extLst>
                  <a:ext uri="{FF2B5EF4-FFF2-40B4-BE49-F238E27FC236}">
                    <a16:creationId xmlns:a16="http://schemas.microsoft.com/office/drawing/2014/main" id="{436DC1CC-9E16-48BC-8222-A07B4749C895}"/>
                  </a:ext>
                </a:extLst>
              </p:cNvPr>
              <p:cNvSpPr/>
              <p:nvPr/>
            </p:nvSpPr>
            <p:spPr>
              <a:xfrm>
                <a:off x="6919610" y="2068056"/>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7426;p70">
                <a:extLst>
                  <a:ext uri="{FF2B5EF4-FFF2-40B4-BE49-F238E27FC236}">
                    <a16:creationId xmlns:a16="http://schemas.microsoft.com/office/drawing/2014/main" id="{83FDA29B-9C49-4B05-8E82-751365F5781C}"/>
                  </a:ext>
                </a:extLst>
              </p:cNvPr>
              <p:cNvSpPr/>
              <p:nvPr/>
            </p:nvSpPr>
            <p:spPr>
              <a:xfrm>
                <a:off x="7267404" y="2073467"/>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7426;p70">
                <a:extLst>
                  <a:ext uri="{FF2B5EF4-FFF2-40B4-BE49-F238E27FC236}">
                    <a16:creationId xmlns:a16="http://schemas.microsoft.com/office/drawing/2014/main" id="{46CEB37D-790D-4DD8-A6BB-E81D6FE57748}"/>
                  </a:ext>
                </a:extLst>
              </p:cNvPr>
              <p:cNvSpPr/>
              <p:nvPr/>
            </p:nvSpPr>
            <p:spPr>
              <a:xfrm>
                <a:off x="7626182" y="2073467"/>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Tree>
    <p:extLst>
      <p:ext uri="{BB962C8B-B14F-4D97-AF65-F5344CB8AC3E}">
        <p14:creationId xmlns:p14="http://schemas.microsoft.com/office/powerpoint/2010/main" val="1585331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title"/>
          </p:nvPr>
        </p:nvSpPr>
        <p:spPr>
          <a:xfrm>
            <a:off x="1843547" y="2361300"/>
            <a:ext cx="6797023"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5"/>
                </a:solidFill>
              </a:rPr>
              <a:t>FINDINGS</a:t>
            </a:r>
            <a:endParaRPr dirty="0">
              <a:solidFill>
                <a:schemeClr val="accent5"/>
              </a:solidFill>
            </a:endParaRPr>
          </a:p>
        </p:txBody>
      </p:sp>
      <p:sp>
        <p:nvSpPr>
          <p:cNvPr id="296" name="Google Shape;296;p35"/>
          <p:cNvSpPr txBox="1">
            <a:spLocks noGrp="1"/>
          </p:cNvSpPr>
          <p:nvPr>
            <p:ph type="title" idx="2"/>
          </p:nvPr>
        </p:nvSpPr>
        <p:spPr>
          <a:xfrm>
            <a:off x="1774204" y="1641844"/>
            <a:ext cx="35460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6">
                    <a:lumMod val="50000"/>
                  </a:schemeClr>
                </a:solidFill>
              </a:rPr>
              <a:t>03</a:t>
            </a:r>
            <a:endParaRPr dirty="0">
              <a:solidFill>
                <a:schemeClr val="accent6">
                  <a:lumMod val="50000"/>
                </a:schemeClr>
              </a:solidFill>
            </a:endParaRPr>
          </a:p>
        </p:txBody>
      </p:sp>
      <p:grpSp>
        <p:nvGrpSpPr>
          <p:cNvPr id="5" name="Group 4">
            <a:extLst>
              <a:ext uri="{FF2B5EF4-FFF2-40B4-BE49-F238E27FC236}">
                <a16:creationId xmlns:a16="http://schemas.microsoft.com/office/drawing/2014/main" id="{A7E24924-A125-4EB0-AE18-9BBE081129C4}"/>
              </a:ext>
            </a:extLst>
          </p:cNvPr>
          <p:cNvGrpSpPr>
            <a:grpSpLocks/>
          </p:cNvGrpSpPr>
          <p:nvPr/>
        </p:nvGrpSpPr>
        <p:grpSpPr bwMode="auto">
          <a:xfrm>
            <a:off x="4947031" y="1352155"/>
            <a:ext cx="2530100" cy="2018289"/>
            <a:chOff x="0" y="0"/>
            <a:chExt cx="517" cy="405"/>
          </a:xfrm>
        </p:grpSpPr>
        <p:grpSp>
          <p:nvGrpSpPr>
            <p:cNvPr id="6" name="Group 5">
              <a:extLst>
                <a:ext uri="{FF2B5EF4-FFF2-40B4-BE49-F238E27FC236}">
                  <a16:creationId xmlns:a16="http://schemas.microsoft.com/office/drawing/2014/main" id="{68C0BA39-20CA-4827-B986-E50D15EF1216}"/>
                </a:ext>
              </a:extLst>
            </p:cNvPr>
            <p:cNvGrpSpPr>
              <a:grpSpLocks/>
            </p:cNvGrpSpPr>
            <p:nvPr/>
          </p:nvGrpSpPr>
          <p:grpSpPr bwMode="auto">
            <a:xfrm>
              <a:off x="0" y="0"/>
              <a:ext cx="517" cy="405"/>
              <a:chOff x="0" y="0"/>
              <a:chExt cx="497" cy="384"/>
            </a:xfrm>
          </p:grpSpPr>
          <p:sp>
            <p:nvSpPr>
              <p:cNvPr id="8" name="Freeform 1670">
                <a:extLst>
                  <a:ext uri="{FF2B5EF4-FFF2-40B4-BE49-F238E27FC236}">
                    <a16:creationId xmlns:a16="http://schemas.microsoft.com/office/drawing/2014/main" id="{4D6B279C-E41E-45BE-B031-149E32E76552}"/>
                  </a:ext>
                </a:extLst>
              </p:cNvPr>
              <p:cNvSpPr>
                <a:spLocks/>
              </p:cNvSpPr>
              <p:nvPr/>
            </p:nvSpPr>
            <p:spPr bwMode="auto">
              <a:xfrm>
                <a:off x="237" y="108"/>
                <a:ext cx="53" cy="54"/>
              </a:xfrm>
              <a:custGeom>
                <a:avLst/>
                <a:gdLst>
                  <a:gd name="T0" fmla="*/ 2 w 53"/>
                  <a:gd name="T1" fmla="*/ 11 h 54"/>
                  <a:gd name="T2" fmla="*/ 5 w 53"/>
                  <a:gd name="T3" fmla="*/ 7 h 54"/>
                  <a:gd name="T4" fmla="*/ 6 w 53"/>
                  <a:gd name="T5" fmla="*/ 4 h 54"/>
                  <a:gd name="T6" fmla="*/ 13 w 53"/>
                  <a:gd name="T7" fmla="*/ 2 h 54"/>
                  <a:gd name="T8" fmla="*/ 18 w 53"/>
                  <a:gd name="T9" fmla="*/ 2 h 54"/>
                  <a:gd name="T10" fmla="*/ 22 w 53"/>
                  <a:gd name="T11" fmla="*/ 1 h 54"/>
                  <a:gd name="T12" fmla="*/ 26 w 53"/>
                  <a:gd name="T13" fmla="*/ 2 h 54"/>
                  <a:gd name="T14" fmla="*/ 28 w 53"/>
                  <a:gd name="T15" fmla="*/ 6 h 54"/>
                  <a:gd name="T16" fmla="*/ 32 w 53"/>
                  <a:gd name="T17" fmla="*/ 9 h 54"/>
                  <a:gd name="T18" fmla="*/ 35 w 53"/>
                  <a:gd name="T19" fmla="*/ 12 h 54"/>
                  <a:gd name="T20" fmla="*/ 38 w 53"/>
                  <a:gd name="T21" fmla="*/ 15 h 54"/>
                  <a:gd name="T22" fmla="*/ 43 w 53"/>
                  <a:gd name="T23" fmla="*/ 15 h 54"/>
                  <a:gd name="T24" fmla="*/ 47 w 53"/>
                  <a:gd name="T25" fmla="*/ 16 h 54"/>
                  <a:gd name="T26" fmla="*/ 50 w 53"/>
                  <a:gd name="T27" fmla="*/ 19 h 54"/>
                  <a:gd name="T28" fmla="*/ 52 w 53"/>
                  <a:gd name="T29" fmla="*/ 24 h 54"/>
                  <a:gd name="T30" fmla="*/ 52 w 53"/>
                  <a:gd name="T31" fmla="*/ 28 h 54"/>
                  <a:gd name="T32" fmla="*/ 50 w 53"/>
                  <a:gd name="T33" fmla="*/ 31 h 54"/>
                  <a:gd name="T34" fmla="*/ 46 w 53"/>
                  <a:gd name="T35" fmla="*/ 33 h 54"/>
                  <a:gd name="T36" fmla="*/ 42 w 53"/>
                  <a:gd name="T37" fmla="*/ 32 h 54"/>
                  <a:gd name="T38" fmla="*/ 40 w 53"/>
                  <a:gd name="T39" fmla="*/ 36 h 54"/>
                  <a:gd name="T40" fmla="*/ 36 w 53"/>
                  <a:gd name="T41" fmla="*/ 39 h 54"/>
                  <a:gd name="T42" fmla="*/ 32 w 53"/>
                  <a:gd name="T43" fmla="*/ 39 h 54"/>
                  <a:gd name="T44" fmla="*/ 28 w 53"/>
                  <a:gd name="T45" fmla="*/ 41 h 54"/>
                  <a:gd name="T46" fmla="*/ 25 w 53"/>
                  <a:gd name="T47" fmla="*/ 42 h 54"/>
                  <a:gd name="T48" fmla="*/ 21 w 53"/>
                  <a:gd name="T49" fmla="*/ 44 h 54"/>
                  <a:gd name="T50" fmla="*/ 18 w 53"/>
                  <a:gd name="T51" fmla="*/ 47 h 54"/>
                  <a:gd name="T52" fmla="*/ 18 w 53"/>
                  <a:gd name="T53" fmla="*/ 51 h 54"/>
                  <a:gd name="T54" fmla="*/ 13 w 53"/>
                  <a:gd name="T55" fmla="*/ 54 h 54"/>
                  <a:gd name="T56" fmla="*/ 13 w 53"/>
                  <a:gd name="T57" fmla="*/ 49 h 54"/>
                  <a:gd name="T58" fmla="*/ 7 w 53"/>
                  <a:gd name="T59" fmla="*/ 46 h 54"/>
                  <a:gd name="T60" fmla="*/ 7 w 53"/>
                  <a:gd name="T61" fmla="*/ 42 h 54"/>
                  <a:gd name="T62" fmla="*/ 10 w 53"/>
                  <a:gd name="T63" fmla="*/ 39 h 54"/>
                  <a:gd name="T64" fmla="*/ 12 w 53"/>
                  <a:gd name="T65" fmla="*/ 34 h 54"/>
                  <a:gd name="T66" fmla="*/ 15 w 53"/>
                  <a:gd name="T67" fmla="*/ 30 h 54"/>
                  <a:gd name="T68" fmla="*/ 16 w 53"/>
                  <a:gd name="T69" fmla="*/ 27 h 54"/>
                  <a:gd name="T70" fmla="*/ 13 w 53"/>
                  <a:gd name="T71" fmla="*/ 24 h 54"/>
                  <a:gd name="T72" fmla="*/ 9 w 53"/>
                  <a:gd name="T73" fmla="*/ 22 h 54"/>
                  <a:gd name="T74" fmla="*/ 8 w 53"/>
                  <a:gd name="T75" fmla="*/ 18 h 54"/>
                  <a:gd name="T76" fmla="*/ 4 w 53"/>
                  <a:gd name="T77" fmla="*/ 16 h 54"/>
                  <a:gd name="T78" fmla="*/ 0 w 53"/>
                  <a:gd name="T79"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54">
                    <a:moveTo>
                      <a:pt x="0" y="12"/>
                    </a:moveTo>
                    <a:lnTo>
                      <a:pt x="2" y="11"/>
                    </a:lnTo>
                    <a:lnTo>
                      <a:pt x="3" y="9"/>
                    </a:lnTo>
                    <a:lnTo>
                      <a:pt x="5" y="7"/>
                    </a:lnTo>
                    <a:lnTo>
                      <a:pt x="4" y="4"/>
                    </a:lnTo>
                    <a:lnTo>
                      <a:pt x="6" y="4"/>
                    </a:lnTo>
                    <a:lnTo>
                      <a:pt x="11" y="3"/>
                    </a:lnTo>
                    <a:lnTo>
                      <a:pt x="13" y="2"/>
                    </a:lnTo>
                    <a:lnTo>
                      <a:pt x="15" y="2"/>
                    </a:lnTo>
                    <a:lnTo>
                      <a:pt x="18" y="2"/>
                    </a:lnTo>
                    <a:lnTo>
                      <a:pt x="20" y="2"/>
                    </a:lnTo>
                    <a:lnTo>
                      <a:pt x="22" y="1"/>
                    </a:lnTo>
                    <a:lnTo>
                      <a:pt x="25" y="0"/>
                    </a:lnTo>
                    <a:lnTo>
                      <a:pt x="26" y="2"/>
                    </a:lnTo>
                    <a:lnTo>
                      <a:pt x="27" y="4"/>
                    </a:lnTo>
                    <a:lnTo>
                      <a:pt x="28" y="6"/>
                    </a:lnTo>
                    <a:lnTo>
                      <a:pt x="30" y="8"/>
                    </a:lnTo>
                    <a:lnTo>
                      <a:pt x="32" y="9"/>
                    </a:lnTo>
                    <a:lnTo>
                      <a:pt x="33" y="11"/>
                    </a:lnTo>
                    <a:lnTo>
                      <a:pt x="35" y="12"/>
                    </a:lnTo>
                    <a:lnTo>
                      <a:pt x="35" y="14"/>
                    </a:lnTo>
                    <a:lnTo>
                      <a:pt x="38" y="15"/>
                    </a:lnTo>
                    <a:lnTo>
                      <a:pt x="41" y="15"/>
                    </a:lnTo>
                    <a:lnTo>
                      <a:pt x="43" y="15"/>
                    </a:lnTo>
                    <a:lnTo>
                      <a:pt x="45" y="15"/>
                    </a:lnTo>
                    <a:lnTo>
                      <a:pt x="47" y="16"/>
                    </a:lnTo>
                    <a:lnTo>
                      <a:pt x="48" y="18"/>
                    </a:lnTo>
                    <a:lnTo>
                      <a:pt x="50" y="19"/>
                    </a:lnTo>
                    <a:lnTo>
                      <a:pt x="52" y="22"/>
                    </a:lnTo>
                    <a:lnTo>
                      <a:pt x="52" y="24"/>
                    </a:lnTo>
                    <a:lnTo>
                      <a:pt x="51" y="26"/>
                    </a:lnTo>
                    <a:lnTo>
                      <a:pt x="52" y="28"/>
                    </a:lnTo>
                    <a:lnTo>
                      <a:pt x="53" y="32"/>
                    </a:lnTo>
                    <a:lnTo>
                      <a:pt x="50" y="31"/>
                    </a:lnTo>
                    <a:lnTo>
                      <a:pt x="48" y="32"/>
                    </a:lnTo>
                    <a:lnTo>
                      <a:pt x="46" y="33"/>
                    </a:lnTo>
                    <a:lnTo>
                      <a:pt x="44" y="31"/>
                    </a:lnTo>
                    <a:lnTo>
                      <a:pt x="42" y="32"/>
                    </a:lnTo>
                    <a:lnTo>
                      <a:pt x="40" y="33"/>
                    </a:lnTo>
                    <a:lnTo>
                      <a:pt x="40" y="36"/>
                    </a:lnTo>
                    <a:lnTo>
                      <a:pt x="38" y="37"/>
                    </a:lnTo>
                    <a:lnTo>
                      <a:pt x="36" y="39"/>
                    </a:lnTo>
                    <a:lnTo>
                      <a:pt x="35" y="39"/>
                    </a:lnTo>
                    <a:lnTo>
                      <a:pt x="32" y="39"/>
                    </a:lnTo>
                    <a:lnTo>
                      <a:pt x="30" y="40"/>
                    </a:lnTo>
                    <a:lnTo>
                      <a:pt x="28" y="41"/>
                    </a:lnTo>
                    <a:lnTo>
                      <a:pt x="26" y="40"/>
                    </a:lnTo>
                    <a:lnTo>
                      <a:pt x="25" y="42"/>
                    </a:lnTo>
                    <a:lnTo>
                      <a:pt x="24" y="44"/>
                    </a:lnTo>
                    <a:lnTo>
                      <a:pt x="21" y="44"/>
                    </a:lnTo>
                    <a:lnTo>
                      <a:pt x="19" y="45"/>
                    </a:lnTo>
                    <a:lnTo>
                      <a:pt x="18" y="47"/>
                    </a:lnTo>
                    <a:lnTo>
                      <a:pt x="18" y="49"/>
                    </a:lnTo>
                    <a:lnTo>
                      <a:pt x="18" y="51"/>
                    </a:lnTo>
                    <a:lnTo>
                      <a:pt x="16" y="53"/>
                    </a:lnTo>
                    <a:lnTo>
                      <a:pt x="13" y="54"/>
                    </a:lnTo>
                    <a:lnTo>
                      <a:pt x="13" y="52"/>
                    </a:lnTo>
                    <a:lnTo>
                      <a:pt x="13" y="49"/>
                    </a:lnTo>
                    <a:lnTo>
                      <a:pt x="11" y="48"/>
                    </a:lnTo>
                    <a:lnTo>
                      <a:pt x="7" y="46"/>
                    </a:lnTo>
                    <a:lnTo>
                      <a:pt x="6" y="44"/>
                    </a:lnTo>
                    <a:lnTo>
                      <a:pt x="7" y="42"/>
                    </a:lnTo>
                    <a:lnTo>
                      <a:pt x="9" y="41"/>
                    </a:lnTo>
                    <a:lnTo>
                      <a:pt x="10" y="39"/>
                    </a:lnTo>
                    <a:lnTo>
                      <a:pt x="12" y="37"/>
                    </a:lnTo>
                    <a:lnTo>
                      <a:pt x="12" y="34"/>
                    </a:lnTo>
                    <a:lnTo>
                      <a:pt x="13" y="31"/>
                    </a:lnTo>
                    <a:lnTo>
                      <a:pt x="15" y="30"/>
                    </a:lnTo>
                    <a:lnTo>
                      <a:pt x="17" y="29"/>
                    </a:lnTo>
                    <a:lnTo>
                      <a:pt x="16" y="27"/>
                    </a:lnTo>
                    <a:lnTo>
                      <a:pt x="15" y="25"/>
                    </a:lnTo>
                    <a:lnTo>
                      <a:pt x="13" y="24"/>
                    </a:lnTo>
                    <a:lnTo>
                      <a:pt x="11" y="24"/>
                    </a:lnTo>
                    <a:lnTo>
                      <a:pt x="9" y="22"/>
                    </a:lnTo>
                    <a:lnTo>
                      <a:pt x="9" y="20"/>
                    </a:lnTo>
                    <a:lnTo>
                      <a:pt x="8" y="18"/>
                    </a:lnTo>
                    <a:lnTo>
                      <a:pt x="7" y="16"/>
                    </a:lnTo>
                    <a:lnTo>
                      <a:pt x="4" y="16"/>
                    </a:lnTo>
                    <a:lnTo>
                      <a:pt x="2" y="15"/>
                    </a:lnTo>
                    <a:lnTo>
                      <a:pt x="0" y="12"/>
                    </a:lnTo>
                    <a:close/>
                  </a:path>
                </a:pathLst>
              </a:custGeom>
              <a:solidFill>
                <a:srgbClr val="7EA3B2"/>
              </a:solidFill>
              <a:ln w="19050">
                <a:solidFill>
                  <a:srgbClr val="000000"/>
                </a:solidFill>
                <a:prstDash val="solid"/>
                <a:round/>
                <a:headEnd/>
                <a:tailEnd/>
              </a:ln>
            </p:spPr>
            <p:txBody>
              <a:bodyPr/>
              <a:lstStyle/>
              <a:p>
                <a:endParaRPr lang="en-GB"/>
              </a:p>
            </p:txBody>
          </p:sp>
          <p:sp>
            <p:nvSpPr>
              <p:cNvPr id="9" name="Freeform 1671">
                <a:extLst>
                  <a:ext uri="{FF2B5EF4-FFF2-40B4-BE49-F238E27FC236}">
                    <a16:creationId xmlns:a16="http://schemas.microsoft.com/office/drawing/2014/main" id="{406C4A12-136E-4882-9180-6AD2D84263F7}"/>
                  </a:ext>
                </a:extLst>
              </p:cNvPr>
              <p:cNvSpPr>
                <a:spLocks/>
              </p:cNvSpPr>
              <p:nvPr/>
            </p:nvSpPr>
            <p:spPr bwMode="auto">
              <a:xfrm>
                <a:off x="188" y="0"/>
                <a:ext cx="103" cy="81"/>
              </a:xfrm>
              <a:custGeom>
                <a:avLst/>
                <a:gdLst>
                  <a:gd name="T0" fmla="*/ 2 w 103"/>
                  <a:gd name="T1" fmla="*/ 22 h 81"/>
                  <a:gd name="T2" fmla="*/ 6 w 103"/>
                  <a:gd name="T3" fmla="*/ 19 h 81"/>
                  <a:gd name="T4" fmla="*/ 9 w 103"/>
                  <a:gd name="T5" fmla="*/ 14 h 81"/>
                  <a:gd name="T6" fmla="*/ 11 w 103"/>
                  <a:gd name="T7" fmla="*/ 8 h 81"/>
                  <a:gd name="T8" fmla="*/ 14 w 103"/>
                  <a:gd name="T9" fmla="*/ 5 h 81"/>
                  <a:gd name="T10" fmla="*/ 18 w 103"/>
                  <a:gd name="T11" fmla="*/ 7 h 81"/>
                  <a:gd name="T12" fmla="*/ 22 w 103"/>
                  <a:gd name="T13" fmla="*/ 6 h 81"/>
                  <a:gd name="T14" fmla="*/ 27 w 103"/>
                  <a:gd name="T15" fmla="*/ 4 h 81"/>
                  <a:gd name="T16" fmla="*/ 31 w 103"/>
                  <a:gd name="T17" fmla="*/ 3 h 81"/>
                  <a:gd name="T18" fmla="*/ 36 w 103"/>
                  <a:gd name="T19" fmla="*/ 3 h 81"/>
                  <a:gd name="T20" fmla="*/ 41 w 103"/>
                  <a:gd name="T21" fmla="*/ 2 h 81"/>
                  <a:gd name="T22" fmla="*/ 45 w 103"/>
                  <a:gd name="T23" fmla="*/ 0 h 81"/>
                  <a:gd name="T24" fmla="*/ 51 w 103"/>
                  <a:gd name="T25" fmla="*/ 1 h 81"/>
                  <a:gd name="T26" fmla="*/ 55 w 103"/>
                  <a:gd name="T27" fmla="*/ 2 h 81"/>
                  <a:gd name="T28" fmla="*/ 59 w 103"/>
                  <a:gd name="T29" fmla="*/ 2 h 81"/>
                  <a:gd name="T30" fmla="*/ 64 w 103"/>
                  <a:gd name="T31" fmla="*/ 4 h 81"/>
                  <a:gd name="T32" fmla="*/ 67 w 103"/>
                  <a:gd name="T33" fmla="*/ 6 h 81"/>
                  <a:gd name="T34" fmla="*/ 72 w 103"/>
                  <a:gd name="T35" fmla="*/ 8 h 81"/>
                  <a:gd name="T36" fmla="*/ 76 w 103"/>
                  <a:gd name="T37" fmla="*/ 8 h 81"/>
                  <a:gd name="T38" fmla="*/ 81 w 103"/>
                  <a:gd name="T39" fmla="*/ 7 h 81"/>
                  <a:gd name="T40" fmla="*/ 86 w 103"/>
                  <a:gd name="T41" fmla="*/ 8 h 81"/>
                  <a:gd name="T42" fmla="*/ 90 w 103"/>
                  <a:gd name="T43" fmla="*/ 8 h 81"/>
                  <a:gd name="T44" fmla="*/ 99 w 103"/>
                  <a:gd name="T45" fmla="*/ 9 h 81"/>
                  <a:gd name="T46" fmla="*/ 102 w 103"/>
                  <a:gd name="T47" fmla="*/ 11 h 81"/>
                  <a:gd name="T48" fmla="*/ 102 w 103"/>
                  <a:gd name="T49" fmla="*/ 16 h 81"/>
                  <a:gd name="T50" fmla="*/ 102 w 103"/>
                  <a:gd name="T51" fmla="*/ 21 h 81"/>
                  <a:gd name="T52" fmla="*/ 102 w 103"/>
                  <a:gd name="T53" fmla="*/ 26 h 81"/>
                  <a:gd name="T54" fmla="*/ 103 w 103"/>
                  <a:gd name="T55" fmla="*/ 31 h 81"/>
                  <a:gd name="T56" fmla="*/ 102 w 103"/>
                  <a:gd name="T57" fmla="*/ 36 h 81"/>
                  <a:gd name="T58" fmla="*/ 102 w 103"/>
                  <a:gd name="T59" fmla="*/ 42 h 81"/>
                  <a:gd name="T60" fmla="*/ 101 w 103"/>
                  <a:gd name="T61" fmla="*/ 50 h 81"/>
                  <a:gd name="T62" fmla="*/ 99 w 103"/>
                  <a:gd name="T63" fmla="*/ 54 h 81"/>
                  <a:gd name="T64" fmla="*/ 95 w 103"/>
                  <a:gd name="T65" fmla="*/ 63 h 81"/>
                  <a:gd name="T66" fmla="*/ 93 w 103"/>
                  <a:gd name="T67" fmla="*/ 67 h 81"/>
                  <a:gd name="T68" fmla="*/ 90 w 103"/>
                  <a:gd name="T69" fmla="*/ 71 h 81"/>
                  <a:gd name="T70" fmla="*/ 89 w 103"/>
                  <a:gd name="T71" fmla="*/ 75 h 81"/>
                  <a:gd name="T72" fmla="*/ 89 w 103"/>
                  <a:gd name="T73" fmla="*/ 79 h 81"/>
                  <a:gd name="T74" fmla="*/ 83 w 103"/>
                  <a:gd name="T75" fmla="*/ 80 h 81"/>
                  <a:gd name="T76" fmla="*/ 78 w 103"/>
                  <a:gd name="T77" fmla="*/ 78 h 81"/>
                  <a:gd name="T78" fmla="*/ 73 w 103"/>
                  <a:gd name="T79" fmla="*/ 79 h 81"/>
                  <a:gd name="T80" fmla="*/ 67 w 103"/>
                  <a:gd name="T81" fmla="*/ 79 h 81"/>
                  <a:gd name="T82" fmla="*/ 62 w 103"/>
                  <a:gd name="T83" fmla="*/ 79 h 81"/>
                  <a:gd name="T84" fmla="*/ 58 w 103"/>
                  <a:gd name="T85" fmla="*/ 79 h 81"/>
                  <a:gd name="T86" fmla="*/ 53 w 103"/>
                  <a:gd name="T87" fmla="*/ 78 h 81"/>
                  <a:gd name="T88" fmla="*/ 49 w 103"/>
                  <a:gd name="T89" fmla="*/ 79 h 81"/>
                  <a:gd name="T90" fmla="*/ 44 w 103"/>
                  <a:gd name="T91" fmla="*/ 79 h 81"/>
                  <a:gd name="T92" fmla="*/ 39 w 103"/>
                  <a:gd name="T93" fmla="*/ 79 h 81"/>
                  <a:gd name="T94" fmla="*/ 34 w 103"/>
                  <a:gd name="T95" fmla="*/ 79 h 81"/>
                  <a:gd name="T96" fmla="*/ 30 w 103"/>
                  <a:gd name="T97" fmla="*/ 77 h 81"/>
                  <a:gd name="T98" fmla="*/ 26 w 103"/>
                  <a:gd name="T99" fmla="*/ 76 h 81"/>
                  <a:gd name="T100" fmla="*/ 26 w 103"/>
                  <a:gd name="T101" fmla="*/ 72 h 81"/>
                  <a:gd name="T102" fmla="*/ 30 w 103"/>
                  <a:gd name="T103" fmla="*/ 66 h 81"/>
                  <a:gd name="T104" fmla="*/ 31 w 103"/>
                  <a:gd name="T105" fmla="*/ 61 h 81"/>
                  <a:gd name="T106" fmla="*/ 32 w 103"/>
                  <a:gd name="T107" fmla="*/ 57 h 81"/>
                  <a:gd name="T108" fmla="*/ 29 w 103"/>
                  <a:gd name="T109" fmla="*/ 54 h 81"/>
                  <a:gd name="T110" fmla="*/ 25 w 103"/>
                  <a:gd name="T111" fmla="*/ 51 h 81"/>
                  <a:gd name="T112" fmla="*/ 21 w 103"/>
                  <a:gd name="T113" fmla="*/ 46 h 81"/>
                  <a:gd name="T114" fmla="*/ 19 w 103"/>
                  <a:gd name="T115" fmla="*/ 43 h 81"/>
                  <a:gd name="T116" fmla="*/ 18 w 103"/>
                  <a:gd name="T117" fmla="*/ 39 h 81"/>
                  <a:gd name="T118" fmla="*/ 16 w 103"/>
                  <a:gd name="T119" fmla="*/ 35 h 81"/>
                  <a:gd name="T120" fmla="*/ 11 w 103"/>
                  <a:gd name="T121" fmla="*/ 33 h 81"/>
                  <a:gd name="T122" fmla="*/ 4 w 103"/>
                  <a:gd name="T123" fmla="*/ 31 h 81"/>
                  <a:gd name="T124" fmla="*/ 0 w 103"/>
                  <a:gd name="T125" fmla="*/ 2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 h="81">
                    <a:moveTo>
                      <a:pt x="1" y="23"/>
                    </a:moveTo>
                    <a:lnTo>
                      <a:pt x="2" y="22"/>
                    </a:lnTo>
                    <a:lnTo>
                      <a:pt x="4" y="20"/>
                    </a:lnTo>
                    <a:lnTo>
                      <a:pt x="6" y="19"/>
                    </a:lnTo>
                    <a:lnTo>
                      <a:pt x="7" y="17"/>
                    </a:lnTo>
                    <a:lnTo>
                      <a:pt x="9" y="14"/>
                    </a:lnTo>
                    <a:lnTo>
                      <a:pt x="11" y="12"/>
                    </a:lnTo>
                    <a:lnTo>
                      <a:pt x="11" y="8"/>
                    </a:lnTo>
                    <a:lnTo>
                      <a:pt x="11" y="4"/>
                    </a:lnTo>
                    <a:lnTo>
                      <a:pt x="14" y="5"/>
                    </a:lnTo>
                    <a:lnTo>
                      <a:pt x="16" y="6"/>
                    </a:lnTo>
                    <a:lnTo>
                      <a:pt x="18" y="7"/>
                    </a:lnTo>
                    <a:lnTo>
                      <a:pt x="20" y="7"/>
                    </a:lnTo>
                    <a:lnTo>
                      <a:pt x="22" y="6"/>
                    </a:lnTo>
                    <a:lnTo>
                      <a:pt x="24" y="5"/>
                    </a:lnTo>
                    <a:lnTo>
                      <a:pt x="27" y="4"/>
                    </a:lnTo>
                    <a:lnTo>
                      <a:pt x="29" y="4"/>
                    </a:lnTo>
                    <a:lnTo>
                      <a:pt x="31" y="3"/>
                    </a:lnTo>
                    <a:lnTo>
                      <a:pt x="34" y="3"/>
                    </a:lnTo>
                    <a:lnTo>
                      <a:pt x="36" y="3"/>
                    </a:lnTo>
                    <a:lnTo>
                      <a:pt x="38" y="3"/>
                    </a:lnTo>
                    <a:lnTo>
                      <a:pt x="41" y="2"/>
                    </a:lnTo>
                    <a:lnTo>
                      <a:pt x="42" y="1"/>
                    </a:lnTo>
                    <a:lnTo>
                      <a:pt x="45" y="0"/>
                    </a:lnTo>
                    <a:lnTo>
                      <a:pt x="48" y="1"/>
                    </a:lnTo>
                    <a:lnTo>
                      <a:pt x="51" y="1"/>
                    </a:lnTo>
                    <a:lnTo>
                      <a:pt x="53" y="2"/>
                    </a:lnTo>
                    <a:lnTo>
                      <a:pt x="55" y="2"/>
                    </a:lnTo>
                    <a:lnTo>
                      <a:pt x="57" y="1"/>
                    </a:lnTo>
                    <a:lnTo>
                      <a:pt x="59" y="2"/>
                    </a:lnTo>
                    <a:lnTo>
                      <a:pt x="62" y="3"/>
                    </a:lnTo>
                    <a:lnTo>
                      <a:pt x="64" y="4"/>
                    </a:lnTo>
                    <a:lnTo>
                      <a:pt x="65" y="5"/>
                    </a:lnTo>
                    <a:lnTo>
                      <a:pt x="67" y="6"/>
                    </a:lnTo>
                    <a:lnTo>
                      <a:pt x="69" y="8"/>
                    </a:lnTo>
                    <a:lnTo>
                      <a:pt x="72" y="8"/>
                    </a:lnTo>
                    <a:lnTo>
                      <a:pt x="74" y="8"/>
                    </a:lnTo>
                    <a:lnTo>
                      <a:pt x="76" y="8"/>
                    </a:lnTo>
                    <a:lnTo>
                      <a:pt x="79" y="7"/>
                    </a:lnTo>
                    <a:lnTo>
                      <a:pt x="81" y="7"/>
                    </a:lnTo>
                    <a:lnTo>
                      <a:pt x="84" y="8"/>
                    </a:lnTo>
                    <a:lnTo>
                      <a:pt x="86" y="8"/>
                    </a:lnTo>
                    <a:lnTo>
                      <a:pt x="88" y="8"/>
                    </a:lnTo>
                    <a:lnTo>
                      <a:pt x="90" y="8"/>
                    </a:lnTo>
                    <a:lnTo>
                      <a:pt x="95" y="9"/>
                    </a:lnTo>
                    <a:lnTo>
                      <a:pt x="99" y="9"/>
                    </a:lnTo>
                    <a:lnTo>
                      <a:pt x="101" y="9"/>
                    </a:lnTo>
                    <a:lnTo>
                      <a:pt x="102" y="11"/>
                    </a:lnTo>
                    <a:lnTo>
                      <a:pt x="102" y="14"/>
                    </a:lnTo>
                    <a:lnTo>
                      <a:pt x="102" y="16"/>
                    </a:lnTo>
                    <a:lnTo>
                      <a:pt x="102" y="18"/>
                    </a:lnTo>
                    <a:lnTo>
                      <a:pt x="102" y="21"/>
                    </a:lnTo>
                    <a:lnTo>
                      <a:pt x="102" y="24"/>
                    </a:lnTo>
                    <a:lnTo>
                      <a:pt x="102" y="26"/>
                    </a:lnTo>
                    <a:lnTo>
                      <a:pt x="103" y="27"/>
                    </a:lnTo>
                    <a:lnTo>
                      <a:pt x="103" y="31"/>
                    </a:lnTo>
                    <a:lnTo>
                      <a:pt x="102" y="34"/>
                    </a:lnTo>
                    <a:lnTo>
                      <a:pt x="102" y="36"/>
                    </a:lnTo>
                    <a:lnTo>
                      <a:pt x="102" y="39"/>
                    </a:lnTo>
                    <a:lnTo>
                      <a:pt x="102" y="42"/>
                    </a:lnTo>
                    <a:lnTo>
                      <a:pt x="101" y="47"/>
                    </a:lnTo>
                    <a:lnTo>
                      <a:pt x="101" y="50"/>
                    </a:lnTo>
                    <a:lnTo>
                      <a:pt x="100" y="52"/>
                    </a:lnTo>
                    <a:lnTo>
                      <a:pt x="99" y="54"/>
                    </a:lnTo>
                    <a:lnTo>
                      <a:pt x="96" y="61"/>
                    </a:lnTo>
                    <a:lnTo>
                      <a:pt x="95" y="63"/>
                    </a:lnTo>
                    <a:lnTo>
                      <a:pt x="94" y="65"/>
                    </a:lnTo>
                    <a:lnTo>
                      <a:pt x="93" y="67"/>
                    </a:lnTo>
                    <a:lnTo>
                      <a:pt x="92" y="69"/>
                    </a:lnTo>
                    <a:lnTo>
                      <a:pt x="90" y="71"/>
                    </a:lnTo>
                    <a:lnTo>
                      <a:pt x="89" y="73"/>
                    </a:lnTo>
                    <a:lnTo>
                      <a:pt x="89" y="75"/>
                    </a:lnTo>
                    <a:lnTo>
                      <a:pt x="90" y="77"/>
                    </a:lnTo>
                    <a:lnTo>
                      <a:pt x="89" y="79"/>
                    </a:lnTo>
                    <a:lnTo>
                      <a:pt x="85" y="81"/>
                    </a:lnTo>
                    <a:lnTo>
                      <a:pt x="83" y="80"/>
                    </a:lnTo>
                    <a:lnTo>
                      <a:pt x="80" y="79"/>
                    </a:lnTo>
                    <a:lnTo>
                      <a:pt x="78" y="78"/>
                    </a:lnTo>
                    <a:lnTo>
                      <a:pt x="75" y="78"/>
                    </a:lnTo>
                    <a:lnTo>
                      <a:pt x="73" y="79"/>
                    </a:lnTo>
                    <a:lnTo>
                      <a:pt x="69" y="79"/>
                    </a:lnTo>
                    <a:lnTo>
                      <a:pt x="67" y="79"/>
                    </a:lnTo>
                    <a:lnTo>
                      <a:pt x="64" y="79"/>
                    </a:lnTo>
                    <a:lnTo>
                      <a:pt x="62" y="79"/>
                    </a:lnTo>
                    <a:lnTo>
                      <a:pt x="60" y="79"/>
                    </a:lnTo>
                    <a:lnTo>
                      <a:pt x="58" y="79"/>
                    </a:lnTo>
                    <a:lnTo>
                      <a:pt x="56" y="79"/>
                    </a:lnTo>
                    <a:lnTo>
                      <a:pt x="53" y="78"/>
                    </a:lnTo>
                    <a:lnTo>
                      <a:pt x="51" y="79"/>
                    </a:lnTo>
                    <a:lnTo>
                      <a:pt x="49" y="79"/>
                    </a:lnTo>
                    <a:lnTo>
                      <a:pt x="47" y="79"/>
                    </a:lnTo>
                    <a:lnTo>
                      <a:pt x="44" y="79"/>
                    </a:lnTo>
                    <a:lnTo>
                      <a:pt x="41" y="79"/>
                    </a:lnTo>
                    <a:lnTo>
                      <a:pt x="39" y="79"/>
                    </a:lnTo>
                    <a:lnTo>
                      <a:pt x="37" y="79"/>
                    </a:lnTo>
                    <a:lnTo>
                      <a:pt x="34" y="79"/>
                    </a:lnTo>
                    <a:lnTo>
                      <a:pt x="32" y="78"/>
                    </a:lnTo>
                    <a:lnTo>
                      <a:pt x="30" y="77"/>
                    </a:lnTo>
                    <a:lnTo>
                      <a:pt x="28" y="78"/>
                    </a:lnTo>
                    <a:lnTo>
                      <a:pt x="26" y="76"/>
                    </a:lnTo>
                    <a:lnTo>
                      <a:pt x="24" y="73"/>
                    </a:lnTo>
                    <a:lnTo>
                      <a:pt x="26" y="72"/>
                    </a:lnTo>
                    <a:lnTo>
                      <a:pt x="29" y="68"/>
                    </a:lnTo>
                    <a:lnTo>
                      <a:pt x="30" y="66"/>
                    </a:lnTo>
                    <a:lnTo>
                      <a:pt x="31" y="64"/>
                    </a:lnTo>
                    <a:lnTo>
                      <a:pt x="31" y="61"/>
                    </a:lnTo>
                    <a:lnTo>
                      <a:pt x="32" y="59"/>
                    </a:lnTo>
                    <a:lnTo>
                      <a:pt x="32" y="57"/>
                    </a:lnTo>
                    <a:lnTo>
                      <a:pt x="30" y="56"/>
                    </a:lnTo>
                    <a:lnTo>
                      <a:pt x="29" y="54"/>
                    </a:lnTo>
                    <a:lnTo>
                      <a:pt x="27" y="52"/>
                    </a:lnTo>
                    <a:lnTo>
                      <a:pt x="25" y="51"/>
                    </a:lnTo>
                    <a:lnTo>
                      <a:pt x="23" y="47"/>
                    </a:lnTo>
                    <a:lnTo>
                      <a:pt x="21" y="46"/>
                    </a:lnTo>
                    <a:lnTo>
                      <a:pt x="19" y="45"/>
                    </a:lnTo>
                    <a:lnTo>
                      <a:pt x="19" y="43"/>
                    </a:lnTo>
                    <a:lnTo>
                      <a:pt x="20" y="41"/>
                    </a:lnTo>
                    <a:lnTo>
                      <a:pt x="18" y="39"/>
                    </a:lnTo>
                    <a:lnTo>
                      <a:pt x="18" y="36"/>
                    </a:lnTo>
                    <a:lnTo>
                      <a:pt x="16" y="35"/>
                    </a:lnTo>
                    <a:lnTo>
                      <a:pt x="13" y="34"/>
                    </a:lnTo>
                    <a:lnTo>
                      <a:pt x="11" y="33"/>
                    </a:lnTo>
                    <a:lnTo>
                      <a:pt x="7" y="31"/>
                    </a:lnTo>
                    <a:lnTo>
                      <a:pt x="4" y="31"/>
                    </a:lnTo>
                    <a:lnTo>
                      <a:pt x="0" y="29"/>
                    </a:lnTo>
                    <a:lnTo>
                      <a:pt x="0" y="26"/>
                    </a:lnTo>
                    <a:lnTo>
                      <a:pt x="1" y="23"/>
                    </a:lnTo>
                    <a:close/>
                  </a:path>
                </a:pathLst>
              </a:custGeom>
              <a:solidFill>
                <a:srgbClr val="7EA3B2"/>
              </a:solidFill>
              <a:ln w="19050">
                <a:solidFill>
                  <a:srgbClr val="000000"/>
                </a:solidFill>
                <a:prstDash val="solid"/>
                <a:round/>
                <a:headEnd/>
                <a:tailEnd/>
              </a:ln>
            </p:spPr>
            <p:txBody>
              <a:bodyPr/>
              <a:lstStyle/>
              <a:p>
                <a:endParaRPr lang="en-GB"/>
              </a:p>
            </p:txBody>
          </p:sp>
          <p:sp>
            <p:nvSpPr>
              <p:cNvPr id="10" name="Freeform 1672">
                <a:extLst>
                  <a:ext uri="{FF2B5EF4-FFF2-40B4-BE49-F238E27FC236}">
                    <a16:creationId xmlns:a16="http://schemas.microsoft.com/office/drawing/2014/main" id="{78960045-22B4-4878-8E0E-180932302978}"/>
                  </a:ext>
                </a:extLst>
              </p:cNvPr>
              <p:cNvSpPr>
                <a:spLocks/>
              </p:cNvSpPr>
              <p:nvPr/>
            </p:nvSpPr>
            <p:spPr bwMode="auto">
              <a:xfrm>
                <a:off x="197" y="77"/>
                <a:ext cx="76" cy="43"/>
              </a:xfrm>
              <a:custGeom>
                <a:avLst/>
                <a:gdLst>
                  <a:gd name="T0" fmla="*/ 2 w 76"/>
                  <a:gd name="T1" fmla="*/ 33 h 43"/>
                  <a:gd name="T2" fmla="*/ 3 w 76"/>
                  <a:gd name="T3" fmla="*/ 28 h 43"/>
                  <a:gd name="T4" fmla="*/ 7 w 76"/>
                  <a:gd name="T5" fmla="*/ 26 h 43"/>
                  <a:gd name="T6" fmla="*/ 7 w 76"/>
                  <a:gd name="T7" fmla="*/ 22 h 43"/>
                  <a:gd name="T8" fmla="*/ 7 w 76"/>
                  <a:gd name="T9" fmla="*/ 18 h 43"/>
                  <a:gd name="T10" fmla="*/ 5 w 76"/>
                  <a:gd name="T11" fmla="*/ 13 h 43"/>
                  <a:gd name="T12" fmla="*/ 10 w 76"/>
                  <a:gd name="T13" fmla="*/ 7 h 43"/>
                  <a:gd name="T14" fmla="*/ 11 w 76"/>
                  <a:gd name="T15" fmla="*/ 12 h 43"/>
                  <a:gd name="T16" fmla="*/ 15 w 76"/>
                  <a:gd name="T17" fmla="*/ 11 h 43"/>
                  <a:gd name="T18" fmla="*/ 17 w 76"/>
                  <a:gd name="T19" fmla="*/ 7 h 43"/>
                  <a:gd name="T20" fmla="*/ 17 w 76"/>
                  <a:gd name="T21" fmla="*/ 2 h 43"/>
                  <a:gd name="T22" fmla="*/ 21 w 76"/>
                  <a:gd name="T23" fmla="*/ 0 h 43"/>
                  <a:gd name="T24" fmla="*/ 25 w 76"/>
                  <a:gd name="T25" fmla="*/ 2 h 43"/>
                  <a:gd name="T26" fmla="*/ 30 w 76"/>
                  <a:gd name="T27" fmla="*/ 2 h 43"/>
                  <a:gd name="T28" fmla="*/ 35 w 76"/>
                  <a:gd name="T29" fmla="*/ 2 h 43"/>
                  <a:gd name="T30" fmla="*/ 40 w 76"/>
                  <a:gd name="T31" fmla="*/ 2 h 43"/>
                  <a:gd name="T32" fmla="*/ 44 w 76"/>
                  <a:gd name="T33" fmla="*/ 1 h 43"/>
                  <a:gd name="T34" fmla="*/ 49 w 76"/>
                  <a:gd name="T35" fmla="*/ 2 h 43"/>
                  <a:gd name="T36" fmla="*/ 53 w 76"/>
                  <a:gd name="T37" fmla="*/ 2 h 43"/>
                  <a:gd name="T38" fmla="*/ 58 w 76"/>
                  <a:gd name="T39" fmla="*/ 2 h 43"/>
                  <a:gd name="T40" fmla="*/ 64 w 76"/>
                  <a:gd name="T41" fmla="*/ 2 h 43"/>
                  <a:gd name="T42" fmla="*/ 69 w 76"/>
                  <a:gd name="T43" fmla="*/ 1 h 43"/>
                  <a:gd name="T44" fmla="*/ 74 w 76"/>
                  <a:gd name="T45" fmla="*/ 3 h 43"/>
                  <a:gd name="T46" fmla="*/ 75 w 76"/>
                  <a:gd name="T47" fmla="*/ 8 h 43"/>
                  <a:gd name="T48" fmla="*/ 71 w 76"/>
                  <a:gd name="T49" fmla="*/ 12 h 43"/>
                  <a:gd name="T50" fmla="*/ 70 w 76"/>
                  <a:gd name="T51" fmla="*/ 17 h 43"/>
                  <a:gd name="T52" fmla="*/ 70 w 76"/>
                  <a:gd name="T53" fmla="*/ 22 h 43"/>
                  <a:gd name="T54" fmla="*/ 68 w 76"/>
                  <a:gd name="T55" fmla="*/ 25 h 43"/>
                  <a:gd name="T56" fmla="*/ 65 w 76"/>
                  <a:gd name="T57" fmla="*/ 28 h 43"/>
                  <a:gd name="T58" fmla="*/ 62 w 76"/>
                  <a:gd name="T59" fmla="*/ 32 h 43"/>
                  <a:gd name="T60" fmla="*/ 58 w 76"/>
                  <a:gd name="T61" fmla="*/ 33 h 43"/>
                  <a:gd name="T62" fmla="*/ 53 w 76"/>
                  <a:gd name="T63" fmla="*/ 33 h 43"/>
                  <a:gd name="T64" fmla="*/ 46 w 76"/>
                  <a:gd name="T65" fmla="*/ 35 h 43"/>
                  <a:gd name="T66" fmla="*/ 45 w 76"/>
                  <a:gd name="T67" fmla="*/ 38 h 43"/>
                  <a:gd name="T68" fmla="*/ 42 w 76"/>
                  <a:gd name="T69" fmla="*/ 42 h 43"/>
                  <a:gd name="T70" fmla="*/ 38 w 76"/>
                  <a:gd name="T71" fmla="*/ 41 h 43"/>
                  <a:gd name="T72" fmla="*/ 33 w 76"/>
                  <a:gd name="T73" fmla="*/ 37 h 43"/>
                  <a:gd name="T74" fmla="*/ 30 w 76"/>
                  <a:gd name="T75" fmla="*/ 34 h 43"/>
                  <a:gd name="T76" fmla="*/ 26 w 76"/>
                  <a:gd name="T77" fmla="*/ 35 h 43"/>
                  <a:gd name="T78" fmla="*/ 22 w 76"/>
                  <a:gd name="T79" fmla="*/ 37 h 43"/>
                  <a:gd name="T80" fmla="*/ 18 w 76"/>
                  <a:gd name="T81" fmla="*/ 40 h 43"/>
                  <a:gd name="T82" fmla="*/ 13 w 76"/>
                  <a:gd name="T83" fmla="*/ 38 h 43"/>
                  <a:gd name="T84" fmla="*/ 5 w 76"/>
                  <a:gd name="T85" fmla="*/ 37 h 43"/>
                  <a:gd name="T86" fmla="*/ 0 w 76"/>
                  <a:gd name="T87"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 h="43">
                    <a:moveTo>
                      <a:pt x="0" y="37"/>
                    </a:moveTo>
                    <a:lnTo>
                      <a:pt x="2" y="33"/>
                    </a:lnTo>
                    <a:lnTo>
                      <a:pt x="3" y="30"/>
                    </a:lnTo>
                    <a:lnTo>
                      <a:pt x="3" y="28"/>
                    </a:lnTo>
                    <a:lnTo>
                      <a:pt x="5" y="26"/>
                    </a:lnTo>
                    <a:lnTo>
                      <a:pt x="7" y="26"/>
                    </a:lnTo>
                    <a:lnTo>
                      <a:pt x="8" y="24"/>
                    </a:lnTo>
                    <a:lnTo>
                      <a:pt x="7" y="22"/>
                    </a:lnTo>
                    <a:lnTo>
                      <a:pt x="7" y="20"/>
                    </a:lnTo>
                    <a:lnTo>
                      <a:pt x="7" y="18"/>
                    </a:lnTo>
                    <a:lnTo>
                      <a:pt x="6" y="15"/>
                    </a:lnTo>
                    <a:lnTo>
                      <a:pt x="5" y="13"/>
                    </a:lnTo>
                    <a:lnTo>
                      <a:pt x="7" y="9"/>
                    </a:lnTo>
                    <a:lnTo>
                      <a:pt x="10" y="7"/>
                    </a:lnTo>
                    <a:lnTo>
                      <a:pt x="10" y="10"/>
                    </a:lnTo>
                    <a:lnTo>
                      <a:pt x="11" y="12"/>
                    </a:lnTo>
                    <a:lnTo>
                      <a:pt x="13" y="12"/>
                    </a:lnTo>
                    <a:lnTo>
                      <a:pt x="15" y="11"/>
                    </a:lnTo>
                    <a:lnTo>
                      <a:pt x="16" y="9"/>
                    </a:lnTo>
                    <a:lnTo>
                      <a:pt x="17" y="7"/>
                    </a:lnTo>
                    <a:lnTo>
                      <a:pt x="16" y="5"/>
                    </a:lnTo>
                    <a:lnTo>
                      <a:pt x="17" y="2"/>
                    </a:lnTo>
                    <a:lnTo>
                      <a:pt x="19" y="1"/>
                    </a:lnTo>
                    <a:lnTo>
                      <a:pt x="21" y="0"/>
                    </a:lnTo>
                    <a:lnTo>
                      <a:pt x="23" y="1"/>
                    </a:lnTo>
                    <a:lnTo>
                      <a:pt x="25" y="2"/>
                    </a:lnTo>
                    <a:lnTo>
                      <a:pt x="28" y="2"/>
                    </a:lnTo>
                    <a:lnTo>
                      <a:pt x="30" y="2"/>
                    </a:lnTo>
                    <a:lnTo>
                      <a:pt x="32" y="2"/>
                    </a:lnTo>
                    <a:lnTo>
                      <a:pt x="35" y="2"/>
                    </a:lnTo>
                    <a:lnTo>
                      <a:pt x="38" y="2"/>
                    </a:lnTo>
                    <a:lnTo>
                      <a:pt x="40" y="2"/>
                    </a:lnTo>
                    <a:lnTo>
                      <a:pt x="42" y="2"/>
                    </a:lnTo>
                    <a:lnTo>
                      <a:pt x="44" y="1"/>
                    </a:lnTo>
                    <a:lnTo>
                      <a:pt x="47" y="2"/>
                    </a:lnTo>
                    <a:lnTo>
                      <a:pt x="49" y="2"/>
                    </a:lnTo>
                    <a:lnTo>
                      <a:pt x="51" y="2"/>
                    </a:lnTo>
                    <a:lnTo>
                      <a:pt x="53" y="2"/>
                    </a:lnTo>
                    <a:lnTo>
                      <a:pt x="55" y="2"/>
                    </a:lnTo>
                    <a:lnTo>
                      <a:pt x="58" y="2"/>
                    </a:lnTo>
                    <a:lnTo>
                      <a:pt x="60" y="2"/>
                    </a:lnTo>
                    <a:lnTo>
                      <a:pt x="64" y="2"/>
                    </a:lnTo>
                    <a:lnTo>
                      <a:pt x="66" y="1"/>
                    </a:lnTo>
                    <a:lnTo>
                      <a:pt x="69" y="1"/>
                    </a:lnTo>
                    <a:lnTo>
                      <a:pt x="71" y="2"/>
                    </a:lnTo>
                    <a:lnTo>
                      <a:pt x="74" y="3"/>
                    </a:lnTo>
                    <a:lnTo>
                      <a:pt x="76" y="4"/>
                    </a:lnTo>
                    <a:lnTo>
                      <a:pt x="75" y="8"/>
                    </a:lnTo>
                    <a:lnTo>
                      <a:pt x="73" y="10"/>
                    </a:lnTo>
                    <a:lnTo>
                      <a:pt x="71" y="12"/>
                    </a:lnTo>
                    <a:lnTo>
                      <a:pt x="71" y="15"/>
                    </a:lnTo>
                    <a:lnTo>
                      <a:pt x="70" y="17"/>
                    </a:lnTo>
                    <a:lnTo>
                      <a:pt x="70" y="19"/>
                    </a:lnTo>
                    <a:lnTo>
                      <a:pt x="70" y="22"/>
                    </a:lnTo>
                    <a:lnTo>
                      <a:pt x="69" y="23"/>
                    </a:lnTo>
                    <a:lnTo>
                      <a:pt x="68" y="25"/>
                    </a:lnTo>
                    <a:lnTo>
                      <a:pt x="66" y="27"/>
                    </a:lnTo>
                    <a:lnTo>
                      <a:pt x="65" y="28"/>
                    </a:lnTo>
                    <a:lnTo>
                      <a:pt x="65" y="31"/>
                    </a:lnTo>
                    <a:lnTo>
                      <a:pt x="62" y="32"/>
                    </a:lnTo>
                    <a:lnTo>
                      <a:pt x="60" y="33"/>
                    </a:lnTo>
                    <a:lnTo>
                      <a:pt x="58" y="33"/>
                    </a:lnTo>
                    <a:lnTo>
                      <a:pt x="55" y="33"/>
                    </a:lnTo>
                    <a:lnTo>
                      <a:pt x="53" y="33"/>
                    </a:lnTo>
                    <a:lnTo>
                      <a:pt x="51" y="34"/>
                    </a:lnTo>
                    <a:lnTo>
                      <a:pt x="46" y="35"/>
                    </a:lnTo>
                    <a:lnTo>
                      <a:pt x="44" y="35"/>
                    </a:lnTo>
                    <a:lnTo>
                      <a:pt x="45" y="38"/>
                    </a:lnTo>
                    <a:lnTo>
                      <a:pt x="43" y="40"/>
                    </a:lnTo>
                    <a:lnTo>
                      <a:pt x="42" y="42"/>
                    </a:lnTo>
                    <a:lnTo>
                      <a:pt x="40" y="43"/>
                    </a:lnTo>
                    <a:lnTo>
                      <a:pt x="38" y="41"/>
                    </a:lnTo>
                    <a:lnTo>
                      <a:pt x="36" y="40"/>
                    </a:lnTo>
                    <a:lnTo>
                      <a:pt x="33" y="37"/>
                    </a:lnTo>
                    <a:lnTo>
                      <a:pt x="32" y="35"/>
                    </a:lnTo>
                    <a:lnTo>
                      <a:pt x="30" y="34"/>
                    </a:lnTo>
                    <a:lnTo>
                      <a:pt x="28" y="35"/>
                    </a:lnTo>
                    <a:lnTo>
                      <a:pt x="26" y="35"/>
                    </a:lnTo>
                    <a:lnTo>
                      <a:pt x="23" y="36"/>
                    </a:lnTo>
                    <a:lnTo>
                      <a:pt x="22" y="37"/>
                    </a:lnTo>
                    <a:lnTo>
                      <a:pt x="20" y="38"/>
                    </a:lnTo>
                    <a:lnTo>
                      <a:pt x="18" y="40"/>
                    </a:lnTo>
                    <a:lnTo>
                      <a:pt x="15" y="39"/>
                    </a:lnTo>
                    <a:lnTo>
                      <a:pt x="13" y="38"/>
                    </a:lnTo>
                    <a:lnTo>
                      <a:pt x="8" y="37"/>
                    </a:lnTo>
                    <a:lnTo>
                      <a:pt x="5" y="37"/>
                    </a:lnTo>
                    <a:lnTo>
                      <a:pt x="3" y="37"/>
                    </a:lnTo>
                    <a:lnTo>
                      <a:pt x="0" y="37"/>
                    </a:lnTo>
                    <a:close/>
                  </a:path>
                </a:pathLst>
              </a:custGeom>
              <a:solidFill>
                <a:srgbClr val="7EA3B2"/>
              </a:solidFill>
              <a:ln w="19050">
                <a:solidFill>
                  <a:srgbClr val="000000"/>
                </a:solidFill>
                <a:prstDash val="solid"/>
                <a:round/>
                <a:headEnd/>
                <a:tailEnd/>
              </a:ln>
            </p:spPr>
            <p:txBody>
              <a:bodyPr/>
              <a:lstStyle/>
              <a:p>
                <a:endParaRPr lang="en-GB"/>
              </a:p>
            </p:txBody>
          </p:sp>
          <p:sp>
            <p:nvSpPr>
              <p:cNvPr id="11" name="Freeform 1673">
                <a:extLst>
                  <a:ext uri="{FF2B5EF4-FFF2-40B4-BE49-F238E27FC236}">
                    <a16:creationId xmlns:a16="http://schemas.microsoft.com/office/drawing/2014/main" id="{3AA507DD-4F7D-4860-B068-4A938791509A}"/>
                  </a:ext>
                </a:extLst>
              </p:cNvPr>
              <p:cNvSpPr>
                <a:spLocks/>
              </p:cNvSpPr>
              <p:nvPr/>
            </p:nvSpPr>
            <p:spPr bwMode="auto">
              <a:xfrm>
                <a:off x="262" y="42"/>
                <a:ext cx="50" cy="91"/>
              </a:xfrm>
              <a:custGeom>
                <a:avLst/>
                <a:gdLst>
                  <a:gd name="T0" fmla="*/ 15 w 50"/>
                  <a:gd name="T1" fmla="*/ 37 h 91"/>
                  <a:gd name="T2" fmla="*/ 15 w 50"/>
                  <a:gd name="T3" fmla="*/ 33 h 91"/>
                  <a:gd name="T4" fmla="*/ 16 w 50"/>
                  <a:gd name="T5" fmla="*/ 29 h 91"/>
                  <a:gd name="T6" fmla="*/ 19 w 50"/>
                  <a:gd name="T7" fmla="*/ 25 h 91"/>
                  <a:gd name="T8" fmla="*/ 21 w 50"/>
                  <a:gd name="T9" fmla="*/ 21 h 91"/>
                  <a:gd name="T10" fmla="*/ 25 w 50"/>
                  <a:gd name="T11" fmla="*/ 12 h 91"/>
                  <a:gd name="T12" fmla="*/ 27 w 50"/>
                  <a:gd name="T13" fmla="*/ 8 h 91"/>
                  <a:gd name="T14" fmla="*/ 28 w 50"/>
                  <a:gd name="T15" fmla="*/ 0 h 91"/>
                  <a:gd name="T16" fmla="*/ 30 w 50"/>
                  <a:gd name="T17" fmla="*/ 2 h 91"/>
                  <a:gd name="T18" fmla="*/ 35 w 50"/>
                  <a:gd name="T19" fmla="*/ 2 h 91"/>
                  <a:gd name="T20" fmla="*/ 38 w 50"/>
                  <a:gd name="T21" fmla="*/ 4 h 91"/>
                  <a:gd name="T22" fmla="*/ 43 w 50"/>
                  <a:gd name="T23" fmla="*/ 4 h 91"/>
                  <a:gd name="T24" fmla="*/ 47 w 50"/>
                  <a:gd name="T25" fmla="*/ 5 h 91"/>
                  <a:gd name="T26" fmla="*/ 50 w 50"/>
                  <a:gd name="T27" fmla="*/ 8 h 91"/>
                  <a:gd name="T28" fmla="*/ 50 w 50"/>
                  <a:gd name="T29" fmla="*/ 13 h 91"/>
                  <a:gd name="T30" fmla="*/ 47 w 50"/>
                  <a:gd name="T31" fmla="*/ 18 h 91"/>
                  <a:gd name="T32" fmla="*/ 46 w 50"/>
                  <a:gd name="T33" fmla="*/ 22 h 91"/>
                  <a:gd name="T34" fmla="*/ 43 w 50"/>
                  <a:gd name="T35" fmla="*/ 25 h 91"/>
                  <a:gd name="T36" fmla="*/ 48 w 50"/>
                  <a:gd name="T37" fmla="*/ 31 h 91"/>
                  <a:gd name="T38" fmla="*/ 47 w 50"/>
                  <a:gd name="T39" fmla="*/ 35 h 91"/>
                  <a:gd name="T40" fmla="*/ 45 w 50"/>
                  <a:gd name="T41" fmla="*/ 42 h 91"/>
                  <a:gd name="T42" fmla="*/ 44 w 50"/>
                  <a:gd name="T43" fmla="*/ 47 h 91"/>
                  <a:gd name="T44" fmla="*/ 44 w 50"/>
                  <a:gd name="T45" fmla="*/ 52 h 91"/>
                  <a:gd name="T46" fmla="*/ 45 w 50"/>
                  <a:gd name="T47" fmla="*/ 59 h 91"/>
                  <a:gd name="T48" fmla="*/ 47 w 50"/>
                  <a:gd name="T49" fmla="*/ 65 h 91"/>
                  <a:gd name="T50" fmla="*/ 47 w 50"/>
                  <a:gd name="T51" fmla="*/ 69 h 91"/>
                  <a:gd name="T52" fmla="*/ 48 w 50"/>
                  <a:gd name="T53" fmla="*/ 74 h 91"/>
                  <a:gd name="T54" fmla="*/ 45 w 50"/>
                  <a:gd name="T55" fmla="*/ 77 h 91"/>
                  <a:gd name="T56" fmla="*/ 46 w 50"/>
                  <a:gd name="T57" fmla="*/ 82 h 91"/>
                  <a:gd name="T58" fmla="*/ 49 w 50"/>
                  <a:gd name="T59" fmla="*/ 85 h 91"/>
                  <a:gd name="T60" fmla="*/ 46 w 50"/>
                  <a:gd name="T61" fmla="*/ 87 h 91"/>
                  <a:gd name="T62" fmla="*/ 43 w 50"/>
                  <a:gd name="T63" fmla="*/ 89 h 91"/>
                  <a:gd name="T64" fmla="*/ 39 w 50"/>
                  <a:gd name="T65" fmla="*/ 89 h 91"/>
                  <a:gd name="T66" fmla="*/ 34 w 50"/>
                  <a:gd name="T67" fmla="*/ 90 h 91"/>
                  <a:gd name="T68" fmla="*/ 32 w 50"/>
                  <a:gd name="T69" fmla="*/ 89 h 91"/>
                  <a:gd name="T70" fmla="*/ 27 w 50"/>
                  <a:gd name="T71" fmla="*/ 90 h 91"/>
                  <a:gd name="T72" fmla="*/ 25 w 50"/>
                  <a:gd name="T73" fmla="*/ 85 h 91"/>
                  <a:gd name="T74" fmla="*/ 22 w 50"/>
                  <a:gd name="T75" fmla="*/ 82 h 91"/>
                  <a:gd name="T76" fmla="*/ 18 w 50"/>
                  <a:gd name="T77" fmla="*/ 81 h 91"/>
                  <a:gd name="T78" fmla="*/ 13 w 50"/>
                  <a:gd name="T79" fmla="*/ 81 h 91"/>
                  <a:gd name="T80" fmla="*/ 10 w 50"/>
                  <a:gd name="T81" fmla="*/ 78 h 91"/>
                  <a:gd name="T82" fmla="*/ 7 w 50"/>
                  <a:gd name="T83" fmla="*/ 75 h 91"/>
                  <a:gd name="T84" fmla="*/ 3 w 50"/>
                  <a:gd name="T85" fmla="*/ 72 h 91"/>
                  <a:gd name="T86" fmla="*/ 1 w 50"/>
                  <a:gd name="T87" fmla="*/ 68 h 91"/>
                  <a:gd name="T88" fmla="*/ 0 w 50"/>
                  <a:gd name="T89" fmla="*/ 63 h 91"/>
                  <a:gd name="T90" fmla="*/ 3 w 50"/>
                  <a:gd name="T91" fmla="*/ 60 h 91"/>
                  <a:gd name="T92" fmla="*/ 5 w 50"/>
                  <a:gd name="T93" fmla="*/ 57 h 91"/>
                  <a:gd name="T94" fmla="*/ 5 w 50"/>
                  <a:gd name="T95" fmla="*/ 52 h 91"/>
                  <a:gd name="T96" fmla="*/ 6 w 50"/>
                  <a:gd name="T97" fmla="*/ 47 h 91"/>
                  <a:gd name="T98" fmla="*/ 10 w 50"/>
                  <a:gd name="T99" fmla="*/ 4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 h="91">
                    <a:moveTo>
                      <a:pt x="11" y="39"/>
                    </a:moveTo>
                    <a:lnTo>
                      <a:pt x="15" y="37"/>
                    </a:lnTo>
                    <a:lnTo>
                      <a:pt x="16" y="35"/>
                    </a:lnTo>
                    <a:lnTo>
                      <a:pt x="15" y="33"/>
                    </a:lnTo>
                    <a:lnTo>
                      <a:pt x="15" y="31"/>
                    </a:lnTo>
                    <a:lnTo>
                      <a:pt x="16" y="29"/>
                    </a:lnTo>
                    <a:lnTo>
                      <a:pt x="18" y="27"/>
                    </a:lnTo>
                    <a:lnTo>
                      <a:pt x="19" y="25"/>
                    </a:lnTo>
                    <a:lnTo>
                      <a:pt x="20" y="23"/>
                    </a:lnTo>
                    <a:lnTo>
                      <a:pt x="21" y="21"/>
                    </a:lnTo>
                    <a:lnTo>
                      <a:pt x="22" y="19"/>
                    </a:lnTo>
                    <a:lnTo>
                      <a:pt x="25" y="12"/>
                    </a:lnTo>
                    <a:lnTo>
                      <a:pt x="26" y="10"/>
                    </a:lnTo>
                    <a:lnTo>
                      <a:pt x="27" y="8"/>
                    </a:lnTo>
                    <a:lnTo>
                      <a:pt x="27" y="5"/>
                    </a:lnTo>
                    <a:lnTo>
                      <a:pt x="28" y="0"/>
                    </a:lnTo>
                    <a:lnTo>
                      <a:pt x="30" y="0"/>
                    </a:lnTo>
                    <a:lnTo>
                      <a:pt x="30" y="2"/>
                    </a:lnTo>
                    <a:lnTo>
                      <a:pt x="32" y="2"/>
                    </a:lnTo>
                    <a:lnTo>
                      <a:pt x="35" y="2"/>
                    </a:lnTo>
                    <a:lnTo>
                      <a:pt x="36" y="4"/>
                    </a:lnTo>
                    <a:lnTo>
                      <a:pt x="38" y="4"/>
                    </a:lnTo>
                    <a:lnTo>
                      <a:pt x="40" y="4"/>
                    </a:lnTo>
                    <a:lnTo>
                      <a:pt x="43" y="4"/>
                    </a:lnTo>
                    <a:lnTo>
                      <a:pt x="45" y="5"/>
                    </a:lnTo>
                    <a:lnTo>
                      <a:pt x="47" y="5"/>
                    </a:lnTo>
                    <a:lnTo>
                      <a:pt x="49" y="7"/>
                    </a:lnTo>
                    <a:lnTo>
                      <a:pt x="50" y="8"/>
                    </a:lnTo>
                    <a:lnTo>
                      <a:pt x="50" y="10"/>
                    </a:lnTo>
                    <a:lnTo>
                      <a:pt x="50" y="13"/>
                    </a:lnTo>
                    <a:lnTo>
                      <a:pt x="48" y="16"/>
                    </a:lnTo>
                    <a:lnTo>
                      <a:pt x="47" y="18"/>
                    </a:lnTo>
                    <a:lnTo>
                      <a:pt x="46" y="20"/>
                    </a:lnTo>
                    <a:lnTo>
                      <a:pt x="46" y="22"/>
                    </a:lnTo>
                    <a:lnTo>
                      <a:pt x="44" y="24"/>
                    </a:lnTo>
                    <a:lnTo>
                      <a:pt x="43" y="25"/>
                    </a:lnTo>
                    <a:lnTo>
                      <a:pt x="44" y="27"/>
                    </a:lnTo>
                    <a:lnTo>
                      <a:pt x="48" y="31"/>
                    </a:lnTo>
                    <a:lnTo>
                      <a:pt x="48" y="33"/>
                    </a:lnTo>
                    <a:lnTo>
                      <a:pt x="47" y="35"/>
                    </a:lnTo>
                    <a:lnTo>
                      <a:pt x="46" y="37"/>
                    </a:lnTo>
                    <a:lnTo>
                      <a:pt x="45" y="42"/>
                    </a:lnTo>
                    <a:lnTo>
                      <a:pt x="44" y="45"/>
                    </a:lnTo>
                    <a:lnTo>
                      <a:pt x="44" y="47"/>
                    </a:lnTo>
                    <a:lnTo>
                      <a:pt x="43" y="50"/>
                    </a:lnTo>
                    <a:lnTo>
                      <a:pt x="44" y="52"/>
                    </a:lnTo>
                    <a:lnTo>
                      <a:pt x="44" y="57"/>
                    </a:lnTo>
                    <a:lnTo>
                      <a:pt x="45" y="59"/>
                    </a:lnTo>
                    <a:lnTo>
                      <a:pt x="46" y="62"/>
                    </a:lnTo>
                    <a:lnTo>
                      <a:pt x="47" y="65"/>
                    </a:lnTo>
                    <a:lnTo>
                      <a:pt x="47" y="67"/>
                    </a:lnTo>
                    <a:lnTo>
                      <a:pt x="47" y="69"/>
                    </a:lnTo>
                    <a:lnTo>
                      <a:pt x="48" y="72"/>
                    </a:lnTo>
                    <a:lnTo>
                      <a:pt x="48" y="74"/>
                    </a:lnTo>
                    <a:lnTo>
                      <a:pt x="47" y="76"/>
                    </a:lnTo>
                    <a:lnTo>
                      <a:pt x="45" y="77"/>
                    </a:lnTo>
                    <a:lnTo>
                      <a:pt x="45" y="80"/>
                    </a:lnTo>
                    <a:lnTo>
                      <a:pt x="46" y="82"/>
                    </a:lnTo>
                    <a:lnTo>
                      <a:pt x="48" y="83"/>
                    </a:lnTo>
                    <a:lnTo>
                      <a:pt x="49" y="85"/>
                    </a:lnTo>
                    <a:lnTo>
                      <a:pt x="49" y="87"/>
                    </a:lnTo>
                    <a:lnTo>
                      <a:pt x="46" y="87"/>
                    </a:lnTo>
                    <a:lnTo>
                      <a:pt x="44" y="87"/>
                    </a:lnTo>
                    <a:lnTo>
                      <a:pt x="43" y="89"/>
                    </a:lnTo>
                    <a:lnTo>
                      <a:pt x="41" y="90"/>
                    </a:lnTo>
                    <a:lnTo>
                      <a:pt x="39" y="89"/>
                    </a:lnTo>
                    <a:lnTo>
                      <a:pt x="36" y="90"/>
                    </a:lnTo>
                    <a:lnTo>
                      <a:pt x="34" y="90"/>
                    </a:lnTo>
                    <a:lnTo>
                      <a:pt x="32" y="91"/>
                    </a:lnTo>
                    <a:lnTo>
                      <a:pt x="32" y="89"/>
                    </a:lnTo>
                    <a:lnTo>
                      <a:pt x="30" y="89"/>
                    </a:lnTo>
                    <a:lnTo>
                      <a:pt x="27" y="90"/>
                    </a:lnTo>
                    <a:lnTo>
                      <a:pt x="27" y="88"/>
                    </a:lnTo>
                    <a:lnTo>
                      <a:pt x="25" y="85"/>
                    </a:lnTo>
                    <a:lnTo>
                      <a:pt x="23" y="84"/>
                    </a:lnTo>
                    <a:lnTo>
                      <a:pt x="22" y="82"/>
                    </a:lnTo>
                    <a:lnTo>
                      <a:pt x="20" y="81"/>
                    </a:lnTo>
                    <a:lnTo>
                      <a:pt x="18" y="81"/>
                    </a:lnTo>
                    <a:lnTo>
                      <a:pt x="16" y="81"/>
                    </a:lnTo>
                    <a:lnTo>
                      <a:pt x="13" y="81"/>
                    </a:lnTo>
                    <a:lnTo>
                      <a:pt x="10" y="80"/>
                    </a:lnTo>
                    <a:lnTo>
                      <a:pt x="10" y="78"/>
                    </a:lnTo>
                    <a:lnTo>
                      <a:pt x="8" y="77"/>
                    </a:lnTo>
                    <a:lnTo>
                      <a:pt x="7" y="75"/>
                    </a:lnTo>
                    <a:lnTo>
                      <a:pt x="5" y="74"/>
                    </a:lnTo>
                    <a:lnTo>
                      <a:pt x="3" y="72"/>
                    </a:lnTo>
                    <a:lnTo>
                      <a:pt x="2" y="70"/>
                    </a:lnTo>
                    <a:lnTo>
                      <a:pt x="1" y="68"/>
                    </a:lnTo>
                    <a:lnTo>
                      <a:pt x="0" y="66"/>
                    </a:lnTo>
                    <a:lnTo>
                      <a:pt x="0" y="63"/>
                    </a:lnTo>
                    <a:lnTo>
                      <a:pt x="1" y="62"/>
                    </a:lnTo>
                    <a:lnTo>
                      <a:pt x="3" y="60"/>
                    </a:lnTo>
                    <a:lnTo>
                      <a:pt x="4" y="58"/>
                    </a:lnTo>
                    <a:lnTo>
                      <a:pt x="5" y="57"/>
                    </a:lnTo>
                    <a:lnTo>
                      <a:pt x="5" y="54"/>
                    </a:lnTo>
                    <a:lnTo>
                      <a:pt x="5" y="52"/>
                    </a:lnTo>
                    <a:lnTo>
                      <a:pt x="6" y="50"/>
                    </a:lnTo>
                    <a:lnTo>
                      <a:pt x="6" y="47"/>
                    </a:lnTo>
                    <a:lnTo>
                      <a:pt x="8" y="45"/>
                    </a:lnTo>
                    <a:lnTo>
                      <a:pt x="10" y="43"/>
                    </a:lnTo>
                    <a:lnTo>
                      <a:pt x="11" y="39"/>
                    </a:lnTo>
                    <a:close/>
                  </a:path>
                </a:pathLst>
              </a:custGeom>
              <a:solidFill>
                <a:srgbClr val="DC3F8E"/>
              </a:solidFill>
              <a:ln w="19050">
                <a:solidFill>
                  <a:srgbClr val="000000"/>
                </a:solidFill>
                <a:prstDash val="solid"/>
                <a:round/>
                <a:headEnd/>
                <a:tailEnd/>
              </a:ln>
            </p:spPr>
            <p:txBody>
              <a:bodyPr/>
              <a:lstStyle/>
              <a:p>
                <a:endParaRPr lang="en-GB"/>
              </a:p>
            </p:txBody>
          </p:sp>
          <p:sp>
            <p:nvSpPr>
              <p:cNvPr id="12" name="Freeform 1674">
                <a:extLst>
                  <a:ext uri="{FF2B5EF4-FFF2-40B4-BE49-F238E27FC236}">
                    <a16:creationId xmlns:a16="http://schemas.microsoft.com/office/drawing/2014/main" id="{25B1A4E1-9B41-4AF7-AE44-24A66B47774E}"/>
                  </a:ext>
                </a:extLst>
              </p:cNvPr>
              <p:cNvSpPr>
                <a:spLocks/>
              </p:cNvSpPr>
              <p:nvPr/>
            </p:nvSpPr>
            <p:spPr bwMode="auto">
              <a:xfrm>
                <a:off x="233" y="160"/>
                <a:ext cx="24" cy="14"/>
              </a:xfrm>
              <a:custGeom>
                <a:avLst/>
                <a:gdLst>
                  <a:gd name="T0" fmla="*/ 5 w 24"/>
                  <a:gd name="T1" fmla="*/ 5 h 14"/>
                  <a:gd name="T2" fmla="*/ 7 w 24"/>
                  <a:gd name="T3" fmla="*/ 3 h 14"/>
                  <a:gd name="T4" fmla="*/ 9 w 24"/>
                  <a:gd name="T5" fmla="*/ 2 h 14"/>
                  <a:gd name="T6" fmla="*/ 11 w 24"/>
                  <a:gd name="T7" fmla="*/ 0 h 14"/>
                  <a:gd name="T8" fmla="*/ 12 w 24"/>
                  <a:gd name="T9" fmla="*/ 2 h 14"/>
                  <a:gd name="T10" fmla="*/ 14 w 24"/>
                  <a:gd name="T11" fmla="*/ 3 h 14"/>
                  <a:gd name="T12" fmla="*/ 17 w 24"/>
                  <a:gd name="T13" fmla="*/ 2 h 14"/>
                  <a:gd name="T14" fmla="*/ 20 w 24"/>
                  <a:gd name="T15" fmla="*/ 1 h 14"/>
                  <a:gd name="T16" fmla="*/ 20 w 24"/>
                  <a:gd name="T17" fmla="*/ 4 h 14"/>
                  <a:gd name="T18" fmla="*/ 22 w 24"/>
                  <a:gd name="T19" fmla="*/ 6 h 14"/>
                  <a:gd name="T20" fmla="*/ 23 w 24"/>
                  <a:gd name="T21" fmla="*/ 8 h 14"/>
                  <a:gd name="T22" fmla="*/ 24 w 24"/>
                  <a:gd name="T23" fmla="*/ 11 h 14"/>
                  <a:gd name="T24" fmla="*/ 21 w 24"/>
                  <a:gd name="T25" fmla="*/ 13 h 14"/>
                  <a:gd name="T26" fmla="*/ 20 w 24"/>
                  <a:gd name="T27" fmla="*/ 14 h 14"/>
                  <a:gd name="T28" fmla="*/ 19 w 24"/>
                  <a:gd name="T29" fmla="*/ 13 h 14"/>
                  <a:gd name="T30" fmla="*/ 17 w 24"/>
                  <a:gd name="T31" fmla="*/ 13 h 14"/>
                  <a:gd name="T32" fmla="*/ 15 w 24"/>
                  <a:gd name="T33" fmla="*/ 13 h 14"/>
                  <a:gd name="T34" fmla="*/ 14 w 24"/>
                  <a:gd name="T35" fmla="*/ 13 h 14"/>
                  <a:gd name="T36" fmla="*/ 12 w 24"/>
                  <a:gd name="T37" fmla="*/ 12 h 14"/>
                  <a:gd name="T38" fmla="*/ 9 w 24"/>
                  <a:gd name="T39" fmla="*/ 12 h 14"/>
                  <a:gd name="T40" fmla="*/ 7 w 24"/>
                  <a:gd name="T41" fmla="*/ 12 h 14"/>
                  <a:gd name="T42" fmla="*/ 6 w 24"/>
                  <a:gd name="T43" fmla="*/ 12 h 14"/>
                  <a:gd name="T44" fmla="*/ 1 w 24"/>
                  <a:gd name="T45" fmla="*/ 12 h 14"/>
                  <a:gd name="T46" fmla="*/ 1 w 24"/>
                  <a:gd name="T47" fmla="*/ 10 h 14"/>
                  <a:gd name="T48" fmla="*/ 1 w 24"/>
                  <a:gd name="T49" fmla="*/ 8 h 14"/>
                  <a:gd name="T50" fmla="*/ 0 w 24"/>
                  <a:gd name="T51" fmla="*/ 5 h 14"/>
                  <a:gd name="T52" fmla="*/ 2 w 24"/>
                  <a:gd name="T53" fmla="*/ 5 h 14"/>
                  <a:gd name="T54" fmla="*/ 5 w 24"/>
                  <a:gd name="T55"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14">
                    <a:moveTo>
                      <a:pt x="5" y="5"/>
                    </a:moveTo>
                    <a:lnTo>
                      <a:pt x="7" y="3"/>
                    </a:lnTo>
                    <a:lnTo>
                      <a:pt x="9" y="2"/>
                    </a:lnTo>
                    <a:lnTo>
                      <a:pt x="11" y="0"/>
                    </a:lnTo>
                    <a:lnTo>
                      <a:pt x="12" y="2"/>
                    </a:lnTo>
                    <a:lnTo>
                      <a:pt x="14" y="3"/>
                    </a:lnTo>
                    <a:lnTo>
                      <a:pt x="17" y="2"/>
                    </a:lnTo>
                    <a:lnTo>
                      <a:pt x="20" y="1"/>
                    </a:lnTo>
                    <a:lnTo>
                      <a:pt x="20" y="4"/>
                    </a:lnTo>
                    <a:lnTo>
                      <a:pt x="22" y="6"/>
                    </a:lnTo>
                    <a:lnTo>
                      <a:pt x="23" y="8"/>
                    </a:lnTo>
                    <a:lnTo>
                      <a:pt x="24" y="11"/>
                    </a:lnTo>
                    <a:lnTo>
                      <a:pt x="21" y="13"/>
                    </a:lnTo>
                    <a:lnTo>
                      <a:pt x="20" y="14"/>
                    </a:lnTo>
                    <a:lnTo>
                      <a:pt x="19" y="13"/>
                    </a:lnTo>
                    <a:lnTo>
                      <a:pt x="17" y="13"/>
                    </a:lnTo>
                    <a:lnTo>
                      <a:pt x="15" y="13"/>
                    </a:lnTo>
                    <a:lnTo>
                      <a:pt x="14" y="13"/>
                    </a:lnTo>
                    <a:lnTo>
                      <a:pt x="12" y="12"/>
                    </a:lnTo>
                    <a:lnTo>
                      <a:pt x="9" y="12"/>
                    </a:lnTo>
                    <a:lnTo>
                      <a:pt x="7" y="12"/>
                    </a:lnTo>
                    <a:lnTo>
                      <a:pt x="6" y="12"/>
                    </a:lnTo>
                    <a:lnTo>
                      <a:pt x="1" y="12"/>
                    </a:lnTo>
                    <a:lnTo>
                      <a:pt x="1" y="10"/>
                    </a:lnTo>
                    <a:lnTo>
                      <a:pt x="1" y="8"/>
                    </a:lnTo>
                    <a:lnTo>
                      <a:pt x="0" y="5"/>
                    </a:lnTo>
                    <a:lnTo>
                      <a:pt x="2" y="5"/>
                    </a:lnTo>
                    <a:lnTo>
                      <a:pt x="5" y="5"/>
                    </a:lnTo>
                    <a:close/>
                  </a:path>
                </a:pathLst>
              </a:custGeom>
              <a:solidFill>
                <a:srgbClr val="7EA3B2"/>
              </a:solidFill>
              <a:ln w="19050">
                <a:solidFill>
                  <a:srgbClr val="000000"/>
                </a:solidFill>
                <a:prstDash val="solid"/>
                <a:round/>
                <a:headEnd/>
                <a:tailEnd/>
              </a:ln>
            </p:spPr>
            <p:txBody>
              <a:bodyPr/>
              <a:lstStyle/>
              <a:p>
                <a:endParaRPr lang="en-GB"/>
              </a:p>
            </p:txBody>
          </p:sp>
          <p:sp>
            <p:nvSpPr>
              <p:cNvPr id="13" name="Freeform 1675">
                <a:extLst>
                  <a:ext uri="{FF2B5EF4-FFF2-40B4-BE49-F238E27FC236}">
                    <a16:creationId xmlns:a16="http://schemas.microsoft.com/office/drawing/2014/main" id="{F408ECAD-0CCA-4575-9B1C-CF282E2A32AE}"/>
                  </a:ext>
                </a:extLst>
              </p:cNvPr>
              <p:cNvSpPr>
                <a:spLocks/>
              </p:cNvSpPr>
              <p:nvPr/>
            </p:nvSpPr>
            <p:spPr bwMode="auto">
              <a:xfrm>
                <a:off x="339" y="84"/>
                <a:ext cx="72" cy="82"/>
              </a:xfrm>
              <a:custGeom>
                <a:avLst/>
                <a:gdLst>
                  <a:gd name="T0" fmla="*/ 1 w 72"/>
                  <a:gd name="T1" fmla="*/ 53 h 82"/>
                  <a:gd name="T2" fmla="*/ 5 w 72"/>
                  <a:gd name="T3" fmla="*/ 53 h 82"/>
                  <a:gd name="T4" fmla="*/ 9 w 72"/>
                  <a:gd name="T5" fmla="*/ 51 h 82"/>
                  <a:gd name="T6" fmla="*/ 13 w 72"/>
                  <a:gd name="T7" fmla="*/ 50 h 82"/>
                  <a:gd name="T8" fmla="*/ 15 w 72"/>
                  <a:gd name="T9" fmla="*/ 50 h 82"/>
                  <a:gd name="T10" fmla="*/ 19 w 72"/>
                  <a:gd name="T11" fmla="*/ 49 h 82"/>
                  <a:gd name="T12" fmla="*/ 23 w 72"/>
                  <a:gd name="T13" fmla="*/ 46 h 82"/>
                  <a:gd name="T14" fmla="*/ 28 w 72"/>
                  <a:gd name="T15" fmla="*/ 42 h 82"/>
                  <a:gd name="T16" fmla="*/ 31 w 72"/>
                  <a:gd name="T17" fmla="*/ 39 h 82"/>
                  <a:gd name="T18" fmla="*/ 31 w 72"/>
                  <a:gd name="T19" fmla="*/ 35 h 82"/>
                  <a:gd name="T20" fmla="*/ 35 w 72"/>
                  <a:gd name="T21" fmla="*/ 32 h 82"/>
                  <a:gd name="T22" fmla="*/ 37 w 72"/>
                  <a:gd name="T23" fmla="*/ 28 h 82"/>
                  <a:gd name="T24" fmla="*/ 36 w 72"/>
                  <a:gd name="T25" fmla="*/ 23 h 82"/>
                  <a:gd name="T26" fmla="*/ 37 w 72"/>
                  <a:gd name="T27" fmla="*/ 19 h 82"/>
                  <a:gd name="T28" fmla="*/ 35 w 72"/>
                  <a:gd name="T29" fmla="*/ 15 h 82"/>
                  <a:gd name="T30" fmla="*/ 36 w 72"/>
                  <a:gd name="T31" fmla="*/ 11 h 82"/>
                  <a:gd name="T32" fmla="*/ 38 w 72"/>
                  <a:gd name="T33" fmla="*/ 7 h 82"/>
                  <a:gd name="T34" fmla="*/ 42 w 72"/>
                  <a:gd name="T35" fmla="*/ 3 h 82"/>
                  <a:gd name="T36" fmla="*/ 47 w 72"/>
                  <a:gd name="T37" fmla="*/ 3 h 82"/>
                  <a:gd name="T38" fmla="*/ 48 w 72"/>
                  <a:gd name="T39" fmla="*/ 7 h 82"/>
                  <a:gd name="T40" fmla="*/ 49 w 72"/>
                  <a:gd name="T41" fmla="*/ 13 h 82"/>
                  <a:gd name="T42" fmla="*/ 47 w 72"/>
                  <a:gd name="T43" fmla="*/ 17 h 82"/>
                  <a:gd name="T44" fmla="*/ 47 w 72"/>
                  <a:gd name="T45" fmla="*/ 22 h 82"/>
                  <a:gd name="T46" fmla="*/ 48 w 72"/>
                  <a:gd name="T47" fmla="*/ 27 h 82"/>
                  <a:gd name="T48" fmla="*/ 51 w 72"/>
                  <a:gd name="T49" fmla="*/ 30 h 82"/>
                  <a:gd name="T50" fmla="*/ 54 w 72"/>
                  <a:gd name="T51" fmla="*/ 33 h 82"/>
                  <a:gd name="T52" fmla="*/ 57 w 72"/>
                  <a:gd name="T53" fmla="*/ 34 h 82"/>
                  <a:gd name="T54" fmla="*/ 62 w 72"/>
                  <a:gd name="T55" fmla="*/ 32 h 82"/>
                  <a:gd name="T56" fmla="*/ 66 w 72"/>
                  <a:gd name="T57" fmla="*/ 32 h 82"/>
                  <a:gd name="T58" fmla="*/ 68 w 72"/>
                  <a:gd name="T59" fmla="*/ 34 h 82"/>
                  <a:gd name="T60" fmla="*/ 69 w 72"/>
                  <a:gd name="T61" fmla="*/ 38 h 82"/>
                  <a:gd name="T62" fmla="*/ 72 w 72"/>
                  <a:gd name="T63" fmla="*/ 44 h 82"/>
                  <a:gd name="T64" fmla="*/ 70 w 72"/>
                  <a:gd name="T65" fmla="*/ 48 h 82"/>
                  <a:gd name="T66" fmla="*/ 67 w 72"/>
                  <a:gd name="T67" fmla="*/ 51 h 82"/>
                  <a:gd name="T68" fmla="*/ 66 w 72"/>
                  <a:gd name="T69" fmla="*/ 56 h 82"/>
                  <a:gd name="T70" fmla="*/ 63 w 72"/>
                  <a:gd name="T71" fmla="*/ 59 h 82"/>
                  <a:gd name="T72" fmla="*/ 61 w 72"/>
                  <a:gd name="T73" fmla="*/ 63 h 82"/>
                  <a:gd name="T74" fmla="*/ 59 w 72"/>
                  <a:gd name="T75" fmla="*/ 66 h 82"/>
                  <a:gd name="T76" fmla="*/ 57 w 72"/>
                  <a:gd name="T77" fmla="*/ 71 h 82"/>
                  <a:gd name="T78" fmla="*/ 57 w 72"/>
                  <a:gd name="T79" fmla="*/ 75 h 82"/>
                  <a:gd name="T80" fmla="*/ 55 w 72"/>
                  <a:gd name="T81" fmla="*/ 80 h 82"/>
                  <a:gd name="T82" fmla="*/ 55 w 72"/>
                  <a:gd name="T83" fmla="*/ 82 h 82"/>
                  <a:gd name="T84" fmla="*/ 52 w 72"/>
                  <a:gd name="T85" fmla="*/ 82 h 82"/>
                  <a:gd name="T86" fmla="*/ 49 w 72"/>
                  <a:gd name="T87" fmla="*/ 81 h 82"/>
                  <a:gd name="T88" fmla="*/ 46 w 72"/>
                  <a:gd name="T89" fmla="*/ 79 h 82"/>
                  <a:gd name="T90" fmla="*/ 44 w 72"/>
                  <a:gd name="T91" fmla="*/ 78 h 82"/>
                  <a:gd name="T92" fmla="*/ 42 w 72"/>
                  <a:gd name="T93" fmla="*/ 77 h 82"/>
                  <a:gd name="T94" fmla="*/ 39 w 72"/>
                  <a:gd name="T95" fmla="*/ 76 h 82"/>
                  <a:gd name="T96" fmla="*/ 34 w 72"/>
                  <a:gd name="T97" fmla="*/ 76 h 82"/>
                  <a:gd name="T98" fmla="*/ 31 w 72"/>
                  <a:gd name="T99" fmla="*/ 77 h 82"/>
                  <a:gd name="T100" fmla="*/ 29 w 72"/>
                  <a:gd name="T101" fmla="*/ 79 h 82"/>
                  <a:gd name="T102" fmla="*/ 24 w 72"/>
                  <a:gd name="T103" fmla="*/ 81 h 82"/>
                  <a:gd name="T104" fmla="*/ 21 w 72"/>
                  <a:gd name="T105" fmla="*/ 81 h 82"/>
                  <a:gd name="T106" fmla="*/ 19 w 72"/>
                  <a:gd name="T107" fmla="*/ 80 h 82"/>
                  <a:gd name="T108" fmla="*/ 17 w 72"/>
                  <a:gd name="T109" fmla="*/ 77 h 82"/>
                  <a:gd name="T110" fmla="*/ 16 w 72"/>
                  <a:gd name="T111" fmla="*/ 73 h 82"/>
                  <a:gd name="T112" fmla="*/ 14 w 72"/>
                  <a:gd name="T113" fmla="*/ 70 h 82"/>
                  <a:gd name="T114" fmla="*/ 10 w 72"/>
                  <a:gd name="T115" fmla="*/ 70 h 82"/>
                  <a:gd name="T116" fmla="*/ 6 w 72"/>
                  <a:gd name="T117" fmla="*/ 67 h 82"/>
                  <a:gd name="T118" fmla="*/ 3 w 72"/>
                  <a:gd name="T119" fmla="*/ 64 h 82"/>
                  <a:gd name="T120" fmla="*/ 1 w 72"/>
                  <a:gd name="T121" fmla="*/ 60 h 82"/>
                  <a:gd name="T122" fmla="*/ 0 w 72"/>
                  <a:gd name="T123" fmla="*/ 5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 h="82">
                    <a:moveTo>
                      <a:pt x="1" y="53"/>
                    </a:moveTo>
                    <a:lnTo>
                      <a:pt x="1" y="53"/>
                    </a:lnTo>
                    <a:lnTo>
                      <a:pt x="3" y="54"/>
                    </a:lnTo>
                    <a:lnTo>
                      <a:pt x="5" y="53"/>
                    </a:lnTo>
                    <a:lnTo>
                      <a:pt x="7" y="53"/>
                    </a:lnTo>
                    <a:lnTo>
                      <a:pt x="9" y="51"/>
                    </a:lnTo>
                    <a:lnTo>
                      <a:pt x="11" y="50"/>
                    </a:lnTo>
                    <a:lnTo>
                      <a:pt x="13" y="50"/>
                    </a:lnTo>
                    <a:lnTo>
                      <a:pt x="15" y="48"/>
                    </a:lnTo>
                    <a:lnTo>
                      <a:pt x="15" y="50"/>
                    </a:lnTo>
                    <a:lnTo>
                      <a:pt x="17" y="50"/>
                    </a:lnTo>
                    <a:lnTo>
                      <a:pt x="19" y="49"/>
                    </a:lnTo>
                    <a:lnTo>
                      <a:pt x="21" y="48"/>
                    </a:lnTo>
                    <a:lnTo>
                      <a:pt x="23" y="46"/>
                    </a:lnTo>
                    <a:lnTo>
                      <a:pt x="25" y="45"/>
                    </a:lnTo>
                    <a:lnTo>
                      <a:pt x="28" y="42"/>
                    </a:lnTo>
                    <a:lnTo>
                      <a:pt x="29" y="40"/>
                    </a:lnTo>
                    <a:lnTo>
                      <a:pt x="31" y="39"/>
                    </a:lnTo>
                    <a:lnTo>
                      <a:pt x="30" y="36"/>
                    </a:lnTo>
                    <a:lnTo>
                      <a:pt x="31" y="35"/>
                    </a:lnTo>
                    <a:lnTo>
                      <a:pt x="34" y="33"/>
                    </a:lnTo>
                    <a:lnTo>
                      <a:pt x="35" y="32"/>
                    </a:lnTo>
                    <a:lnTo>
                      <a:pt x="37" y="30"/>
                    </a:lnTo>
                    <a:lnTo>
                      <a:pt x="37" y="28"/>
                    </a:lnTo>
                    <a:lnTo>
                      <a:pt x="37" y="25"/>
                    </a:lnTo>
                    <a:lnTo>
                      <a:pt x="36" y="23"/>
                    </a:lnTo>
                    <a:lnTo>
                      <a:pt x="37" y="21"/>
                    </a:lnTo>
                    <a:lnTo>
                      <a:pt x="37" y="19"/>
                    </a:lnTo>
                    <a:lnTo>
                      <a:pt x="36" y="17"/>
                    </a:lnTo>
                    <a:lnTo>
                      <a:pt x="35" y="15"/>
                    </a:lnTo>
                    <a:lnTo>
                      <a:pt x="34" y="12"/>
                    </a:lnTo>
                    <a:lnTo>
                      <a:pt x="36" y="11"/>
                    </a:lnTo>
                    <a:lnTo>
                      <a:pt x="36" y="9"/>
                    </a:lnTo>
                    <a:lnTo>
                      <a:pt x="38" y="7"/>
                    </a:lnTo>
                    <a:lnTo>
                      <a:pt x="40" y="5"/>
                    </a:lnTo>
                    <a:lnTo>
                      <a:pt x="42" y="3"/>
                    </a:lnTo>
                    <a:lnTo>
                      <a:pt x="47" y="0"/>
                    </a:lnTo>
                    <a:lnTo>
                      <a:pt x="47" y="3"/>
                    </a:lnTo>
                    <a:lnTo>
                      <a:pt x="48" y="4"/>
                    </a:lnTo>
                    <a:lnTo>
                      <a:pt x="48" y="7"/>
                    </a:lnTo>
                    <a:lnTo>
                      <a:pt x="49" y="11"/>
                    </a:lnTo>
                    <a:lnTo>
                      <a:pt x="49" y="13"/>
                    </a:lnTo>
                    <a:lnTo>
                      <a:pt x="48" y="15"/>
                    </a:lnTo>
                    <a:lnTo>
                      <a:pt x="47" y="17"/>
                    </a:lnTo>
                    <a:lnTo>
                      <a:pt x="47" y="20"/>
                    </a:lnTo>
                    <a:lnTo>
                      <a:pt x="47" y="22"/>
                    </a:lnTo>
                    <a:lnTo>
                      <a:pt x="47" y="25"/>
                    </a:lnTo>
                    <a:lnTo>
                      <a:pt x="48" y="27"/>
                    </a:lnTo>
                    <a:lnTo>
                      <a:pt x="49" y="29"/>
                    </a:lnTo>
                    <a:lnTo>
                      <a:pt x="51" y="30"/>
                    </a:lnTo>
                    <a:lnTo>
                      <a:pt x="52" y="32"/>
                    </a:lnTo>
                    <a:lnTo>
                      <a:pt x="54" y="33"/>
                    </a:lnTo>
                    <a:lnTo>
                      <a:pt x="55" y="35"/>
                    </a:lnTo>
                    <a:lnTo>
                      <a:pt x="57" y="34"/>
                    </a:lnTo>
                    <a:lnTo>
                      <a:pt x="59" y="33"/>
                    </a:lnTo>
                    <a:lnTo>
                      <a:pt x="62" y="32"/>
                    </a:lnTo>
                    <a:lnTo>
                      <a:pt x="64" y="32"/>
                    </a:lnTo>
                    <a:lnTo>
                      <a:pt x="66" y="32"/>
                    </a:lnTo>
                    <a:lnTo>
                      <a:pt x="68" y="32"/>
                    </a:lnTo>
                    <a:lnTo>
                      <a:pt x="68" y="34"/>
                    </a:lnTo>
                    <a:lnTo>
                      <a:pt x="69" y="36"/>
                    </a:lnTo>
                    <a:lnTo>
                      <a:pt x="69" y="38"/>
                    </a:lnTo>
                    <a:lnTo>
                      <a:pt x="72" y="42"/>
                    </a:lnTo>
                    <a:lnTo>
                      <a:pt x="72" y="44"/>
                    </a:lnTo>
                    <a:lnTo>
                      <a:pt x="71" y="46"/>
                    </a:lnTo>
                    <a:lnTo>
                      <a:pt x="70" y="48"/>
                    </a:lnTo>
                    <a:lnTo>
                      <a:pt x="69" y="50"/>
                    </a:lnTo>
                    <a:lnTo>
                      <a:pt x="67" y="51"/>
                    </a:lnTo>
                    <a:lnTo>
                      <a:pt x="67" y="53"/>
                    </a:lnTo>
                    <a:lnTo>
                      <a:pt x="66" y="56"/>
                    </a:lnTo>
                    <a:lnTo>
                      <a:pt x="64" y="57"/>
                    </a:lnTo>
                    <a:lnTo>
                      <a:pt x="63" y="59"/>
                    </a:lnTo>
                    <a:lnTo>
                      <a:pt x="62" y="61"/>
                    </a:lnTo>
                    <a:lnTo>
                      <a:pt x="61" y="63"/>
                    </a:lnTo>
                    <a:lnTo>
                      <a:pt x="60" y="65"/>
                    </a:lnTo>
                    <a:lnTo>
                      <a:pt x="59" y="66"/>
                    </a:lnTo>
                    <a:lnTo>
                      <a:pt x="58" y="68"/>
                    </a:lnTo>
                    <a:lnTo>
                      <a:pt x="57" y="71"/>
                    </a:lnTo>
                    <a:lnTo>
                      <a:pt x="57" y="73"/>
                    </a:lnTo>
                    <a:lnTo>
                      <a:pt x="57" y="75"/>
                    </a:lnTo>
                    <a:lnTo>
                      <a:pt x="56" y="78"/>
                    </a:lnTo>
                    <a:lnTo>
                      <a:pt x="55" y="80"/>
                    </a:lnTo>
                    <a:lnTo>
                      <a:pt x="55" y="82"/>
                    </a:lnTo>
                    <a:lnTo>
                      <a:pt x="55" y="82"/>
                    </a:lnTo>
                    <a:lnTo>
                      <a:pt x="52" y="82"/>
                    </a:lnTo>
                    <a:lnTo>
                      <a:pt x="52" y="82"/>
                    </a:lnTo>
                    <a:lnTo>
                      <a:pt x="49" y="81"/>
                    </a:lnTo>
                    <a:lnTo>
                      <a:pt x="49" y="81"/>
                    </a:lnTo>
                    <a:lnTo>
                      <a:pt x="47" y="79"/>
                    </a:lnTo>
                    <a:lnTo>
                      <a:pt x="46" y="79"/>
                    </a:lnTo>
                    <a:lnTo>
                      <a:pt x="46" y="79"/>
                    </a:lnTo>
                    <a:lnTo>
                      <a:pt x="44" y="78"/>
                    </a:lnTo>
                    <a:lnTo>
                      <a:pt x="43" y="77"/>
                    </a:lnTo>
                    <a:lnTo>
                      <a:pt x="42" y="77"/>
                    </a:lnTo>
                    <a:lnTo>
                      <a:pt x="41" y="76"/>
                    </a:lnTo>
                    <a:lnTo>
                      <a:pt x="39" y="76"/>
                    </a:lnTo>
                    <a:lnTo>
                      <a:pt x="36" y="76"/>
                    </a:lnTo>
                    <a:lnTo>
                      <a:pt x="34" y="76"/>
                    </a:lnTo>
                    <a:lnTo>
                      <a:pt x="33" y="76"/>
                    </a:lnTo>
                    <a:lnTo>
                      <a:pt x="31" y="77"/>
                    </a:lnTo>
                    <a:lnTo>
                      <a:pt x="31" y="78"/>
                    </a:lnTo>
                    <a:lnTo>
                      <a:pt x="29" y="79"/>
                    </a:lnTo>
                    <a:lnTo>
                      <a:pt x="25" y="81"/>
                    </a:lnTo>
                    <a:lnTo>
                      <a:pt x="24" y="81"/>
                    </a:lnTo>
                    <a:lnTo>
                      <a:pt x="22" y="81"/>
                    </a:lnTo>
                    <a:lnTo>
                      <a:pt x="21" y="81"/>
                    </a:lnTo>
                    <a:lnTo>
                      <a:pt x="20" y="81"/>
                    </a:lnTo>
                    <a:lnTo>
                      <a:pt x="19" y="80"/>
                    </a:lnTo>
                    <a:lnTo>
                      <a:pt x="18" y="79"/>
                    </a:lnTo>
                    <a:lnTo>
                      <a:pt x="17" y="77"/>
                    </a:lnTo>
                    <a:lnTo>
                      <a:pt x="17" y="75"/>
                    </a:lnTo>
                    <a:lnTo>
                      <a:pt x="16" y="73"/>
                    </a:lnTo>
                    <a:lnTo>
                      <a:pt x="16" y="71"/>
                    </a:lnTo>
                    <a:lnTo>
                      <a:pt x="14" y="70"/>
                    </a:lnTo>
                    <a:lnTo>
                      <a:pt x="12" y="71"/>
                    </a:lnTo>
                    <a:lnTo>
                      <a:pt x="10" y="70"/>
                    </a:lnTo>
                    <a:lnTo>
                      <a:pt x="8" y="68"/>
                    </a:lnTo>
                    <a:lnTo>
                      <a:pt x="6" y="67"/>
                    </a:lnTo>
                    <a:lnTo>
                      <a:pt x="4" y="66"/>
                    </a:lnTo>
                    <a:lnTo>
                      <a:pt x="3" y="64"/>
                    </a:lnTo>
                    <a:lnTo>
                      <a:pt x="2" y="62"/>
                    </a:lnTo>
                    <a:lnTo>
                      <a:pt x="1" y="60"/>
                    </a:lnTo>
                    <a:lnTo>
                      <a:pt x="0" y="58"/>
                    </a:lnTo>
                    <a:lnTo>
                      <a:pt x="0" y="55"/>
                    </a:lnTo>
                    <a:lnTo>
                      <a:pt x="1" y="53"/>
                    </a:lnTo>
                    <a:close/>
                  </a:path>
                </a:pathLst>
              </a:custGeom>
              <a:solidFill>
                <a:srgbClr val="7EA3B2"/>
              </a:solidFill>
              <a:ln w="19050">
                <a:solidFill>
                  <a:srgbClr val="000000"/>
                </a:solidFill>
                <a:prstDash val="solid"/>
                <a:round/>
                <a:headEnd/>
                <a:tailEnd/>
              </a:ln>
            </p:spPr>
            <p:txBody>
              <a:bodyPr/>
              <a:lstStyle/>
              <a:p>
                <a:endParaRPr lang="en-GB"/>
              </a:p>
            </p:txBody>
          </p:sp>
          <p:sp>
            <p:nvSpPr>
              <p:cNvPr id="14" name="Freeform 1676">
                <a:extLst>
                  <a:ext uri="{FF2B5EF4-FFF2-40B4-BE49-F238E27FC236}">
                    <a16:creationId xmlns:a16="http://schemas.microsoft.com/office/drawing/2014/main" id="{2CB73CED-71AC-4B53-AFB2-A0EEE4E31657}"/>
                  </a:ext>
                </a:extLst>
              </p:cNvPr>
              <p:cNvSpPr>
                <a:spLocks/>
              </p:cNvSpPr>
              <p:nvPr/>
            </p:nvSpPr>
            <p:spPr bwMode="auto">
              <a:xfrm>
                <a:off x="305" y="58"/>
                <a:ext cx="81" cy="80"/>
              </a:xfrm>
              <a:custGeom>
                <a:avLst/>
                <a:gdLst>
                  <a:gd name="T0" fmla="*/ 8 w 81"/>
                  <a:gd name="T1" fmla="*/ 3 h 80"/>
                  <a:gd name="T2" fmla="*/ 16 w 81"/>
                  <a:gd name="T3" fmla="*/ 11 h 80"/>
                  <a:gd name="T4" fmla="*/ 23 w 81"/>
                  <a:gd name="T5" fmla="*/ 9 h 80"/>
                  <a:gd name="T6" fmla="*/ 21 w 81"/>
                  <a:gd name="T7" fmla="*/ 13 h 80"/>
                  <a:gd name="T8" fmla="*/ 29 w 81"/>
                  <a:gd name="T9" fmla="*/ 19 h 80"/>
                  <a:gd name="T10" fmla="*/ 35 w 81"/>
                  <a:gd name="T11" fmla="*/ 22 h 80"/>
                  <a:gd name="T12" fmla="*/ 42 w 81"/>
                  <a:gd name="T13" fmla="*/ 20 h 80"/>
                  <a:gd name="T14" fmla="*/ 47 w 81"/>
                  <a:gd name="T15" fmla="*/ 18 h 80"/>
                  <a:gd name="T16" fmla="*/ 49 w 81"/>
                  <a:gd name="T17" fmla="*/ 12 h 80"/>
                  <a:gd name="T18" fmla="*/ 56 w 81"/>
                  <a:gd name="T19" fmla="*/ 13 h 80"/>
                  <a:gd name="T20" fmla="*/ 63 w 81"/>
                  <a:gd name="T21" fmla="*/ 11 h 80"/>
                  <a:gd name="T22" fmla="*/ 70 w 81"/>
                  <a:gd name="T23" fmla="*/ 4 h 80"/>
                  <a:gd name="T24" fmla="*/ 76 w 81"/>
                  <a:gd name="T25" fmla="*/ 7 h 80"/>
                  <a:gd name="T26" fmla="*/ 80 w 81"/>
                  <a:gd name="T27" fmla="*/ 13 h 80"/>
                  <a:gd name="T28" fmla="*/ 81 w 81"/>
                  <a:gd name="T29" fmla="*/ 20 h 80"/>
                  <a:gd name="T30" fmla="*/ 76 w 81"/>
                  <a:gd name="T31" fmla="*/ 29 h 80"/>
                  <a:gd name="T32" fmla="*/ 70 w 81"/>
                  <a:gd name="T33" fmla="*/ 35 h 80"/>
                  <a:gd name="T34" fmla="*/ 69 w 81"/>
                  <a:gd name="T35" fmla="*/ 41 h 80"/>
                  <a:gd name="T36" fmla="*/ 71 w 81"/>
                  <a:gd name="T37" fmla="*/ 47 h 80"/>
                  <a:gd name="T38" fmla="*/ 71 w 81"/>
                  <a:gd name="T39" fmla="*/ 54 h 80"/>
                  <a:gd name="T40" fmla="*/ 68 w 81"/>
                  <a:gd name="T41" fmla="*/ 59 h 80"/>
                  <a:gd name="T42" fmla="*/ 65 w 81"/>
                  <a:gd name="T43" fmla="*/ 65 h 80"/>
                  <a:gd name="T44" fmla="*/ 59 w 81"/>
                  <a:gd name="T45" fmla="*/ 71 h 80"/>
                  <a:gd name="T46" fmla="*/ 53 w 81"/>
                  <a:gd name="T47" fmla="*/ 75 h 80"/>
                  <a:gd name="T48" fmla="*/ 49 w 81"/>
                  <a:gd name="T49" fmla="*/ 74 h 80"/>
                  <a:gd name="T50" fmla="*/ 43 w 81"/>
                  <a:gd name="T51" fmla="*/ 77 h 80"/>
                  <a:gd name="T52" fmla="*/ 37 w 81"/>
                  <a:gd name="T53" fmla="*/ 80 h 80"/>
                  <a:gd name="T54" fmla="*/ 35 w 81"/>
                  <a:gd name="T55" fmla="*/ 75 h 80"/>
                  <a:gd name="T56" fmla="*/ 33 w 81"/>
                  <a:gd name="T57" fmla="*/ 68 h 80"/>
                  <a:gd name="T58" fmla="*/ 27 w 81"/>
                  <a:gd name="T59" fmla="*/ 65 h 80"/>
                  <a:gd name="T60" fmla="*/ 22 w 81"/>
                  <a:gd name="T61" fmla="*/ 62 h 80"/>
                  <a:gd name="T62" fmla="*/ 20 w 81"/>
                  <a:gd name="T63" fmla="*/ 67 h 80"/>
                  <a:gd name="T64" fmla="*/ 14 w 81"/>
                  <a:gd name="T65" fmla="*/ 70 h 80"/>
                  <a:gd name="T66" fmla="*/ 6 w 81"/>
                  <a:gd name="T67" fmla="*/ 69 h 80"/>
                  <a:gd name="T68" fmla="*/ 2 w 81"/>
                  <a:gd name="T69" fmla="*/ 64 h 80"/>
                  <a:gd name="T70" fmla="*/ 5 w 81"/>
                  <a:gd name="T71" fmla="*/ 58 h 80"/>
                  <a:gd name="T72" fmla="*/ 4 w 81"/>
                  <a:gd name="T73" fmla="*/ 51 h 80"/>
                  <a:gd name="T74" fmla="*/ 2 w 81"/>
                  <a:gd name="T75" fmla="*/ 43 h 80"/>
                  <a:gd name="T76" fmla="*/ 0 w 81"/>
                  <a:gd name="T77" fmla="*/ 34 h 80"/>
                  <a:gd name="T78" fmla="*/ 2 w 81"/>
                  <a:gd name="T79" fmla="*/ 26 h 80"/>
                  <a:gd name="T80" fmla="*/ 5 w 81"/>
                  <a:gd name="T81" fmla="*/ 17 h 80"/>
                  <a:gd name="T82" fmla="*/ 0 w 81"/>
                  <a:gd name="T83" fmla="*/ 9 h 80"/>
                  <a:gd name="T84" fmla="*/ 3 w 81"/>
                  <a:gd name="T8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80">
                    <a:moveTo>
                      <a:pt x="5" y="0"/>
                    </a:moveTo>
                    <a:lnTo>
                      <a:pt x="7" y="1"/>
                    </a:lnTo>
                    <a:lnTo>
                      <a:pt x="8" y="3"/>
                    </a:lnTo>
                    <a:lnTo>
                      <a:pt x="10" y="5"/>
                    </a:lnTo>
                    <a:lnTo>
                      <a:pt x="14" y="9"/>
                    </a:lnTo>
                    <a:lnTo>
                      <a:pt x="16" y="11"/>
                    </a:lnTo>
                    <a:lnTo>
                      <a:pt x="18" y="11"/>
                    </a:lnTo>
                    <a:lnTo>
                      <a:pt x="21" y="10"/>
                    </a:lnTo>
                    <a:lnTo>
                      <a:pt x="23" y="9"/>
                    </a:lnTo>
                    <a:lnTo>
                      <a:pt x="25" y="11"/>
                    </a:lnTo>
                    <a:lnTo>
                      <a:pt x="22" y="11"/>
                    </a:lnTo>
                    <a:lnTo>
                      <a:pt x="21" y="13"/>
                    </a:lnTo>
                    <a:lnTo>
                      <a:pt x="23" y="15"/>
                    </a:lnTo>
                    <a:lnTo>
                      <a:pt x="26" y="18"/>
                    </a:lnTo>
                    <a:lnTo>
                      <a:pt x="29" y="19"/>
                    </a:lnTo>
                    <a:lnTo>
                      <a:pt x="31" y="20"/>
                    </a:lnTo>
                    <a:lnTo>
                      <a:pt x="33" y="21"/>
                    </a:lnTo>
                    <a:lnTo>
                      <a:pt x="35" y="22"/>
                    </a:lnTo>
                    <a:lnTo>
                      <a:pt x="37" y="21"/>
                    </a:lnTo>
                    <a:lnTo>
                      <a:pt x="40" y="20"/>
                    </a:lnTo>
                    <a:lnTo>
                      <a:pt x="42" y="20"/>
                    </a:lnTo>
                    <a:lnTo>
                      <a:pt x="44" y="21"/>
                    </a:lnTo>
                    <a:lnTo>
                      <a:pt x="46" y="21"/>
                    </a:lnTo>
                    <a:lnTo>
                      <a:pt x="47" y="18"/>
                    </a:lnTo>
                    <a:lnTo>
                      <a:pt x="48" y="16"/>
                    </a:lnTo>
                    <a:lnTo>
                      <a:pt x="48" y="14"/>
                    </a:lnTo>
                    <a:lnTo>
                      <a:pt x="49" y="12"/>
                    </a:lnTo>
                    <a:lnTo>
                      <a:pt x="51" y="13"/>
                    </a:lnTo>
                    <a:lnTo>
                      <a:pt x="54" y="13"/>
                    </a:lnTo>
                    <a:lnTo>
                      <a:pt x="56" y="13"/>
                    </a:lnTo>
                    <a:lnTo>
                      <a:pt x="60" y="11"/>
                    </a:lnTo>
                    <a:lnTo>
                      <a:pt x="61" y="9"/>
                    </a:lnTo>
                    <a:lnTo>
                      <a:pt x="63" y="11"/>
                    </a:lnTo>
                    <a:lnTo>
                      <a:pt x="65" y="9"/>
                    </a:lnTo>
                    <a:lnTo>
                      <a:pt x="67" y="7"/>
                    </a:lnTo>
                    <a:lnTo>
                      <a:pt x="70" y="4"/>
                    </a:lnTo>
                    <a:lnTo>
                      <a:pt x="74" y="3"/>
                    </a:lnTo>
                    <a:lnTo>
                      <a:pt x="75" y="5"/>
                    </a:lnTo>
                    <a:lnTo>
                      <a:pt x="76" y="7"/>
                    </a:lnTo>
                    <a:lnTo>
                      <a:pt x="78" y="9"/>
                    </a:lnTo>
                    <a:lnTo>
                      <a:pt x="78" y="11"/>
                    </a:lnTo>
                    <a:lnTo>
                      <a:pt x="80" y="13"/>
                    </a:lnTo>
                    <a:lnTo>
                      <a:pt x="80" y="15"/>
                    </a:lnTo>
                    <a:lnTo>
                      <a:pt x="81" y="18"/>
                    </a:lnTo>
                    <a:lnTo>
                      <a:pt x="81" y="20"/>
                    </a:lnTo>
                    <a:lnTo>
                      <a:pt x="81" y="22"/>
                    </a:lnTo>
                    <a:lnTo>
                      <a:pt x="81" y="26"/>
                    </a:lnTo>
                    <a:lnTo>
                      <a:pt x="76" y="29"/>
                    </a:lnTo>
                    <a:lnTo>
                      <a:pt x="74" y="31"/>
                    </a:lnTo>
                    <a:lnTo>
                      <a:pt x="72" y="33"/>
                    </a:lnTo>
                    <a:lnTo>
                      <a:pt x="70" y="35"/>
                    </a:lnTo>
                    <a:lnTo>
                      <a:pt x="70" y="37"/>
                    </a:lnTo>
                    <a:lnTo>
                      <a:pt x="68" y="38"/>
                    </a:lnTo>
                    <a:lnTo>
                      <a:pt x="69" y="41"/>
                    </a:lnTo>
                    <a:lnTo>
                      <a:pt x="70" y="43"/>
                    </a:lnTo>
                    <a:lnTo>
                      <a:pt x="71" y="45"/>
                    </a:lnTo>
                    <a:lnTo>
                      <a:pt x="71" y="47"/>
                    </a:lnTo>
                    <a:lnTo>
                      <a:pt x="70" y="49"/>
                    </a:lnTo>
                    <a:lnTo>
                      <a:pt x="71" y="51"/>
                    </a:lnTo>
                    <a:lnTo>
                      <a:pt x="71" y="54"/>
                    </a:lnTo>
                    <a:lnTo>
                      <a:pt x="71" y="56"/>
                    </a:lnTo>
                    <a:lnTo>
                      <a:pt x="69" y="58"/>
                    </a:lnTo>
                    <a:lnTo>
                      <a:pt x="68" y="59"/>
                    </a:lnTo>
                    <a:lnTo>
                      <a:pt x="65" y="61"/>
                    </a:lnTo>
                    <a:lnTo>
                      <a:pt x="64" y="62"/>
                    </a:lnTo>
                    <a:lnTo>
                      <a:pt x="65" y="65"/>
                    </a:lnTo>
                    <a:lnTo>
                      <a:pt x="63" y="66"/>
                    </a:lnTo>
                    <a:lnTo>
                      <a:pt x="62" y="68"/>
                    </a:lnTo>
                    <a:lnTo>
                      <a:pt x="59" y="71"/>
                    </a:lnTo>
                    <a:lnTo>
                      <a:pt x="57" y="72"/>
                    </a:lnTo>
                    <a:lnTo>
                      <a:pt x="55" y="74"/>
                    </a:lnTo>
                    <a:lnTo>
                      <a:pt x="53" y="75"/>
                    </a:lnTo>
                    <a:lnTo>
                      <a:pt x="51" y="76"/>
                    </a:lnTo>
                    <a:lnTo>
                      <a:pt x="49" y="76"/>
                    </a:lnTo>
                    <a:lnTo>
                      <a:pt x="49" y="74"/>
                    </a:lnTo>
                    <a:lnTo>
                      <a:pt x="47" y="76"/>
                    </a:lnTo>
                    <a:lnTo>
                      <a:pt x="45" y="76"/>
                    </a:lnTo>
                    <a:lnTo>
                      <a:pt x="43" y="77"/>
                    </a:lnTo>
                    <a:lnTo>
                      <a:pt x="41" y="79"/>
                    </a:lnTo>
                    <a:lnTo>
                      <a:pt x="39" y="79"/>
                    </a:lnTo>
                    <a:lnTo>
                      <a:pt x="37" y="80"/>
                    </a:lnTo>
                    <a:lnTo>
                      <a:pt x="35" y="79"/>
                    </a:lnTo>
                    <a:lnTo>
                      <a:pt x="35" y="77"/>
                    </a:lnTo>
                    <a:lnTo>
                      <a:pt x="35" y="75"/>
                    </a:lnTo>
                    <a:lnTo>
                      <a:pt x="35" y="72"/>
                    </a:lnTo>
                    <a:lnTo>
                      <a:pt x="34" y="70"/>
                    </a:lnTo>
                    <a:lnTo>
                      <a:pt x="33" y="68"/>
                    </a:lnTo>
                    <a:lnTo>
                      <a:pt x="30" y="68"/>
                    </a:lnTo>
                    <a:lnTo>
                      <a:pt x="28" y="67"/>
                    </a:lnTo>
                    <a:lnTo>
                      <a:pt x="27" y="65"/>
                    </a:lnTo>
                    <a:lnTo>
                      <a:pt x="25" y="63"/>
                    </a:lnTo>
                    <a:lnTo>
                      <a:pt x="24" y="62"/>
                    </a:lnTo>
                    <a:lnTo>
                      <a:pt x="22" y="62"/>
                    </a:lnTo>
                    <a:lnTo>
                      <a:pt x="19" y="63"/>
                    </a:lnTo>
                    <a:lnTo>
                      <a:pt x="20" y="66"/>
                    </a:lnTo>
                    <a:lnTo>
                      <a:pt x="20" y="67"/>
                    </a:lnTo>
                    <a:lnTo>
                      <a:pt x="21" y="69"/>
                    </a:lnTo>
                    <a:lnTo>
                      <a:pt x="17" y="69"/>
                    </a:lnTo>
                    <a:lnTo>
                      <a:pt x="14" y="70"/>
                    </a:lnTo>
                    <a:lnTo>
                      <a:pt x="12" y="71"/>
                    </a:lnTo>
                    <a:lnTo>
                      <a:pt x="9" y="71"/>
                    </a:lnTo>
                    <a:lnTo>
                      <a:pt x="6" y="69"/>
                    </a:lnTo>
                    <a:lnTo>
                      <a:pt x="5" y="67"/>
                    </a:lnTo>
                    <a:lnTo>
                      <a:pt x="3" y="66"/>
                    </a:lnTo>
                    <a:lnTo>
                      <a:pt x="2" y="64"/>
                    </a:lnTo>
                    <a:lnTo>
                      <a:pt x="2" y="61"/>
                    </a:lnTo>
                    <a:lnTo>
                      <a:pt x="4" y="60"/>
                    </a:lnTo>
                    <a:lnTo>
                      <a:pt x="5" y="58"/>
                    </a:lnTo>
                    <a:lnTo>
                      <a:pt x="5" y="56"/>
                    </a:lnTo>
                    <a:lnTo>
                      <a:pt x="4" y="53"/>
                    </a:lnTo>
                    <a:lnTo>
                      <a:pt x="4" y="51"/>
                    </a:lnTo>
                    <a:lnTo>
                      <a:pt x="4" y="49"/>
                    </a:lnTo>
                    <a:lnTo>
                      <a:pt x="3" y="46"/>
                    </a:lnTo>
                    <a:lnTo>
                      <a:pt x="2" y="43"/>
                    </a:lnTo>
                    <a:lnTo>
                      <a:pt x="1" y="41"/>
                    </a:lnTo>
                    <a:lnTo>
                      <a:pt x="1" y="36"/>
                    </a:lnTo>
                    <a:lnTo>
                      <a:pt x="0" y="34"/>
                    </a:lnTo>
                    <a:lnTo>
                      <a:pt x="1" y="31"/>
                    </a:lnTo>
                    <a:lnTo>
                      <a:pt x="1" y="29"/>
                    </a:lnTo>
                    <a:lnTo>
                      <a:pt x="2" y="26"/>
                    </a:lnTo>
                    <a:lnTo>
                      <a:pt x="3" y="21"/>
                    </a:lnTo>
                    <a:lnTo>
                      <a:pt x="4" y="19"/>
                    </a:lnTo>
                    <a:lnTo>
                      <a:pt x="5" y="17"/>
                    </a:lnTo>
                    <a:lnTo>
                      <a:pt x="5" y="15"/>
                    </a:lnTo>
                    <a:lnTo>
                      <a:pt x="1" y="11"/>
                    </a:lnTo>
                    <a:lnTo>
                      <a:pt x="0" y="9"/>
                    </a:lnTo>
                    <a:lnTo>
                      <a:pt x="1" y="8"/>
                    </a:lnTo>
                    <a:lnTo>
                      <a:pt x="3" y="6"/>
                    </a:lnTo>
                    <a:lnTo>
                      <a:pt x="3" y="4"/>
                    </a:lnTo>
                    <a:lnTo>
                      <a:pt x="4" y="2"/>
                    </a:lnTo>
                    <a:lnTo>
                      <a:pt x="5" y="0"/>
                    </a:lnTo>
                    <a:close/>
                  </a:path>
                </a:pathLst>
              </a:custGeom>
              <a:solidFill>
                <a:srgbClr val="7EA3B2"/>
              </a:solidFill>
              <a:ln w="19050">
                <a:solidFill>
                  <a:srgbClr val="000000"/>
                </a:solidFill>
                <a:prstDash val="solid"/>
                <a:round/>
                <a:headEnd/>
                <a:tailEnd/>
              </a:ln>
            </p:spPr>
            <p:txBody>
              <a:bodyPr/>
              <a:lstStyle/>
              <a:p>
                <a:endParaRPr lang="en-GB"/>
              </a:p>
            </p:txBody>
          </p:sp>
          <p:sp>
            <p:nvSpPr>
              <p:cNvPr id="15" name="Freeform 1677">
                <a:extLst>
                  <a:ext uri="{FF2B5EF4-FFF2-40B4-BE49-F238E27FC236}">
                    <a16:creationId xmlns:a16="http://schemas.microsoft.com/office/drawing/2014/main" id="{FCE6CD64-70D4-4C11-8011-5D41F99BBBBD}"/>
                  </a:ext>
                </a:extLst>
              </p:cNvPr>
              <p:cNvSpPr>
                <a:spLocks/>
              </p:cNvSpPr>
              <p:nvPr/>
            </p:nvSpPr>
            <p:spPr bwMode="auto">
              <a:xfrm>
                <a:off x="379" y="52"/>
                <a:ext cx="118" cy="136"/>
              </a:xfrm>
              <a:custGeom>
                <a:avLst/>
                <a:gdLst>
                  <a:gd name="T0" fmla="*/ 44 w 118"/>
                  <a:gd name="T1" fmla="*/ 135 h 136"/>
                  <a:gd name="T2" fmla="*/ 38 w 118"/>
                  <a:gd name="T3" fmla="*/ 136 h 136"/>
                  <a:gd name="T4" fmla="*/ 33 w 118"/>
                  <a:gd name="T5" fmla="*/ 136 h 136"/>
                  <a:gd name="T6" fmla="*/ 30 w 118"/>
                  <a:gd name="T7" fmla="*/ 131 h 136"/>
                  <a:gd name="T8" fmla="*/ 30 w 118"/>
                  <a:gd name="T9" fmla="*/ 126 h 136"/>
                  <a:gd name="T10" fmla="*/ 28 w 118"/>
                  <a:gd name="T11" fmla="*/ 122 h 136"/>
                  <a:gd name="T12" fmla="*/ 24 w 118"/>
                  <a:gd name="T13" fmla="*/ 118 h 136"/>
                  <a:gd name="T14" fmla="*/ 19 w 118"/>
                  <a:gd name="T15" fmla="*/ 115 h 136"/>
                  <a:gd name="T16" fmla="*/ 15 w 118"/>
                  <a:gd name="T17" fmla="*/ 114 h 136"/>
                  <a:gd name="T18" fmla="*/ 17 w 118"/>
                  <a:gd name="T19" fmla="*/ 105 h 136"/>
                  <a:gd name="T20" fmla="*/ 20 w 118"/>
                  <a:gd name="T21" fmla="*/ 97 h 136"/>
                  <a:gd name="T22" fmla="*/ 24 w 118"/>
                  <a:gd name="T23" fmla="*/ 89 h 136"/>
                  <a:gd name="T24" fmla="*/ 29 w 118"/>
                  <a:gd name="T25" fmla="*/ 82 h 136"/>
                  <a:gd name="T26" fmla="*/ 32 w 118"/>
                  <a:gd name="T27" fmla="*/ 74 h 136"/>
                  <a:gd name="T28" fmla="*/ 28 w 118"/>
                  <a:gd name="T29" fmla="*/ 64 h 136"/>
                  <a:gd name="T30" fmla="*/ 19 w 118"/>
                  <a:gd name="T31" fmla="*/ 65 h 136"/>
                  <a:gd name="T32" fmla="*/ 12 w 118"/>
                  <a:gd name="T33" fmla="*/ 64 h 136"/>
                  <a:gd name="T34" fmla="*/ 7 w 118"/>
                  <a:gd name="T35" fmla="*/ 57 h 136"/>
                  <a:gd name="T36" fmla="*/ 8 w 118"/>
                  <a:gd name="T37" fmla="*/ 47 h 136"/>
                  <a:gd name="T38" fmla="*/ 8 w 118"/>
                  <a:gd name="T39" fmla="*/ 36 h 136"/>
                  <a:gd name="T40" fmla="*/ 7 w 118"/>
                  <a:gd name="T41" fmla="*/ 26 h 136"/>
                  <a:gd name="T42" fmla="*/ 4 w 118"/>
                  <a:gd name="T43" fmla="*/ 17 h 136"/>
                  <a:gd name="T44" fmla="*/ 0 w 118"/>
                  <a:gd name="T45" fmla="*/ 9 h 136"/>
                  <a:gd name="T46" fmla="*/ 11 w 118"/>
                  <a:gd name="T47" fmla="*/ 9 h 136"/>
                  <a:gd name="T48" fmla="*/ 20 w 118"/>
                  <a:gd name="T49" fmla="*/ 9 h 136"/>
                  <a:gd name="T50" fmla="*/ 29 w 118"/>
                  <a:gd name="T51" fmla="*/ 6 h 136"/>
                  <a:gd name="T52" fmla="*/ 39 w 118"/>
                  <a:gd name="T53" fmla="*/ 6 h 136"/>
                  <a:gd name="T54" fmla="*/ 47 w 118"/>
                  <a:gd name="T55" fmla="*/ 2 h 136"/>
                  <a:gd name="T56" fmla="*/ 54 w 118"/>
                  <a:gd name="T57" fmla="*/ 2 h 136"/>
                  <a:gd name="T58" fmla="*/ 64 w 118"/>
                  <a:gd name="T59" fmla="*/ 10 h 136"/>
                  <a:gd name="T60" fmla="*/ 71 w 118"/>
                  <a:gd name="T61" fmla="*/ 17 h 136"/>
                  <a:gd name="T62" fmla="*/ 71 w 118"/>
                  <a:gd name="T63" fmla="*/ 24 h 136"/>
                  <a:gd name="T64" fmla="*/ 74 w 118"/>
                  <a:gd name="T65" fmla="*/ 29 h 136"/>
                  <a:gd name="T66" fmla="*/ 79 w 118"/>
                  <a:gd name="T67" fmla="*/ 35 h 136"/>
                  <a:gd name="T68" fmla="*/ 82 w 118"/>
                  <a:gd name="T69" fmla="*/ 43 h 136"/>
                  <a:gd name="T70" fmla="*/ 88 w 118"/>
                  <a:gd name="T71" fmla="*/ 53 h 136"/>
                  <a:gd name="T72" fmla="*/ 91 w 118"/>
                  <a:gd name="T73" fmla="*/ 61 h 136"/>
                  <a:gd name="T74" fmla="*/ 105 w 118"/>
                  <a:gd name="T75" fmla="*/ 60 h 136"/>
                  <a:gd name="T76" fmla="*/ 110 w 118"/>
                  <a:gd name="T77" fmla="*/ 71 h 136"/>
                  <a:gd name="T78" fmla="*/ 115 w 118"/>
                  <a:gd name="T79" fmla="*/ 78 h 136"/>
                  <a:gd name="T80" fmla="*/ 116 w 118"/>
                  <a:gd name="T81" fmla="*/ 84 h 136"/>
                  <a:gd name="T82" fmla="*/ 104 w 118"/>
                  <a:gd name="T83" fmla="*/ 86 h 136"/>
                  <a:gd name="T84" fmla="*/ 97 w 118"/>
                  <a:gd name="T85" fmla="*/ 90 h 136"/>
                  <a:gd name="T86" fmla="*/ 87 w 118"/>
                  <a:gd name="T87" fmla="*/ 91 h 136"/>
                  <a:gd name="T88" fmla="*/ 78 w 118"/>
                  <a:gd name="T89" fmla="*/ 93 h 136"/>
                  <a:gd name="T90" fmla="*/ 77 w 118"/>
                  <a:gd name="T91" fmla="*/ 103 h 136"/>
                  <a:gd name="T92" fmla="*/ 71 w 118"/>
                  <a:gd name="T93" fmla="*/ 106 h 136"/>
                  <a:gd name="T94" fmla="*/ 69 w 118"/>
                  <a:gd name="T95" fmla="*/ 97 h 136"/>
                  <a:gd name="T96" fmla="*/ 64 w 118"/>
                  <a:gd name="T97" fmla="*/ 103 h 136"/>
                  <a:gd name="T98" fmla="*/ 62 w 118"/>
                  <a:gd name="T99" fmla="*/ 108 h 136"/>
                  <a:gd name="T100" fmla="*/ 65 w 118"/>
                  <a:gd name="T101" fmla="*/ 116 h 136"/>
                  <a:gd name="T102" fmla="*/ 55 w 118"/>
                  <a:gd name="T103" fmla="*/ 119 h 136"/>
                  <a:gd name="T104" fmla="*/ 55 w 118"/>
                  <a:gd name="T105" fmla="*/ 127 h 136"/>
                  <a:gd name="T106" fmla="*/ 47 w 118"/>
                  <a:gd name="T107" fmla="*/ 13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36">
                    <a:moveTo>
                      <a:pt x="47" y="134"/>
                    </a:moveTo>
                    <a:lnTo>
                      <a:pt x="45" y="134"/>
                    </a:lnTo>
                    <a:lnTo>
                      <a:pt x="45" y="135"/>
                    </a:lnTo>
                    <a:lnTo>
                      <a:pt x="44" y="135"/>
                    </a:lnTo>
                    <a:lnTo>
                      <a:pt x="43" y="135"/>
                    </a:lnTo>
                    <a:lnTo>
                      <a:pt x="42" y="135"/>
                    </a:lnTo>
                    <a:lnTo>
                      <a:pt x="39" y="136"/>
                    </a:lnTo>
                    <a:lnTo>
                      <a:pt x="38" y="136"/>
                    </a:lnTo>
                    <a:lnTo>
                      <a:pt x="37" y="136"/>
                    </a:lnTo>
                    <a:lnTo>
                      <a:pt x="35" y="136"/>
                    </a:lnTo>
                    <a:lnTo>
                      <a:pt x="33" y="136"/>
                    </a:lnTo>
                    <a:lnTo>
                      <a:pt x="33" y="136"/>
                    </a:lnTo>
                    <a:lnTo>
                      <a:pt x="32" y="135"/>
                    </a:lnTo>
                    <a:lnTo>
                      <a:pt x="31" y="134"/>
                    </a:lnTo>
                    <a:lnTo>
                      <a:pt x="30" y="133"/>
                    </a:lnTo>
                    <a:lnTo>
                      <a:pt x="30" y="131"/>
                    </a:lnTo>
                    <a:lnTo>
                      <a:pt x="30" y="130"/>
                    </a:lnTo>
                    <a:lnTo>
                      <a:pt x="30" y="128"/>
                    </a:lnTo>
                    <a:lnTo>
                      <a:pt x="30" y="128"/>
                    </a:lnTo>
                    <a:lnTo>
                      <a:pt x="30" y="126"/>
                    </a:lnTo>
                    <a:lnTo>
                      <a:pt x="29" y="125"/>
                    </a:lnTo>
                    <a:lnTo>
                      <a:pt x="28" y="124"/>
                    </a:lnTo>
                    <a:lnTo>
                      <a:pt x="28" y="123"/>
                    </a:lnTo>
                    <a:lnTo>
                      <a:pt x="28" y="122"/>
                    </a:lnTo>
                    <a:lnTo>
                      <a:pt x="27" y="120"/>
                    </a:lnTo>
                    <a:lnTo>
                      <a:pt x="26" y="120"/>
                    </a:lnTo>
                    <a:lnTo>
                      <a:pt x="25" y="118"/>
                    </a:lnTo>
                    <a:lnTo>
                      <a:pt x="24" y="118"/>
                    </a:lnTo>
                    <a:lnTo>
                      <a:pt x="23" y="117"/>
                    </a:lnTo>
                    <a:lnTo>
                      <a:pt x="21" y="116"/>
                    </a:lnTo>
                    <a:lnTo>
                      <a:pt x="20" y="116"/>
                    </a:lnTo>
                    <a:lnTo>
                      <a:pt x="19" y="115"/>
                    </a:lnTo>
                    <a:lnTo>
                      <a:pt x="18" y="115"/>
                    </a:lnTo>
                    <a:lnTo>
                      <a:pt x="17" y="115"/>
                    </a:lnTo>
                    <a:lnTo>
                      <a:pt x="15" y="114"/>
                    </a:lnTo>
                    <a:lnTo>
                      <a:pt x="15" y="114"/>
                    </a:lnTo>
                    <a:lnTo>
                      <a:pt x="15" y="112"/>
                    </a:lnTo>
                    <a:lnTo>
                      <a:pt x="16" y="110"/>
                    </a:lnTo>
                    <a:lnTo>
                      <a:pt x="17" y="107"/>
                    </a:lnTo>
                    <a:lnTo>
                      <a:pt x="17" y="105"/>
                    </a:lnTo>
                    <a:lnTo>
                      <a:pt x="17" y="103"/>
                    </a:lnTo>
                    <a:lnTo>
                      <a:pt x="18" y="100"/>
                    </a:lnTo>
                    <a:lnTo>
                      <a:pt x="19" y="98"/>
                    </a:lnTo>
                    <a:lnTo>
                      <a:pt x="20" y="97"/>
                    </a:lnTo>
                    <a:lnTo>
                      <a:pt x="21" y="95"/>
                    </a:lnTo>
                    <a:lnTo>
                      <a:pt x="22" y="93"/>
                    </a:lnTo>
                    <a:lnTo>
                      <a:pt x="23" y="91"/>
                    </a:lnTo>
                    <a:lnTo>
                      <a:pt x="24" y="89"/>
                    </a:lnTo>
                    <a:lnTo>
                      <a:pt x="26" y="88"/>
                    </a:lnTo>
                    <a:lnTo>
                      <a:pt x="27" y="85"/>
                    </a:lnTo>
                    <a:lnTo>
                      <a:pt x="27" y="83"/>
                    </a:lnTo>
                    <a:lnTo>
                      <a:pt x="29" y="82"/>
                    </a:lnTo>
                    <a:lnTo>
                      <a:pt x="30" y="80"/>
                    </a:lnTo>
                    <a:lnTo>
                      <a:pt x="31" y="78"/>
                    </a:lnTo>
                    <a:lnTo>
                      <a:pt x="32" y="76"/>
                    </a:lnTo>
                    <a:lnTo>
                      <a:pt x="32" y="74"/>
                    </a:lnTo>
                    <a:lnTo>
                      <a:pt x="29" y="70"/>
                    </a:lnTo>
                    <a:lnTo>
                      <a:pt x="29" y="68"/>
                    </a:lnTo>
                    <a:lnTo>
                      <a:pt x="28" y="66"/>
                    </a:lnTo>
                    <a:lnTo>
                      <a:pt x="28" y="64"/>
                    </a:lnTo>
                    <a:lnTo>
                      <a:pt x="26" y="64"/>
                    </a:lnTo>
                    <a:lnTo>
                      <a:pt x="24" y="64"/>
                    </a:lnTo>
                    <a:lnTo>
                      <a:pt x="22" y="64"/>
                    </a:lnTo>
                    <a:lnTo>
                      <a:pt x="19" y="65"/>
                    </a:lnTo>
                    <a:lnTo>
                      <a:pt x="17" y="66"/>
                    </a:lnTo>
                    <a:lnTo>
                      <a:pt x="15" y="67"/>
                    </a:lnTo>
                    <a:lnTo>
                      <a:pt x="14" y="65"/>
                    </a:lnTo>
                    <a:lnTo>
                      <a:pt x="12" y="64"/>
                    </a:lnTo>
                    <a:lnTo>
                      <a:pt x="11" y="62"/>
                    </a:lnTo>
                    <a:lnTo>
                      <a:pt x="9" y="61"/>
                    </a:lnTo>
                    <a:lnTo>
                      <a:pt x="8" y="59"/>
                    </a:lnTo>
                    <a:lnTo>
                      <a:pt x="7" y="57"/>
                    </a:lnTo>
                    <a:lnTo>
                      <a:pt x="7" y="54"/>
                    </a:lnTo>
                    <a:lnTo>
                      <a:pt x="7" y="52"/>
                    </a:lnTo>
                    <a:lnTo>
                      <a:pt x="7" y="49"/>
                    </a:lnTo>
                    <a:lnTo>
                      <a:pt x="8" y="47"/>
                    </a:lnTo>
                    <a:lnTo>
                      <a:pt x="9" y="45"/>
                    </a:lnTo>
                    <a:lnTo>
                      <a:pt x="9" y="43"/>
                    </a:lnTo>
                    <a:lnTo>
                      <a:pt x="8" y="39"/>
                    </a:lnTo>
                    <a:lnTo>
                      <a:pt x="8" y="36"/>
                    </a:lnTo>
                    <a:lnTo>
                      <a:pt x="7" y="35"/>
                    </a:lnTo>
                    <a:lnTo>
                      <a:pt x="7" y="32"/>
                    </a:lnTo>
                    <a:lnTo>
                      <a:pt x="7" y="28"/>
                    </a:lnTo>
                    <a:lnTo>
                      <a:pt x="7" y="26"/>
                    </a:lnTo>
                    <a:lnTo>
                      <a:pt x="7" y="24"/>
                    </a:lnTo>
                    <a:lnTo>
                      <a:pt x="6" y="21"/>
                    </a:lnTo>
                    <a:lnTo>
                      <a:pt x="6" y="19"/>
                    </a:lnTo>
                    <a:lnTo>
                      <a:pt x="4" y="17"/>
                    </a:lnTo>
                    <a:lnTo>
                      <a:pt x="4" y="15"/>
                    </a:lnTo>
                    <a:lnTo>
                      <a:pt x="2" y="13"/>
                    </a:lnTo>
                    <a:lnTo>
                      <a:pt x="1" y="11"/>
                    </a:lnTo>
                    <a:lnTo>
                      <a:pt x="0" y="9"/>
                    </a:lnTo>
                    <a:lnTo>
                      <a:pt x="4" y="9"/>
                    </a:lnTo>
                    <a:lnTo>
                      <a:pt x="6" y="9"/>
                    </a:lnTo>
                    <a:lnTo>
                      <a:pt x="9" y="9"/>
                    </a:lnTo>
                    <a:lnTo>
                      <a:pt x="11" y="9"/>
                    </a:lnTo>
                    <a:lnTo>
                      <a:pt x="13" y="9"/>
                    </a:lnTo>
                    <a:lnTo>
                      <a:pt x="15" y="9"/>
                    </a:lnTo>
                    <a:lnTo>
                      <a:pt x="18" y="10"/>
                    </a:lnTo>
                    <a:lnTo>
                      <a:pt x="20" y="9"/>
                    </a:lnTo>
                    <a:lnTo>
                      <a:pt x="22" y="8"/>
                    </a:lnTo>
                    <a:lnTo>
                      <a:pt x="25" y="7"/>
                    </a:lnTo>
                    <a:lnTo>
                      <a:pt x="27" y="6"/>
                    </a:lnTo>
                    <a:lnTo>
                      <a:pt x="29" y="6"/>
                    </a:lnTo>
                    <a:lnTo>
                      <a:pt x="31" y="6"/>
                    </a:lnTo>
                    <a:lnTo>
                      <a:pt x="34" y="6"/>
                    </a:lnTo>
                    <a:lnTo>
                      <a:pt x="37" y="7"/>
                    </a:lnTo>
                    <a:lnTo>
                      <a:pt x="39" y="6"/>
                    </a:lnTo>
                    <a:lnTo>
                      <a:pt x="40" y="5"/>
                    </a:lnTo>
                    <a:lnTo>
                      <a:pt x="43" y="5"/>
                    </a:lnTo>
                    <a:lnTo>
                      <a:pt x="45" y="4"/>
                    </a:lnTo>
                    <a:lnTo>
                      <a:pt x="47" y="2"/>
                    </a:lnTo>
                    <a:lnTo>
                      <a:pt x="49" y="2"/>
                    </a:lnTo>
                    <a:lnTo>
                      <a:pt x="50" y="0"/>
                    </a:lnTo>
                    <a:lnTo>
                      <a:pt x="52" y="1"/>
                    </a:lnTo>
                    <a:lnTo>
                      <a:pt x="54" y="2"/>
                    </a:lnTo>
                    <a:lnTo>
                      <a:pt x="56" y="4"/>
                    </a:lnTo>
                    <a:lnTo>
                      <a:pt x="58" y="6"/>
                    </a:lnTo>
                    <a:lnTo>
                      <a:pt x="60" y="7"/>
                    </a:lnTo>
                    <a:lnTo>
                      <a:pt x="64" y="10"/>
                    </a:lnTo>
                    <a:lnTo>
                      <a:pt x="66" y="11"/>
                    </a:lnTo>
                    <a:lnTo>
                      <a:pt x="68" y="13"/>
                    </a:lnTo>
                    <a:lnTo>
                      <a:pt x="69" y="14"/>
                    </a:lnTo>
                    <a:lnTo>
                      <a:pt x="71" y="17"/>
                    </a:lnTo>
                    <a:lnTo>
                      <a:pt x="72" y="19"/>
                    </a:lnTo>
                    <a:lnTo>
                      <a:pt x="74" y="20"/>
                    </a:lnTo>
                    <a:lnTo>
                      <a:pt x="73" y="22"/>
                    </a:lnTo>
                    <a:lnTo>
                      <a:pt x="71" y="24"/>
                    </a:lnTo>
                    <a:lnTo>
                      <a:pt x="70" y="26"/>
                    </a:lnTo>
                    <a:lnTo>
                      <a:pt x="69" y="28"/>
                    </a:lnTo>
                    <a:lnTo>
                      <a:pt x="71" y="28"/>
                    </a:lnTo>
                    <a:lnTo>
                      <a:pt x="74" y="29"/>
                    </a:lnTo>
                    <a:lnTo>
                      <a:pt x="77" y="29"/>
                    </a:lnTo>
                    <a:lnTo>
                      <a:pt x="79" y="30"/>
                    </a:lnTo>
                    <a:lnTo>
                      <a:pt x="79" y="32"/>
                    </a:lnTo>
                    <a:lnTo>
                      <a:pt x="79" y="35"/>
                    </a:lnTo>
                    <a:lnTo>
                      <a:pt x="79" y="37"/>
                    </a:lnTo>
                    <a:lnTo>
                      <a:pt x="80" y="39"/>
                    </a:lnTo>
                    <a:lnTo>
                      <a:pt x="81" y="41"/>
                    </a:lnTo>
                    <a:lnTo>
                      <a:pt x="82" y="43"/>
                    </a:lnTo>
                    <a:lnTo>
                      <a:pt x="85" y="47"/>
                    </a:lnTo>
                    <a:lnTo>
                      <a:pt x="86" y="48"/>
                    </a:lnTo>
                    <a:lnTo>
                      <a:pt x="87" y="50"/>
                    </a:lnTo>
                    <a:lnTo>
                      <a:pt x="88" y="53"/>
                    </a:lnTo>
                    <a:lnTo>
                      <a:pt x="89" y="54"/>
                    </a:lnTo>
                    <a:lnTo>
                      <a:pt x="90" y="57"/>
                    </a:lnTo>
                    <a:lnTo>
                      <a:pt x="90" y="59"/>
                    </a:lnTo>
                    <a:lnTo>
                      <a:pt x="91" y="61"/>
                    </a:lnTo>
                    <a:lnTo>
                      <a:pt x="93" y="62"/>
                    </a:lnTo>
                    <a:lnTo>
                      <a:pt x="98" y="61"/>
                    </a:lnTo>
                    <a:lnTo>
                      <a:pt x="101" y="61"/>
                    </a:lnTo>
                    <a:lnTo>
                      <a:pt x="105" y="60"/>
                    </a:lnTo>
                    <a:lnTo>
                      <a:pt x="106" y="63"/>
                    </a:lnTo>
                    <a:lnTo>
                      <a:pt x="106" y="68"/>
                    </a:lnTo>
                    <a:lnTo>
                      <a:pt x="108" y="69"/>
                    </a:lnTo>
                    <a:lnTo>
                      <a:pt x="110" y="71"/>
                    </a:lnTo>
                    <a:lnTo>
                      <a:pt x="111" y="73"/>
                    </a:lnTo>
                    <a:lnTo>
                      <a:pt x="113" y="73"/>
                    </a:lnTo>
                    <a:lnTo>
                      <a:pt x="114" y="76"/>
                    </a:lnTo>
                    <a:lnTo>
                      <a:pt x="115" y="78"/>
                    </a:lnTo>
                    <a:lnTo>
                      <a:pt x="117" y="80"/>
                    </a:lnTo>
                    <a:lnTo>
                      <a:pt x="118" y="82"/>
                    </a:lnTo>
                    <a:lnTo>
                      <a:pt x="118" y="84"/>
                    </a:lnTo>
                    <a:lnTo>
                      <a:pt x="116" y="84"/>
                    </a:lnTo>
                    <a:lnTo>
                      <a:pt x="111" y="84"/>
                    </a:lnTo>
                    <a:lnTo>
                      <a:pt x="108" y="85"/>
                    </a:lnTo>
                    <a:lnTo>
                      <a:pt x="106" y="85"/>
                    </a:lnTo>
                    <a:lnTo>
                      <a:pt x="104" y="86"/>
                    </a:lnTo>
                    <a:lnTo>
                      <a:pt x="102" y="86"/>
                    </a:lnTo>
                    <a:lnTo>
                      <a:pt x="100" y="86"/>
                    </a:lnTo>
                    <a:lnTo>
                      <a:pt x="97" y="87"/>
                    </a:lnTo>
                    <a:lnTo>
                      <a:pt x="97" y="90"/>
                    </a:lnTo>
                    <a:lnTo>
                      <a:pt x="95" y="90"/>
                    </a:lnTo>
                    <a:lnTo>
                      <a:pt x="92" y="91"/>
                    </a:lnTo>
                    <a:lnTo>
                      <a:pt x="90" y="91"/>
                    </a:lnTo>
                    <a:lnTo>
                      <a:pt x="87" y="91"/>
                    </a:lnTo>
                    <a:lnTo>
                      <a:pt x="85" y="92"/>
                    </a:lnTo>
                    <a:lnTo>
                      <a:pt x="82" y="92"/>
                    </a:lnTo>
                    <a:lnTo>
                      <a:pt x="80" y="93"/>
                    </a:lnTo>
                    <a:lnTo>
                      <a:pt x="78" y="93"/>
                    </a:lnTo>
                    <a:lnTo>
                      <a:pt x="78" y="96"/>
                    </a:lnTo>
                    <a:lnTo>
                      <a:pt x="78" y="100"/>
                    </a:lnTo>
                    <a:lnTo>
                      <a:pt x="79" y="102"/>
                    </a:lnTo>
                    <a:lnTo>
                      <a:pt x="77" y="103"/>
                    </a:lnTo>
                    <a:lnTo>
                      <a:pt x="77" y="106"/>
                    </a:lnTo>
                    <a:lnTo>
                      <a:pt x="75" y="106"/>
                    </a:lnTo>
                    <a:lnTo>
                      <a:pt x="73" y="107"/>
                    </a:lnTo>
                    <a:lnTo>
                      <a:pt x="71" y="106"/>
                    </a:lnTo>
                    <a:lnTo>
                      <a:pt x="71" y="104"/>
                    </a:lnTo>
                    <a:lnTo>
                      <a:pt x="70" y="102"/>
                    </a:lnTo>
                    <a:lnTo>
                      <a:pt x="70" y="99"/>
                    </a:lnTo>
                    <a:lnTo>
                      <a:pt x="69" y="97"/>
                    </a:lnTo>
                    <a:lnTo>
                      <a:pt x="67" y="98"/>
                    </a:lnTo>
                    <a:lnTo>
                      <a:pt x="67" y="101"/>
                    </a:lnTo>
                    <a:lnTo>
                      <a:pt x="65" y="101"/>
                    </a:lnTo>
                    <a:lnTo>
                      <a:pt x="64" y="103"/>
                    </a:lnTo>
                    <a:lnTo>
                      <a:pt x="65" y="105"/>
                    </a:lnTo>
                    <a:lnTo>
                      <a:pt x="65" y="107"/>
                    </a:lnTo>
                    <a:lnTo>
                      <a:pt x="64" y="106"/>
                    </a:lnTo>
                    <a:lnTo>
                      <a:pt x="62" y="108"/>
                    </a:lnTo>
                    <a:lnTo>
                      <a:pt x="63" y="110"/>
                    </a:lnTo>
                    <a:lnTo>
                      <a:pt x="64" y="112"/>
                    </a:lnTo>
                    <a:lnTo>
                      <a:pt x="64" y="114"/>
                    </a:lnTo>
                    <a:lnTo>
                      <a:pt x="65" y="116"/>
                    </a:lnTo>
                    <a:lnTo>
                      <a:pt x="62" y="118"/>
                    </a:lnTo>
                    <a:lnTo>
                      <a:pt x="60" y="118"/>
                    </a:lnTo>
                    <a:lnTo>
                      <a:pt x="57" y="118"/>
                    </a:lnTo>
                    <a:lnTo>
                      <a:pt x="55" y="119"/>
                    </a:lnTo>
                    <a:lnTo>
                      <a:pt x="56" y="121"/>
                    </a:lnTo>
                    <a:lnTo>
                      <a:pt x="57" y="123"/>
                    </a:lnTo>
                    <a:lnTo>
                      <a:pt x="56" y="126"/>
                    </a:lnTo>
                    <a:lnTo>
                      <a:pt x="55" y="127"/>
                    </a:lnTo>
                    <a:lnTo>
                      <a:pt x="52" y="127"/>
                    </a:lnTo>
                    <a:lnTo>
                      <a:pt x="50" y="128"/>
                    </a:lnTo>
                    <a:lnTo>
                      <a:pt x="48" y="130"/>
                    </a:lnTo>
                    <a:lnTo>
                      <a:pt x="47" y="131"/>
                    </a:lnTo>
                    <a:lnTo>
                      <a:pt x="47" y="134"/>
                    </a:lnTo>
                    <a:close/>
                  </a:path>
                </a:pathLst>
              </a:custGeom>
              <a:solidFill>
                <a:srgbClr val="7EA3B2"/>
              </a:solidFill>
              <a:ln w="19050">
                <a:solidFill>
                  <a:srgbClr val="000000"/>
                </a:solidFill>
                <a:prstDash val="solid"/>
                <a:round/>
                <a:headEnd/>
                <a:tailEnd/>
              </a:ln>
            </p:spPr>
            <p:txBody>
              <a:bodyPr/>
              <a:lstStyle/>
              <a:p>
                <a:endParaRPr lang="en-GB"/>
              </a:p>
            </p:txBody>
          </p:sp>
          <p:sp>
            <p:nvSpPr>
              <p:cNvPr id="16" name="Freeform 1678">
                <a:extLst>
                  <a:ext uri="{FF2B5EF4-FFF2-40B4-BE49-F238E27FC236}">
                    <a16:creationId xmlns:a16="http://schemas.microsoft.com/office/drawing/2014/main" id="{56CEA2B6-8E69-41C1-A57B-6E73D6FA3336}"/>
                  </a:ext>
                </a:extLst>
              </p:cNvPr>
              <p:cNvSpPr>
                <a:spLocks/>
              </p:cNvSpPr>
              <p:nvPr/>
            </p:nvSpPr>
            <p:spPr bwMode="auto">
              <a:xfrm>
                <a:off x="215" y="111"/>
                <a:ext cx="39" cy="54"/>
              </a:xfrm>
              <a:custGeom>
                <a:avLst/>
                <a:gdLst>
                  <a:gd name="T0" fmla="*/ 2 w 39"/>
                  <a:gd name="T1" fmla="*/ 4 h 54"/>
                  <a:gd name="T2" fmla="*/ 5 w 39"/>
                  <a:gd name="T3" fmla="*/ 2 h 54"/>
                  <a:gd name="T4" fmla="*/ 10 w 39"/>
                  <a:gd name="T5" fmla="*/ 1 h 54"/>
                  <a:gd name="T6" fmla="*/ 14 w 39"/>
                  <a:gd name="T7" fmla="*/ 1 h 54"/>
                  <a:gd name="T8" fmla="*/ 18 w 39"/>
                  <a:gd name="T9" fmla="*/ 6 h 54"/>
                  <a:gd name="T10" fmla="*/ 22 w 39"/>
                  <a:gd name="T11" fmla="*/ 9 h 54"/>
                  <a:gd name="T12" fmla="*/ 26 w 39"/>
                  <a:gd name="T13" fmla="*/ 13 h 54"/>
                  <a:gd name="T14" fmla="*/ 30 w 39"/>
                  <a:gd name="T15" fmla="*/ 15 h 54"/>
                  <a:gd name="T16" fmla="*/ 31 w 39"/>
                  <a:gd name="T17" fmla="*/ 19 h 54"/>
                  <a:gd name="T18" fmla="*/ 35 w 39"/>
                  <a:gd name="T19" fmla="*/ 21 h 54"/>
                  <a:gd name="T20" fmla="*/ 38 w 39"/>
                  <a:gd name="T21" fmla="*/ 24 h 54"/>
                  <a:gd name="T22" fmla="*/ 37 w 39"/>
                  <a:gd name="T23" fmla="*/ 27 h 54"/>
                  <a:gd name="T24" fmla="*/ 34 w 39"/>
                  <a:gd name="T25" fmla="*/ 31 h 54"/>
                  <a:gd name="T26" fmla="*/ 32 w 39"/>
                  <a:gd name="T27" fmla="*/ 36 h 54"/>
                  <a:gd name="T28" fmla="*/ 29 w 39"/>
                  <a:gd name="T29" fmla="*/ 39 h 54"/>
                  <a:gd name="T30" fmla="*/ 29 w 39"/>
                  <a:gd name="T31" fmla="*/ 43 h 54"/>
                  <a:gd name="T32" fmla="*/ 35 w 39"/>
                  <a:gd name="T33" fmla="*/ 46 h 54"/>
                  <a:gd name="T34" fmla="*/ 35 w 39"/>
                  <a:gd name="T35" fmla="*/ 51 h 54"/>
                  <a:gd name="T36" fmla="*/ 30 w 39"/>
                  <a:gd name="T37" fmla="*/ 51 h 54"/>
                  <a:gd name="T38" fmla="*/ 27 w 39"/>
                  <a:gd name="T39" fmla="*/ 51 h 54"/>
                  <a:gd name="T40" fmla="*/ 23 w 39"/>
                  <a:gd name="T41" fmla="*/ 54 h 54"/>
                  <a:gd name="T42" fmla="*/ 21 w 39"/>
                  <a:gd name="T43" fmla="*/ 49 h 54"/>
                  <a:gd name="T44" fmla="*/ 17 w 39"/>
                  <a:gd name="T45" fmla="*/ 47 h 54"/>
                  <a:gd name="T46" fmla="*/ 15 w 39"/>
                  <a:gd name="T47" fmla="*/ 42 h 54"/>
                  <a:gd name="T48" fmla="*/ 12 w 39"/>
                  <a:gd name="T49" fmla="*/ 39 h 54"/>
                  <a:gd name="T50" fmla="*/ 12 w 39"/>
                  <a:gd name="T51" fmla="*/ 35 h 54"/>
                  <a:gd name="T52" fmla="*/ 10 w 39"/>
                  <a:gd name="T53" fmla="*/ 30 h 54"/>
                  <a:gd name="T54" fmla="*/ 9 w 39"/>
                  <a:gd name="T55" fmla="*/ 26 h 54"/>
                  <a:gd name="T56" fmla="*/ 6 w 39"/>
                  <a:gd name="T57" fmla="*/ 22 h 54"/>
                  <a:gd name="T58" fmla="*/ 3 w 39"/>
                  <a:gd name="T59" fmla="*/ 19 h 54"/>
                  <a:gd name="T60" fmla="*/ 1 w 39"/>
                  <a:gd name="T61" fmla="*/ 13 h 54"/>
                  <a:gd name="T62" fmla="*/ 0 w 39"/>
                  <a:gd name="T63"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54">
                    <a:moveTo>
                      <a:pt x="0" y="6"/>
                    </a:moveTo>
                    <a:lnTo>
                      <a:pt x="2" y="4"/>
                    </a:lnTo>
                    <a:lnTo>
                      <a:pt x="4" y="3"/>
                    </a:lnTo>
                    <a:lnTo>
                      <a:pt x="5" y="2"/>
                    </a:lnTo>
                    <a:lnTo>
                      <a:pt x="8" y="1"/>
                    </a:lnTo>
                    <a:lnTo>
                      <a:pt x="10" y="1"/>
                    </a:lnTo>
                    <a:lnTo>
                      <a:pt x="12" y="0"/>
                    </a:lnTo>
                    <a:lnTo>
                      <a:pt x="14" y="1"/>
                    </a:lnTo>
                    <a:lnTo>
                      <a:pt x="15" y="3"/>
                    </a:lnTo>
                    <a:lnTo>
                      <a:pt x="18" y="6"/>
                    </a:lnTo>
                    <a:lnTo>
                      <a:pt x="20" y="7"/>
                    </a:lnTo>
                    <a:lnTo>
                      <a:pt x="22" y="9"/>
                    </a:lnTo>
                    <a:lnTo>
                      <a:pt x="24" y="12"/>
                    </a:lnTo>
                    <a:lnTo>
                      <a:pt x="26" y="13"/>
                    </a:lnTo>
                    <a:lnTo>
                      <a:pt x="29" y="13"/>
                    </a:lnTo>
                    <a:lnTo>
                      <a:pt x="30" y="15"/>
                    </a:lnTo>
                    <a:lnTo>
                      <a:pt x="31" y="17"/>
                    </a:lnTo>
                    <a:lnTo>
                      <a:pt x="31" y="19"/>
                    </a:lnTo>
                    <a:lnTo>
                      <a:pt x="33" y="21"/>
                    </a:lnTo>
                    <a:lnTo>
                      <a:pt x="35" y="21"/>
                    </a:lnTo>
                    <a:lnTo>
                      <a:pt x="37" y="22"/>
                    </a:lnTo>
                    <a:lnTo>
                      <a:pt x="38" y="24"/>
                    </a:lnTo>
                    <a:lnTo>
                      <a:pt x="39" y="26"/>
                    </a:lnTo>
                    <a:lnTo>
                      <a:pt x="37" y="27"/>
                    </a:lnTo>
                    <a:lnTo>
                      <a:pt x="35" y="28"/>
                    </a:lnTo>
                    <a:lnTo>
                      <a:pt x="34" y="31"/>
                    </a:lnTo>
                    <a:lnTo>
                      <a:pt x="34" y="34"/>
                    </a:lnTo>
                    <a:lnTo>
                      <a:pt x="32" y="36"/>
                    </a:lnTo>
                    <a:lnTo>
                      <a:pt x="31" y="38"/>
                    </a:lnTo>
                    <a:lnTo>
                      <a:pt x="29" y="39"/>
                    </a:lnTo>
                    <a:lnTo>
                      <a:pt x="28" y="41"/>
                    </a:lnTo>
                    <a:lnTo>
                      <a:pt x="29" y="43"/>
                    </a:lnTo>
                    <a:lnTo>
                      <a:pt x="33" y="45"/>
                    </a:lnTo>
                    <a:lnTo>
                      <a:pt x="35" y="46"/>
                    </a:lnTo>
                    <a:lnTo>
                      <a:pt x="35" y="49"/>
                    </a:lnTo>
                    <a:lnTo>
                      <a:pt x="35" y="51"/>
                    </a:lnTo>
                    <a:lnTo>
                      <a:pt x="32" y="52"/>
                    </a:lnTo>
                    <a:lnTo>
                      <a:pt x="30" y="51"/>
                    </a:lnTo>
                    <a:lnTo>
                      <a:pt x="29" y="49"/>
                    </a:lnTo>
                    <a:lnTo>
                      <a:pt x="27" y="51"/>
                    </a:lnTo>
                    <a:lnTo>
                      <a:pt x="25" y="52"/>
                    </a:lnTo>
                    <a:lnTo>
                      <a:pt x="23" y="54"/>
                    </a:lnTo>
                    <a:lnTo>
                      <a:pt x="22" y="51"/>
                    </a:lnTo>
                    <a:lnTo>
                      <a:pt x="21" y="49"/>
                    </a:lnTo>
                    <a:lnTo>
                      <a:pt x="19" y="49"/>
                    </a:lnTo>
                    <a:lnTo>
                      <a:pt x="17" y="47"/>
                    </a:lnTo>
                    <a:lnTo>
                      <a:pt x="17" y="44"/>
                    </a:lnTo>
                    <a:lnTo>
                      <a:pt x="15" y="42"/>
                    </a:lnTo>
                    <a:lnTo>
                      <a:pt x="12" y="42"/>
                    </a:lnTo>
                    <a:lnTo>
                      <a:pt x="12" y="39"/>
                    </a:lnTo>
                    <a:lnTo>
                      <a:pt x="12" y="37"/>
                    </a:lnTo>
                    <a:lnTo>
                      <a:pt x="12" y="35"/>
                    </a:lnTo>
                    <a:lnTo>
                      <a:pt x="11" y="33"/>
                    </a:lnTo>
                    <a:lnTo>
                      <a:pt x="10" y="30"/>
                    </a:lnTo>
                    <a:lnTo>
                      <a:pt x="10" y="28"/>
                    </a:lnTo>
                    <a:lnTo>
                      <a:pt x="9" y="26"/>
                    </a:lnTo>
                    <a:lnTo>
                      <a:pt x="7" y="24"/>
                    </a:lnTo>
                    <a:lnTo>
                      <a:pt x="6" y="22"/>
                    </a:lnTo>
                    <a:lnTo>
                      <a:pt x="5" y="20"/>
                    </a:lnTo>
                    <a:lnTo>
                      <a:pt x="3" y="19"/>
                    </a:lnTo>
                    <a:lnTo>
                      <a:pt x="2" y="16"/>
                    </a:lnTo>
                    <a:lnTo>
                      <a:pt x="1" y="13"/>
                    </a:lnTo>
                    <a:lnTo>
                      <a:pt x="1" y="11"/>
                    </a:lnTo>
                    <a:lnTo>
                      <a:pt x="0" y="9"/>
                    </a:lnTo>
                    <a:lnTo>
                      <a:pt x="0" y="6"/>
                    </a:lnTo>
                    <a:close/>
                  </a:path>
                </a:pathLst>
              </a:custGeom>
              <a:solidFill>
                <a:srgbClr val="7EA3B2"/>
              </a:solidFill>
              <a:ln w="19050">
                <a:solidFill>
                  <a:srgbClr val="000000"/>
                </a:solidFill>
                <a:prstDash val="solid"/>
                <a:round/>
                <a:headEnd/>
                <a:tailEnd/>
              </a:ln>
            </p:spPr>
            <p:txBody>
              <a:bodyPr/>
              <a:lstStyle/>
              <a:p>
                <a:endParaRPr lang="en-GB"/>
              </a:p>
            </p:txBody>
          </p:sp>
          <p:sp>
            <p:nvSpPr>
              <p:cNvPr id="17" name="Freeform 1679">
                <a:extLst>
                  <a:ext uri="{FF2B5EF4-FFF2-40B4-BE49-F238E27FC236}">
                    <a16:creationId xmlns:a16="http://schemas.microsoft.com/office/drawing/2014/main" id="{5FC3EE03-F43B-4A52-9163-8B86D92C7D77}"/>
                  </a:ext>
                </a:extLst>
              </p:cNvPr>
              <p:cNvSpPr>
                <a:spLocks/>
              </p:cNvSpPr>
              <p:nvPr/>
            </p:nvSpPr>
            <p:spPr bwMode="auto">
              <a:xfrm>
                <a:off x="287" y="120"/>
                <a:ext cx="71" cy="62"/>
              </a:xfrm>
              <a:custGeom>
                <a:avLst/>
                <a:gdLst>
                  <a:gd name="T0" fmla="*/ 2 w 71"/>
                  <a:gd name="T1" fmla="*/ 16 h 62"/>
                  <a:gd name="T2" fmla="*/ 2 w 71"/>
                  <a:gd name="T3" fmla="*/ 12 h 62"/>
                  <a:gd name="T4" fmla="*/ 7 w 71"/>
                  <a:gd name="T5" fmla="*/ 11 h 62"/>
                  <a:gd name="T6" fmla="*/ 9 w 71"/>
                  <a:gd name="T7" fmla="*/ 12 h 62"/>
                  <a:gd name="T8" fmla="*/ 14 w 71"/>
                  <a:gd name="T9" fmla="*/ 11 h 62"/>
                  <a:gd name="T10" fmla="*/ 18 w 71"/>
                  <a:gd name="T11" fmla="*/ 11 h 62"/>
                  <a:gd name="T12" fmla="*/ 21 w 71"/>
                  <a:gd name="T13" fmla="*/ 9 h 62"/>
                  <a:gd name="T14" fmla="*/ 24 w 71"/>
                  <a:gd name="T15" fmla="*/ 7 h 62"/>
                  <a:gd name="T16" fmla="*/ 30 w 71"/>
                  <a:gd name="T17" fmla="*/ 9 h 62"/>
                  <a:gd name="T18" fmla="*/ 35 w 71"/>
                  <a:gd name="T19" fmla="*/ 7 h 62"/>
                  <a:gd name="T20" fmla="*/ 38 w 71"/>
                  <a:gd name="T21" fmla="*/ 5 h 62"/>
                  <a:gd name="T22" fmla="*/ 37 w 71"/>
                  <a:gd name="T23" fmla="*/ 1 h 62"/>
                  <a:gd name="T24" fmla="*/ 42 w 71"/>
                  <a:gd name="T25" fmla="*/ 0 h 62"/>
                  <a:gd name="T26" fmla="*/ 45 w 71"/>
                  <a:gd name="T27" fmla="*/ 3 h 62"/>
                  <a:gd name="T28" fmla="*/ 48 w 71"/>
                  <a:gd name="T29" fmla="*/ 6 h 62"/>
                  <a:gd name="T30" fmla="*/ 52 w 71"/>
                  <a:gd name="T31" fmla="*/ 8 h 62"/>
                  <a:gd name="T32" fmla="*/ 53 w 71"/>
                  <a:gd name="T33" fmla="*/ 13 h 62"/>
                  <a:gd name="T34" fmla="*/ 53 w 71"/>
                  <a:gd name="T35" fmla="*/ 17 h 62"/>
                  <a:gd name="T36" fmla="*/ 52 w 71"/>
                  <a:gd name="T37" fmla="*/ 19 h 62"/>
                  <a:gd name="T38" fmla="*/ 53 w 71"/>
                  <a:gd name="T39" fmla="*/ 24 h 62"/>
                  <a:gd name="T40" fmla="*/ 55 w 71"/>
                  <a:gd name="T41" fmla="*/ 28 h 62"/>
                  <a:gd name="T42" fmla="*/ 58 w 71"/>
                  <a:gd name="T43" fmla="*/ 31 h 62"/>
                  <a:gd name="T44" fmla="*/ 62 w 71"/>
                  <a:gd name="T45" fmla="*/ 34 h 62"/>
                  <a:gd name="T46" fmla="*/ 66 w 71"/>
                  <a:gd name="T47" fmla="*/ 34 h 62"/>
                  <a:gd name="T48" fmla="*/ 68 w 71"/>
                  <a:gd name="T49" fmla="*/ 37 h 62"/>
                  <a:gd name="T50" fmla="*/ 69 w 71"/>
                  <a:gd name="T51" fmla="*/ 41 h 62"/>
                  <a:gd name="T52" fmla="*/ 71 w 71"/>
                  <a:gd name="T53" fmla="*/ 44 h 62"/>
                  <a:gd name="T54" fmla="*/ 68 w 71"/>
                  <a:gd name="T55" fmla="*/ 45 h 62"/>
                  <a:gd name="T56" fmla="*/ 66 w 71"/>
                  <a:gd name="T57" fmla="*/ 45 h 62"/>
                  <a:gd name="T58" fmla="*/ 64 w 71"/>
                  <a:gd name="T59" fmla="*/ 47 h 62"/>
                  <a:gd name="T60" fmla="*/ 63 w 71"/>
                  <a:gd name="T61" fmla="*/ 48 h 62"/>
                  <a:gd name="T62" fmla="*/ 61 w 71"/>
                  <a:gd name="T63" fmla="*/ 51 h 62"/>
                  <a:gd name="T64" fmla="*/ 59 w 71"/>
                  <a:gd name="T65" fmla="*/ 55 h 62"/>
                  <a:gd name="T66" fmla="*/ 58 w 71"/>
                  <a:gd name="T67" fmla="*/ 57 h 62"/>
                  <a:gd name="T68" fmla="*/ 57 w 71"/>
                  <a:gd name="T69" fmla="*/ 59 h 62"/>
                  <a:gd name="T70" fmla="*/ 55 w 71"/>
                  <a:gd name="T71" fmla="*/ 60 h 62"/>
                  <a:gd name="T72" fmla="*/ 51 w 71"/>
                  <a:gd name="T73" fmla="*/ 60 h 62"/>
                  <a:gd name="T74" fmla="*/ 49 w 71"/>
                  <a:gd name="T75" fmla="*/ 61 h 62"/>
                  <a:gd name="T76" fmla="*/ 46 w 71"/>
                  <a:gd name="T77" fmla="*/ 60 h 62"/>
                  <a:gd name="T78" fmla="*/ 44 w 71"/>
                  <a:gd name="T79" fmla="*/ 60 h 62"/>
                  <a:gd name="T80" fmla="*/ 41 w 71"/>
                  <a:gd name="T81" fmla="*/ 60 h 62"/>
                  <a:gd name="T82" fmla="*/ 36 w 71"/>
                  <a:gd name="T83" fmla="*/ 60 h 62"/>
                  <a:gd name="T84" fmla="*/ 34 w 71"/>
                  <a:gd name="T85" fmla="*/ 60 h 62"/>
                  <a:gd name="T86" fmla="*/ 32 w 71"/>
                  <a:gd name="T87" fmla="*/ 61 h 62"/>
                  <a:gd name="T88" fmla="*/ 30 w 71"/>
                  <a:gd name="T89" fmla="*/ 61 h 62"/>
                  <a:gd name="T90" fmla="*/ 28 w 71"/>
                  <a:gd name="T91" fmla="*/ 61 h 62"/>
                  <a:gd name="T92" fmla="*/ 26 w 71"/>
                  <a:gd name="T93" fmla="*/ 61 h 62"/>
                  <a:gd name="T94" fmla="*/ 24 w 71"/>
                  <a:gd name="T95" fmla="*/ 59 h 62"/>
                  <a:gd name="T96" fmla="*/ 22 w 71"/>
                  <a:gd name="T97" fmla="*/ 57 h 62"/>
                  <a:gd name="T98" fmla="*/ 21 w 71"/>
                  <a:gd name="T99" fmla="*/ 55 h 62"/>
                  <a:gd name="T100" fmla="*/ 20 w 71"/>
                  <a:gd name="T101" fmla="*/ 54 h 62"/>
                  <a:gd name="T102" fmla="*/ 19 w 71"/>
                  <a:gd name="T103" fmla="*/ 52 h 62"/>
                  <a:gd name="T104" fmla="*/ 18 w 71"/>
                  <a:gd name="T105" fmla="*/ 48 h 62"/>
                  <a:gd name="T106" fmla="*/ 15 w 71"/>
                  <a:gd name="T107" fmla="*/ 48 h 62"/>
                  <a:gd name="T108" fmla="*/ 13 w 71"/>
                  <a:gd name="T109" fmla="*/ 45 h 62"/>
                  <a:gd name="T110" fmla="*/ 10 w 71"/>
                  <a:gd name="T111" fmla="*/ 44 h 62"/>
                  <a:gd name="T112" fmla="*/ 8 w 71"/>
                  <a:gd name="T113" fmla="*/ 38 h 62"/>
                  <a:gd name="T114" fmla="*/ 7 w 71"/>
                  <a:gd name="T115" fmla="*/ 34 h 62"/>
                  <a:gd name="T116" fmla="*/ 3 w 71"/>
                  <a:gd name="T117" fmla="*/ 31 h 62"/>
                  <a:gd name="T118" fmla="*/ 1 w 71"/>
                  <a:gd name="T119" fmla="*/ 27 h 62"/>
                  <a:gd name="T120" fmla="*/ 1 w 71"/>
                  <a:gd name="T121" fmla="*/ 24 h 62"/>
                  <a:gd name="T122" fmla="*/ 3 w 71"/>
                  <a:gd name="T123"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62">
                    <a:moveTo>
                      <a:pt x="3" y="20"/>
                    </a:moveTo>
                    <a:lnTo>
                      <a:pt x="2" y="16"/>
                    </a:lnTo>
                    <a:lnTo>
                      <a:pt x="1" y="14"/>
                    </a:lnTo>
                    <a:lnTo>
                      <a:pt x="2" y="12"/>
                    </a:lnTo>
                    <a:lnTo>
                      <a:pt x="5" y="11"/>
                    </a:lnTo>
                    <a:lnTo>
                      <a:pt x="7" y="11"/>
                    </a:lnTo>
                    <a:lnTo>
                      <a:pt x="7" y="13"/>
                    </a:lnTo>
                    <a:lnTo>
                      <a:pt x="9" y="12"/>
                    </a:lnTo>
                    <a:lnTo>
                      <a:pt x="11" y="12"/>
                    </a:lnTo>
                    <a:lnTo>
                      <a:pt x="14" y="11"/>
                    </a:lnTo>
                    <a:lnTo>
                      <a:pt x="16" y="12"/>
                    </a:lnTo>
                    <a:lnTo>
                      <a:pt x="18" y="11"/>
                    </a:lnTo>
                    <a:lnTo>
                      <a:pt x="19" y="9"/>
                    </a:lnTo>
                    <a:lnTo>
                      <a:pt x="21" y="9"/>
                    </a:lnTo>
                    <a:lnTo>
                      <a:pt x="24" y="9"/>
                    </a:lnTo>
                    <a:lnTo>
                      <a:pt x="24" y="7"/>
                    </a:lnTo>
                    <a:lnTo>
                      <a:pt x="27" y="9"/>
                    </a:lnTo>
                    <a:lnTo>
                      <a:pt x="30" y="9"/>
                    </a:lnTo>
                    <a:lnTo>
                      <a:pt x="32" y="8"/>
                    </a:lnTo>
                    <a:lnTo>
                      <a:pt x="35" y="7"/>
                    </a:lnTo>
                    <a:lnTo>
                      <a:pt x="39" y="7"/>
                    </a:lnTo>
                    <a:lnTo>
                      <a:pt x="38" y="5"/>
                    </a:lnTo>
                    <a:lnTo>
                      <a:pt x="38" y="4"/>
                    </a:lnTo>
                    <a:lnTo>
                      <a:pt x="37" y="1"/>
                    </a:lnTo>
                    <a:lnTo>
                      <a:pt x="40" y="0"/>
                    </a:lnTo>
                    <a:lnTo>
                      <a:pt x="42" y="0"/>
                    </a:lnTo>
                    <a:lnTo>
                      <a:pt x="43" y="1"/>
                    </a:lnTo>
                    <a:lnTo>
                      <a:pt x="45" y="3"/>
                    </a:lnTo>
                    <a:lnTo>
                      <a:pt x="46" y="5"/>
                    </a:lnTo>
                    <a:lnTo>
                      <a:pt x="48" y="6"/>
                    </a:lnTo>
                    <a:lnTo>
                      <a:pt x="51" y="6"/>
                    </a:lnTo>
                    <a:lnTo>
                      <a:pt x="52" y="8"/>
                    </a:lnTo>
                    <a:lnTo>
                      <a:pt x="53" y="10"/>
                    </a:lnTo>
                    <a:lnTo>
                      <a:pt x="53" y="13"/>
                    </a:lnTo>
                    <a:lnTo>
                      <a:pt x="53" y="15"/>
                    </a:lnTo>
                    <a:lnTo>
                      <a:pt x="53" y="17"/>
                    </a:lnTo>
                    <a:lnTo>
                      <a:pt x="53" y="17"/>
                    </a:lnTo>
                    <a:lnTo>
                      <a:pt x="52" y="19"/>
                    </a:lnTo>
                    <a:lnTo>
                      <a:pt x="52" y="22"/>
                    </a:lnTo>
                    <a:lnTo>
                      <a:pt x="53" y="24"/>
                    </a:lnTo>
                    <a:lnTo>
                      <a:pt x="54" y="26"/>
                    </a:lnTo>
                    <a:lnTo>
                      <a:pt x="55" y="28"/>
                    </a:lnTo>
                    <a:lnTo>
                      <a:pt x="56" y="30"/>
                    </a:lnTo>
                    <a:lnTo>
                      <a:pt x="58" y="31"/>
                    </a:lnTo>
                    <a:lnTo>
                      <a:pt x="60" y="32"/>
                    </a:lnTo>
                    <a:lnTo>
                      <a:pt x="62" y="34"/>
                    </a:lnTo>
                    <a:lnTo>
                      <a:pt x="64" y="35"/>
                    </a:lnTo>
                    <a:lnTo>
                      <a:pt x="66" y="34"/>
                    </a:lnTo>
                    <a:lnTo>
                      <a:pt x="68" y="35"/>
                    </a:lnTo>
                    <a:lnTo>
                      <a:pt x="68" y="37"/>
                    </a:lnTo>
                    <a:lnTo>
                      <a:pt x="69" y="39"/>
                    </a:lnTo>
                    <a:lnTo>
                      <a:pt x="69" y="41"/>
                    </a:lnTo>
                    <a:lnTo>
                      <a:pt x="70" y="43"/>
                    </a:lnTo>
                    <a:lnTo>
                      <a:pt x="71" y="44"/>
                    </a:lnTo>
                    <a:lnTo>
                      <a:pt x="69" y="44"/>
                    </a:lnTo>
                    <a:lnTo>
                      <a:pt x="68" y="45"/>
                    </a:lnTo>
                    <a:lnTo>
                      <a:pt x="67" y="45"/>
                    </a:lnTo>
                    <a:lnTo>
                      <a:pt x="66" y="45"/>
                    </a:lnTo>
                    <a:lnTo>
                      <a:pt x="65" y="46"/>
                    </a:lnTo>
                    <a:lnTo>
                      <a:pt x="64" y="47"/>
                    </a:lnTo>
                    <a:lnTo>
                      <a:pt x="63" y="47"/>
                    </a:lnTo>
                    <a:lnTo>
                      <a:pt x="63" y="48"/>
                    </a:lnTo>
                    <a:lnTo>
                      <a:pt x="62" y="50"/>
                    </a:lnTo>
                    <a:lnTo>
                      <a:pt x="61" y="51"/>
                    </a:lnTo>
                    <a:lnTo>
                      <a:pt x="59" y="53"/>
                    </a:lnTo>
                    <a:lnTo>
                      <a:pt x="59" y="55"/>
                    </a:lnTo>
                    <a:lnTo>
                      <a:pt x="59" y="56"/>
                    </a:lnTo>
                    <a:lnTo>
                      <a:pt x="58" y="57"/>
                    </a:lnTo>
                    <a:lnTo>
                      <a:pt x="58" y="58"/>
                    </a:lnTo>
                    <a:lnTo>
                      <a:pt x="57" y="59"/>
                    </a:lnTo>
                    <a:lnTo>
                      <a:pt x="56" y="60"/>
                    </a:lnTo>
                    <a:lnTo>
                      <a:pt x="55" y="60"/>
                    </a:lnTo>
                    <a:lnTo>
                      <a:pt x="54" y="60"/>
                    </a:lnTo>
                    <a:lnTo>
                      <a:pt x="51" y="60"/>
                    </a:lnTo>
                    <a:lnTo>
                      <a:pt x="50" y="61"/>
                    </a:lnTo>
                    <a:lnTo>
                      <a:pt x="49" y="61"/>
                    </a:lnTo>
                    <a:lnTo>
                      <a:pt x="48" y="61"/>
                    </a:lnTo>
                    <a:lnTo>
                      <a:pt x="46" y="60"/>
                    </a:lnTo>
                    <a:lnTo>
                      <a:pt x="44" y="60"/>
                    </a:lnTo>
                    <a:lnTo>
                      <a:pt x="44" y="60"/>
                    </a:lnTo>
                    <a:lnTo>
                      <a:pt x="43" y="60"/>
                    </a:lnTo>
                    <a:lnTo>
                      <a:pt x="41" y="60"/>
                    </a:lnTo>
                    <a:lnTo>
                      <a:pt x="38" y="60"/>
                    </a:lnTo>
                    <a:lnTo>
                      <a:pt x="36" y="60"/>
                    </a:lnTo>
                    <a:lnTo>
                      <a:pt x="35" y="60"/>
                    </a:lnTo>
                    <a:lnTo>
                      <a:pt x="34" y="60"/>
                    </a:lnTo>
                    <a:lnTo>
                      <a:pt x="34" y="60"/>
                    </a:lnTo>
                    <a:lnTo>
                      <a:pt x="32" y="61"/>
                    </a:lnTo>
                    <a:lnTo>
                      <a:pt x="31" y="61"/>
                    </a:lnTo>
                    <a:lnTo>
                      <a:pt x="30" y="61"/>
                    </a:lnTo>
                    <a:lnTo>
                      <a:pt x="28" y="62"/>
                    </a:lnTo>
                    <a:lnTo>
                      <a:pt x="28" y="61"/>
                    </a:lnTo>
                    <a:lnTo>
                      <a:pt x="27" y="61"/>
                    </a:lnTo>
                    <a:lnTo>
                      <a:pt x="26" y="61"/>
                    </a:lnTo>
                    <a:lnTo>
                      <a:pt x="25" y="60"/>
                    </a:lnTo>
                    <a:lnTo>
                      <a:pt x="24" y="59"/>
                    </a:lnTo>
                    <a:lnTo>
                      <a:pt x="23" y="58"/>
                    </a:lnTo>
                    <a:lnTo>
                      <a:pt x="22" y="57"/>
                    </a:lnTo>
                    <a:lnTo>
                      <a:pt x="21" y="56"/>
                    </a:lnTo>
                    <a:lnTo>
                      <a:pt x="21" y="55"/>
                    </a:lnTo>
                    <a:lnTo>
                      <a:pt x="20" y="55"/>
                    </a:lnTo>
                    <a:lnTo>
                      <a:pt x="20" y="54"/>
                    </a:lnTo>
                    <a:lnTo>
                      <a:pt x="18" y="53"/>
                    </a:lnTo>
                    <a:lnTo>
                      <a:pt x="19" y="52"/>
                    </a:lnTo>
                    <a:lnTo>
                      <a:pt x="17" y="50"/>
                    </a:lnTo>
                    <a:lnTo>
                      <a:pt x="18" y="48"/>
                    </a:lnTo>
                    <a:lnTo>
                      <a:pt x="16" y="47"/>
                    </a:lnTo>
                    <a:lnTo>
                      <a:pt x="15" y="48"/>
                    </a:lnTo>
                    <a:lnTo>
                      <a:pt x="16" y="47"/>
                    </a:lnTo>
                    <a:lnTo>
                      <a:pt x="13" y="45"/>
                    </a:lnTo>
                    <a:lnTo>
                      <a:pt x="12" y="43"/>
                    </a:lnTo>
                    <a:lnTo>
                      <a:pt x="10" y="44"/>
                    </a:lnTo>
                    <a:lnTo>
                      <a:pt x="8" y="40"/>
                    </a:lnTo>
                    <a:lnTo>
                      <a:pt x="8" y="38"/>
                    </a:lnTo>
                    <a:lnTo>
                      <a:pt x="8" y="35"/>
                    </a:lnTo>
                    <a:lnTo>
                      <a:pt x="7" y="34"/>
                    </a:lnTo>
                    <a:lnTo>
                      <a:pt x="5" y="32"/>
                    </a:lnTo>
                    <a:lnTo>
                      <a:pt x="3" y="31"/>
                    </a:lnTo>
                    <a:lnTo>
                      <a:pt x="2" y="29"/>
                    </a:lnTo>
                    <a:lnTo>
                      <a:pt x="1" y="27"/>
                    </a:lnTo>
                    <a:lnTo>
                      <a:pt x="0" y="25"/>
                    </a:lnTo>
                    <a:lnTo>
                      <a:pt x="1" y="24"/>
                    </a:lnTo>
                    <a:lnTo>
                      <a:pt x="2" y="22"/>
                    </a:lnTo>
                    <a:lnTo>
                      <a:pt x="3" y="20"/>
                    </a:lnTo>
                    <a:close/>
                  </a:path>
                </a:pathLst>
              </a:custGeom>
              <a:solidFill>
                <a:srgbClr val="7EA3B2"/>
              </a:solidFill>
              <a:ln w="19050">
                <a:solidFill>
                  <a:srgbClr val="000000"/>
                </a:solidFill>
                <a:prstDash val="solid"/>
                <a:round/>
                <a:headEnd/>
                <a:tailEnd/>
              </a:ln>
            </p:spPr>
            <p:txBody>
              <a:bodyPr/>
              <a:lstStyle/>
              <a:p>
                <a:endParaRPr lang="en-GB"/>
              </a:p>
            </p:txBody>
          </p:sp>
          <p:sp>
            <p:nvSpPr>
              <p:cNvPr id="18" name="Freeform 1680">
                <a:extLst>
                  <a:ext uri="{FF2B5EF4-FFF2-40B4-BE49-F238E27FC236}">
                    <a16:creationId xmlns:a16="http://schemas.microsoft.com/office/drawing/2014/main" id="{3B0EBB9D-B687-4B0C-95B7-ED1727418767}"/>
                  </a:ext>
                </a:extLst>
              </p:cNvPr>
              <p:cNvSpPr>
                <a:spLocks/>
              </p:cNvSpPr>
              <p:nvPr/>
            </p:nvSpPr>
            <p:spPr bwMode="auto">
              <a:xfrm>
                <a:off x="253" y="139"/>
                <a:ext cx="53" cy="55"/>
              </a:xfrm>
              <a:custGeom>
                <a:avLst/>
                <a:gdLst>
                  <a:gd name="T0" fmla="*/ 52 w 53"/>
                  <a:gd name="T1" fmla="*/ 34 h 55"/>
                  <a:gd name="T2" fmla="*/ 50 w 53"/>
                  <a:gd name="T3" fmla="*/ 33 h 55"/>
                  <a:gd name="T4" fmla="*/ 49 w 53"/>
                  <a:gd name="T5" fmla="*/ 34 h 55"/>
                  <a:gd name="T6" fmla="*/ 46 w 53"/>
                  <a:gd name="T7" fmla="*/ 34 h 55"/>
                  <a:gd name="T8" fmla="*/ 44 w 53"/>
                  <a:gd name="T9" fmla="*/ 37 h 55"/>
                  <a:gd name="T10" fmla="*/ 43 w 53"/>
                  <a:gd name="T11" fmla="*/ 39 h 55"/>
                  <a:gd name="T12" fmla="*/ 43 w 53"/>
                  <a:gd name="T13" fmla="*/ 41 h 55"/>
                  <a:gd name="T14" fmla="*/ 44 w 53"/>
                  <a:gd name="T15" fmla="*/ 43 h 55"/>
                  <a:gd name="T16" fmla="*/ 44 w 53"/>
                  <a:gd name="T17" fmla="*/ 46 h 55"/>
                  <a:gd name="T18" fmla="*/ 45 w 53"/>
                  <a:gd name="T19" fmla="*/ 48 h 55"/>
                  <a:gd name="T20" fmla="*/ 45 w 53"/>
                  <a:gd name="T21" fmla="*/ 52 h 55"/>
                  <a:gd name="T22" fmla="*/ 44 w 53"/>
                  <a:gd name="T23" fmla="*/ 53 h 55"/>
                  <a:gd name="T24" fmla="*/ 42 w 53"/>
                  <a:gd name="T25" fmla="*/ 54 h 55"/>
                  <a:gd name="T26" fmla="*/ 40 w 53"/>
                  <a:gd name="T27" fmla="*/ 55 h 55"/>
                  <a:gd name="T28" fmla="*/ 37 w 53"/>
                  <a:gd name="T29" fmla="*/ 54 h 55"/>
                  <a:gd name="T30" fmla="*/ 35 w 53"/>
                  <a:gd name="T31" fmla="*/ 54 h 55"/>
                  <a:gd name="T32" fmla="*/ 33 w 53"/>
                  <a:gd name="T33" fmla="*/ 51 h 55"/>
                  <a:gd name="T34" fmla="*/ 32 w 53"/>
                  <a:gd name="T35" fmla="*/ 49 h 55"/>
                  <a:gd name="T36" fmla="*/ 31 w 53"/>
                  <a:gd name="T37" fmla="*/ 47 h 55"/>
                  <a:gd name="T38" fmla="*/ 31 w 53"/>
                  <a:gd name="T39" fmla="*/ 44 h 55"/>
                  <a:gd name="T40" fmla="*/ 31 w 53"/>
                  <a:gd name="T41" fmla="*/ 42 h 55"/>
                  <a:gd name="T42" fmla="*/ 31 w 53"/>
                  <a:gd name="T43" fmla="*/ 38 h 55"/>
                  <a:gd name="T44" fmla="*/ 31 w 53"/>
                  <a:gd name="T45" fmla="*/ 36 h 55"/>
                  <a:gd name="T46" fmla="*/ 29 w 53"/>
                  <a:gd name="T47" fmla="*/ 34 h 55"/>
                  <a:gd name="T48" fmla="*/ 25 w 53"/>
                  <a:gd name="T49" fmla="*/ 33 h 55"/>
                  <a:gd name="T50" fmla="*/ 23 w 53"/>
                  <a:gd name="T51" fmla="*/ 33 h 55"/>
                  <a:gd name="T52" fmla="*/ 20 w 53"/>
                  <a:gd name="T53" fmla="*/ 33 h 55"/>
                  <a:gd name="T54" fmla="*/ 17 w 53"/>
                  <a:gd name="T55" fmla="*/ 36 h 55"/>
                  <a:gd name="T56" fmla="*/ 15 w 53"/>
                  <a:gd name="T57" fmla="*/ 38 h 55"/>
                  <a:gd name="T58" fmla="*/ 13 w 53"/>
                  <a:gd name="T59" fmla="*/ 39 h 55"/>
                  <a:gd name="T60" fmla="*/ 10 w 53"/>
                  <a:gd name="T61" fmla="*/ 39 h 55"/>
                  <a:gd name="T62" fmla="*/ 7 w 53"/>
                  <a:gd name="T63" fmla="*/ 38 h 55"/>
                  <a:gd name="T64" fmla="*/ 5 w 53"/>
                  <a:gd name="T65" fmla="*/ 37 h 55"/>
                  <a:gd name="T66" fmla="*/ 3 w 53"/>
                  <a:gd name="T67" fmla="*/ 36 h 55"/>
                  <a:gd name="T68" fmla="*/ 0 w 53"/>
                  <a:gd name="T69" fmla="*/ 35 h 55"/>
                  <a:gd name="T70" fmla="*/ 4 w 53"/>
                  <a:gd name="T71" fmla="*/ 32 h 55"/>
                  <a:gd name="T72" fmla="*/ 2 w 53"/>
                  <a:gd name="T73" fmla="*/ 27 h 55"/>
                  <a:gd name="T74" fmla="*/ 0 w 53"/>
                  <a:gd name="T75" fmla="*/ 22 h 55"/>
                  <a:gd name="T76" fmla="*/ 2 w 53"/>
                  <a:gd name="T77" fmla="*/ 18 h 55"/>
                  <a:gd name="T78" fmla="*/ 3 w 53"/>
                  <a:gd name="T79" fmla="*/ 14 h 55"/>
                  <a:gd name="T80" fmla="*/ 8 w 53"/>
                  <a:gd name="T81" fmla="*/ 13 h 55"/>
                  <a:gd name="T82" fmla="*/ 10 w 53"/>
                  <a:gd name="T83" fmla="*/ 9 h 55"/>
                  <a:gd name="T84" fmla="*/ 14 w 53"/>
                  <a:gd name="T85" fmla="*/ 9 h 55"/>
                  <a:gd name="T86" fmla="*/ 19 w 53"/>
                  <a:gd name="T87" fmla="*/ 8 h 55"/>
                  <a:gd name="T88" fmla="*/ 22 w 53"/>
                  <a:gd name="T89" fmla="*/ 6 h 55"/>
                  <a:gd name="T90" fmla="*/ 24 w 53"/>
                  <a:gd name="T91" fmla="*/ 2 h 55"/>
                  <a:gd name="T92" fmla="*/ 28 w 53"/>
                  <a:gd name="T93" fmla="*/ 0 h 55"/>
                  <a:gd name="T94" fmla="*/ 32 w 53"/>
                  <a:gd name="T95" fmla="*/ 1 h 55"/>
                  <a:gd name="T96" fmla="*/ 37 w 53"/>
                  <a:gd name="T97" fmla="*/ 1 h 55"/>
                  <a:gd name="T98" fmla="*/ 35 w 53"/>
                  <a:gd name="T99" fmla="*/ 5 h 55"/>
                  <a:gd name="T100" fmla="*/ 35 w 53"/>
                  <a:gd name="T101" fmla="*/ 8 h 55"/>
                  <a:gd name="T102" fmla="*/ 37 w 53"/>
                  <a:gd name="T103" fmla="*/ 12 h 55"/>
                  <a:gd name="T104" fmla="*/ 41 w 53"/>
                  <a:gd name="T105" fmla="*/ 15 h 55"/>
                  <a:gd name="T106" fmla="*/ 42 w 53"/>
                  <a:gd name="T107" fmla="*/ 19 h 55"/>
                  <a:gd name="T108" fmla="*/ 44 w 53"/>
                  <a:gd name="T109" fmla="*/ 25 h 55"/>
                  <a:gd name="T110" fmla="*/ 47 w 53"/>
                  <a:gd name="T111" fmla="*/ 26 h 55"/>
                  <a:gd name="T112" fmla="*/ 49 w 53"/>
                  <a:gd name="T113" fmla="*/ 29 h 55"/>
                  <a:gd name="T114" fmla="*/ 52 w 53"/>
                  <a:gd name="T115" fmla="*/ 29 h 55"/>
                  <a:gd name="T116" fmla="*/ 53 w 53"/>
                  <a:gd name="T117"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5">
                    <a:moveTo>
                      <a:pt x="52" y="34"/>
                    </a:moveTo>
                    <a:lnTo>
                      <a:pt x="52" y="34"/>
                    </a:lnTo>
                    <a:lnTo>
                      <a:pt x="51" y="34"/>
                    </a:lnTo>
                    <a:lnTo>
                      <a:pt x="50" y="33"/>
                    </a:lnTo>
                    <a:lnTo>
                      <a:pt x="49" y="33"/>
                    </a:lnTo>
                    <a:lnTo>
                      <a:pt x="49" y="34"/>
                    </a:lnTo>
                    <a:lnTo>
                      <a:pt x="47" y="34"/>
                    </a:lnTo>
                    <a:lnTo>
                      <a:pt x="46" y="34"/>
                    </a:lnTo>
                    <a:lnTo>
                      <a:pt x="45" y="36"/>
                    </a:lnTo>
                    <a:lnTo>
                      <a:pt x="44" y="37"/>
                    </a:lnTo>
                    <a:lnTo>
                      <a:pt x="44" y="38"/>
                    </a:lnTo>
                    <a:lnTo>
                      <a:pt x="43" y="39"/>
                    </a:lnTo>
                    <a:lnTo>
                      <a:pt x="43" y="40"/>
                    </a:lnTo>
                    <a:lnTo>
                      <a:pt x="43" y="41"/>
                    </a:lnTo>
                    <a:lnTo>
                      <a:pt x="43" y="42"/>
                    </a:lnTo>
                    <a:lnTo>
                      <a:pt x="44" y="43"/>
                    </a:lnTo>
                    <a:lnTo>
                      <a:pt x="44" y="44"/>
                    </a:lnTo>
                    <a:lnTo>
                      <a:pt x="44" y="46"/>
                    </a:lnTo>
                    <a:lnTo>
                      <a:pt x="45" y="46"/>
                    </a:lnTo>
                    <a:lnTo>
                      <a:pt x="45" y="48"/>
                    </a:lnTo>
                    <a:lnTo>
                      <a:pt x="46" y="49"/>
                    </a:lnTo>
                    <a:lnTo>
                      <a:pt x="45" y="52"/>
                    </a:lnTo>
                    <a:lnTo>
                      <a:pt x="45" y="53"/>
                    </a:lnTo>
                    <a:lnTo>
                      <a:pt x="44" y="53"/>
                    </a:lnTo>
                    <a:lnTo>
                      <a:pt x="44" y="54"/>
                    </a:lnTo>
                    <a:lnTo>
                      <a:pt x="42" y="54"/>
                    </a:lnTo>
                    <a:lnTo>
                      <a:pt x="41" y="55"/>
                    </a:lnTo>
                    <a:lnTo>
                      <a:pt x="40" y="55"/>
                    </a:lnTo>
                    <a:lnTo>
                      <a:pt x="39" y="55"/>
                    </a:lnTo>
                    <a:lnTo>
                      <a:pt x="37" y="54"/>
                    </a:lnTo>
                    <a:lnTo>
                      <a:pt x="36" y="54"/>
                    </a:lnTo>
                    <a:lnTo>
                      <a:pt x="35" y="54"/>
                    </a:lnTo>
                    <a:lnTo>
                      <a:pt x="34" y="53"/>
                    </a:lnTo>
                    <a:lnTo>
                      <a:pt x="33" y="51"/>
                    </a:lnTo>
                    <a:lnTo>
                      <a:pt x="32" y="50"/>
                    </a:lnTo>
                    <a:lnTo>
                      <a:pt x="32" y="49"/>
                    </a:lnTo>
                    <a:lnTo>
                      <a:pt x="32" y="48"/>
                    </a:lnTo>
                    <a:lnTo>
                      <a:pt x="31" y="47"/>
                    </a:lnTo>
                    <a:lnTo>
                      <a:pt x="31" y="46"/>
                    </a:lnTo>
                    <a:lnTo>
                      <a:pt x="31" y="44"/>
                    </a:lnTo>
                    <a:lnTo>
                      <a:pt x="31" y="43"/>
                    </a:lnTo>
                    <a:lnTo>
                      <a:pt x="31" y="42"/>
                    </a:lnTo>
                    <a:lnTo>
                      <a:pt x="31" y="39"/>
                    </a:lnTo>
                    <a:lnTo>
                      <a:pt x="31" y="38"/>
                    </a:lnTo>
                    <a:lnTo>
                      <a:pt x="31" y="38"/>
                    </a:lnTo>
                    <a:lnTo>
                      <a:pt x="31" y="36"/>
                    </a:lnTo>
                    <a:lnTo>
                      <a:pt x="30" y="36"/>
                    </a:lnTo>
                    <a:lnTo>
                      <a:pt x="29" y="34"/>
                    </a:lnTo>
                    <a:lnTo>
                      <a:pt x="29" y="34"/>
                    </a:lnTo>
                    <a:lnTo>
                      <a:pt x="25" y="33"/>
                    </a:lnTo>
                    <a:lnTo>
                      <a:pt x="24" y="33"/>
                    </a:lnTo>
                    <a:lnTo>
                      <a:pt x="23" y="33"/>
                    </a:lnTo>
                    <a:lnTo>
                      <a:pt x="22" y="33"/>
                    </a:lnTo>
                    <a:lnTo>
                      <a:pt x="20" y="33"/>
                    </a:lnTo>
                    <a:lnTo>
                      <a:pt x="18" y="34"/>
                    </a:lnTo>
                    <a:lnTo>
                      <a:pt x="17" y="36"/>
                    </a:lnTo>
                    <a:lnTo>
                      <a:pt x="16" y="37"/>
                    </a:lnTo>
                    <a:lnTo>
                      <a:pt x="15" y="38"/>
                    </a:lnTo>
                    <a:lnTo>
                      <a:pt x="14" y="38"/>
                    </a:lnTo>
                    <a:lnTo>
                      <a:pt x="13" y="39"/>
                    </a:lnTo>
                    <a:lnTo>
                      <a:pt x="12" y="39"/>
                    </a:lnTo>
                    <a:lnTo>
                      <a:pt x="10" y="39"/>
                    </a:lnTo>
                    <a:lnTo>
                      <a:pt x="10" y="39"/>
                    </a:lnTo>
                    <a:lnTo>
                      <a:pt x="7" y="38"/>
                    </a:lnTo>
                    <a:lnTo>
                      <a:pt x="7" y="38"/>
                    </a:lnTo>
                    <a:lnTo>
                      <a:pt x="5" y="37"/>
                    </a:lnTo>
                    <a:lnTo>
                      <a:pt x="4" y="36"/>
                    </a:lnTo>
                    <a:lnTo>
                      <a:pt x="3" y="36"/>
                    </a:lnTo>
                    <a:lnTo>
                      <a:pt x="2" y="36"/>
                    </a:lnTo>
                    <a:lnTo>
                      <a:pt x="0" y="35"/>
                    </a:lnTo>
                    <a:lnTo>
                      <a:pt x="1" y="34"/>
                    </a:lnTo>
                    <a:lnTo>
                      <a:pt x="4" y="32"/>
                    </a:lnTo>
                    <a:lnTo>
                      <a:pt x="3" y="29"/>
                    </a:lnTo>
                    <a:lnTo>
                      <a:pt x="2" y="27"/>
                    </a:lnTo>
                    <a:lnTo>
                      <a:pt x="0" y="25"/>
                    </a:lnTo>
                    <a:lnTo>
                      <a:pt x="0" y="22"/>
                    </a:lnTo>
                    <a:lnTo>
                      <a:pt x="2" y="20"/>
                    </a:lnTo>
                    <a:lnTo>
                      <a:pt x="2" y="18"/>
                    </a:lnTo>
                    <a:lnTo>
                      <a:pt x="2" y="16"/>
                    </a:lnTo>
                    <a:lnTo>
                      <a:pt x="3" y="14"/>
                    </a:lnTo>
                    <a:lnTo>
                      <a:pt x="5" y="13"/>
                    </a:lnTo>
                    <a:lnTo>
                      <a:pt x="8" y="13"/>
                    </a:lnTo>
                    <a:lnTo>
                      <a:pt x="9" y="11"/>
                    </a:lnTo>
                    <a:lnTo>
                      <a:pt x="10" y="9"/>
                    </a:lnTo>
                    <a:lnTo>
                      <a:pt x="12" y="10"/>
                    </a:lnTo>
                    <a:lnTo>
                      <a:pt x="14" y="9"/>
                    </a:lnTo>
                    <a:lnTo>
                      <a:pt x="16" y="8"/>
                    </a:lnTo>
                    <a:lnTo>
                      <a:pt x="19" y="8"/>
                    </a:lnTo>
                    <a:lnTo>
                      <a:pt x="20" y="8"/>
                    </a:lnTo>
                    <a:lnTo>
                      <a:pt x="22" y="6"/>
                    </a:lnTo>
                    <a:lnTo>
                      <a:pt x="24" y="5"/>
                    </a:lnTo>
                    <a:lnTo>
                      <a:pt x="24" y="2"/>
                    </a:lnTo>
                    <a:lnTo>
                      <a:pt x="26" y="1"/>
                    </a:lnTo>
                    <a:lnTo>
                      <a:pt x="28" y="0"/>
                    </a:lnTo>
                    <a:lnTo>
                      <a:pt x="30" y="2"/>
                    </a:lnTo>
                    <a:lnTo>
                      <a:pt x="32" y="1"/>
                    </a:lnTo>
                    <a:lnTo>
                      <a:pt x="34" y="0"/>
                    </a:lnTo>
                    <a:lnTo>
                      <a:pt x="37" y="1"/>
                    </a:lnTo>
                    <a:lnTo>
                      <a:pt x="36" y="3"/>
                    </a:lnTo>
                    <a:lnTo>
                      <a:pt x="35" y="5"/>
                    </a:lnTo>
                    <a:lnTo>
                      <a:pt x="34" y="6"/>
                    </a:lnTo>
                    <a:lnTo>
                      <a:pt x="35" y="8"/>
                    </a:lnTo>
                    <a:lnTo>
                      <a:pt x="36" y="10"/>
                    </a:lnTo>
                    <a:lnTo>
                      <a:pt x="37" y="12"/>
                    </a:lnTo>
                    <a:lnTo>
                      <a:pt x="39" y="13"/>
                    </a:lnTo>
                    <a:lnTo>
                      <a:pt x="41" y="15"/>
                    </a:lnTo>
                    <a:lnTo>
                      <a:pt x="42" y="16"/>
                    </a:lnTo>
                    <a:lnTo>
                      <a:pt x="42" y="19"/>
                    </a:lnTo>
                    <a:lnTo>
                      <a:pt x="42" y="21"/>
                    </a:lnTo>
                    <a:lnTo>
                      <a:pt x="44" y="25"/>
                    </a:lnTo>
                    <a:lnTo>
                      <a:pt x="46" y="24"/>
                    </a:lnTo>
                    <a:lnTo>
                      <a:pt x="47" y="26"/>
                    </a:lnTo>
                    <a:lnTo>
                      <a:pt x="50" y="28"/>
                    </a:lnTo>
                    <a:lnTo>
                      <a:pt x="49" y="29"/>
                    </a:lnTo>
                    <a:lnTo>
                      <a:pt x="50" y="28"/>
                    </a:lnTo>
                    <a:lnTo>
                      <a:pt x="52" y="29"/>
                    </a:lnTo>
                    <a:lnTo>
                      <a:pt x="51" y="31"/>
                    </a:lnTo>
                    <a:lnTo>
                      <a:pt x="53" y="33"/>
                    </a:lnTo>
                    <a:lnTo>
                      <a:pt x="52" y="34"/>
                    </a:lnTo>
                    <a:close/>
                  </a:path>
                </a:pathLst>
              </a:custGeom>
              <a:solidFill>
                <a:srgbClr val="7EA3B2"/>
              </a:solidFill>
              <a:ln w="19050">
                <a:solidFill>
                  <a:srgbClr val="000000"/>
                </a:solidFill>
                <a:prstDash val="solid"/>
                <a:round/>
                <a:headEnd/>
                <a:tailEnd/>
              </a:ln>
            </p:spPr>
            <p:txBody>
              <a:bodyPr/>
              <a:lstStyle/>
              <a:p>
                <a:endParaRPr lang="en-GB"/>
              </a:p>
            </p:txBody>
          </p:sp>
          <p:sp>
            <p:nvSpPr>
              <p:cNvPr id="19" name="Freeform 1681">
                <a:extLst>
                  <a:ext uri="{FF2B5EF4-FFF2-40B4-BE49-F238E27FC236}">
                    <a16:creationId xmlns:a16="http://schemas.microsoft.com/office/drawing/2014/main" id="{8CDBBFE4-FF42-4440-8A2D-7B69C6B714D0}"/>
                  </a:ext>
                </a:extLst>
              </p:cNvPr>
              <p:cNvSpPr>
                <a:spLocks/>
              </p:cNvSpPr>
              <p:nvPr/>
            </p:nvSpPr>
            <p:spPr bwMode="auto">
              <a:xfrm>
                <a:off x="255" y="233"/>
                <a:ext cx="143" cy="146"/>
              </a:xfrm>
              <a:custGeom>
                <a:avLst/>
                <a:gdLst>
                  <a:gd name="T0" fmla="*/ 4 w 143"/>
                  <a:gd name="T1" fmla="*/ 18 h 146"/>
                  <a:gd name="T2" fmla="*/ 12 w 143"/>
                  <a:gd name="T3" fmla="*/ 20 h 146"/>
                  <a:gd name="T4" fmla="*/ 21 w 143"/>
                  <a:gd name="T5" fmla="*/ 21 h 146"/>
                  <a:gd name="T6" fmla="*/ 30 w 143"/>
                  <a:gd name="T7" fmla="*/ 18 h 146"/>
                  <a:gd name="T8" fmla="*/ 35 w 143"/>
                  <a:gd name="T9" fmla="*/ 25 h 146"/>
                  <a:gd name="T10" fmla="*/ 43 w 143"/>
                  <a:gd name="T11" fmla="*/ 28 h 146"/>
                  <a:gd name="T12" fmla="*/ 51 w 143"/>
                  <a:gd name="T13" fmla="*/ 24 h 146"/>
                  <a:gd name="T14" fmla="*/ 57 w 143"/>
                  <a:gd name="T15" fmla="*/ 17 h 146"/>
                  <a:gd name="T16" fmla="*/ 66 w 143"/>
                  <a:gd name="T17" fmla="*/ 17 h 146"/>
                  <a:gd name="T18" fmla="*/ 70 w 143"/>
                  <a:gd name="T19" fmla="*/ 15 h 146"/>
                  <a:gd name="T20" fmla="*/ 65 w 143"/>
                  <a:gd name="T21" fmla="*/ 10 h 146"/>
                  <a:gd name="T22" fmla="*/ 64 w 143"/>
                  <a:gd name="T23" fmla="*/ 4 h 146"/>
                  <a:gd name="T24" fmla="*/ 71 w 143"/>
                  <a:gd name="T25" fmla="*/ 3 h 146"/>
                  <a:gd name="T26" fmla="*/ 77 w 143"/>
                  <a:gd name="T27" fmla="*/ 11 h 146"/>
                  <a:gd name="T28" fmla="*/ 84 w 143"/>
                  <a:gd name="T29" fmla="*/ 19 h 146"/>
                  <a:gd name="T30" fmla="*/ 92 w 143"/>
                  <a:gd name="T31" fmla="*/ 11 h 146"/>
                  <a:gd name="T32" fmla="*/ 101 w 143"/>
                  <a:gd name="T33" fmla="*/ 18 h 146"/>
                  <a:gd name="T34" fmla="*/ 108 w 143"/>
                  <a:gd name="T35" fmla="*/ 25 h 146"/>
                  <a:gd name="T36" fmla="*/ 117 w 143"/>
                  <a:gd name="T37" fmla="*/ 28 h 146"/>
                  <a:gd name="T38" fmla="*/ 126 w 143"/>
                  <a:gd name="T39" fmla="*/ 26 h 146"/>
                  <a:gd name="T40" fmla="*/ 134 w 143"/>
                  <a:gd name="T41" fmla="*/ 30 h 146"/>
                  <a:gd name="T42" fmla="*/ 141 w 143"/>
                  <a:gd name="T43" fmla="*/ 37 h 146"/>
                  <a:gd name="T44" fmla="*/ 143 w 143"/>
                  <a:gd name="T45" fmla="*/ 45 h 146"/>
                  <a:gd name="T46" fmla="*/ 137 w 143"/>
                  <a:gd name="T47" fmla="*/ 49 h 146"/>
                  <a:gd name="T48" fmla="*/ 138 w 143"/>
                  <a:gd name="T49" fmla="*/ 58 h 146"/>
                  <a:gd name="T50" fmla="*/ 138 w 143"/>
                  <a:gd name="T51" fmla="*/ 68 h 146"/>
                  <a:gd name="T52" fmla="*/ 135 w 143"/>
                  <a:gd name="T53" fmla="*/ 77 h 146"/>
                  <a:gd name="T54" fmla="*/ 133 w 143"/>
                  <a:gd name="T55" fmla="*/ 88 h 146"/>
                  <a:gd name="T56" fmla="*/ 125 w 143"/>
                  <a:gd name="T57" fmla="*/ 91 h 146"/>
                  <a:gd name="T58" fmla="*/ 119 w 143"/>
                  <a:gd name="T59" fmla="*/ 96 h 146"/>
                  <a:gd name="T60" fmla="*/ 121 w 143"/>
                  <a:gd name="T61" fmla="*/ 105 h 146"/>
                  <a:gd name="T62" fmla="*/ 113 w 143"/>
                  <a:gd name="T63" fmla="*/ 109 h 146"/>
                  <a:gd name="T64" fmla="*/ 106 w 143"/>
                  <a:gd name="T65" fmla="*/ 116 h 146"/>
                  <a:gd name="T66" fmla="*/ 101 w 143"/>
                  <a:gd name="T67" fmla="*/ 123 h 146"/>
                  <a:gd name="T68" fmla="*/ 101 w 143"/>
                  <a:gd name="T69" fmla="*/ 132 h 146"/>
                  <a:gd name="T70" fmla="*/ 103 w 143"/>
                  <a:gd name="T71" fmla="*/ 140 h 146"/>
                  <a:gd name="T72" fmla="*/ 95 w 143"/>
                  <a:gd name="T73" fmla="*/ 144 h 146"/>
                  <a:gd name="T74" fmla="*/ 87 w 143"/>
                  <a:gd name="T75" fmla="*/ 146 h 146"/>
                  <a:gd name="T76" fmla="*/ 79 w 143"/>
                  <a:gd name="T77" fmla="*/ 142 h 146"/>
                  <a:gd name="T78" fmla="*/ 76 w 143"/>
                  <a:gd name="T79" fmla="*/ 136 h 146"/>
                  <a:gd name="T80" fmla="*/ 70 w 143"/>
                  <a:gd name="T81" fmla="*/ 130 h 146"/>
                  <a:gd name="T82" fmla="*/ 65 w 143"/>
                  <a:gd name="T83" fmla="*/ 136 h 146"/>
                  <a:gd name="T84" fmla="*/ 62 w 143"/>
                  <a:gd name="T85" fmla="*/ 144 h 146"/>
                  <a:gd name="T86" fmla="*/ 58 w 143"/>
                  <a:gd name="T87" fmla="*/ 137 h 146"/>
                  <a:gd name="T88" fmla="*/ 56 w 143"/>
                  <a:gd name="T89" fmla="*/ 127 h 146"/>
                  <a:gd name="T90" fmla="*/ 54 w 143"/>
                  <a:gd name="T91" fmla="*/ 120 h 146"/>
                  <a:gd name="T92" fmla="*/ 52 w 143"/>
                  <a:gd name="T93" fmla="*/ 109 h 146"/>
                  <a:gd name="T94" fmla="*/ 49 w 143"/>
                  <a:gd name="T95" fmla="*/ 99 h 146"/>
                  <a:gd name="T96" fmla="*/ 47 w 143"/>
                  <a:gd name="T97" fmla="*/ 90 h 146"/>
                  <a:gd name="T98" fmla="*/ 41 w 143"/>
                  <a:gd name="T99" fmla="*/ 82 h 146"/>
                  <a:gd name="T100" fmla="*/ 35 w 143"/>
                  <a:gd name="T101" fmla="*/ 75 h 146"/>
                  <a:gd name="T102" fmla="*/ 34 w 143"/>
                  <a:gd name="T103" fmla="*/ 67 h 146"/>
                  <a:gd name="T104" fmla="*/ 30 w 143"/>
                  <a:gd name="T105" fmla="*/ 65 h 146"/>
                  <a:gd name="T106" fmla="*/ 27 w 143"/>
                  <a:gd name="T107" fmla="*/ 56 h 146"/>
                  <a:gd name="T108" fmla="*/ 20 w 143"/>
                  <a:gd name="T109" fmla="*/ 50 h 146"/>
                  <a:gd name="T110" fmla="*/ 18 w 143"/>
                  <a:gd name="T111" fmla="*/ 43 h 146"/>
                  <a:gd name="T112" fmla="*/ 11 w 143"/>
                  <a:gd name="T113" fmla="*/ 42 h 146"/>
                  <a:gd name="T114" fmla="*/ 5 w 143"/>
                  <a:gd name="T115" fmla="*/ 35 h 146"/>
                  <a:gd name="T116" fmla="*/ 0 w 143"/>
                  <a:gd name="T117"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3" h="146">
                    <a:moveTo>
                      <a:pt x="1" y="25"/>
                    </a:moveTo>
                    <a:lnTo>
                      <a:pt x="1" y="24"/>
                    </a:lnTo>
                    <a:lnTo>
                      <a:pt x="2" y="22"/>
                    </a:lnTo>
                    <a:lnTo>
                      <a:pt x="4" y="18"/>
                    </a:lnTo>
                    <a:lnTo>
                      <a:pt x="6" y="18"/>
                    </a:lnTo>
                    <a:lnTo>
                      <a:pt x="8" y="19"/>
                    </a:lnTo>
                    <a:lnTo>
                      <a:pt x="10" y="19"/>
                    </a:lnTo>
                    <a:lnTo>
                      <a:pt x="12" y="20"/>
                    </a:lnTo>
                    <a:lnTo>
                      <a:pt x="14" y="21"/>
                    </a:lnTo>
                    <a:lnTo>
                      <a:pt x="17" y="21"/>
                    </a:lnTo>
                    <a:lnTo>
                      <a:pt x="19" y="21"/>
                    </a:lnTo>
                    <a:lnTo>
                      <a:pt x="21" y="21"/>
                    </a:lnTo>
                    <a:lnTo>
                      <a:pt x="23" y="20"/>
                    </a:lnTo>
                    <a:lnTo>
                      <a:pt x="25" y="19"/>
                    </a:lnTo>
                    <a:lnTo>
                      <a:pt x="28" y="19"/>
                    </a:lnTo>
                    <a:lnTo>
                      <a:pt x="30" y="18"/>
                    </a:lnTo>
                    <a:lnTo>
                      <a:pt x="32" y="20"/>
                    </a:lnTo>
                    <a:lnTo>
                      <a:pt x="34" y="21"/>
                    </a:lnTo>
                    <a:lnTo>
                      <a:pt x="35" y="23"/>
                    </a:lnTo>
                    <a:lnTo>
                      <a:pt x="35" y="25"/>
                    </a:lnTo>
                    <a:lnTo>
                      <a:pt x="36" y="27"/>
                    </a:lnTo>
                    <a:lnTo>
                      <a:pt x="39" y="28"/>
                    </a:lnTo>
                    <a:lnTo>
                      <a:pt x="41" y="30"/>
                    </a:lnTo>
                    <a:lnTo>
                      <a:pt x="43" y="28"/>
                    </a:lnTo>
                    <a:lnTo>
                      <a:pt x="46" y="27"/>
                    </a:lnTo>
                    <a:lnTo>
                      <a:pt x="48" y="27"/>
                    </a:lnTo>
                    <a:lnTo>
                      <a:pt x="49" y="25"/>
                    </a:lnTo>
                    <a:lnTo>
                      <a:pt x="51" y="24"/>
                    </a:lnTo>
                    <a:lnTo>
                      <a:pt x="52" y="22"/>
                    </a:lnTo>
                    <a:lnTo>
                      <a:pt x="54" y="20"/>
                    </a:lnTo>
                    <a:lnTo>
                      <a:pt x="55" y="18"/>
                    </a:lnTo>
                    <a:lnTo>
                      <a:pt x="57" y="17"/>
                    </a:lnTo>
                    <a:lnTo>
                      <a:pt x="60" y="16"/>
                    </a:lnTo>
                    <a:lnTo>
                      <a:pt x="62" y="15"/>
                    </a:lnTo>
                    <a:lnTo>
                      <a:pt x="63" y="15"/>
                    </a:lnTo>
                    <a:lnTo>
                      <a:pt x="66" y="17"/>
                    </a:lnTo>
                    <a:lnTo>
                      <a:pt x="68" y="19"/>
                    </a:lnTo>
                    <a:lnTo>
                      <a:pt x="70" y="19"/>
                    </a:lnTo>
                    <a:lnTo>
                      <a:pt x="71" y="17"/>
                    </a:lnTo>
                    <a:lnTo>
                      <a:pt x="70" y="15"/>
                    </a:lnTo>
                    <a:lnTo>
                      <a:pt x="70" y="13"/>
                    </a:lnTo>
                    <a:lnTo>
                      <a:pt x="70" y="10"/>
                    </a:lnTo>
                    <a:lnTo>
                      <a:pt x="67" y="12"/>
                    </a:lnTo>
                    <a:lnTo>
                      <a:pt x="65" y="10"/>
                    </a:lnTo>
                    <a:lnTo>
                      <a:pt x="65" y="8"/>
                    </a:lnTo>
                    <a:lnTo>
                      <a:pt x="62" y="8"/>
                    </a:lnTo>
                    <a:lnTo>
                      <a:pt x="62" y="5"/>
                    </a:lnTo>
                    <a:lnTo>
                      <a:pt x="64" y="4"/>
                    </a:lnTo>
                    <a:lnTo>
                      <a:pt x="65" y="2"/>
                    </a:lnTo>
                    <a:lnTo>
                      <a:pt x="66" y="0"/>
                    </a:lnTo>
                    <a:lnTo>
                      <a:pt x="70" y="2"/>
                    </a:lnTo>
                    <a:lnTo>
                      <a:pt x="71" y="3"/>
                    </a:lnTo>
                    <a:lnTo>
                      <a:pt x="73" y="5"/>
                    </a:lnTo>
                    <a:lnTo>
                      <a:pt x="74" y="7"/>
                    </a:lnTo>
                    <a:lnTo>
                      <a:pt x="75" y="9"/>
                    </a:lnTo>
                    <a:lnTo>
                      <a:pt x="77" y="11"/>
                    </a:lnTo>
                    <a:lnTo>
                      <a:pt x="79" y="13"/>
                    </a:lnTo>
                    <a:lnTo>
                      <a:pt x="80" y="15"/>
                    </a:lnTo>
                    <a:lnTo>
                      <a:pt x="82" y="18"/>
                    </a:lnTo>
                    <a:lnTo>
                      <a:pt x="84" y="19"/>
                    </a:lnTo>
                    <a:lnTo>
                      <a:pt x="86" y="17"/>
                    </a:lnTo>
                    <a:lnTo>
                      <a:pt x="88" y="15"/>
                    </a:lnTo>
                    <a:lnTo>
                      <a:pt x="90" y="13"/>
                    </a:lnTo>
                    <a:lnTo>
                      <a:pt x="92" y="11"/>
                    </a:lnTo>
                    <a:lnTo>
                      <a:pt x="95" y="12"/>
                    </a:lnTo>
                    <a:lnTo>
                      <a:pt x="96" y="12"/>
                    </a:lnTo>
                    <a:lnTo>
                      <a:pt x="99" y="17"/>
                    </a:lnTo>
                    <a:lnTo>
                      <a:pt x="101" y="18"/>
                    </a:lnTo>
                    <a:lnTo>
                      <a:pt x="102" y="20"/>
                    </a:lnTo>
                    <a:lnTo>
                      <a:pt x="105" y="22"/>
                    </a:lnTo>
                    <a:lnTo>
                      <a:pt x="106" y="23"/>
                    </a:lnTo>
                    <a:lnTo>
                      <a:pt x="108" y="25"/>
                    </a:lnTo>
                    <a:lnTo>
                      <a:pt x="110" y="27"/>
                    </a:lnTo>
                    <a:lnTo>
                      <a:pt x="113" y="27"/>
                    </a:lnTo>
                    <a:lnTo>
                      <a:pt x="115" y="28"/>
                    </a:lnTo>
                    <a:lnTo>
                      <a:pt x="117" y="28"/>
                    </a:lnTo>
                    <a:lnTo>
                      <a:pt x="120" y="27"/>
                    </a:lnTo>
                    <a:lnTo>
                      <a:pt x="121" y="27"/>
                    </a:lnTo>
                    <a:lnTo>
                      <a:pt x="124" y="26"/>
                    </a:lnTo>
                    <a:lnTo>
                      <a:pt x="126" y="26"/>
                    </a:lnTo>
                    <a:lnTo>
                      <a:pt x="128" y="27"/>
                    </a:lnTo>
                    <a:lnTo>
                      <a:pt x="130" y="28"/>
                    </a:lnTo>
                    <a:lnTo>
                      <a:pt x="132" y="30"/>
                    </a:lnTo>
                    <a:lnTo>
                      <a:pt x="134" y="30"/>
                    </a:lnTo>
                    <a:lnTo>
                      <a:pt x="136" y="32"/>
                    </a:lnTo>
                    <a:lnTo>
                      <a:pt x="138" y="33"/>
                    </a:lnTo>
                    <a:lnTo>
                      <a:pt x="139" y="35"/>
                    </a:lnTo>
                    <a:lnTo>
                      <a:pt x="141" y="37"/>
                    </a:lnTo>
                    <a:lnTo>
                      <a:pt x="141" y="38"/>
                    </a:lnTo>
                    <a:lnTo>
                      <a:pt x="142" y="41"/>
                    </a:lnTo>
                    <a:lnTo>
                      <a:pt x="142" y="43"/>
                    </a:lnTo>
                    <a:lnTo>
                      <a:pt x="143" y="45"/>
                    </a:lnTo>
                    <a:lnTo>
                      <a:pt x="142" y="47"/>
                    </a:lnTo>
                    <a:lnTo>
                      <a:pt x="140" y="47"/>
                    </a:lnTo>
                    <a:lnTo>
                      <a:pt x="138" y="47"/>
                    </a:lnTo>
                    <a:lnTo>
                      <a:pt x="137" y="49"/>
                    </a:lnTo>
                    <a:lnTo>
                      <a:pt x="137" y="51"/>
                    </a:lnTo>
                    <a:lnTo>
                      <a:pt x="138" y="53"/>
                    </a:lnTo>
                    <a:lnTo>
                      <a:pt x="138" y="56"/>
                    </a:lnTo>
                    <a:lnTo>
                      <a:pt x="138" y="58"/>
                    </a:lnTo>
                    <a:lnTo>
                      <a:pt x="139" y="60"/>
                    </a:lnTo>
                    <a:lnTo>
                      <a:pt x="139" y="62"/>
                    </a:lnTo>
                    <a:lnTo>
                      <a:pt x="138" y="65"/>
                    </a:lnTo>
                    <a:lnTo>
                      <a:pt x="138" y="68"/>
                    </a:lnTo>
                    <a:lnTo>
                      <a:pt x="137" y="70"/>
                    </a:lnTo>
                    <a:lnTo>
                      <a:pt x="136" y="73"/>
                    </a:lnTo>
                    <a:lnTo>
                      <a:pt x="135" y="75"/>
                    </a:lnTo>
                    <a:lnTo>
                      <a:pt x="135" y="77"/>
                    </a:lnTo>
                    <a:lnTo>
                      <a:pt x="136" y="81"/>
                    </a:lnTo>
                    <a:lnTo>
                      <a:pt x="135" y="83"/>
                    </a:lnTo>
                    <a:lnTo>
                      <a:pt x="134" y="85"/>
                    </a:lnTo>
                    <a:lnTo>
                      <a:pt x="133" y="88"/>
                    </a:lnTo>
                    <a:lnTo>
                      <a:pt x="132" y="90"/>
                    </a:lnTo>
                    <a:lnTo>
                      <a:pt x="130" y="91"/>
                    </a:lnTo>
                    <a:lnTo>
                      <a:pt x="128" y="92"/>
                    </a:lnTo>
                    <a:lnTo>
                      <a:pt x="125" y="91"/>
                    </a:lnTo>
                    <a:lnTo>
                      <a:pt x="123" y="92"/>
                    </a:lnTo>
                    <a:lnTo>
                      <a:pt x="121" y="93"/>
                    </a:lnTo>
                    <a:lnTo>
                      <a:pt x="120" y="94"/>
                    </a:lnTo>
                    <a:lnTo>
                      <a:pt x="119" y="96"/>
                    </a:lnTo>
                    <a:lnTo>
                      <a:pt x="120" y="98"/>
                    </a:lnTo>
                    <a:lnTo>
                      <a:pt x="121" y="101"/>
                    </a:lnTo>
                    <a:lnTo>
                      <a:pt x="122" y="103"/>
                    </a:lnTo>
                    <a:lnTo>
                      <a:pt x="121" y="105"/>
                    </a:lnTo>
                    <a:lnTo>
                      <a:pt x="120" y="107"/>
                    </a:lnTo>
                    <a:lnTo>
                      <a:pt x="118" y="109"/>
                    </a:lnTo>
                    <a:lnTo>
                      <a:pt x="116" y="109"/>
                    </a:lnTo>
                    <a:lnTo>
                      <a:pt x="113" y="109"/>
                    </a:lnTo>
                    <a:lnTo>
                      <a:pt x="111" y="110"/>
                    </a:lnTo>
                    <a:lnTo>
                      <a:pt x="110" y="112"/>
                    </a:lnTo>
                    <a:lnTo>
                      <a:pt x="108" y="114"/>
                    </a:lnTo>
                    <a:lnTo>
                      <a:pt x="106" y="116"/>
                    </a:lnTo>
                    <a:lnTo>
                      <a:pt x="105" y="117"/>
                    </a:lnTo>
                    <a:lnTo>
                      <a:pt x="103" y="118"/>
                    </a:lnTo>
                    <a:lnTo>
                      <a:pt x="101" y="120"/>
                    </a:lnTo>
                    <a:lnTo>
                      <a:pt x="101" y="123"/>
                    </a:lnTo>
                    <a:lnTo>
                      <a:pt x="100" y="125"/>
                    </a:lnTo>
                    <a:lnTo>
                      <a:pt x="101" y="127"/>
                    </a:lnTo>
                    <a:lnTo>
                      <a:pt x="101" y="130"/>
                    </a:lnTo>
                    <a:lnTo>
                      <a:pt x="101" y="132"/>
                    </a:lnTo>
                    <a:lnTo>
                      <a:pt x="102" y="134"/>
                    </a:lnTo>
                    <a:lnTo>
                      <a:pt x="103" y="136"/>
                    </a:lnTo>
                    <a:lnTo>
                      <a:pt x="104" y="138"/>
                    </a:lnTo>
                    <a:lnTo>
                      <a:pt x="103" y="140"/>
                    </a:lnTo>
                    <a:lnTo>
                      <a:pt x="102" y="142"/>
                    </a:lnTo>
                    <a:lnTo>
                      <a:pt x="100" y="143"/>
                    </a:lnTo>
                    <a:lnTo>
                      <a:pt x="98" y="143"/>
                    </a:lnTo>
                    <a:lnTo>
                      <a:pt x="95" y="144"/>
                    </a:lnTo>
                    <a:lnTo>
                      <a:pt x="93" y="144"/>
                    </a:lnTo>
                    <a:lnTo>
                      <a:pt x="91" y="145"/>
                    </a:lnTo>
                    <a:lnTo>
                      <a:pt x="89" y="146"/>
                    </a:lnTo>
                    <a:lnTo>
                      <a:pt x="87" y="146"/>
                    </a:lnTo>
                    <a:lnTo>
                      <a:pt x="85" y="145"/>
                    </a:lnTo>
                    <a:lnTo>
                      <a:pt x="83" y="143"/>
                    </a:lnTo>
                    <a:lnTo>
                      <a:pt x="81" y="142"/>
                    </a:lnTo>
                    <a:lnTo>
                      <a:pt x="79" y="142"/>
                    </a:lnTo>
                    <a:lnTo>
                      <a:pt x="76" y="143"/>
                    </a:lnTo>
                    <a:lnTo>
                      <a:pt x="76" y="141"/>
                    </a:lnTo>
                    <a:lnTo>
                      <a:pt x="77" y="138"/>
                    </a:lnTo>
                    <a:lnTo>
                      <a:pt x="76" y="136"/>
                    </a:lnTo>
                    <a:lnTo>
                      <a:pt x="76" y="134"/>
                    </a:lnTo>
                    <a:lnTo>
                      <a:pt x="74" y="133"/>
                    </a:lnTo>
                    <a:lnTo>
                      <a:pt x="72" y="131"/>
                    </a:lnTo>
                    <a:lnTo>
                      <a:pt x="70" y="130"/>
                    </a:lnTo>
                    <a:lnTo>
                      <a:pt x="69" y="131"/>
                    </a:lnTo>
                    <a:lnTo>
                      <a:pt x="67" y="132"/>
                    </a:lnTo>
                    <a:lnTo>
                      <a:pt x="66" y="134"/>
                    </a:lnTo>
                    <a:lnTo>
                      <a:pt x="65" y="136"/>
                    </a:lnTo>
                    <a:lnTo>
                      <a:pt x="64" y="138"/>
                    </a:lnTo>
                    <a:lnTo>
                      <a:pt x="63" y="140"/>
                    </a:lnTo>
                    <a:lnTo>
                      <a:pt x="63" y="143"/>
                    </a:lnTo>
                    <a:lnTo>
                      <a:pt x="62" y="144"/>
                    </a:lnTo>
                    <a:lnTo>
                      <a:pt x="60" y="144"/>
                    </a:lnTo>
                    <a:lnTo>
                      <a:pt x="59" y="141"/>
                    </a:lnTo>
                    <a:lnTo>
                      <a:pt x="58" y="140"/>
                    </a:lnTo>
                    <a:lnTo>
                      <a:pt x="58" y="137"/>
                    </a:lnTo>
                    <a:lnTo>
                      <a:pt x="57" y="135"/>
                    </a:lnTo>
                    <a:lnTo>
                      <a:pt x="57" y="133"/>
                    </a:lnTo>
                    <a:lnTo>
                      <a:pt x="57" y="131"/>
                    </a:lnTo>
                    <a:lnTo>
                      <a:pt x="56" y="127"/>
                    </a:lnTo>
                    <a:lnTo>
                      <a:pt x="56" y="125"/>
                    </a:lnTo>
                    <a:lnTo>
                      <a:pt x="56" y="123"/>
                    </a:lnTo>
                    <a:lnTo>
                      <a:pt x="54" y="122"/>
                    </a:lnTo>
                    <a:lnTo>
                      <a:pt x="54" y="120"/>
                    </a:lnTo>
                    <a:lnTo>
                      <a:pt x="53" y="117"/>
                    </a:lnTo>
                    <a:lnTo>
                      <a:pt x="53" y="115"/>
                    </a:lnTo>
                    <a:lnTo>
                      <a:pt x="52" y="113"/>
                    </a:lnTo>
                    <a:lnTo>
                      <a:pt x="52" y="109"/>
                    </a:lnTo>
                    <a:lnTo>
                      <a:pt x="51" y="106"/>
                    </a:lnTo>
                    <a:lnTo>
                      <a:pt x="50" y="103"/>
                    </a:lnTo>
                    <a:lnTo>
                      <a:pt x="50" y="101"/>
                    </a:lnTo>
                    <a:lnTo>
                      <a:pt x="49" y="99"/>
                    </a:lnTo>
                    <a:lnTo>
                      <a:pt x="48" y="96"/>
                    </a:lnTo>
                    <a:lnTo>
                      <a:pt x="48" y="94"/>
                    </a:lnTo>
                    <a:lnTo>
                      <a:pt x="47" y="92"/>
                    </a:lnTo>
                    <a:lnTo>
                      <a:pt x="47" y="90"/>
                    </a:lnTo>
                    <a:lnTo>
                      <a:pt x="46" y="87"/>
                    </a:lnTo>
                    <a:lnTo>
                      <a:pt x="45" y="85"/>
                    </a:lnTo>
                    <a:lnTo>
                      <a:pt x="43" y="83"/>
                    </a:lnTo>
                    <a:lnTo>
                      <a:pt x="41" y="82"/>
                    </a:lnTo>
                    <a:lnTo>
                      <a:pt x="40" y="81"/>
                    </a:lnTo>
                    <a:lnTo>
                      <a:pt x="38" y="78"/>
                    </a:lnTo>
                    <a:lnTo>
                      <a:pt x="37" y="76"/>
                    </a:lnTo>
                    <a:lnTo>
                      <a:pt x="35" y="75"/>
                    </a:lnTo>
                    <a:lnTo>
                      <a:pt x="35" y="73"/>
                    </a:lnTo>
                    <a:lnTo>
                      <a:pt x="35" y="71"/>
                    </a:lnTo>
                    <a:lnTo>
                      <a:pt x="35" y="69"/>
                    </a:lnTo>
                    <a:lnTo>
                      <a:pt x="34" y="67"/>
                    </a:lnTo>
                    <a:lnTo>
                      <a:pt x="33" y="65"/>
                    </a:lnTo>
                    <a:lnTo>
                      <a:pt x="33" y="62"/>
                    </a:lnTo>
                    <a:lnTo>
                      <a:pt x="32" y="64"/>
                    </a:lnTo>
                    <a:lnTo>
                      <a:pt x="30" y="65"/>
                    </a:lnTo>
                    <a:lnTo>
                      <a:pt x="27" y="65"/>
                    </a:lnTo>
                    <a:lnTo>
                      <a:pt x="27" y="62"/>
                    </a:lnTo>
                    <a:lnTo>
                      <a:pt x="26" y="59"/>
                    </a:lnTo>
                    <a:lnTo>
                      <a:pt x="27" y="56"/>
                    </a:lnTo>
                    <a:lnTo>
                      <a:pt x="27" y="53"/>
                    </a:lnTo>
                    <a:lnTo>
                      <a:pt x="24" y="53"/>
                    </a:lnTo>
                    <a:lnTo>
                      <a:pt x="22" y="52"/>
                    </a:lnTo>
                    <a:lnTo>
                      <a:pt x="20" y="50"/>
                    </a:lnTo>
                    <a:lnTo>
                      <a:pt x="18" y="49"/>
                    </a:lnTo>
                    <a:lnTo>
                      <a:pt x="17" y="48"/>
                    </a:lnTo>
                    <a:lnTo>
                      <a:pt x="18" y="46"/>
                    </a:lnTo>
                    <a:lnTo>
                      <a:pt x="18" y="43"/>
                    </a:lnTo>
                    <a:lnTo>
                      <a:pt x="17" y="42"/>
                    </a:lnTo>
                    <a:lnTo>
                      <a:pt x="15" y="43"/>
                    </a:lnTo>
                    <a:lnTo>
                      <a:pt x="13" y="43"/>
                    </a:lnTo>
                    <a:lnTo>
                      <a:pt x="11" y="42"/>
                    </a:lnTo>
                    <a:lnTo>
                      <a:pt x="9" y="41"/>
                    </a:lnTo>
                    <a:lnTo>
                      <a:pt x="7" y="40"/>
                    </a:lnTo>
                    <a:lnTo>
                      <a:pt x="7" y="37"/>
                    </a:lnTo>
                    <a:lnTo>
                      <a:pt x="5" y="35"/>
                    </a:lnTo>
                    <a:lnTo>
                      <a:pt x="4" y="33"/>
                    </a:lnTo>
                    <a:lnTo>
                      <a:pt x="4" y="31"/>
                    </a:lnTo>
                    <a:lnTo>
                      <a:pt x="2" y="30"/>
                    </a:lnTo>
                    <a:lnTo>
                      <a:pt x="0" y="29"/>
                    </a:lnTo>
                    <a:lnTo>
                      <a:pt x="0" y="27"/>
                    </a:lnTo>
                    <a:lnTo>
                      <a:pt x="1" y="25"/>
                    </a:lnTo>
                    <a:close/>
                  </a:path>
                </a:pathLst>
              </a:custGeom>
              <a:solidFill>
                <a:srgbClr val="DC3F8E"/>
              </a:solidFill>
              <a:ln w="19050">
                <a:solidFill>
                  <a:srgbClr val="000000"/>
                </a:solidFill>
                <a:prstDash val="solid"/>
                <a:round/>
                <a:headEnd/>
                <a:tailEnd/>
              </a:ln>
            </p:spPr>
            <p:txBody>
              <a:bodyPr/>
              <a:lstStyle/>
              <a:p>
                <a:endParaRPr lang="en-GB"/>
              </a:p>
            </p:txBody>
          </p:sp>
          <p:sp>
            <p:nvSpPr>
              <p:cNvPr id="20" name="Freeform 1682">
                <a:extLst>
                  <a:ext uri="{FF2B5EF4-FFF2-40B4-BE49-F238E27FC236}">
                    <a16:creationId xmlns:a16="http://schemas.microsoft.com/office/drawing/2014/main" id="{144E1097-7008-4548-B88E-78C33D0BD251}"/>
                  </a:ext>
                </a:extLst>
              </p:cNvPr>
              <p:cNvSpPr>
                <a:spLocks/>
              </p:cNvSpPr>
              <p:nvPr/>
            </p:nvSpPr>
            <p:spPr bwMode="auto">
              <a:xfrm>
                <a:off x="209" y="255"/>
                <a:ext cx="98" cy="129"/>
              </a:xfrm>
              <a:custGeom>
                <a:avLst/>
                <a:gdLst>
                  <a:gd name="T0" fmla="*/ 8 w 98"/>
                  <a:gd name="T1" fmla="*/ 96 h 129"/>
                  <a:gd name="T2" fmla="*/ 8 w 98"/>
                  <a:gd name="T3" fmla="*/ 89 h 129"/>
                  <a:gd name="T4" fmla="*/ 8 w 98"/>
                  <a:gd name="T5" fmla="*/ 81 h 129"/>
                  <a:gd name="T6" fmla="*/ 12 w 98"/>
                  <a:gd name="T7" fmla="*/ 76 h 129"/>
                  <a:gd name="T8" fmla="*/ 18 w 98"/>
                  <a:gd name="T9" fmla="*/ 73 h 129"/>
                  <a:gd name="T10" fmla="*/ 26 w 98"/>
                  <a:gd name="T11" fmla="*/ 73 h 129"/>
                  <a:gd name="T12" fmla="*/ 24 w 98"/>
                  <a:gd name="T13" fmla="*/ 66 h 129"/>
                  <a:gd name="T14" fmla="*/ 23 w 98"/>
                  <a:gd name="T15" fmla="*/ 59 h 129"/>
                  <a:gd name="T16" fmla="*/ 22 w 98"/>
                  <a:gd name="T17" fmla="*/ 52 h 129"/>
                  <a:gd name="T18" fmla="*/ 20 w 98"/>
                  <a:gd name="T19" fmla="*/ 46 h 129"/>
                  <a:gd name="T20" fmla="*/ 18 w 98"/>
                  <a:gd name="T21" fmla="*/ 36 h 129"/>
                  <a:gd name="T22" fmla="*/ 15 w 98"/>
                  <a:gd name="T23" fmla="*/ 31 h 129"/>
                  <a:gd name="T24" fmla="*/ 20 w 98"/>
                  <a:gd name="T25" fmla="*/ 25 h 129"/>
                  <a:gd name="T26" fmla="*/ 17 w 98"/>
                  <a:gd name="T27" fmla="*/ 19 h 129"/>
                  <a:gd name="T28" fmla="*/ 18 w 98"/>
                  <a:gd name="T29" fmla="*/ 11 h 129"/>
                  <a:gd name="T30" fmla="*/ 23 w 98"/>
                  <a:gd name="T31" fmla="*/ 5 h 129"/>
                  <a:gd name="T32" fmla="*/ 28 w 98"/>
                  <a:gd name="T33" fmla="*/ 0 h 129"/>
                  <a:gd name="T34" fmla="*/ 34 w 98"/>
                  <a:gd name="T35" fmla="*/ 0 h 129"/>
                  <a:gd name="T36" fmla="*/ 41 w 98"/>
                  <a:gd name="T37" fmla="*/ 2 h 129"/>
                  <a:gd name="T38" fmla="*/ 47 w 98"/>
                  <a:gd name="T39" fmla="*/ 3 h 129"/>
                  <a:gd name="T40" fmla="*/ 48 w 98"/>
                  <a:gd name="T41" fmla="*/ 8 h 129"/>
                  <a:gd name="T42" fmla="*/ 51 w 98"/>
                  <a:gd name="T43" fmla="*/ 13 h 129"/>
                  <a:gd name="T44" fmla="*/ 55 w 98"/>
                  <a:gd name="T45" fmla="*/ 19 h 129"/>
                  <a:gd name="T46" fmla="*/ 61 w 98"/>
                  <a:gd name="T47" fmla="*/ 21 h 129"/>
                  <a:gd name="T48" fmla="*/ 64 w 98"/>
                  <a:gd name="T49" fmla="*/ 24 h 129"/>
                  <a:gd name="T50" fmla="*/ 66 w 98"/>
                  <a:gd name="T51" fmla="*/ 28 h 129"/>
                  <a:gd name="T52" fmla="*/ 73 w 98"/>
                  <a:gd name="T53" fmla="*/ 31 h 129"/>
                  <a:gd name="T54" fmla="*/ 73 w 98"/>
                  <a:gd name="T55" fmla="*/ 40 h 129"/>
                  <a:gd name="T56" fmla="*/ 78 w 98"/>
                  <a:gd name="T57" fmla="*/ 42 h 129"/>
                  <a:gd name="T58" fmla="*/ 80 w 98"/>
                  <a:gd name="T59" fmla="*/ 45 h 129"/>
                  <a:gd name="T60" fmla="*/ 81 w 98"/>
                  <a:gd name="T61" fmla="*/ 51 h 129"/>
                  <a:gd name="T62" fmla="*/ 84 w 98"/>
                  <a:gd name="T63" fmla="*/ 56 h 129"/>
                  <a:gd name="T64" fmla="*/ 89 w 98"/>
                  <a:gd name="T65" fmla="*/ 61 h 129"/>
                  <a:gd name="T66" fmla="*/ 93 w 98"/>
                  <a:gd name="T67" fmla="*/ 68 h 129"/>
                  <a:gd name="T68" fmla="*/ 94 w 98"/>
                  <a:gd name="T69" fmla="*/ 74 h 129"/>
                  <a:gd name="T70" fmla="*/ 96 w 98"/>
                  <a:gd name="T71" fmla="*/ 81 h 129"/>
                  <a:gd name="T72" fmla="*/ 95 w 98"/>
                  <a:gd name="T73" fmla="*/ 87 h 129"/>
                  <a:gd name="T74" fmla="*/ 88 w 98"/>
                  <a:gd name="T75" fmla="*/ 85 h 129"/>
                  <a:gd name="T76" fmla="*/ 84 w 98"/>
                  <a:gd name="T77" fmla="*/ 80 h 129"/>
                  <a:gd name="T78" fmla="*/ 78 w 98"/>
                  <a:gd name="T79" fmla="*/ 80 h 129"/>
                  <a:gd name="T80" fmla="*/ 72 w 98"/>
                  <a:gd name="T81" fmla="*/ 81 h 129"/>
                  <a:gd name="T82" fmla="*/ 67 w 98"/>
                  <a:gd name="T83" fmla="*/ 85 h 129"/>
                  <a:gd name="T84" fmla="*/ 68 w 98"/>
                  <a:gd name="T85" fmla="*/ 91 h 129"/>
                  <a:gd name="T86" fmla="*/ 63 w 98"/>
                  <a:gd name="T87" fmla="*/ 96 h 129"/>
                  <a:gd name="T88" fmla="*/ 56 w 98"/>
                  <a:gd name="T89" fmla="*/ 98 h 129"/>
                  <a:gd name="T90" fmla="*/ 49 w 98"/>
                  <a:gd name="T91" fmla="*/ 98 h 129"/>
                  <a:gd name="T92" fmla="*/ 47 w 98"/>
                  <a:gd name="T93" fmla="*/ 103 h 129"/>
                  <a:gd name="T94" fmla="*/ 45 w 98"/>
                  <a:gd name="T95" fmla="*/ 108 h 129"/>
                  <a:gd name="T96" fmla="*/ 43 w 98"/>
                  <a:gd name="T97" fmla="*/ 114 h 129"/>
                  <a:gd name="T98" fmla="*/ 41 w 98"/>
                  <a:gd name="T99" fmla="*/ 117 h 129"/>
                  <a:gd name="T100" fmla="*/ 34 w 98"/>
                  <a:gd name="T101" fmla="*/ 122 h 129"/>
                  <a:gd name="T102" fmla="*/ 28 w 98"/>
                  <a:gd name="T103" fmla="*/ 126 h 129"/>
                  <a:gd name="T104" fmla="*/ 21 w 98"/>
                  <a:gd name="T105" fmla="*/ 126 h 129"/>
                  <a:gd name="T106" fmla="*/ 18 w 98"/>
                  <a:gd name="T107" fmla="*/ 120 h 129"/>
                  <a:gd name="T108" fmla="*/ 12 w 98"/>
                  <a:gd name="T109" fmla="*/ 117 h 129"/>
                  <a:gd name="T110" fmla="*/ 5 w 98"/>
                  <a:gd name="T111" fmla="*/ 116 h 129"/>
                  <a:gd name="T112" fmla="*/ 3 w 98"/>
                  <a:gd name="T113" fmla="*/ 108 h 129"/>
                  <a:gd name="T114" fmla="*/ 1 w 98"/>
                  <a:gd name="T115" fmla="*/ 10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 h="129">
                    <a:moveTo>
                      <a:pt x="3" y="97"/>
                    </a:moveTo>
                    <a:lnTo>
                      <a:pt x="6" y="96"/>
                    </a:lnTo>
                    <a:lnTo>
                      <a:pt x="8" y="96"/>
                    </a:lnTo>
                    <a:lnTo>
                      <a:pt x="10" y="94"/>
                    </a:lnTo>
                    <a:lnTo>
                      <a:pt x="10" y="91"/>
                    </a:lnTo>
                    <a:lnTo>
                      <a:pt x="8" y="89"/>
                    </a:lnTo>
                    <a:lnTo>
                      <a:pt x="10" y="88"/>
                    </a:lnTo>
                    <a:lnTo>
                      <a:pt x="10" y="86"/>
                    </a:lnTo>
                    <a:lnTo>
                      <a:pt x="8" y="81"/>
                    </a:lnTo>
                    <a:lnTo>
                      <a:pt x="10" y="79"/>
                    </a:lnTo>
                    <a:lnTo>
                      <a:pt x="10" y="77"/>
                    </a:lnTo>
                    <a:lnTo>
                      <a:pt x="12" y="76"/>
                    </a:lnTo>
                    <a:lnTo>
                      <a:pt x="15" y="75"/>
                    </a:lnTo>
                    <a:lnTo>
                      <a:pt x="16" y="75"/>
                    </a:lnTo>
                    <a:lnTo>
                      <a:pt x="18" y="73"/>
                    </a:lnTo>
                    <a:lnTo>
                      <a:pt x="20" y="72"/>
                    </a:lnTo>
                    <a:lnTo>
                      <a:pt x="21" y="74"/>
                    </a:lnTo>
                    <a:lnTo>
                      <a:pt x="26" y="73"/>
                    </a:lnTo>
                    <a:lnTo>
                      <a:pt x="26" y="71"/>
                    </a:lnTo>
                    <a:lnTo>
                      <a:pt x="25" y="68"/>
                    </a:lnTo>
                    <a:lnTo>
                      <a:pt x="24" y="66"/>
                    </a:lnTo>
                    <a:lnTo>
                      <a:pt x="23" y="64"/>
                    </a:lnTo>
                    <a:lnTo>
                      <a:pt x="22" y="61"/>
                    </a:lnTo>
                    <a:lnTo>
                      <a:pt x="23" y="59"/>
                    </a:lnTo>
                    <a:lnTo>
                      <a:pt x="23" y="57"/>
                    </a:lnTo>
                    <a:lnTo>
                      <a:pt x="23" y="54"/>
                    </a:lnTo>
                    <a:lnTo>
                      <a:pt x="22" y="52"/>
                    </a:lnTo>
                    <a:lnTo>
                      <a:pt x="22" y="50"/>
                    </a:lnTo>
                    <a:lnTo>
                      <a:pt x="21" y="48"/>
                    </a:lnTo>
                    <a:lnTo>
                      <a:pt x="20" y="46"/>
                    </a:lnTo>
                    <a:lnTo>
                      <a:pt x="20" y="43"/>
                    </a:lnTo>
                    <a:lnTo>
                      <a:pt x="19" y="41"/>
                    </a:lnTo>
                    <a:lnTo>
                      <a:pt x="18" y="36"/>
                    </a:lnTo>
                    <a:lnTo>
                      <a:pt x="18" y="35"/>
                    </a:lnTo>
                    <a:lnTo>
                      <a:pt x="16" y="33"/>
                    </a:lnTo>
                    <a:lnTo>
                      <a:pt x="15" y="31"/>
                    </a:lnTo>
                    <a:lnTo>
                      <a:pt x="17" y="29"/>
                    </a:lnTo>
                    <a:lnTo>
                      <a:pt x="18" y="27"/>
                    </a:lnTo>
                    <a:lnTo>
                      <a:pt x="20" y="25"/>
                    </a:lnTo>
                    <a:lnTo>
                      <a:pt x="20" y="23"/>
                    </a:lnTo>
                    <a:lnTo>
                      <a:pt x="18" y="21"/>
                    </a:lnTo>
                    <a:lnTo>
                      <a:pt x="17" y="19"/>
                    </a:lnTo>
                    <a:lnTo>
                      <a:pt x="16" y="16"/>
                    </a:lnTo>
                    <a:lnTo>
                      <a:pt x="16" y="13"/>
                    </a:lnTo>
                    <a:lnTo>
                      <a:pt x="18" y="11"/>
                    </a:lnTo>
                    <a:lnTo>
                      <a:pt x="20" y="8"/>
                    </a:lnTo>
                    <a:lnTo>
                      <a:pt x="22" y="6"/>
                    </a:lnTo>
                    <a:lnTo>
                      <a:pt x="23" y="5"/>
                    </a:lnTo>
                    <a:lnTo>
                      <a:pt x="24" y="3"/>
                    </a:lnTo>
                    <a:lnTo>
                      <a:pt x="26" y="1"/>
                    </a:lnTo>
                    <a:lnTo>
                      <a:pt x="28" y="0"/>
                    </a:lnTo>
                    <a:lnTo>
                      <a:pt x="30" y="0"/>
                    </a:lnTo>
                    <a:lnTo>
                      <a:pt x="32" y="0"/>
                    </a:lnTo>
                    <a:lnTo>
                      <a:pt x="34" y="0"/>
                    </a:lnTo>
                    <a:lnTo>
                      <a:pt x="36" y="0"/>
                    </a:lnTo>
                    <a:lnTo>
                      <a:pt x="39" y="1"/>
                    </a:lnTo>
                    <a:lnTo>
                      <a:pt x="41" y="2"/>
                    </a:lnTo>
                    <a:lnTo>
                      <a:pt x="43" y="3"/>
                    </a:lnTo>
                    <a:lnTo>
                      <a:pt x="45" y="3"/>
                    </a:lnTo>
                    <a:lnTo>
                      <a:pt x="47" y="3"/>
                    </a:lnTo>
                    <a:lnTo>
                      <a:pt x="46" y="5"/>
                    </a:lnTo>
                    <a:lnTo>
                      <a:pt x="46" y="7"/>
                    </a:lnTo>
                    <a:lnTo>
                      <a:pt x="48" y="8"/>
                    </a:lnTo>
                    <a:lnTo>
                      <a:pt x="50" y="9"/>
                    </a:lnTo>
                    <a:lnTo>
                      <a:pt x="50" y="11"/>
                    </a:lnTo>
                    <a:lnTo>
                      <a:pt x="51" y="13"/>
                    </a:lnTo>
                    <a:lnTo>
                      <a:pt x="53" y="15"/>
                    </a:lnTo>
                    <a:lnTo>
                      <a:pt x="53" y="18"/>
                    </a:lnTo>
                    <a:lnTo>
                      <a:pt x="55" y="19"/>
                    </a:lnTo>
                    <a:lnTo>
                      <a:pt x="57" y="20"/>
                    </a:lnTo>
                    <a:lnTo>
                      <a:pt x="59" y="21"/>
                    </a:lnTo>
                    <a:lnTo>
                      <a:pt x="61" y="21"/>
                    </a:lnTo>
                    <a:lnTo>
                      <a:pt x="63" y="20"/>
                    </a:lnTo>
                    <a:lnTo>
                      <a:pt x="64" y="21"/>
                    </a:lnTo>
                    <a:lnTo>
                      <a:pt x="64" y="24"/>
                    </a:lnTo>
                    <a:lnTo>
                      <a:pt x="63" y="26"/>
                    </a:lnTo>
                    <a:lnTo>
                      <a:pt x="64" y="27"/>
                    </a:lnTo>
                    <a:lnTo>
                      <a:pt x="66" y="28"/>
                    </a:lnTo>
                    <a:lnTo>
                      <a:pt x="68" y="30"/>
                    </a:lnTo>
                    <a:lnTo>
                      <a:pt x="70" y="31"/>
                    </a:lnTo>
                    <a:lnTo>
                      <a:pt x="73" y="31"/>
                    </a:lnTo>
                    <a:lnTo>
                      <a:pt x="73" y="34"/>
                    </a:lnTo>
                    <a:lnTo>
                      <a:pt x="72" y="37"/>
                    </a:lnTo>
                    <a:lnTo>
                      <a:pt x="73" y="40"/>
                    </a:lnTo>
                    <a:lnTo>
                      <a:pt x="73" y="43"/>
                    </a:lnTo>
                    <a:lnTo>
                      <a:pt x="76" y="43"/>
                    </a:lnTo>
                    <a:lnTo>
                      <a:pt x="78" y="42"/>
                    </a:lnTo>
                    <a:lnTo>
                      <a:pt x="79" y="40"/>
                    </a:lnTo>
                    <a:lnTo>
                      <a:pt x="79" y="43"/>
                    </a:lnTo>
                    <a:lnTo>
                      <a:pt x="80" y="45"/>
                    </a:lnTo>
                    <a:lnTo>
                      <a:pt x="81" y="47"/>
                    </a:lnTo>
                    <a:lnTo>
                      <a:pt x="81" y="49"/>
                    </a:lnTo>
                    <a:lnTo>
                      <a:pt x="81" y="51"/>
                    </a:lnTo>
                    <a:lnTo>
                      <a:pt x="81" y="53"/>
                    </a:lnTo>
                    <a:lnTo>
                      <a:pt x="83" y="54"/>
                    </a:lnTo>
                    <a:lnTo>
                      <a:pt x="84" y="56"/>
                    </a:lnTo>
                    <a:lnTo>
                      <a:pt x="86" y="59"/>
                    </a:lnTo>
                    <a:lnTo>
                      <a:pt x="87" y="60"/>
                    </a:lnTo>
                    <a:lnTo>
                      <a:pt x="89" y="61"/>
                    </a:lnTo>
                    <a:lnTo>
                      <a:pt x="91" y="63"/>
                    </a:lnTo>
                    <a:lnTo>
                      <a:pt x="92" y="65"/>
                    </a:lnTo>
                    <a:lnTo>
                      <a:pt x="93" y="68"/>
                    </a:lnTo>
                    <a:lnTo>
                      <a:pt x="93" y="70"/>
                    </a:lnTo>
                    <a:lnTo>
                      <a:pt x="94" y="72"/>
                    </a:lnTo>
                    <a:lnTo>
                      <a:pt x="94" y="74"/>
                    </a:lnTo>
                    <a:lnTo>
                      <a:pt x="95" y="77"/>
                    </a:lnTo>
                    <a:lnTo>
                      <a:pt x="96" y="79"/>
                    </a:lnTo>
                    <a:lnTo>
                      <a:pt x="96" y="81"/>
                    </a:lnTo>
                    <a:lnTo>
                      <a:pt x="97" y="84"/>
                    </a:lnTo>
                    <a:lnTo>
                      <a:pt x="98" y="87"/>
                    </a:lnTo>
                    <a:lnTo>
                      <a:pt x="95" y="87"/>
                    </a:lnTo>
                    <a:lnTo>
                      <a:pt x="93" y="84"/>
                    </a:lnTo>
                    <a:lnTo>
                      <a:pt x="89" y="83"/>
                    </a:lnTo>
                    <a:lnTo>
                      <a:pt x="88" y="85"/>
                    </a:lnTo>
                    <a:lnTo>
                      <a:pt x="86" y="84"/>
                    </a:lnTo>
                    <a:lnTo>
                      <a:pt x="84" y="82"/>
                    </a:lnTo>
                    <a:lnTo>
                      <a:pt x="84" y="80"/>
                    </a:lnTo>
                    <a:lnTo>
                      <a:pt x="82" y="79"/>
                    </a:lnTo>
                    <a:lnTo>
                      <a:pt x="79" y="79"/>
                    </a:lnTo>
                    <a:lnTo>
                      <a:pt x="78" y="80"/>
                    </a:lnTo>
                    <a:lnTo>
                      <a:pt x="75" y="79"/>
                    </a:lnTo>
                    <a:lnTo>
                      <a:pt x="73" y="79"/>
                    </a:lnTo>
                    <a:lnTo>
                      <a:pt x="72" y="81"/>
                    </a:lnTo>
                    <a:lnTo>
                      <a:pt x="71" y="84"/>
                    </a:lnTo>
                    <a:lnTo>
                      <a:pt x="69" y="84"/>
                    </a:lnTo>
                    <a:lnTo>
                      <a:pt x="67" y="85"/>
                    </a:lnTo>
                    <a:lnTo>
                      <a:pt x="66" y="87"/>
                    </a:lnTo>
                    <a:lnTo>
                      <a:pt x="67" y="89"/>
                    </a:lnTo>
                    <a:lnTo>
                      <a:pt x="68" y="91"/>
                    </a:lnTo>
                    <a:lnTo>
                      <a:pt x="66" y="93"/>
                    </a:lnTo>
                    <a:lnTo>
                      <a:pt x="65" y="95"/>
                    </a:lnTo>
                    <a:lnTo>
                      <a:pt x="63" y="96"/>
                    </a:lnTo>
                    <a:lnTo>
                      <a:pt x="61" y="97"/>
                    </a:lnTo>
                    <a:lnTo>
                      <a:pt x="59" y="98"/>
                    </a:lnTo>
                    <a:lnTo>
                      <a:pt x="56" y="98"/>
                    </a:lnTo>
                    <a:lnTo>
                      <a:pt x="54" y="96"/>
                    </a:lnTo>
                    <a:lnTo>
                      <a:pt x="52" y="97"/>
                    </a:lnTo>
                    <a:lnTo>
                      <a:pt x="49" y="98"/>
                    </a:lnTo>
                    <a:lnTo>
                      <a:pt x="49" y="99"/>
                    </a:lnTo>
                    <a:lnTo>
                      <a:pt x="47" y="101"/>
                    </a:lnTo>
                    <a:lnTo>
                      <a:pt x="47" y="103"/>
                    </a:lnTo>
                    <a:lnTo>
                      <a:pt x="48" y="105"/>
                    </a:lnTo>
                    <a:lnTo>
                      <a:pt x="47" y="107"/>
                    </a:lnTo>
                    <a:lnTo>
                      <a:pt x="45" y="108"/>
                    </a:lnTo>
                    <a:lnTo>
                      <a:pt x="44" y="110"/>
                    </a:lnTo>
                    <a:lnTo>
                      <a:pt x="44" y="112"/>
                    </a:lnTo>
                    <a:lnTo>
                      <a:pt x="43" y="114"/>
                    </a:lnTo>
                    <a:lnTo>
                      <a:pt x="41" y="116"/>
                    </a:lnTo>
                    <a:lnTo>
                      <a:pt x="39" y="116"/>
                    </a:lnTo>
                    <a:lnTo>
                      <a:pt x="41" y="117"/>
                    </a:lnTo>
                    <a:lnTo>
                      <a:pt x="39" y="119"/>
                    </a:lnTo>
                    <a:lnTo>
                      <a:pt x="37" y="120"/>
                    </a:lnTo>
                    <a:lnTo>
                      <a:pt x="34" y="122"/>
                    </a:lnTo>
                    <a:lnTo>
                      <a:pt x="32" y="123"/>
                    </a:lnTo>
                    <a:lnTo>
                      <a:pt x="29" y="124"/>
                    </a:lnTo>
                    <a:lnTo>
                      <a:pt x="28" y="126"/>
                    </a:lnTo>
                    <a:lnTo>
                      <a:pt x="27" y="129"/>
                    </a:lnTo>
                    <a:lnTo>
                      <a:pt x="23" y="129"/>
                    </a:lnTo>
                    <a:lnTo>
                      <a:pt x="21" y="126"/>
                    </a:lnTo>
                    <a:lnTo>
                      <a:pt x="20" y="124"/>
                    </a:lnTo>
                    <a:lnTo>
                      <a:pt x="19" y="122"/>
                    </a:lnTo>
                    <a:lnTo>
                      <a:pt x="18" y="120"/>
                    </a:lnTo>
                    <a:lnTo>
                      <a:pt x="16" y="119"/>
                    </a:lnTo>
                    <a:lnTo>
                      <a:pt x="14" y="117"/>
                    </a:lnTo>
                    <a:lnTo>
                      <a:pt x="12" y="117"/>
                    </a:lnTo>
                    <a:lnTo>
                      <a:pt x="10" y="117"/>
                    </a:lnTo>
                    <a:lnTo>
                      <a:pt x="7" y="116"/>
                    </a:lnTo>
                    <a:lnTo>
                      <a:pt x="5" y="116"/>
                    </a:lnTo>
                    <a:lnTo>
                      <a:pt x="3" y="113"/>
                    </a:lnTo>
                    <a:lnTo>
                      <a:pt x="4" y="110"/>
                    </a:lnTo>
                    <a:lnTo>
                      <a:pt x="3" y="108"/>
                    </a:lnTo>
                    <a:lnTo>
                      <a:pt x="3" y="106"/>
                    </a:lnTo>
                    <a:lnTo>
                      <a:pt x="2" y="103"/>
                    </a:lnTo>
                    <a:lnTo>
                      <a:pt x="1" y="101"/>
                    </a:lnTo>
                    <a:lnTo>
                      <a:pt x="0" y="99"/>
                    </a:lnTo>
                    <a:lnTo>
                      <a:pt x="3" y="97"/>
                    </a:lnTo>
                    <a:close/>
                  </a:path>
                </a:pathLst>
              </a:custGeom>
              <a:solidFill>
                <a:srgbClr val="7EA3B2"/>
              </a:solidFill>
              <a:ln w="19050">
                <a:solidFill>
                  <a:srgbClr val="000000"/>
                </a:solidFill>
                <a:prstDash val="solid"/>
                <a:round/>
                <a:headEnd/>
                <a:tailEnd/>
              </a:ln>
            </p:spPr>
            <p:txBody>
              <a:bodyPr/>
              <a:lstStyle/>
              <a:p>
                <a:endParaRPr lang="en-GB"/>
              </a:p>
            </p:txBody>
          </p:sp>
          <p:sp>
            <p:nvSpPr>
              <p:cNvPr id="21" name="Freeform 1683">
                <a:extLst>
                  <a:ext uri="{FF2B5EF4-FFF2-40B4-BE49-F238E27FC236}">
                    <a16:creationId xmlns:a16="http://schemas.microsoft.com/office/drawing/2014/main" id="{B17874B2-463B-408B-9FDA-85576B09FDBF}"/>
                  </a:ext>
                </a:extLst>
              </p:cNvPr>
              <p:cNvSpPr>
                <a:spLocks/>
              </p:cNvSpPr>
              <p:nvPr/>
            </p:nvSpPr>
            <p:spPr bwMode="auto">
              <a:xfrm>
                <a:off x="347" y="165"/>
                <a:ext cx="84" cy="100"/>
              </a:xfrm>
              <a:custGeom>
                <a:avLst/>
                <a:gdLst>
                  <a:gd name="T0" fmla="*/ 26 w 84"/>
                  <a:gd name="T1" fmla="*/ 1 h 100"/>
                  <a:gd name="T2" fmla="*/ 29 w 84"/>
                  <a:gd name="T3" fmla="*/ 0 h 100"/>
                  <a:gd name="T4" fmla="*/ 34 w 84"/>
                  <a:gd name="T5" fmla="*/ 3 h 100"/>
                  <a:gd name="T6" fmla="*/ 40 w 84"/>
                  <a:gd name="T7" fmla="*/ 6 h 100"/>
                  <a:gd name="T8" fmla="*/ 44 w 84"/>
                  <a:gd name="T9" fmla="*/ 7 h 100"/>
                  <a:gd name="T10" fmla="*/ 49 w 84"/>
                  <a:gd name="T11" fmla="*/ 7 h 100"/>
                  <a:gd name="T12" fmla="*/ 52 w 84"/>
                  <a:gd name="T13" fmla="*/ 9 h 100"/>
                  <a:gd name="T14" fmla="*/ 53 w 84"/>
                  <a:gd name="T15" fmla="*/ 11 h 100"/>
                  <a:gd name="T16" fmla="*/ 55 w 84"/>
                  <a:gd name="T17" fmla="*/ 15 h 100"/>
                  <a:gd name="T18" fmla="*/ 56 w 84"/>
                  <a:gd name="T19" fmla="*/ 20 h 100"/>
                  <a:gd name="T20" fmla="*/ 56 w 84"/>
                  <a:gd name="T21" fmla="*/ 23 h 100"/>
                  <a:gd name="T22" fmla="*/ 59 w 84"/>
                  <a:gd name="T23" fmla="*/ 28 h 100"/>
                  <a:gd name="T24" fmla="*/ 64 w 84"/>
                  <a:gd name="T25" fmla="*/ 31 h 100"/>
                  <a:gd name="T26" fmla="*/ 70 w 84"/>
                  <a:gd name="T27" fmla="*/ 32 h 100"/>
                  <a:gd name="T28" fmla="*/ 74 w 84"/>
                  <a:gd name="T29" fmla="*/ 30 h 100"/>
                  <a:gd name="T30" fmla="*/ 76 w 84"/>
                  <a:gd name="T31" fmla="*/ 29 h 100"/>
                  <a:gd name="T32" fmla="*/ 79 w 84"/>
                  <a:gd name="T33" fmla="*/ 28 h 100"/>
                  <a:gd name="T34" fmla="*/ 83 w 84"/>
                  <a:gd name="T35" fmla="*/ 31 h 100"/>
                  <a:gd name="T36" fmla="*/ 82 w 84"/>
                  <a:gd name="T37" fmla="*/ 34 h 100"/>
                  <a:gd name="T38" fmla="*/ 79 w 84"/>
                  <a:gd name="T39" fmla="*/ 38 h 100"/>
                  <a:gd name="T40" fmla="*/ 79 w 84"/>
                  <a:gd name="T41" fmla="*/ 45 h 100"/>
                  <a:gd name="T42" fmla="*/ 75 w 84"/>
                  <a:gd name="T43" fmla="*/ 52 h 100"/>
                  <a:gd name="T44" fmla="*/ 73 w 84"/>
                  <a:gd name="T45" fmla="*/ 57 h 100"/>
                  <a:gd name="T46" fmla="*/ 68 w 84"/>
                  <a:gd name="T47" fmla="*/ 61 h 100"/>
                  <a:gd name="T48" fmla="*/ 62 w 84"/>
                  <a:gd name="T49" fmla="*/ 65 h 100"/>
                  <a:gd name="T50" fmla="*/ 56 w 84"/>
                  <a:gd name="T51" fmla="*/ 68 h 100"/>
                  <a:gd name="T52" fmla="*/ 54 w 84"/>
                  <a:gd name="T53" fmla="*/ 74 h 100"/>
                  <a:gd name="T54" fmla="*/ 52 w 84"/>
                  <a:gd name="T55" fmla="*/ 80 h 100"/>
                  <a:gd name="T56" fmla="*/ 47 w 84"/>
                  <a:gd name="T57" fmla="*/ 81 h 100"/>
                  <a:gd name="T58" fmla="*/ 46 w 84"/>
                  <a:gd name="T59" fmla="*/ 88 h 100"/>
                  <a:gd name="T60" fmla="*/ 45 w 84"/>
                  <a:gd name="T61" fmla="*/ 95 h 100"/>
                  <a:gd name="T62" fmla="*/ 47 w 84"/>
                  <a:gd name="T63" fmla="*/ 100 h 100"/>
                  <a:gd name="T64" fmla="*/ 40 w 84"/>
                  <a:gd name="T65" fmla="*/ 98 h 100"/>
                  <a:gd name="T66" fmla="*/ 34 w 84"/>
                  <a:gd name="T67" fmla="*/ 94 h 100"/>
                  <a:gd name="T68" fmla="*/ 28 w 84"/>
                  <a:gd name="T69" fmla="*/ 95 h 100"/>
                  <a:gd name="T70" fmla="*/ 21 w 84"/>
                  <a:gd name="T71" fmla="*/ 95 h 100"/>
                  <a:gd name="T72" fmla="*/ 14 w 84"/>
                  <a:gd name="T73" fmla="*/ 91 h 100"/>
                  <a:gd name="T74" fmla="*/ 9 w 84"/>
                  <a:gd name="T75" fmla="*/ 86 h 100"/>
                  <a:gd name="T76" fmla="*/ 3 w 84"/>
                  <a:gd name="T77" fmla="*/ 80 h 100"/>
                  <a:gd name="T78" fmla="*/ 2 w 84"/>
                  <a:gd name="T79" fmla="*/ 74 h 100"/>
                  <a:gd name="T80" fmla="*/ 6 w 84"/>
                  <a:gd name="T81" fmla="*/ 68 h 100"/>
                  <a:gd name="T82" fmla="*/ 7 w 84"/>
                  <a:gd name="T83" fmla="*/ 62 h 100"/>
                  <a:gd name="T84" fmla="*/ 6 w 84"/>
                  <a:gd name="T85" fmla="*/ 55 h 100"/>
                  <a:gd name="T86" fmla="*/ 3 w 84"/>
                  <a:gd name="T87" fmla="*/ 51 h 100"/>
                  <a:gd name="T88" fmla="*/ 4 w 84"/>
                  <a:gd name="T89" fmla="*/ 44 h 100"/>
                  <a:gd name="T90" fmla="*/ 9 w 84"/>
                  <a:gd name="T91" fmla="*/ 40 h 100"/>
                  <a:gd name="T92" fmla="*/ 15 w 84"/>
                  <a:gd name="T93" fmla="*/ 38 h 100"/>
                  <a:gd name="T94" fmla="*/ 21 w 84"/>
                  <a:gd name="T95" fmla="*/ 39 h 100"/>
                  <a:gd name="T96" fmla="*/ 25 w 84"/>
                  <a:gd name="T97" fmla="*/ 34 h 100"/>
                  <a:gd name="T98" fmla="*/ 26 w 84"/>
                  <a:gd name="T99" fmla="*/ 29 h 100"/>
                  <a:gd name="T100" fmla="*/ 26 w 84"/>
                  <a:gd name="T101" fmla="*/ 22 h 100"/>
                  <a:gd name="T102" fmla="*/ 25 w 84"/>
                  <a:gd name="T103" fmla="*/ 15 h 100"/>
                  <a:gd name="T104" fmla="*/ 25 w 84"/>
                  <a:gd name="T105" fmla="*/ 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100">
                    <a:moveTo>
                      <a:pt x="24" y="2"/>
                    </a:moveTo>
                    <a:lnTo>
                      <a:pt x="26" y="2"/>
                    </a:lnTo>
                    <a:lnTo>
                      <a:pt x="26" y="1"/>
                    </a:lnTo>
                    <a:lnTo>
                      <a:pt x="28" y="1"/>
                    </a:lnTo>
                    <a:lnTo>
                      <a:pt x="28" y="0"/>
                    </a:lnTo>
                    <a:lnTo>
                      <a:pt x="29" y="0"/>
                    </a:lnTo>
                    <a:lnTo>
                      <a:pt x="31" y="1"/>
                    </a:lnTo>
                    <a:lnTo>
                      <a:pt x="33" y="2"/>
                    </a:lnTo>
                    <a:lnTo>
                      <a:pt x="34" y="3"/>
                    </a:lnTo>
                    <a:lnTo>
                      <a:pt x="38" y="5"/>
                    </a:lnTo>
                    <a:lnTo>
                      <a:pt x="39" y="5"/>
                    </a:lnTo>
                    <a:lnTo>
                      <a:pt x="40" y="6"/>
                    </a:lnTo>
                    <a:lnTo>
                      <a:pt x="41" y="7"/>
                    </a:lnTo>
                    <a:lnTo>
                      <a:pt x="42" y="7"/>
                    </a:lnTo>
                    <a:lnTo>
                      <a:pt x="44" y="7"/>
                    </a:lnTo>
                    <a:lnTo>
                      <a:pt x="46" y="7"/>
                    </a:lnTo>
                    <a:lnTo>
                      <a:pt x="47" y="7"/>
                    </a:lnTo>
                    <a:lnTo>
                      <a:pt x="49" y="7"/>
                    </a:lnTo>
                    <a:lnTo>
                      <a:pt x="50" y="7"/>
                    </a:lnTo>
                    <a:lnTo>
                      <a:pt x="51" y="8"/>
                    </a:lnTo>
                    <a:lnTo>
                      <a:pt x="52" y="9"/>
                    </a:lnTo>
                    <a:lnTo>
                      <a:pt x="52" y="9"/>
                    </a:lnTo>
                    <a:lnTo>
                      <a:pt x="53" y="10"/>
                    </a:lnTo>
                    <a:lnTo>
                      <a:pt x="53" y="11"/>
                    </a:lnTo>
                    <a:lnTo>
                      <a:pt x="54" y="12"/>
                    </a:lnTo>
                    <a:lnTo>
                      <a:pt x="55" y="13"/>
                    </a:lnTo>
                    <a:lnTo>
                      <a:pt x="55" y="15"/>
                    </a:lnTo>
                    <a:lnTo>
                      <a:pt x="56" y="16"/>
                    </a:lnTo>
                    <a:lnTo>
                      <a:pt x="56" y="18"/>
                    </a:lnTo>
                    <a:lnTo>
                      <a:pt x="56" y="20"/>
                    </a:lnTo>
                    <a:lnTo>
                      <a:pt x="56" y="21"/>
                    </a:lnTo>
                    <a:lnTo>
                      <a:pt x="56" y="22"/>
                    </a:lnTo>
                    <a:lnTo>
                      <a:pt x="56" y="23"/>
                    </a:lnTo>
                    <a:lnTo>
                      <a:pt x="57" y="25"/>
                    </a:lnTo>
                    <a:lnTo>
                      <a:pt x="58" y="26"/>
                    </a:lnTo>
                    <a:lnTo>
                      <a:pt x="59" y="28"/>
                    </a:lnTo>
                    <a:lnTo>
                      <a:pt x="59" y="28"/>
                    </a:lnTo>
                    <a:lnTo>
                      <a:pt x="63" y="30"/>
                    </a:lnTo>
                    <a:lnTo>
                      <a:pt x="64" y="31"/>
                    </a:lnTo>
                    <a:lnTo>
                      <a:pt x="67" y="32"/>
                    </a:lnTo>
                    <a:lnTo>
                      <a:pt x="69" y="32"/>
                    </a:lnTo>
                    <a:lnTo>
                      <a:pt x="70" y="32"/>
                    </a:lnTo>
                    <a:lnTo>
                      <a:pt x="72" y="31"/>
                    </a:lnTo>
                    <a:lnTo>
                      <a:pt x="73" y="31"/>
                    </a:lnTo>
                    <a:lnTo>
                      <a:pt x="74" y="30"/>
                    </a:lnTo>
                    <a:lnTo>
                      <a:pt x="75" y="30"/>
                    </a:lnTo>
                    <a:lnTo>
                      <a:pt x="76" y="30"/>
                    </a:lnTo>
                    <a:lnTo>
                      <a:pt x="76" y="29"/>
                    </a:lnTo>
                    <a:lnTo>
                      <a:pt x="77" y="29"/>
                    </a:lnTo>
                    <a:lnTo>
                      <a:pt x="78" y="29"/>
                    </a:lnTo>
                    <a:lnTo>
                      <a:pt x="79" y="28"/>
                    </a:lnTo>
                    <a:lnTo>
                      <a:pt x="80" y="28"/>
                    </a:lnTo>
                    <a:lnTo>
                      <a:pt x="82" y="30"/>
                    </a:lnTo>
                    <a:lnTo>
                      <a:pt x="83" y="31"/>
                    </a:lnTo>
                    <a:lnTo>
                      <a:pt x="84" y="31"/>
                    </a:lnTo>
                    <a:lnTo>
                      <a:pt x="82" y="32"/>
                    </a:lnTo>
                    <a:lnTo>
                      <a:pt x="82" y="34"/>
                    </a:lnTo>
                    <a:lnTo>
                      <a:pt x="81" y="35"/>
                    </a:lnTo>
                    <a:lnTo>
                      <a:pt x="80" y="37"/>
                    </a:lnTo>
                    <a:lnTo>
                      <a:pt x="79" y="38"/>
                    </a:lnTo>
                    <a:lnTo>
                      <a:pt x="79" y="41"/>
                    </a:lnTo>
                    <a:lnTo>
                      <a:pt x="79" y="43"/>
                    </a:lnTo>
                    <a:lnTo>
                      <a:pt x="79" y="45"/>
                    </a:lnTo>
                    <a:lnTo>
                      <a:pt x="79" y="48"/>
                    </a:lnTo>
                    <a:lnTo>
                      <a:pt x="76" y="50"/>
                    </a:lnTo>
                    <a:lnTo>
                      <a:pt x="75" y="52"/>
                    </a:lnTo>
                    <a:lnTo>
                      <a:pt x="76" y="54"/>
                    </a:lnTo>
                    <a:lnTo>
                      <a:pt x="74" y="55"/>
                    </a:lnTo>
                    <a:lnTo>
                      <a:pt x="73" y="57"/>
                    </a:lnTo>
                    <a:lnTo>
                      <a:pt x="71" y="57"/>
                    </a:lnTo>
                    <a:lnTo>
                      <a:pt x="69" y="58"/>
                    </a:lnTo>
                    <a:lnTo>
                      <a:pt x="68" y="61"/>
                    </a:lnTo>
                    <a:lnTo>
                      <a:pt x="66" y="62"/>
                    </a:lnTo>
                    <a:lnTo>
                      <a:pt x="65" y="64"/>
                    </a:lnTo>
                    <a:lnTo>
                      <a:pt x="62" y="65"/>
                    </a:lnTo>
                    <a:lnTo>
                      <a:pt x="61" y="66"/>
                    </a:lnTo>
                    <a:lnTo>
                      <a:pt x="58" y="66"/>
                    </a:lnTo>
                    <a:lnTo>
                      <a:pt x="56" y="68"/>
                    </a:lnTo>
                    <a:lnTo>
                      <a:pt x="56" y="70"/>
                    </a:lnTo>
                    <a:lnTo>
                      <a:pt x="55" y="72"/>
                    </a:lnTo>
                    <a:lnTo>
                      <a:pt x="54" y="74"/>
                    </a:lnTo>
                    <a:lnTo>
                      <a:pt x="54" y="76"/>
                    </a:lnTo>
                    <a:lnTo>
                      <a:pt x="54" y="79"/>
                    </a:lnTo>
                    <a:lnTo>
                      <a:pt x="52" y="80"/>
                    </a:lnTo>
                    <a:lnTo>
                      <a:pt x="50" y="79"/>
                    </a:lnTo>
                    <a:lnTo>
                      <a:pt x="47" y="80"/>
                    </a:lnTo>
                    <a:lnTo>
                      <a:pt x="47" y="81"/>
                    </a:lnTo>
                    <a:lnTo>
                      <a:pt x="46" y="84"/>
                    </a:lnTo>
                    <a:lnTo>
                      <a:pt x="46" y="86"/>
                    </a:lnTo>
                    <a:lnTo>
                      <a:pt x="46" y="88"/>
                    </a:lnTo>
                    <a:lnTo>
                      <a:pt x="47" y="90"/>
                    </a:lnTo>
                    <a:lnTo>
                      <a:pt x="45" y="92"/>
                    </a:lnTo>
                    <a:lnTo>
                      <a:pt x="45" y="95"/>
                    </a:lnTo>
                    <a:lnTo>
                      <a:pt x="45" y="96"/>
                    </a:lnTo>
                    <a:lnTo>
                      <a:pt x="47" y="97"/>
                    </a:lnTo>
                    <a:lnTo>
                      <a:pt x="47" y="100"/>
                    </a:lnTo>
                    <a:lnTo>
                      <a:pt x="44" y="100"/>
                    </a:lnTo>
                    <a:lnTo>
                      <a:pt x="42" y="98"/>
                    </a:lnTo>
                    <a:lnTo>
                      <a:pt x="40" y="98"/>
                    </a:lnTo>
                    <a:lnTo>
                      <a:pt x="38" y="96"/>
                    </a:lnTo>
                    <a:lnTo>
                      <a:pt x="36" y="95"/>
                    </a:lnTo>
                    <a:lnTo>
                      <a:pt x="34" y="94"/>
                    </a:lnTo>
                    <a:lnTo>
                      <a:pt x="32" y="94"/>
                    </a:lnTo>
                    <a:lnTo>
                      <a:pt x="29" y="95"/>
                    </a:lnTo>
                    <a:lnTo>
                      <a:pt x="28" y="95"/>
                    </a:lnTo>
                    <a:lnTo>
                      <a:pt x="25" y="96"/>
                    </a:lnTo>
                    <a:lnTo>
                      <a:pt x="23" y="96"/>
                    </a:lnTo>
                    <a:lnTo>
                      <a:pt x="21" y="95"/>
                    </a:lnTo>
                    <a:lnTo>
                      <a:pt x="18" y="95"/>
                    </a:lnTo>
                    <a:lnTo>
                      <a:pt x="16" y="93"/>
                    </a:lnTo>
                    <a:lnTo>
                      <a:pt x="14" y="91"/>
                    </a:lnTo>
                    <a:lnTo>
                      <a:pt x="13" y="90"/>
                    </a:lnTo>
                    <a:lnTo>
                      <a:pt x="10" y="88"/>
                    </a:lnTo>
                    <a:lnTo>
                      <a:pt x="9" y="86"/>
                    </a:lnTo>
                    <a:lnTo>
                      <a:pt x="7" y="85"/>
                    </a:lnTo>
                    <a:lnTo>
                      <a:pt x="4" y="80"/>
                    </a:lnTo>
                    <a:lnTo>
                      <a:pt x="3" y="80"/>
                    </a:lnTo>
                    <a:lnTo>
                      <a:pt x="0" y="79"/>
                    </a:lnTo>
                    <a:lnTo>
                      <a:pt x="0" y="75"/>
                    </a:lnTo>
                    <a:lnTo>
                      <a:pt x="2" y="74"/>
                    </a:lnTo>
                    <a:lnTo>
                      <a:pt x="3" y="71"/>
                    </a:lnTo>
                    <a:lnTo>
                      <a:pt x="4" y="70"/>
                    </a:lnTo>
                    <a:lnTo>
                      <a:pt x="6" y="68"/>
                    </a:lnTo>
                    <a:lnTo>
                      <a:pt x="6" y="66"/>
                    </a:lnTo>
                    <a:lnTo>
                      <a:pt x="7" y="64"/>
                    </a:lnTo>
                    <a:lnTo>
                      <a:pt x="7" y="62"/>
                    </a:lnTo>
                    <a:lnTo>
                      <a:pt x="6" y="60"/>
                    </a:lnTo>
                    <a:lnTo>
                      <a:pt x="6" y="57"/>
                    </a:lnTo>
                    <a:lnTo>
                      <a:pt x="6" y="55"/>
                    </a:lnTo>
                    <a:lnTo>
                      <a:pt x="3" y="54"/>
                    </a:lnTo>
                    <a:lnTo>
                      <a:pt x="2" y="53"/>
                    </a:lnTo>
                    <a:lnTo>
                      <a:pt x="3" y="51"/>
                    </a:lnTo>
                    <a:lnTo>
                      <a:pt x="3" y="48"/>
                    </a:lnTo>
                    <a:lnTo>
                      <a:pt x="3" y="46"/>
                    </a:lnTo>
                    <a:lnTo>
                      <a:pt x="4" y="44"/>
                    </a:lnTo>
                    <a:lnTo>
                      <a:pt x="6" y="43"/>
                    </a:lnTo>
                    <a:lnTo>
                      <a:pt x="8" y="42"/>
                    </a:lnTo>
                    <a:lnTo>
                      <a:pt x="9" y="40"/>
                    </a:lnTo>
                    <a:lnTo>
                      <a:pt x="11" y="39"/>
                    </a:lnTo>
                    <a:lnTo>
                      <a:pt x="13" y="37"/>
                    </a:lnTo>
                    <a:lnTo>
                      <a:pt x="15" y="38"/>
                    </a:lnTo>
                    <a:lnTo>
                      <a:pt x="17" y="37"/>
                    </a:lnTo>
                    <a:lnTo>
                      <a:pt x="19" y="37"/>
                    </a:lnTo>
                    <a:lnTo>
                      <a:pt x="21" y="39"/>
                    </a:lnTo>
                    <a:lnTo>
                      <a:pt x="22" y="37"/>
                    </a:lnTo>
                    <a:lnTo>
                      <a:pt x="23" y="35"/>
                    </a:lnTo>
                    <a:lnTo>
                      <a:pt x="25" y="34"/>
                    </a:lnTo>
                    <a:lnTo>
                      <a:pt x="27" y="33"/>
                    </a:lnTo>
                    <a:lnTo>
                      <a:pt x="27" y="31"/>
                    </a:lnTo>
                    <a:lnTo>
                      <a:pt x="26" y="29"/>
                    </a:lnTo>
                    <a:lnTo>
                      <a:pt x="26" y="27"/>
                    </a:lnTo>
                    <a:lnTo>
                      <a:pt x="26" y="24"/>
                    </a:lnTo>
                    <a:lnTo>
                      <a:pt x="26" y="22"/>
                    </a:lnTo>
                    <a:lnTo>
                      <a:pt x="26" y="19"/>
                    </a:lnTo>
                    <a:lnTo>
                      <a:pt x="25" y="17"/>
                    </a:lnTo>
                    <a:lnTo>
                      <a:pt x="25" y="15"/>
                    </a:lnTo>
                    <a:lnTo>
                      <a:pt x="25" y="12"/>
                    </a:lnTo>
                    <a:lnTo>
                      <a:pt x="25" y="7"/>
                    </a:lnTo>
                    <a:lnTo>
                      <a:pt x="25" y="5"/>
                    </a:lnTo>
                    <a:lnTo>
                      <a:pt x="24" y="2"/>
                    </a:lnTo>
                    <a:close/>
                  </a:path>
                </a:pathLst>
              </a:custGeom>
              <a:solidFill>
                <a:srgbClr val="7EA3B2"/>
              </a:solidFill>
              <a:ln w="19050">
                <a:solidFill>
                  <a:srgbClr val="000000"/>
                </a:solidFill>
                <a:prstDash val="solid"/>
                <a:round/>
                <a:headEnd/>
                <a:tailEnd/>
              </a:ln>
            </p:spPr>
            <p:txBody>
              <a:bodyPr/>
              <a:lstStyle/>
              <a:p>
                <a:endParaRPr lang="en-GB"/>
              </a:p>
            </p:txBody>
          </p:sp>
          <p:sp>
            <p:nvSpPr>
              <p:cNvPr id="22" name="Freeform 1684">
                <a:extLst>
                  <a:ext uri="{FF2B5EF4-FFF2-40B4-BE49-F238E27FC236}">
                    <a16:creationId xmlns:a16="http://schemas.microsoft.com/office/drawing/2014/main" id="{B1068CB8-01BD-4479-ACCD-E8132BA35B6B}"/>
                  </a:ext>
                </a:extLst>
              </p:cNvPr>
              <p:cNvSpPr>
                <a:spLocks/>
              </p:cNvSpPr>
              <p:nvPr/>
            </p:nvSpPr>
            <p:spPr bwMode="auto">
              <a:xfrm>
                <a:off x="212" y="174"/>
                <a:ext cx="44" cy="92"/>
              </a:xfrm>
              <a:custGeom>
                <a:avLst/>
                <a:gdLst>
                  <a:gd name="T0" fmla="*/ 13 w 44"/>
                  <a:gd name="T1" fmla="*/ 26 h 92"/>
                  <a:gd name="T2" fmla="*/ 13 w 44"/>
                  <a:gd name="T3" fmla="*/ 22 h 92"/>
                  <a:gd name="T4" fmla="*/ 15 w 44"/>
                  <a:gd name="T5" fmla="*/ 21 h 92"/>
                  <a:gd name="T6" fmla="*/ 16 w 44"/>
                  <a:gd name="T7" fmla="*/ 18 h 92"/>
                  <a:gd name="T8" fmla="*/ 17 w 44"/>
                  <a:gd name="T9" fmla="*/ 13 h 92"/>
                  <a:gd name="T10" fmla="*/ 18 w 44"/>
                  <a:gd name="T11" fmla="*/ 8 h 92"/>
                  <a:gd name="T12" fmla="*/ 18 w 44"/>
                  <a:gd name="T13" fmla="*/ 4 h 92"/>
                  <a:gd name="T14" fmla="*/ 20 w 44"/>
                  <a:gd name="T15" fmla="*/ 1 h 92"/>
                  <a:gd name="T16" fmla="*/ 22 w 44"/>
                  <a:gd name="T17" fmla="*/ 0 h 92"/>
                  <a:gd name="T18" fmla="*/ 24 w 44"/>
                  <a:gd name="T19" fmla="*/ 1 h 92"/>
                  <a:gd name="T20" fmla="*/ 25 w 44"/>
                  <a:gd name="T21" fmla="*/ 5 h 92"/>
                  <a:gd name="T22" fmla="*/ 24 w 44"/>
                  <a:gd name="T23" fmla="*/ 9 h 92"/>
                  <a:gd name="T24" fmla="*/ 25 w 44"/>
                  <a:gd name="T25" fmla="*/ 14 h 92"/>
                  <a:gd name="T26" fmla="*/ 27 w 44"/>
                  <a:gd name="T27" fmla="*/ 18 h 92"/>
                  <a:gd name="T28" fmla="*/ 26 w 44"/>
                  <a:gd name="T29" fmla="*/ 24 h 92"/>
                  <a:gd name="T30" fmla="*/ 25 w 44"/>
                  <a:gd name="T31" fmla="*/ 27 h 92"/>
                  <a:gd name="T32" fmla="*/ 30 w 44"/>
                  <a:gd name="T33" fmla="*/ 30 h 92"/>
                  <a:gd name="T34" fmla="*/ 31 w 44"/>
                  <a:gd name="T35" fmla="*/ 34 h 92"/>
                  <a:gd name="T36" fmla="*/ 34 w 44"/>
                  <a:gd name="T37" fmla="*/ 35 h 92"/>
                  <a:gd name="T38" fmla="*/ 36 w 44"/>
                  <a:gd name="T39" fmla="*/ 40 h 92"/>
                  <a:gd name="T40" fmla="*/ 35 w 44"/>
                  <a:gd name="T41" fmla="*/ 45 h 92"/>
                  <a:gd name="T42" fmla="*/ 33 w 44"/>
                  <a:gd name="T43" fmla="*/ 49 h 92"/>
                  <a:gd name="T44" fmla="*/ 30 w 44"/>
                  <a:gd name="T45" fmla="*/ 53 h 92"/>
                  <a:gd name="T46" fmla="*/ 32 w 44"/>
                  <a:gd name="T47" fmla="*/ 57 h 92"/>
                  <a:gd name="T48" fmla="*/ 34 w 44"/>
                  <a:gd name="T49" fmla="*/ 61 h 92"/>
                  <a:gd name="T50" fmla="*/ 36 w 44"/>
                  <a:gd name="T51" fmla="*/ 66 h 92"/>
                  <a:gd name="T52" fmla="*/ 37 w 44"/>
                  <a:gd name="T53" fmla="*/ 72 h 92"/>
                  <a:gd name="T54" fmla="*/ 40 w 44"/>
                  <a:gd name="T55" fmla="*/ 76 h 92"/>
                  <a:gd name="T56" fmla="*/ 41 w 44"/>
                  <a:gd name="T57" fmla="*/ 80 h 92"/>
                  <a:gd name="T58" fmla="*/ 44 w 44"/>
                  <a:gd name="T59" fmla="*/ 84 h 92"/>
                  <a:gd name="T60" fmla="*/ 40 w 44"/>
                  <a:gd name="T61" fmla="*/ 84 h 92"/>
                  <a:gd name="T62" fmla="*/ 36 w 44"/>
                  <a:gd name="T63" fmla="*/ 82 h 92"/>
                  <a:gd name="T64" fmla="*/ 31 w 44"/>
                  <a:gd name="T65" fmla="*/ 81 h 92"/>
                  <a:gd name="T66" fmla="*/ 27 w 44"/>
                  <a:gd name="T67" fmla="*/ 81 h 92"/>
                  <a:gd name="T68" fmla="*/ 23 w 44"/>
                  <a:gd name="T69" fmla="*/ 82 h 92"/>
                  <a:gd name="T70" fmla="*/ 20 w 44"/>
                  <a:gd name="T71" fmla="*/ 86 h 92"/>
                  <a:gd name="T72" fmla="*/ 17 w 44"/>
                  <a:gd name="T73" fmla="*/ 89 h 92"/>
                  <a:gd name="T74" fmla="*/ 12 w 44"/>
                  <a:gd name="T75" fmla="*/ 91 h 92"/>
                  <a:gd name="T76" fmla="*/ 8 w 44"/>
                  <a:gd name="T77" fmla="*/ 92 h 92"/>
                  <a:gd name="T78" fmla="*/ 3 w 44"/>
                  <a:gd name="T79" fmla="*/ 91 h 92"/>
                  <a:gd name="T80" fmla="*/ 6 w 44"/>
                  <a:gd name="T81" fmla="*/ 87 h 92"/>
                  <a:gd name="T82" fmla="*/ 9 w 44"/>
                  <a:gd name="T83" fmla="*/ 82 h 92"/>
                  <a:gd name="T84" fmla="*/ 8 w 44"/>
                  <a:gd name="T85" fmla="*/ 78 h 92"/>
                  <a:gd name="T86" fmla="*/ 10 w 44"/>
                  <a:gd name="T87" fmla="*/ 74 h 92"/>
                  <a:gd name="T88" fmla="*/ 8 w 44"/>
                  <a:gd name="T89" fmla="*/ 70 h 92"/>
                  <a:gd name="T90" fmla="*/ 9 w 44"/>
                  <a:gd name="T91" fmla="*/ 66 h 92"/>
                  <a:gd name="T92" fmla="*/ 5 w 44"/>
                  <a:gd name="T93" fmla="*/ 64 h 92"/>
                  <a:gd name="T94" fmla="*/ 4 w 44"/>
                  <a:gd name="T95" fmla="*/ 59 h 92"/>
                  <a:gd name="T96" fmla="*/ 5 w 44"/>
                  <a:gd name="T97" fmla="*/ 55 h 92"/>
                  <a:gd name="T98" fmla="*/ 2 w 44"/>
                  <a:gd name="T99" fmla="*/ 51 h 92"/>
                  <a:gd name="T100" fmla="*/ 1 w 44"/>
                  <a:gd name="T101" fmla="*/ 47 h 92"/>
                  <a:gd name="T102" fmla="*/ 0 w 44"/>
                  <a:gd name="T103" fmla="*/ 41 h 92"/>
                  <a:gd name="T104" fmla="*/ 3 w 44"/>
                  <a:gd name="T105" fmla="*/ 38 h 92"/>
                  <a:gd name="T106" fmla="*/ 8 w 44"/>
                  <a:gd name="T107" fmla="*/ 35 h 92"/>
                  <a:gd name="T108" fmla="*/ 10 w 44"/>
                  <a:gd name="T109" fmla="*/ 31 h 92"/>
                  <a:gd name="T110" fmla="*/ 12 w 44"/>
                  <a:gd name="T111"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 h="92">
                    <a:moveTo>
                      <a:pt x="12" y="27"/>
                    </a:moveTo>
                    <a:lnTo>
                      <a:pt x="13" y="26"/>
                    </a:lnTo>
                    <a:lnTo>
                      <a:pt x="14" y="23"/>
                    </a:lnTo>
                    <a:lnTo>
                      <a:pt x="13" y="22"/>
                    </a:lnTo>
                    <a:lnTo>
                      <a:pt x="14" y="21"/>
                    </a:lnTo>
                    <a:lnTo>
                      <a:pt x="15" y="21"/>
                    </a:lnTo>
                    <a:lnTo>
                      <a:pt x="15" y="20"/>
                    </a:lnTo>
                    <a:lnTo>
                      <a:pt x="16" y="18"/>
                    </a:lnTo>
                    <a:lnTo>
                      <a:pt x="17" y="16"/>
                    </a:lnTo>
                    <a:lnTo>
                      <a:pt x="17" y="13"/>
                    </a:lnTo>
                    <a:lnTo>
                      <a:pt x="17" y="12"/>
                    </a:lnTo>
                    <a:lnTo>
                      <a:pt x="18" y="8"/>
                    </a:lnTo>
                    <a:lnTo>
                      <a:pt x="18" y="6"/>
                    </a:lnTo>
                    <a:lnTo>
                      <a:pt x="18" y="4"/>
                    </a:lnTo>
                    <a:lnTo>
                      <a:pt x="19" y="2"/>
                    </a:lnTo>
                    <a:lnTo>
                      <a:pt x="20" y="1"/>
                    </a:lnTo>
                    <a:lnTo>
                      <a:pt x="21" y="0"/>
                    </a:lnTo>
                    <a:lnTo>
                      <a:pt x="22" y="0"/>
                    </a:lnTo>
                    <a:lnTo>
                      <a:pt x="24" y="0"/>
                    </a:lnTo>
                    <a:lnTo>
                      <a:pt x="24" y="1"/>
                    </a:lnTo>
                    <a:lnTo>
                      <a:pt x="25" y="3"/>
                    </a:lnTo>
                    <a:lnTo>
                      <a:pt x="25" y="5"/>
                    </a:lnTo>
                    <a:lnTo>
                      <a:pt x="25" y="8"/>
                    </a:lnTo>
                    <a:lnTo>
                      <a:pt x="24" y="9"/>
                    </a:lnTo>
                    <a:lnTo>
                      <a:pt x="23" y="11"/>
                    </a:lnTo>
                    <a:lnTo>
                      <a:pt x="25" y="14"/>
                    </a:lnTo>
                    <a:lnTo>
                      <a:pt x="27" y="15"/>
                    </a:lnTo>
                    <a:lnTo>
                      <a:pt x="27" y="18"/>
                    </a:lnTo>
                    <a:lnTo>
                      <a:pt x="25" y="21"/>
                    </a:lnTo>
                    <a:lnTo>
                      <a:pt x="26" y="24"/>
                    </a:lnTo>
                    <a:lnTo>
                      <a:pt x="27" y="25"/>
                    </a:lnTo>
                    <a:lnTo>
                      <a:pt x="25" y="27"/>
                    </a:lnTo>
                    <a:lnTo>
                      <a:pt x="28" y="29"/>
                    </a:lnTo>
                    <a:lnTo>
                      <a:pt x="30" y="30"/>
                    </a:lnTo>
                    <a:lnTo>
                      <a:pt x="30" y="32"/>
                    </a:lnTo>
                    <a:lnTo>
                      <a:pt x="31" y="34"/>
                    </a:lnTo>
                    <a:lnTo>
                      <a:pt x="33" y="36"/>
                    </a:lnTo>
                    <a:lnTo>
                      <a:pt x="34" y="35"/>
                    </a:lnTo>
                    <a:lnTo>
                      <a:pt x="35" y="37"/>
                    </a:lnTo>
                    <a:lnTo>
                      <a:pt x="36" y="40"/>
                    </a:lnTo>
                    <a:lnTo>
                      <a:pt x="36" y="43"/>
                    </a:lnTo>
                    <a:lnTo>
                      <a:pt x="35" y="45"/>
                    </a:lnTo>
                    <a:lnTo>
                      <a:pt x="33" y="47"/>
                    </a:lnTo>
                    <a:lnTo>
                      <a:pt x="33" y="49"/>
                    </a:lnTo>
                    <a:lnTo>
                      <a:pt x="30" y="51"/>
                    </a:lnTo>
                    <a:lnTo>
                      <a:pt x="30" y="53"/>
                    </a:lnTo>
                    <a:lnTo>
                      <a:pt x="30" y="55"/>
                    </a:lnTo>
                    <a:lnTo>
                      <a:pt x="32" y="57"/>
                    </a:lnTo>
                    <a:lnTo>
                      <a:pt x="33" y="59"/>
                    </a:lnTo>
                    <a:lnTo>
                      <a:pt x="34" y="61"/>
                    </a:lnTo>
                    <a:lnTo>
                      <a:pt x="35" y="64"/>
                    </a:lnTo>
                    <a:lnTo>
                      <a:pt x="36" y="66"/>
                    </a:lnTo>
                    <a:lnTo>
                      <a:pt x="37" y="68"/>
                    </a:lnTo>
                    <a:lnTo>
                      <a:pt x="37" y="72"/>
                    </a:lnTo>
                    <a:lnTo>
                      <a:pt x="38" y="75"/>
                    </a:lnTo>
                    <a:lnTo>
                      <a:pt x="40" y="76"/>
                    </a:lnTo>
                    <a:lnTo>
                      <a:pt x="41" y="78"/>
                    </a:lnTo>
                    <a:lnTo>
                      <a:pt x="41" y="80"/>
                    </a:lnTo>
                    <a:lnTo>
                      <a:pt x="44" y="83"/>
                    </a:lnTo>
                    <a:lnTo>
                      <a:pt x="44" y="84"/>
                    </a:lnTo>
                    <a:lnTo>
                      <a:pt x="42" y="84"/>
                    </a:lnTo>
                    <a:lnTo>
                      <a:pt x="40" y="84"/>
                    </a:lnTo>
                    <a:lnTo>
                      <a:pt x="38" y="83"/>
                    </a:lnTo>
                    <a:lnTo>
                      <a:pt x="36" y="82"/>
                    </a:lnTo>
                    <a:lnTo>
                      <a:pt x="33" y="81"/>
                    </a:lnTo>
                    <a:lnTo>
                      <a:pt x="31" y="81"/>
                    </a:lnTo>
                    <a:lnTo>
                      <a:pt x="29" y="81"/>
                    </a:lnTo>
                    <a:lnTo>
                      <a:pt x="27" y="81"/>
                    </a:lnTo>
                    <a:lnTo>
                      <a:pt x="25" y="81"/>
                    </a:lnTo>
                    <a:lnTo>
                      <a:pt x="23" y="82"/>
                    </a:lnTo>
                    <a:lnTo>
                      <a:pt x="21" y="84"/>
                    </a:lnTo>
                    <a:lnTo>
                      <a:pt x="20" y="86"/>
                    </a:lnTo>
                    <a:lnTo>
                      <a:pt x="19" y="87"/>
                    </a:lnTo>
                    <a:lnTo>
                      <a:pt x="17" y="89"/>
                    </a:lnTo>
                    <a:lnTo>
                      <a:pt x="15" y="92"/>
                    </a:lnTo>
                    <a:lnTo>
                      <a:pt x="12" y="91"/>
                    </a:lnTo>
                    <a:lnTo>
                      <a:pt x="10" y="92"/>
                    </a:lnTo>
                    <a:lnTo>
                      <a:pt x="8" y="92"/>
                    </a:lnTo>
                    <a:lnTo>
                      <a:pt x="5" y="92"/>
                    </a:lnTo>
                    <a:lnTo>
                      <a:pt x="3" y="91"/>
                    </a:lnTo>
                    <a:lnTo>
                      <a:pt x="5" y="89"/>
                    </a:lnTo>
                    <a:lnTo>
                      <a:pt x="6" y="87"/>
                    </a:lnTo>
                    <a:lnTo>
                      <a:pt x="7" y="85"/>
                    </a:lnTo>
                    <a:lnTo>
                      <a:pt x="9" y="82"/>
                    </a:lnTo>
                    <a:lnTo>
                      <a:pt x="8" y="80"/>
                    </a:lnTo>
                    <a:lnTo>
                      <a:pt x="8" y="78"/>
                    </a:lnTo>
                    <a:lnTo>
                      <a:pt x="8" y="75"/>
                    </a:lnTo>
                    <a:lnTo>
                      <a:pt x="10" y="74"/>
                    </a:lnTo>
                    <a:lnTo>
                      <a:pt x="9" y="71"/>
                    </a:lnTo>
                    <a:lnTo>
                      <a:pt x="8" y="70"/>
                    </a:lnTo>
                    <a:lnTo>
                      <a:pt x="8" y="67"/>
                    </a:lnTo>
                    <a:lnTo>
                      <a:pt x="9" y="66"/>
                    </a:lnTo>
                    <a:lnTo>
                      <a:pt x="8" y="64"/>
                    </a:lnTo>
                    <a:lnTo>
                      <a:pt x="5" y="64"/>
                    </a:lnTo>
                    <a:lnTo>
                      <a:pt x="4" y="62"/>
                    </a:lnTo>
                    <a:lnTo>
                      <a:pt x="4" y="59"/>
                    </a:lnTo>
                    <a:lnTo>
                      <a:pt x="4" y="57"/>
                    </a:lnTo>
                    <a:lnTo>
                      <a:pt x="5" y="55"/>
                    </a:lnTo>
                    <a:lnTo>
                      <a:pt x="2" y="54"/>
                    </a:lnTo>
                    <a:lnTo>
                      <a:pt x="2" y="51"/>
                    </a:lnTo>
                    <a:lnTo>
                      <a:pt x="2" y="49"/>
                    </a:lnTo>
                    <a:lnTo>
                      <a:pt x="1" y="47"/>
                    </a:lnTo>
                    <a:lnTo>
                      <a:pt x="0" y="44"/>
                    </a:lnTo>
                    <a:lnTo>
                      <a:pt x="0" y="41"/>
                    </a:lnTo>
                    <a:lnTo>
                      <a:pt x="1" y="39"/>
                    </a:lnTo>
                    <a:lnTo>
                      <a:pt x="3" y="38"/>
                    </a:lnTo>
                    <a:lnTo>
                      <a:pt x="5" y="36"/>
                    </a:lnTo>
                    <a:lnTo>
                      <a:pt x="8" y="35"/>
                    </a:lnTo>
                    <a:lnTo>
                      <a:pt x="10" y="33"/>
                    </a:lnTo>
                    <a:lnTo>
                      <a:pt x="10" y="31"/>
                    </a:lnTo>
                    <a:lnTo>
                      <a:pt x="11" y="29"/>
                    </a:lnTo>
                    <a:lnTo>
                      <a:pt x="12" y="27"/>
                    </a:lnTo>
                    <a:close/>
                  </a:path>
                </a:pathLst>
              </a:custGeom>
              <a:solidFill>
                <a:srgbClr val="7EA3B2"/>
              </a:solidFill>
              <a:ln w="19050">
                <a:solidFill>
                  <a:srgbClr val="000000"/>
                </a:solidFill>
                <a:prstDash val="solid"/>
                <a:round/>
                <a:headEnd/>
                <a:tailEnd/>
              </a:ln>
            </p:spPr>
            <p:txBody>
              <a:bodyPr/>
              <a:lstStyle/>
              <a:p>
                <a:endParaRPr lang="en-GB"/>
              </a:p>
            </p:txBody>
          </p:sp>
          <p:sp>
            <p:nvSpPr>
              <p:cNvPr id="23" name="Freeform 1685">
                <a:extLst>
                  <a:ext uri="{FF2B5EF4-FFF2-40B4-BE49-F238E27FC236}">
                    <a16:creationId xmlns:a16="http://schemas.microsoft.com/office/drawing/2014/main" id="{6DEE9EA9-904D-4C18-B74A-8798356B4D1F}"/>
                  </a:ext>
                </a:extLst>
              </p:cNvPr>
              <p:cNvSpPr>
                <a:spLocks/>
              </p:cNvSpPr>
              <p:nvPr/>
            </p:nvSpPr>
            <p:spPr bwMode="auto">
              <a:xfrm>
                <a:off x="258" y="187"/>
                <a:ext cx="68" cy="76"/>
              </a:xfrm>
              <a:custGeom>
                <a:avLst/>
                <a:gdLst>
                  <a:gd name="T0" fmla="*/ 17 w 68"/>
                  <a:gd name="T1" fmla="*/ 31 h 76"/>
                  <a:gd name="T2" fmla="*/ 15 w 68"/>
                  <a:gd name="T3" fmla="*/ 27 h 76"/>
                  <a:gd name="T4" fmla="*/ 13 w 68"/>
                  <a:gd name="T5" fmla="*/ 24 h 76"/>
                  <a:gd name="T6" fmla="*/ 12 w 68"/>
                  <a:gd name="T7" fmla="*/ 19 h 76"/>
                  <a:gd name="T8" fmla="*/ 11 w 68"/>
                  <a:gd name="T9" fmla="*/ 15 h 76"/>
                  <a:gd name="T10" fmla="*/ 12 w 68"/>
                  <a:gd name="T11" fmla="*/ 10 h 76"/>
                  <a:gd name="T12" fmla="*/ 13 w 68"/>
                  <a:gd name="T13" fmla="*/ 6 h 76"/>
                  <a:gd name="T14" fmla="*/ 15 w 68"/>
                  <a:gd name="T15" fmla="*/ 3 h 76"/>
                  <a:gd name="T16" fmla="*/ 20 w 68"/>
                  <a:gd name="T17" fmla="*/ 1 h 76"/>
                  <a:gd name="T18" fmla="*/ 24 w 68"/>
                  <a:gd name="T19" fmla="*/ 0 h 76"/>
                  <a:gd name="T20" fmla="*/ 24 w 68"/>
                  <a:gd name="T21" fmla="*/ 1 h 76"/>
                  <a:gd name="T22" fmla="*/ 25 w 68"/>
                  <a:gd name="T23" fmla="*/ 3 h 76"/>
                  <a:gd name="T24" fmla="*/ 27 w 68"/>
                  <a:gd name="T25" fmla="*/ 6 h 76"/>
                  <a:gd name="T26" fmla="*/ 29 w 68"/>
                  <a:gd name="T27" fmla="*/ 8 h 76"/>
                  <a:gd name="T28" fmla="*/ 28 w 68"/>
                  <a:gd name="T29" fmla="*/ 11 h 76"/>
                  <a:gd name="T30" fmla="*/ 32 w 68"/>
                  <a:gd name="T31" fmla="*/ 12 h 76"/>
                  <a:gd name="T32" fmla="*/ 31 w 68"/>
                  <a:gd name="T33" fmla="*/ 16 h 76"/>
                  <a:gd name="T34" fmla="*/ 31 w 68"/>
                  <a:gd name="T35" fmla="*/ 20 h 76"/>
                  <a:gd name="T36" fmla="*/ 36 w 68"/>
                  <a:gd name="T37" fmla="*/ 23 h 76"/>
                  <a:gd name="T38" fmla="*/ 37 w 68"/>
                  <a:gd name="T39" fmla="*/ 20 h 76"/>
                  <a:gd name="T40" fmla="*/ 42 w 68"/>
                  <a:gd name="T41" fmla="*/ 20 h 76"/>
                  <a:gd name="T42" fmla="*/ 49 w 68"/>
                  <a:gd name="T43" fmla="*/ 19 h 76"/>
                  <a:gd name="T44" fmla="*/ 54 w 68"/>
                  <a:gd name="T45" fmla="*/ 18 h 76"/>
                  <a:gd name="T46" fmla="*/ 53 w 68"/>
                  <a:gd name="T47" fmla="*/ 22 h 76"/>
                  <a:gd name="T48" fmla="*/ 51 w 68"/>
                  <a:gd name="T49" fmla="*/ 25 h 76"/>
                  <a:gd name="T50" fmla="*/ 49 w 68"/>
                  <a:gd name="T51" fmla="*/ 28 h 76"/>
                  <a:gd name="T52" fmla="*/ 50 w 68"/>
                  <a:gd name="T53" fmla="*/ 33 h 76"/>
                  <a:gd name="T54" fmla="*/ 53 w 68"/>
                  <a:gd name="T55" fmla="*/ 35 h 76"/>
                  <a:gd name="T56" fmla="*/ 56 w 68"/>
                  <a:gd name="T57" fmla="*/ 40 h 76"/>
                  <a:gd name="T58" fmla="*/ 56 w 68"/>
                  <a:gd name="T59" fmla="*/ 41 h 76"/>
                  <a:gd name="T60" fmla="*/ 57 w 68"/>
                  <a:gd name="T61" fmla="*/ 45 h 76"/>
                  <a:gd name="T62" fmla="*/ 59 w 68"/>
                  <a:gd name="T63" fmla="*/ 48 h 76"/>
                  <a:gd name="T64" fmla="*/ 61 w 68"/>
                  <a:gd name="T65" fmla="*/ 50 h 76"/>
                  <a:gd name="T66" fmla="*/ 59 w 68"/>
                  <a:gd name="T67" fmla="*/ 54 h 76"/>
                  <a:gd name="T68" fmla="*/ 62 w 68"/>
                  <a:gd name="T69" fmla="*/ 56 h 76"/>
                  <a:gd name="T70" fmla="*/ 67 w 68"/>
                  <a:gd name="T71" fmla="*/ 56 h 76"/>
                  <a:gd name="T72" fmla="*/ 67 w 68"/>
                  <a:gd name="T73" fmla="*/ 61 h 76"/>
                  <a:gd name="T74" fmla="*/ 67 w 68"/>
                  <a:gd name="T75" fmla="*/ 65 h 76"/>
                  <a:gd name="T76" fmla="*/ 63 w 68"/>
                  <a:gd name="T77" fmla="*/ 63 h 76"/>
                  <a:gd name="T78" fmla="*/ 59 w 68"/>
                  <a:gd name="T79" fmla="*/ 61 h 76"/>
                  <a:gd name="T80" fmla="*/ 54 w 68"/>
                  <a:gd name="T81" fmla="*/ 63 h 76"/>
                  <a:gd name="T82" fmla="*/ 51 w 68"/>
                  <a:gd name="T83" fmla="*/ 66 h 76"/>
                  <a:gd name="T84" fmla="*/ 48 w 68"/>
                  <a:gd name="T85" fmla="*/ 70 h 76"/>
                  <a:gd name="T86" fmla="*/ 45 w 68"/>
                  <a:gd name="T87" fmla="*/ 73 h 76"/>
                  <a:gd name="T88" fmla="*/ 40 w 68"/>
                  <a:gd name="T89" fmla="*/ 74 h 76"/>
                  <a:gd name="T90" fmla="*/ 36 w 68"/>
                  <a:gd name="T91" fmla="*/ 74 h 76"/>
                  <a:gd name="T92" fmla="*/ 32 w 68"/>
                  <a:gd name="T93" fmla="*/ 71 h 76"/>
                  <a:gd name="T94" fmla="*/ 31 w 68"/>
                  <a:gd name="T95" fmla="*/ 67 h 76"/>
                  <a:gd name="T96" fmla="*/ 27 w 68"/>
                  <a:gd name="T97" fmla="*/ 64 h 76"/>
                  <a:gd name="T98" fmla="*/ 22 w 68"/>
                  <a:gd name="T99" fmla="*/ 65 h 76"/>
                  <a:gd name="T100" fmla="*/ 18 w 68"/>
                  <a:gd name="T101" fmla="*/ 67 h 76"/>
                  <a:gd name="T102" fmla="*/ 14 w 68"/>
                  <a:gd name="T103" fmla="*/ 67 h 76"/>
                  <a:gd name="T104" fmla="*/ 9 w 68"/>
                  <a:gd name="T105" fmla="*/ 66 h 76"/>
                  <a:gd name="T106" fmla="*/ 5 w 68"/>
                  <a:gd name="T107" fmla="*/ 65 h 76"/>
                  <a:gd name="T108" fmla="*/ 1 w 68"/>
                  <a:gd name="T109" fmla="*/ 64 h 76"/>
                  <a:gd name="T110" fmla="*/ 1 w 68"/>
                  <a:gd name="T111" fmla="*/ 59 h 76"/>
                  <a:gd name="T112" fmla="*/ 5 w 68"/>
                  <a:gd name="T113" fmla="*/ 57 h 76"/>
                  <a:gd name="T114" fmla="*/ 7 w 68"/>
                  <a:gd name="T115" fmla="*/ 53 h 76"/>
                  <a:gd name="T116" fmla="*/ 6 w 68"/>
                  <a:gd name="T117" fmla="*/ 48 h 76"/>
                  <a:gd name="T118" fmla="*/ 8 w 68"/>
                  <a:gd name="T119" fmla="*/ 43 h 76"/>
                  <a:gd name="T120" fmla="*/ 12 w 68"/>
                  <a:gd name="T121" fmla="*/ 43 h 76"/>
                  <a:gd name="T122" fmla="*/ 17 w 68"/>
                  <a:gd name="T123" fmla="*/ 42 h 76"/>
                  <a:gd name="T124" fmla="*/ 19 w 68"/>
                  <a:gd name="T125"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 h="76">
                    <a:moveTo>
                      <a:pt x="16" y="35"/>
                    </a:moveTo>
                    <a:lnTo>
                      <a:pt x="17" y="31"/>
                    </a:lnTo>
                    <a:lnTo>
                      <a:pt x="17" y="29"/>
                    </a:lnTo>
                    <a:lnTo>
                      <a:pt x="15" y="27"/>
                    </a:lnTo>
                    <a:lnTo>
                      <a:pt x="14" y="26"/>
                    </a:lnTo>
                    <a:lnTo>
                      <a:pt x="13" y="24"/>
                    </a:lnTo>
                    <a:lnTo>
                      <a:pt x="12" y="21"/>
                    </a:lnTo>
                    <a:lnTo>
                      <a:pt x="12" y="19"/>
                    </a:lnTo>
                    <a:lnTo>
                      <a:pt x="12" y="17"/>
                    </a:lnTo>
                    <a:lnTo>
                      <a:pt x="11" y="15"/>
                    </a:lnTo>
                    <a:lnTo>
                      <a:pt x="12" y="12"/>
                    </a:lnTo>
                    <a:lnTo>
                      <a:pt x="12" y="10"/>
                    </a:lnTo>
                    <a:lnTo>
                      <a:pt x="12" y="8"/>
                    </a:lnTo>
                    <a:lnTo>
                      <a:pt x="13" y="6"/>
                    </a:lnTo>
                    <a:lnTo>
                      <a:pt x="14" y="4"/>
                    </a:lnTo>
                    <a:lnTo>
                      <a:pt x="15" y="3"/>
                    </a:lnTo>
                    <a:lnTo>
                      <a:pt x="18" y="3"/>
                    </a:lnTo>
                    <a:lnTo>
                      <a:pt x="20" y="1"/>
                    </a:lnTo>
                    <a:lnTo>
                      <a:pt x="22" y="1"/>
                    </a:lnTo>
                    <a:lnTo>
                      <a:pt x="24" y="0"/>
                    </a:lnTo>
                    <a:lnTo>
                      <a:pt x="24" y="1"/>
                    </a:lnTo>
                    <a:lnTo>
                      <a:pt x="24" y="1"/>
                    </a:lnTo>
                    <a:lnTo>
                      <a:pt x="25" y="3"/>
                    </a:lnTo>
                    <a:lnTo>
                      <a:pt x="25" y="3"/>
                    </a:lnTo>
                    <a:lnTo>
                      <a:pt x="25" y="5"/>
                    </a:lnTo>
                    <a:lnTo>
                      <a:pt x="27" y="6"/>
                    </a:lnTo>
                    <a:lnTo>
                      <a:pt x="28" y="7"/>
                    </a:lnTo>
                    <a:lnTo>
                      <a:pt x="29" y="8"/>
                    </a:lnTo>
                    <a:lnTo>
                      <a:pt x="28" y="8"/>
                    </a:lnTo>
                    <a:lnTo>
                      <a:pt x="28" y="11"/>
                    </a:lnTo>
                    <a:lnTo>
                      <a:pt x="29" y="13"/>
                    </a:lnTo>
                    <a:lnTo>
                      <a:pt x="32" y="12"/>
                    </a:lnTo>
                    <a:lnTo>
                      <a:pt x="32" y="15"/>
                    </a:lnTo>
                    <a:lnTo>
                      <a:pt x="31" y="16"/>
                    </a:lnTo>
                    <a:lnTo>
                      <a:pt x="30" y="18"/>
                    </a:lnTo>
                    <a:lnTo>
                      <a:pt x="31" y="20"/>
                    </a:lnTo>
                    <a:lnTo>
                      <a:pt x="32" y="22"/>
                    </a:lnTo>
                    <a:lnTo>
                      <a:pt x="36" y="23"/>
                    </a:lnTo>
                    <a:lnTo>
                      <a:pt x="35" y="20"/>
                    </a:lnTo>
                    <a:lnTo>
                      <a:pt x="37" y="20"/>
                    </a:lnTo>
                    <a:lnTo>
                      <a:pt x="39" y="20"/>
                    </a:lnTo>
                    <a:lnTo>
                      <a:pt x="42" y="20"/>
                    </a:lnTo>
                    <a:lnTo>
                      <a:pt x="44" y="20"/>
                    </a:lnTo>
                    <a:lnTo>
                      <a:pt x="49" y="19"/>
                    </a:lnTo>
                    <a:lnTo>
                      <a:pt x="51" y="18"/>
                    </a:lnTo>
                    <a:lnTo>
                      <a:pt x="54" y="18"/>
                    </a:lnTo>
                    <a:lnTo>
                      <a:pt x="52" y="20"/>
                    </a:lnTo>
                    <a:lnTo>
                      <a:pt x="53" y="22"/>
                    </a:lnTo>
                    <a:lnTo>
                      <a:pt x="51" y="23"/>
                    </a:lnTo>
                    <a:lnTo>
                      <a:pt x="51" y="25"/>
                    </a:lnTo>
                    <a:lnTo>
                      <a:pt x="49" y="26"/>
                    </a:lnTo>
                    <a:lnTo>
                      <a:pt x="49" y="28"/>
                    </a:lnTo>
                    <a:lnTo>
                      <a:pt x="49" y="31"/>
                    </a:lnTo>
                    <a:lnTo>
                      <a:pt x="50" y="33"/>
                    </a:lnTo>
                    <a:lnTo>
                      <a:pt x="51" y="35"/>
                    </a:lnTo>
                    <a:lnTo>
                      <a:pt x="53" y="35"/>
                    </a:lnTo>
                    <a:lnTo>
                      <a:pt x="55" y="38"/>
                    </a:lnTo>
                    <a:lnTo>
                      <a:pt x="56" y="40"/>
                    </a:lnTo>
                    <a:lnTo>
                      <a:pt x="53" y="41"/>
                    </a:lnTo>
                    <a:lnTo>
                      <a:pt x="56" y="41"/>
                    </a:lnTo>
                    <a:lnTo>
                      <a:pt x="57" y="43"/>
                    </a:lnTo>
                    <a:lnTo>
                      <a:pt x="57" y="45"/>
                    </a:lnTo>
                    <a:lnTo>
                      <a:pt x="57" y="48"/>
                    </a:lnTo>
                    <a:lnTo>
                      <a:pt x="59" y="48"/>
                    </a:lnTo>
                    <a:lnTo>
                      <a:pt x="62" y="48"/>
                    </a:lnTo>
                    <a:lnTo>
                      <a:pt x="61" y="50"/>
                    </a:lnTo>
                    <a:lnTo>
                      <a:pt x="59" y="51"/>
                    </a:lnTo>
                    <a:lnTo>
                      <a:pt x="59" y="54"/>
                    </a:lnTo>
                    <a:lnTo>
                      <a:pt x="62" y="54"/>
                    </a:lnTo>
                    <a:lnTo>
                      <a:pt x="62" y="56"/>
                    </a:lnTo>
                    <a:lnTo>
                      <a:pt x="64" y="58"/>
                    </a:lnTo>
                    <a:lnTo>
                      <a:pt x="67" y="56"/>
                    </a:lnTo>
                    <a:lnTo>
                      <a:pt x="67" y="59"/>
                    </a:lnTo>
                    <a:lnTo>
                      <a:pt x="67" y="61"/>
                    </a:lnTo>
                    <a:lnTo>
                      <a:pt x="68" y="63"/>
                    </a:lnTo>
                    <a:lnTo>
                      <a:pt x="67" y="65"/>
                    </a:lnTo>
                    <a:lnTo>
                      <a:pt x="65" y="65"/>
                    </a:lnTo>
                    <a:lnTo>
                      <a:pt x="63" y="63"/>
                    </a:lnTo>
                    <a:lnTo>
                      <a:pt x="60" y="61"/>
                    </a:lnTo>
                    <a:lnTo>
                      <a:pt x="59" y="61"/>
                    </a:lnTo>
                    <a:lnTo>
                      <a:pt x="57" y="62"/>
                    </a:lnTo>
                    <a:lnTo>
                      <a:pt x="54" y="63"/>
                    </a:lnTo>
                    <a:lnTo>
                      <a:pt x="52" y="64"/>
                    </a:lnTo>
                    <a:lnTo>
                      <a:pt x="51" y="66"/>
                    </a:lnTo>
                    <a:lnTo>
                      <a:pt x="49" y="68"/>
                    </a:lnTo>
                    <a:lnTo>
                      <a:pt x="48" y="70"/>
                    </a:lnTo>
                    <a:lnTo>
                      <a:pt x="46" y="71"/>
                    </a:lnTo>
                    <a:lnTo>
                      <a:pt x="45" y="73"/>
                    </a:lnTo>
                    <a:lnTo>
                      <a:pt x="43" y="73"/>
                    </a:lnTo>
                    <a:lnTo>
                      <a:pt x="40" y="74"/>
                    </a:lnTo>
                    <a:lnTo>
                      <a:pt x="38" y="76"/>
                    </a:lnTo>
                    <a:lnTo>
                      <a:pt x="36" y="74"/>
                    </a:lnTo>
                    <a:lnTo>
                      <a:pt x="33" y="73"/>
                    </a:lnTo>
                    <a:lnTo>
                      <a:pt x="32" y="71"/>
                    </a:lnTo>
                    <a:lnTo>
                      <a:pt x="32" y="69"/>
                    </a:lnTo>
                    <a:lnTo>
                      <a:pt x="31" y="67"/>
                    </a:lnTo>
                    <a:lnTo>
                      <a:pt x="29" y="66"/>
                    </a:lnTo>
                    <a:lnTo>
                      <a:pt x="27" y="64"/>
                    </a:lnTo>
                    <a:lnTo>
                      <a:pt x="25" y="65"/>
                    </a:lnTo>
                    <a:lnTo>
                      <a:pt x="22" y="65"/>
                    </a:lnTo>
                    <a:lnTo>
                      <a:pt x="20" y="66"/>
                    </a:lnTo>
                    <a:lnTo>
                      <a:pt x="18" y="67"/>
                    </a:lnTo>
                    <a:lnTo>
                      <a:pt x="16" y="67"/>
                    </a:lnTo>
                    <a:lnTo>
                      <a:pt x="14" y="67"/>
                    </a:lnTo>
                    <a:lnTo>
                      <a:pt x="11" y="67"/>
                    </a:lnTo>
                    <a:lnTo>
                      <a:pt x="9" y="66"/>
                    </a:lnTo>
                    <a:lnTo>
                      <a:pt x="7" y="65"/>
                    </a:lnTo>
                    <a:lnTo>
                      <a:pt x="5" y="65"/>
                    </a:lnTo>
                    <a:lnTo>
                      <a:pt x="3" y="64"/>
                    </a:lnTo>
                    <a:lnTo>
                      <a:pt x="1" y="64"/>
                    </a:lnTo>
                    <a:lnTo>
                      <a:pt x="0" y="63"/>
                    </a:lnTo>
                    <a:lnTo>
                      <a:pt x="1" y="59"/>
                    </a:lnTo>
                    <a:lnTo>
                      <a:pt x="3" y="58"/>
                    </a:lnTo>
                    <a:lnTo>
                      <a:pt x="5" y="57"/>
                    </a:lnTo>
                    <a:lnTo>
                      <a:pt x="6" y="55"/>
                    </a:lnTo>
                    <a:lnTo>
                      <a:pt x="7" y="53"/>
                    </a:lnTo>
                    <a:lnTo>
                      <a:pt x="6" y="51"/>
                    </a:lnTo>
                    <a:lnTo>
                      <a:pt x="6" y="48"/>
                    </a:lnTo>
                    <a:lnTo>
                      <a:pt x="7" y="46"/>
                    </a:lnTo>
                    <a:lnTo>
                      <a:pt x="8" y="43"/>
                    </a:lnTo>
                    <a:lnTo>
                      <a:pt x="9" y="42"/>
                    </a:lnTo>
                    <a:lnTo>
                      <a:pt x="12" y="43"/>
                    </a:lnTo>
                    <a:lnTo>
                      <a:pt x="14" y="42"/>
                    </a:lnTo>
                    <a:lnTo>
                      <a:pt x="17" y="42"/>
                    </a:lnTo>
                    <a:lnTo>
                      <a:pt x="18" y="39"/>
                    </a:lnTo>
                    <a:lnTo>
                      <a:pt x="19" y="37"/>
                    </a:lnTo>
                    <a:lnTo>
                      <a:pt x="16" y="35"/>
                    </a:lnTo>
                    <a:close/>
                  </a:path>
                </a:pathLst>
              </a:custGeom>
              <a:solidFill>
                <a:srgbClr val="DC3F8E"/>
              </a:solidFill>
              <a:ln w="19050">
                <a:solidFill>
                  <a:srgbClr val="000000"/>
                </a:solidFill>
                <a:prstDash val="solid"/>
                <a:round/>
                <a:headEnd/>
                <a:tailEnd/>
              </a:ln>
            </p:spPr>
            <p:txBody>
              <a:bodyPr/>
              <a:lstStyle/>
              <a:p>
                <a:endParaRPr lang="en-GB"/>
              </a:p>
            </p:txBody>
          </p:sp>
          <p:sp>
            <p:nvSpPr>
              <p:cNvPr id="24" name="Freeform 1686">
                <a:extLst>
                  <a:ext uri="{FF2B5EF4-FFF2-40B4-BE49-F238E27FC236}">
                    <a16:creationId xmlns:a16="http://schemas.microsoft.com/office/drawing/2014/main" id="{9B74C59E-0BA3-455E-8578-EE909F831691}"/>
                  </a:ext>
                </a:extLst>
              </p:cNvPr>
              <p:cNvSpPr>
                <a:spLocks/>
              </p:cNvSpPr>
              <p:nvPr/>
            </p:nvSpPr>
            <p:spPr bwMode="auto">
              <a:xfrm>
                <a:off x="286" y="167"/>
                <a:ext cx="88" cy="85"/>
              </a:xfrm>
              <a:custGeom>
                <a:avLst/>
                <a:gdLst>
                  <a:gd name="T0" fmla="*/ 3 w 88"/>
                  <a:gd name="T1" fmla="*/ 29 h 85"/>
                  <a:gd name="T2" fmla="*/ 6 w 88"/>
                  <a:gd name="T3" fmla="*/ 30 h 85"/>
                  <a:gd name="T4" fmla="*/ 9 w 88"/>
                  <a:gd name="T5" fmla="*/ 29 h 85"/>
                  <a:gd name="T6" fmla="*/ 12 w 88"/>
                  <a:gd name="T7" fmla="*/ 28 h 85"/>
                  <a:gd name="T8" fmla="*/ 16 w 88"/>
                  <a:gd name="T9" fmla="*/ 25 h 85"/>
                  <a:gd name="T10" fmla="*/ 16 w 88"/>
                  <a:gd name="T11" fmla="*/ 20 h 85"/>
                  <a:gd name="T12" fmla="*/ 14 w 88"/>
                  <a:gd name="T13" fmla="*/ 18 h 85"/>
                  <a:gd name="T14" fmla="*/ 13 w 88"/>
                  <a:gd name="T15" fmla="*/ 13 h 85"/>
                  <a:gd name="T16" fmla="*/ 14 w 88"/>
                  <a:gd name="T17" fmla="*/ 10 h 85"/>
                  <a:gd name="T18" fmla="*/ 17 w 88"/>
                  <a:gd name="T19" fmla="*/ 9 h 85"/>
                  <a:gd name="T20" fmla="*/ 20 w 88"/>
                  <a:gd name="T21" fmla="*/ 13 h 85"/>
                  <a:gd name="T22" fmla="*/ 23 w 88"/>
                  <a:gd name="T23" fmla="*/ 16 h 85"/>
                  <a:gd name="T24" fmla="*/ 26 w 88"/>
                  <a:gd name="T25" fmla="*/ 18 h 85"/>
                  <a:gd name="T26" fmla="*/ 29 w 88"/>
                  <a:gd name="T27" fmla="*/ 18 h 85"/>
                  <a:gd name="T28" fmla="*/ 32 w 88"/>
                  <a:gd name="T29" fmla="*/ 18 h 85"/>
                  <a:gd name="T30" fmla="*/ 36 w 88"/>
                  <a:gd name="T31" fmla="*/ 18 h 85"/>
                  <a:gd name="T32" fmla="*/ 43 w 88"/>
                  <a:gd name="T33" fmla="*/ 17 h 85"/>
                  <a:gd name="T34" fmla="*/ 51 w 88"/>
                  <a:gd name="T35" fmla="*/ 18 h 85"/>
                  <a:gd name="T36" fmla="*/ 56 w 88"/>
                  <a:gd name="T37" fmla="*/ 16 h 85"/>
                  <a:gd name="T38" fmla="*/ 60 w 88"/>
                  <a:gd name="T39" fmla="*/ 15 h 85"/>
                  <a:gd name="T40" fmla="*/ 64 w 88"/>
                  <a:gd name="T41" fmla="*/ 11 h 85"/>
                  <a:gd name="T42" fmla="*/ 66 w 88"/>
                  <a:gd name="T43" fmla="*/ 8 h 85"/>
                  <a:gd name="T44" fmla="*/ 70 w 88"/>
                  <a:gd name="T45" fmla="*/ 3 h 85"/>
                  <a:gd name="T46" fmla="*/ 77 w 88"/>
                  <a:gd name="T47" fmla="*/ 4 h 85"/>
                  <a:gd name="T48" fmla="*/ 82 w 88"/>
                  <a:gd name="T49" fmla="*/ 1 h 85"/>
                  <a:gd name="T50" fmla="*/ 86 w 88"/>
                  <a:gd name="T51" fmla="*/ 3 h 85"/>
                  <a:gd name="T52" fmla="*/ 86 w 88"/>
                  <a:gd name="T53" fmla="*/ 13 h 85"/>
                  <a:gd name="T54" fmla="*/ 87 w 88"/>
                  <a:gd name="T55" fmla="*/ 20 h 85"/>
                  <a:gd name="T56" fmla="*/ 87 w 88"/>
                  <a:gd name="T57" fmla="*/ 27 h 85"/>
                  <a:gd name="T58" fmla="*/ 86 w 88"/>
                  <a:gd name="T59" fmla="*/ 32 h 85"/>
                  <a:gd name="T60" fmla="*/ 82 w 88"/>
                  <a:gd name="T61" fmla="*/ 37 h 85"/>
                  <a:gd name="T62" fmla="*/ 76 w 88"/>
                  <a:gd name="T63" fmla="*/ 36 h 85"/>
                  <a:gd name="T64" fmla="*/ 70 w 88"/>
                  <a:gd name="T65" fmla="*/ 38 h 85"/>
                  <a:gd name="T66" fmla="*/ 65 w 88"/>
                  <a:gd name="T67" fmla="*/ 42 h 85"/>
                  <a:gd name="T68" fmla="*/ 64 w 88"/>
                  <a:gd name="T69" fmla="*/ 49 h 85"/>
                  <a:gd name="T70" fmla="*/ 67 w 88"/>
                  <a:gd name="T71" fmla="*/ 53 h 85"/>
                  <a:gd name="T72" fmla="*/ 68 w 88"/>
                  <a:gd name="T73" fmla="*/ 60 h 85"/>
                  <a:gd name="T74" fmla="*/ 67 w 88"/>
                  <a:gd name="T75" fmla="*/ 66 h 85"/>
                  <a:gd name="T76" fmla="*/ 63 w 88"/>
                  <a:gd name="T77" fmla="*/ 72 h 85"/>
                  <a:gd name="T78" fmla="*/ 59 w 88"/>
                  <a:gd name="T79" fmla="*/ 79 h 85"/>
                  <a:gd name="T80" fmla="*/ 53 w 88"/>
                  <a:gd name="T81" fmla="*/ 85 h 85"/>
                  <a:gd name="T82" fmla="*/ 48 w 88"/>
                  <a:gd name="T83" fmla="*/ 79 h 85"/>
                  <a:gd name="T84" fmla="*/ 43 w 88"/>
                  <a:gd name="T85" fmla="*/ 73 h 85"/>
                  <a:gd name="T86" fmla="*/ 39 w 88"/>
                  <a:gd name="T87" fmla="*/ 68 h 85"/>
                  <a:gd name="T88" fmla="*/ 31 w 88"/>
                  <a:gd name="T89" fmla="*/ 68 h 85"/>
                  <a:gd name="T90" fmla="*/ 29 w 88"/>
                  <a:gd name="T91" fmla="*/ 63 h 85"/>
                  <a:gd name="T92" fmla="*/ 28 w 88"/>
                  <a:gd name="T93" fmla="*/ 60 h 85"/>
                  <a:gd name="T94" fmla="*/ 23 w 88"/>
                  <a:gd name="T95" fmla="*/ 55 h 85"/>
                  <a:gd name="T96" fmla="*/ 21 w 88"/>
                  <a:gd name="T97" fmla="*/ 48 h 85"/>
                  <a:gd name="T98" fmla="*/ 23 w 88"/>
                  <a:gd name="T99" fmla="*/ 43 h 85"/>
                  <a:gd name="T100" fmla="*/ 26 w 88"/>
                  <a:gd name="T101" fmla="*/ 38 h 85"/>
                  <a:gd name="T102" fmla="*/ 16 w 88"/>
                  <a:gd name="T103" fmla="*/ 40 h 85"/>
                  <a:gd name="T104" fmla="*/ 9 w 88"/>
                  <a:gd name="T105" fmla="*/ 40 h 85"/>
                  <a:gd name="T106" fmla="*/ 4 w 88"/>
                  <a:gd name="T107" fmla="*/ 42 h 85"/>
                  <a:gd name="T108" fmla="*/ 3 w 88"/>
                  <a:gd name="T109" fmla="*/ 36 h 85"/>
                  <a:gd name="T110" fmla="*/ 1 w 88"/>
                  <a:gd name="T111" fmla="*/ 33 h 85"/>
                  <a:gd name="T112" fmla="*/ 1 w 88"/>
                  <a:gd name="T113" fmla="*/ 2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 h="85">
                    <a:moveTo>
                      <a:pt x="1" y="28"/>
                    </a:moveTo>
                    <a:lnTo>
                      <a:pt x="2" y="28"/>
                    </a:lnTo>
                    <a:lnTo>
                      <a:pt x="3" y="29"/>
                    </a:lnTo>
                    <a:lnTo>
                      <a:pt x="4" y="30"/>
                    </a:lnTo>
                    <a:lnTo>
                      <a:pt x="5" y="30"/>
                    </a:lnTo>
                    <a:lnTo>
                      <a:pt x="6" y="30"/>
                    </a:lnTo>
                    <a:lnTo>
                      <a:pt x="7" y="30"/>
                    </a:lnTo>
                    <a:lnTo>
                      <a:pt x="9" y="30"/>
                    </a:lnTo>
                    <a:lnTo>
                      <a:pt x="9" y="29"/>
                    </a:lnTo>
                    <a:lnTo>
                      <a:pt x="10" y="29"/>
                    </a:lnTo>
                    <a:lnTo>
                      <a:pt x="11" y="28"/>
                    </a:lnTo>
                    <a:lnTo>
                      <a:pt x="12" y="28"/>
                    </a:lnTo>
                    <a:lnTo>
                      <a:pt x="14" y="26"/>
                    </a:lnTo>
                    <a:lnTo>
                      <a:pt x="15" y="25"/>
                    </a:lnTo>
                    <a:lnTo>
                      <a:pt x="16" y="25"/>
                    </a:lnTo>
                    <a:lnTo>
                      <a:pt x="16" y="23"/>
                    </a:lnTo>
                    <a:lnTo>
                      <a:pt x="16" y="22"/>
                    </a:lnTo>
                    <a:lnTo>
                      <a:pt x="16" y="20"/>
                    </a:lnTo>
                    <a:lnTo>
                      <a:pt x="16" y="20"/>
                    </a:lnTo>
                    <a:lnTo>
                      <a:pt x="15" y="18"/>
                    </a:lnTo>
                    <a:lnTo>
                      <a:pt x="14" y="18"/>
                    </a:lnTo>
                    <a:lnTo>
                      <a:pt x="14" y="17"/>
                    </a:lnTo>
                    <a:lnTo>
                      <a:pt x="14" y="15"/>
                    </a:lnTo>
                    <a:lnTo>
                      <a:pt x="13" y="13"/>
                    </a:lnTo>
                    <a:lnTo>
                      <a:pt x="13" y="12"/>
                    </a:lnTo>
                    <a:lnTo>
                      <a:pt x="14" y="10"/>
                    </a:lnTo>
                    <a:lnTo>
                      <a:pt x="14" y="10"/>
                    </a:lnTo>
                    <a:lnTo>
                      <a:pt x="15" y="9"/>
                    </a:lnTo>
                    <a:lnTo>
                      <a:pt x="16" y="8"/>
                    </a:lnTo>
                    <a:lnTo>
                      <a:pt x="17" y="9"/>
                    </a:lnTo>
                    <a:lnTo>
                      <a:pt x="19" y="11"/>
                    </a:lnTo>
                    <a:lnTo>
                      <a:pt x="19" y="11"/>
                    </a:lnTo>
                    <a:lnTo>
                      <a:pt x="20" y="13"/>
                    </a:lnTo>
                    <a:lnTo>
                      <a:pt x="21" y="14"/>
                    </a:lnTo>
                    <a:lnTo>
                      <a:pt x="22" y="15"/>
                    </a:lnTo>
                    <a:lnTo>
                      <a:pt x="23" y="16"/>
                    </a:lnTo>
                    <a:lnTo>
                      <a:pt x="24" y="16"/>
                    </a:lnTo>
                    <a:lnTo>
                      <a:pt x="24" y="17"/>
                    </a:lnTo>
                    <a:lnTo>
                      <a:pt x="26" y="18"/>
                    </a:lnTo>
                    <a:lnTo>
                      <a:pt x="27" y="18"/>
                    </a:lnTo>
                    <a:lnTo>
                      <a:pt x="28" y="18"/>
                    </a:lnTo>
                    <a:lnTo>
                      <a:pt x="29" y="18"/>
                    </a:lnTo>
                    <a:lnTo>
                      <a:pt x="29" y="19"/>
                    </a:lnTo>
                    <a:lnTo>
                      <a:pt x="31" y="19"/>
                    </a:lnTo>
                    <a:lnTo>
                      <a:pt x="32" y="18"/>
                    </a:lnTo>
                    <a:lnTo>
                      <a:pt x="33" y="18"/>
                    </a:lnTo>
                    <a:lnTo>
                      <a:pt x="35" y="18"/>
                    </a:lnTo>
                    <a:lnTo>
                      <a:pt x="36" y="18"/>
                    </a:lnTo>
                    <a:lnTo>
                      <a:pt x="39" y="17"/>
                    </a:lnTo>
                    <a:lnTo>
                      <a:pt x="40" y="17"/>
                    </a:lnTo>
                    <a:lnTo>
                      <a:pt x="43" y="17"/>
                    </a:lnTo>
                    <a:lnTo>
                      <a:pt x="47" y="18"/>
                    </a:lnTo>
                    <a:lnTo>
                      <a:pt x="49" y="18"/>
                    </a:lnTo>
                    <a:lnTo>
                      <a:pt x="51" y="18"/>
                    </a:lnTo>
                    <a:lnTo>
                      <a:pt x="52" y="17"/>
                    </a:lnTo>
                    <a:lnTo>
                      <a:pt x="55" y="17"/>
                    </a:lnTo>
                    <a:lnTo>
                      <a:pt x="56" y="16"/>
                    </a:lnTo>
                    <a:lnTo>
                      <a:pt x="59" y="16"/>
                    </a:lnTo>
                    <a:lnTo>
                      <a:pt x="60" y="16"/>
                    </a:lnTo>
                    <a:lnTo>
                      <a:pt x="60" y="15"/>
                    </a:lnTo>
                    <a:lnTo>
                      <a:pt x="61" y="15"/>
                    </a:lnTo>
                    <a:lnTo>
                      <a:pt x="64" y="13"/>
                    </a:lnTo>
                    <a:lnTo>
                      <a:pt x="64" y="11"/>
                    </a:lnTo>
                    <a:lnTo>
                      <a:pt x="65" y="10"/>
                    </a:lnTo>
                    <a:lnTo>
                      <a:pt x="66" y="9"/>
                    </a:lnTo>
                    <a:lnTo>
                      <a:pt x="66" y="8"/>
                    </a:lnTo>
                    <a:lnTo>
                      <a:pt x="67" y="7"/>
                    </a:lnTo>
                    <a:lnTo>
                      <a:pt x="69" y="3"/>
                    </a:lnTo>
                    <a:lnTo>
                      <a:pt x="70" y="3"/>
                    </a:lnTo>
                    <a:lnTo>
                      <a:pt x="71" y="3"/>
                    </a:lnTo>
                    <a:lnTo>
                      <a:pt x="74" y="4"/>
                    </a:lnTo>
                    <a:lnTo>
                      <a:pt x="77" y="4"/>
                    </a:lnTo>
                    <a:lnTo>
                      <a:pt x="78" y="2"/>
                    </a:lnTo>
                    <a:lnTo>
                      <a:pt x="79" y="2"/>
                    </a:lnTo>
                    <a:lnTo>
                      <a:pt x="82" y="1"/>
                    </a:lnTo>
                    <a:lnTo>
                      <a:pt x="84" y="1"/>
                    </a:lnTo>
                    <a:lnTo>
                      <a:pt x="85" y="0"/>
                    </a:lnTo>
                    <a:lnTo>
                      <a:pt x="86" y="3"/>
                    </a:lnTo>
                    <a:lnTo>
                      <a:pt x="86" y="5"/>
                    </a:lnTo>
                    <a:lnTo>
                      <a:pt x="86" y="10"/>
                    </a:lnTo>
                    <a:lnTo>
                      <a:pt x="86" y="13"/>
                    </a:lnTo>
                    <a:lnTo>
                      <a:pt x="86" y="15"/>
                    </a:lnTo>
                    <a:lnTo>
                      <a:pt x="87" y="17"/>
                    </a:lnTo>
                    <a:lnTo>
                      <a:pt x="87" y="20"/>
                    </a:lnTo>
                    <a:lnTo>
                      <a:pt x="87" y="22"/>
                    </a:lnTo>
                    <a:lnTo>
                      <a:pt x="87" y="25"/>
                    </a:lnTo>
                    <a:lnTo>
                      <a:pt x="87" y="27"/>
                    </a:lnTo>
                    <a:lnTo>
                      <a:pt x="88" y="29"/>
                    </a:lnTo>
                    <a:lnTo>
                      <a:pt x="88" y="31"/>
                    </a:lnTo>
                    <a:lnTo>
                      <a:pt x="86" y="32"/>
                    </a:lnTo>
                    <a:lnTo>
                      <a:pt x="84" y="33"/>
                    </a:lnTo>
                    <a:lnTo>
                      <a:pt x="83" y="35"/>
                    </a:lnTo>
                    <a:lnTo>
                      <a:pt x="82" y="37"/>
                    </a:lnTo>
                    <a:lnTo>
                      <a:pt x="80" y="35"/>
                    </a:lnTo>
                    <a:lnTo>
                      <a:pt x="78" y="35"/>
                    </a:lnTo>
                    <a:lnTo>
                      <a:pt x="76" y="36"/>
                    </a:lnTo>
                    <a:lnTo>
                      <a:pt x="74" y="35"/>
                    </a:lnTo>
                    <a:lnTo>
                      <a:pt x="72" y="37"/>
                    </a:lnTo>
                    <a:lnTo>
                      <a:pt x="70" y="38"/>
                    </a:lnTo>
                    <a:lnTo>
                      <a:pt x="69" y="40"/>
                    </a:lnTo>
                    <a:lnTo>
                      <a:pt x="67" y="41"/>
                    </a:lnTo>
                    <a:lnTo>
                      <a:pt x="65" y="42"/>
                    </a:lnTo>
                    <a:lnTo>
                      <a:pt x="64" y="44"/>
                    </a:lnTo>
                    <a:lnTo>
                      <a:pt x="64" y="46"/>
                    </a:lnTo>
                    <a:lnTo>
                      <a:pt x="64" y="49"/>
                    </a:lnTo>
                    <a:lnTo>
                      <a:pt x="63" y="51"/>
                    </a:lnTo>
                    <a:lnTo>
                      <a:pt x="64" y="52"/>
                    </a:lnTo>
                    <a:lnTo>
                      <a:pt x="67" y="53"/>
                    </a:lnTo>
                    <a:lnTo>
                      <a:pt x="67" y="55"/>
                    </a:lnTo>
                    <a:lnTo>
                      <a:pt x="67" y="58"/>
                    </a:lnTo>
                    <a:lnTo>
                      <a:pt x="68" y="60"/>
                    </a:lnTo>
                    <a:lnTo>
                      <a:pt x="68" y="62"/>
                    </a:lnTo>
                    <a:lnTo>
                      <a:pt x="67" y="64"/>
                    </a:lnTo>
                    <a:lnTo>
                      <a:pt x="67" y="66"/>
                    </a:lnTo>
                    <a:lnTo>
                      <a:pt x="65" y="68"/>
                    </a:lnTo>
                    <a:lnTo>
                      <a:pt x="64" y="69"/>
                    </a:lnTo>
                    <a:lnTo>
                      <a:pt x="63" y="72"/>
                    </a:lnTo>
                    <a:lnTo>
                      <a:pt x="61" y="73"/>
                    </a:lnTo>
                    <a:lnTo>
                      <a:pt x="61" y="77"/>
                    </a:lnTo>
                    <a:lnTo>
                      <a:pt x="59" y="79"/>
                    </a:lnTo>
                    <a:lnTo>
                      <a:pt x="57" y="81"/>
                    </a:lnTo>
                    <a:lnTo>
                      <a:pt x="55" y="83"/>
                    </a:lnTo>
                    <a:lnTo>
                      <a:pt x="53" y="85"/>
                    </a:lnTo>
                    <a:lnTo>
                      <a:pt x="51" y="84"/>
                    </a:lnTo>
                    <a:lnTo>
                      <a:pt x="49" y="81"/>
                    </a:lnTo>
                    <a:lnTo>
                      <a:pt x="48" y="79"/>
                    </a:lnTo>
                    <a:lnTo>
                      <a:pt x="46" y="77"/>
                    </a:lnTo>
                    <a:lnTo>
                      <a:pt x="44" y="75"/>
                    </a:lnTo>
                    <a:lnTo>
                      <a:pt x="43" y="73"/>
                    </a:lnTo>
                    <a:lnTo>
                      <a:pt x="42" y="71"/>
                    </a:lnTo>
                    <a:lnTo>
                      <a:pt x="40" y="69"/>
                    </a:lnTo>
                    <a:lnTo>
                      <a:pt x="39" y="68"/>
                    </a:lnTo>
                    <a:lnTo>
                      <a:pt x="35" y="66"/>
                    </a:lnTo>
                    <a:lnTo>
                      <a:pt x="34" y="68"/>
                    </a:lnTo>
                    <a:lnTo>
                      <a:pt x="31" y="68"/>
                    </a:lnTo>
                    <a:lnTo>
                      <a:pt x="29" y="68"/>
                    </a:lnTo>
                    <a:lnTo>
                      <a:pt x="29" y="65"/>
                    </a:lnTo>
                    <a:lnTo>
                      <a:pt x="29" y="63"/>
                    </a:lnTo>
                    <a:lnTo>
                      <a:pt x="28" y="61"/>
                    </a:lnTo>
                    <a:lnTo>
                      <a:pt x="25" y="61"/>
                    </a:lnTo>
                    <a:lnTo>
                      <a:pt x="28" y="60"/>
                    </a:lnTo>
                    <a:lnTo>
                      <a:pt x="27" y="58"/>
                    </a:lnTo>
                    <a:lnTo>
                      <a:pt x="25" y="55"/>
                    </a:lnTo>
                    <a:lnTo>
                      <a:pt x="23" y="55"/>
                    </a:lnTo>
                    <a:lnTo>
                      <a:pt x="22" y="53"/>
                    </a:lnTo>
                    <a:lnTo>
                      <a:pt x="21" y="51"/>
                    </a:lnTo>
                    <a:lnTo>
                      <a:pt x="21" y="48"/>
                    </a:lnTo>
                    <a:lnTo>
                      <a:pt x="21" y="46"/>
                    </a:lnTo>
                    <a:lnTo>
                      <a:pt x="23" y="45"/>
                    </a:lnTo>
                    <a:lnTo>
                      <a:pt x="23" y="43"/>
                    </a:lnTo>
                    <a:lnTo>
                      <a:pt x="25" y="42"/>
                    </a:lnTo>
                    <a:lnTo>
                      <a:pt x="24" y="40"/>
                    </a:lnTo>
                    <a:lnTo>
                      <a:pt x="26" y="38"/>
                    </a:lnTo>
                    <a:lnTo>
                      <a:pt x="23" y="38"/>
                    </a:lnTo>
                    <a:lnTo>
                      <a:pt x="21" y="39"/>
                    </a:lnTo>
                    <a:lnTo>
                      <a:pt x="16" y="40"/>
                    </a:lnTo>
                    <a:lnTo>
                      <a:pt x="14" y="40"/>
                    </a:lnTo>
                    <a:lnTo>
                      <a:pt x="11" y="40"/>
                    </a:lnTo>
                    <a:lnTo>
                      <a:pt x="9" y="40"/>
                    </a:lnTo>
                    <a:lnTo>
                      <a:pt x="7" y="40"/>
                    </a:lnTo>
                    <a:lnTo>
                      <a:pt x="8" y="43"/>
                    </a:lnTo>
                    <a:lnTo>
                      <a:pt x="4" y="42"/>
                    </a:lnTo>
                    <a:lnTo>
                      <a:pt x="3" y="40"/>
                    </a:lnTo>
                    <a:lnTo>
                      <a:pt x="2" y="38"/>
                    </a:lnTo>
                    <a:lnTo>
                      <a:pt x="3" y="36"/>
                    </a:lnTo>
                    <a:lnTo>
                      <a:pt x="4" y="35"/>
                    </a:lnTo>
                    <a:lnTo>
                      <a:pt x="4" y="32"/>
                    </a:lnTo>
                    <a:lnTo>
                      <a:pt x="1" y="33"/>
                    </a:lnTo>
                    <a:lnTo>
                      <a:pt x="0" y="31"/>
                    </a:lnTo>
                    <a:lnTo>
                      <a:pt x="0" y="28"/>
                    </a:lnTo>
                    <a:lnTo>
                      <a:pt x="1" y="28"/>
                    </a:lnTo>
                    <a:close/>
                  </a:path>
                </a:pathLst>
              </a:custGeom>
              <a:solidFill>
                <a:srgbClr val="7EA3B2"/>
              </a:solidFill>
              <a:ln w="19050">
                <a:solidFill>
                  <a:srgbClr val="000000"/>
                </a:solidFill>
                <a:prstDash val="solid"/>
                <a:round/>
                <a:headEnd/>
                <a:tailEnd/>
              </a:ln>
            </p:spPr>
            <p:txBody>
              <a:bodyPr/>
              <a:lstStyle/>
              <a:p>
                <a:endParaRPr lang="en-GB"/>
              </a:p>
            </p:txBody>
          </p:sp>
          <p:sp>
            <p:nvSpPr>
              <p:cNvPr id="25" name="Freeform 1687">
                <a:extLst>
                  <a:ext uri="{FF2B5EF4-FFF2-40B4-BE49-F238E27FC236}">
                    <a16:creationId xmlns:a16="http://schemas.microsoft.com/office/drawing/2014/main" id="{67CD0408-E707-4D83-85D8-08578DC104A0}"/>
                  </a:ext>
                </a:extLst>
              </p:cNvPr>
              <p:cNvSpPr>
                <a:spLocks/>
              </p:cNvSpPr>
              <p:nvPr/>
            </p:nvSpPr>
            <p:spPr bwMode="auto">
              <a:xfrm>
                <a:off x="235" y="173"/>
                <a:ext cx="47" cy="84"/>
              </a:xfrm>
              <a:custGeom>
                <a:avLst/>
                <a:gdLst>
                  <a:gd name="T0" fmla="*/ 1 w 47"/>
                  <a:gd name="T1" fmla="*/ 0 h 84"/>
                  <a:gd name="T2" fmla="*/ 4 w 47"/>
                  <a:gd name="T3" fmla="*/ 1 h 84"/>
                  <a:gd name="T4" fmla="*/ 7 w 47"/>
                  <a:gd name="T5" fmla="*/ 1 h 84"/>
                  <a:gd name="T6" fmla="*/ 9 w 47"/>
                  <a:gd name="T7" fmla="*/ 1 h 84"/>
                  <a:gd name="T8" fmla="*/ 13 w 47"/>
                  <a:gd name="T9" fmla="*/ 2 h 84"/>
                  <a:gd name="T10" fmla="*/ 16 w 47"/>
                  <a:gd name="T11" fmla="*/ 2 h 84"/>
                  <a:gd name="T12" fmla="*/ 18 w 47"/>
                  <a:gd name="T13" fmla="*/ 3 h 84"/>
                  <a:gd name="T14" fmla="*/ 22 w 47"/>
                  <a:gd name="T15" fmla="*/ 5 h 84"/>
                  <a:gd name="T16" fmla="*/ 24 w 47"/>
                  <a:gd name="T17" fmla="*/ 6 h 84"/>
                  <a:gd name="T18" fmla="*/ 25 w 47"/>
                  <a:gd name="T19" fmla="*/ 7 h 84"/>
                  <a:gd name="T20" fmla="*/ 29 w 47"/>
                  <a:gd name="T21" fmla="*/ 8 h 84"/>
                  <a:gd name="T22" fmla="*/ 32 w 47"/>
                  <a:gd name="T23" fmla="*/ 7 h 84"/>
                  <a:gd name="T24" fmla="*/ 35 w 47"/>
                  <a:gd name="T25" fmla="*/ 5 h 84"/>
                  <a:gd name="T26" fmla="*/ 37 w 47"/>
                  <a:gd name="T27" fmla="*/ 3 h 84"/>
                  <a:gd name="T28" fmla="*/ 38 w 47"/>
                  <a:gd name="T29" fmla="*/ 2 h 84"/>
                  <a:gd name="T30" fmla="*/ 41 w 47"/>
                  <a:gd name="T31" fmla="*/ 1 h 84"/>
                  <a:gd name="T32" fmla="*/ 43 w 47"/>
                  <a:gd name="T33" fmla="*/ 1 h 84"/>
                  <a:gd name="T34" fmla="*/ 45 w 47"/>
                  <a:gd name="T35" fmla="*/ 2 h 84"/>
                  <a:gd name="T36" fmla="*/ 46 w 47"/>
                  <a:gd name="T37" fmla="*/ 3 h 84"/>
                  <a:gd name="T38" fmla="*/ 46 w 47"/>
                  <a:gd name="T39" fmla="*/ 7 h 84"/>
                  <a:gd name="T40" fmla="*/ 46 w 47"/>
                  <a:gd name="T41" fmla="*/ 10 h 84"/>
                  <a:gd name="T42" fmla="*/ 47 w 47"/>
                  <a:gd name="T43" fmla="*/ 13 h 84"/>
                  <a:gd name="T44" fmla="*/ 47 w 47"/>
                  <a:gd name="T45" fmla="*/ 14 h 84"/>
                  <a:gd name="T46" fmla="*/ 43 w 47"/>
                  <a:gd name="T47" fmla="*/ 15 h 84"/>
                  <a:gd name="T48" fmla="*/ 38 w 47"/>
                  <a:gd name="T49" fmla="*/ 17 h 84"/>
                  <a:gd name="T50" fmla="*/ 36 w 47"/>
                  <a:gd name="T51" fmla="*/ 20 h 84"/>
                  <a:gd name="T52" fmla="*/ 35 w 47"/>
                  <a:gd name="T53" fmla="*/ 24 h 84"/>
                  <a:gd name="T54" fmla="*/ 34 w 47"/>
                  <a:gd name="T55" fmla="*/ 29 h 84"/>
                  <a:gd name="T56" fmla="*/ 35 w 47"/>
                  <a:gd name="T57" fmla="*/ 33 h 84"/>
                  <a:gd name="T58" fmla="*/ 36 w 47"/>
                  <a:gd name="T59" fmla="*/ 38 h 84"/>
                  <a:gd name="T60" fmla="*/ 38 w 47"/>
                  <a:gd name="T61" fmla="*/ 41 h 84"/>
                  <a:gd name="T62" fmla="*/ 40 w 47"/>
                  <a:gd name="T63" fmla="*/ 45 h 84"/>
                  <a:gd name="T64" fmla="*/ 42 w 47"/>
                  <a:gd name="T65" fmla="*/ 51 h 84"/>
                  <a:gd name="T66" fmla="*/ 40 w 47"/>
                  <a:gd name="T67" fmla="*/ 56 h 84"/>
                  <a:gd name="T68" fmla="*/ 35 w 47"/>
                  <a:gd name="T69" fmla="*/ 57 h 84"/>
                  <a:gd name="T70" fmla="*/ 31 w 47"/>
                  <a:gd name="T71" fmla="*/ 57 h 84"/>
                  <a:gd name="T72" fmla="*/ 29 w 47"/>
                  <a:gd name="T73" fmla="*/ 62 h 84"/>
                  <a:gd name="T74" fmla="*/ 30 w 47"/>
                  <a:gd name="T75" fmla="*/ 67 h 84"/>
                  <a:gd name="T76" fmla="*/ 28 w 47"/>
                  <a:gd name="T77" fmla="*/ 71 h 84"/>
                  <a:gd name="T78" fmla="*/ 24 w 47"/>
                  <a:gd name="T79" fmla="*/ 73 h 84"/>
                  <a:gd name="T80" fmla="*/ 24 w 47"/>
                  <a:gd name="T81" fmla="*/ 78 h 84"/>
                  <a:gd name="T82" fmla="*/ 21 w 47"/>
                  <a:gd name="T83" fmla="*/ 84 h 84"/>
                  <a:gd name="T84" fmla="*/ 18 w 47"/>
                  <a:gd name="T85" fmla="*/ 79 h 84"/>
                  <a:gd name="T86" fmla="*/ 15 w 47"/>
                  <a:gd name="T87" fmla="*/ 76 h 84"/>
                  <a:gd name="T88" fmla="*/ 14 w 47"/>
                  <a:gd name="T89" fmla="*/ 69 h 84"/>
                  <a:gd name="T90" fmla="*/ 12 w 47"/>
                  <a:gd name="T91" fmla="*/ 65 h 84"/>
                  <a:gd name="T92" fmla="*/ 10 w 47"/>
                  <a:gd name="T93" fmla="*/ 60 h 84"/>
                  <a:gd name="T94" fmla="*/ 7 w 47"/>
                  <a:gd name="T95" fmla="*/ 56 h 84"/>
                  <a:gd name="T96" fmla="*/ 7 w 47"/>
                  <a:gd name="T97" fmla="*/ 52 h 84"/>
                  <a:gd name="T98" fmla="*/ 10 w 47"/>
                  <a:gd name="T99" fmla="*/ 48 h 84"/>
                  <a:gd name="T100" fmla="*/ 13 w 47"/>
                  <a:gd name="T101" fmla="*/ 44 h 84"/>
                  <a:gd name="T102" fmla="*/ 12 w 47"/>
                  <a:gd name="T103" fmla="*/ 38 h 84"/>
                  <a:gd name="T104" fmla="*/ 10 w 47"/>
                  <a:gd name="T105" fmla="*/ 37 h 84"/>
                  <a:gd name="T106" fmla="*/ 7 w 47"/>
                  <a:gd name="T107" fmla="*/ 33 h 84"/>
                  <a:gd name="T108" fmla="*/ 5 w 47"/>
                  <a:gd name="T109" fmla="*/ 30 h 84"/>
                  <a:gd name="T110" fmla="*/ 4 w 47"/>
                  <a:gd name="T111" fmla="*/ 26 h 84"/>
                  <a:gd name="T112" fmla="*/ 2 w 47"/>
                  <a:gd name="T113" fmla="*/ 22 h 84"/>
                  <a:gd name="T114" fmla="*/ 4 w 47"/>
                  <a:gd name="T115" fmla="*/ 16 h 84"/>
                  <a:gd name="T116" fmla="*/ 0 w 47"/>
                  <a:gd name="T117" fmla="*/ 12 h 84"/>
                  <a:gd name="T118" fmla="*/ 2 w 47"/>
                  <a:gd name="T119" fmla="*/ 9 h 84"/>
                  <a:gd name="T120" fmla="*/ 2 w 47"/>
                  <a:gd name="T121" fmla="*/ 4 h 84"/>
                  <a:gd name="T122" fmla="*/ 1 w 47"/>
                  <a:gd name="T123"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84">
                    <a:moveTo>
                      <a:pt x="1" y="1"/>
                    </a:moveTo>
                    <a:lnTo>
                      <a:pt x="1" y="0"/>
                    </a:lnTo>
                    <a:lnTo>
                      <a:pt x="2" y="1"/>
                    </a:lnTo>
                    <a:lnTo>
                      <a:pt x="4" y="1"/>
                    </a:lnTo>
                    <a:lnTo>
                      <a:pt x="5" y="1"/>
                    </a:lnTo>
                    <a:lnTo>
                      <a:pt x="7" y="1"/>
                    </a:lnTo>
                    <a:lnTo>
                      <a:pt x="8" y="0"/>
                    </a:lnTo>
                    <a:lnTo>
                      <a:pt x="9" y="1"/>
                    </a:lnTo>
                    <a:lnTo>
                      <a:pt x="11" y="2"/>
                    </a:lnTo>
                    <a:lnTo>
                      <a:pt x="13" y="2"/>
                    </a:lnTo>
                    <a:lnTo>
                      <a:pt x="15" y="2"/>
                    </a:lnTo>
                    <a:lnTo>
                      <a:pt x="16" y="2"/>
                    </a:lnTo>
                    <a:lnTo>
                      <a:pt x="17" y="3"/>
                    </a:lnTo>
                    <a:lnTo>
                      <a:pt x="18" y="3"/>
                    </a:lnTo>
                    <a:lnTo>
                      <a:pt x="19" y="4"/>
                    </a:lnTo>
                    <a:lnTo>
                      <a:pt x="22" y="5"/>
                    </a:lnTo>
                    <a:lnTo>
                      <a:pt x="23" y="5"/>
                    </a:lnTo>
                    <a:lnTo>
                      <a:pt x="24" y="6"/>
                    </a:lnTo>
                    <a:lnTo>
                      <a:pt x="24" y="6"/>
                    </a:lnTo>
                    <a:lnTo>
                      <a:pt x="25" y="7"/>
                    </a:lnTo>
                    <a:lnTo>
                      <a:pt x="28" y="8"/>
                    </a:lnTo>
                    <a:lnTo>
                      <a:pt x="29" y="8"/>
                    </a:lnTo>
                    <a:lnTo>
                      <a:pt x="31" y="7"/>
                    </a:lnTo>
                    <a:lnTo>
                      <a:pt x="32" y="7"/>
                    </a:lnTo>
                    <a:lnTo>
                      <a:pt x="33" y="7"/>
                    </a:lnTo>
                    <a:lnTo>
                      <a:pt x="35" y="5"/>
                    </a:lnTo>
                    <a:lnTo>
                      <a:pt x="37" y="4"/>
                    </a:lnTo>
                    <a:lnTo>
                      <a:pt x="37" y="3"/>
                    </a:lnTo>
                    <a:lnTo>
                      <a:pt x="38" y="3"/>
                    </a:lnTo>
                    <a:lnTo>
                      <a:pt x="38" y="2"/>
                    </a:lnTo>
                    <a:lnTo>
                      <a:pt x="39" y="1"/>
                    </a:lnTo>
                    <a:lnTo>
                      <a:pt x="41" y="1"/>
                    </a:lnTo>
                    <a:lnTo>
                      <a:pt x="42" y="1"/>
                    </a:lnTo>
                    <a:lnTo>
                      <a:pt x="43" y="1"/>
                    </a:lnTo>
                    <a:lnTo>
                      <a:pt x="44" y="1"/>
                    </a:lnTo>
                    <a:lnTo>
                      <a:pt x="45" y="2"/>
                    </a:lnTo>
                    <a:lnTo>
                      <a:pt x="46" y="2"/>
                    </a:lnTo>
                    <a:lnTo>
                      <a:pt x="46" y="3"/>
                    </a:lnTo>
                    <a:lnTo>
                      <a:pt x="46" y="5"/>
                    </a:lnTo>
                    <a:lnTo>
                      <a:pt x="46" y="7"/>
                    </a:lnTo>
                    <a:lnTo>
                      <a:pt x="46" y="9"/>
                    </a:lnTo>
                    <a:lnTo>
                      <a:pt x="46" y="10"/>
                    </a:lnTo>
                    <a:lnTo>
                      <a:pt x="47" y="11"/>
                    </a:lnTo>
                    <a:lnTo>
                      <a:pt x="47" y="13"/>
                    </a:lnTo>
                    <a:lnTo>
                      <a:pt x="47" y="14"/>
                    </a:lnTo>
                    <a:lnTo>
                      <a:pt x="47" y="14"/>
                    </a:lnTo>
                    <a:lnTo>
                      <a:pt x="45" y="15"/>
                    </a:lnTo>
                    <a:lnTo>
                      <a:pt x="43" y="15"/>
                    </a:lnTo>
                    <a:lnTo>
                      <a:pt x="41" y="17"/>
                    </a:lnTo>
                    <a:lnTo>
                      <a:pt x="38" y="17"/>
                    </a:lnTo>
                    <a:lnTo>
                      <a:pt x="37" y="18"/>
                    </a:lnTo>
                    <a:lnTo>
                      <a:pt x="36" y="20"/>
                    </a:lnTo>
                    <a:lnTo>
                      <a:pt x="35" y="22"/>
                    </a:lnTo>
                    <a:lnTo>
                      <a:pt x="35" y="24"/>
                    </a:lnTo>
                    <a:lnTo>
                      <a:pt x="35" y="26"/>
                    </a:lnTo>
                    <a:lnTo>
                      <a:pt x="34" y="29"/>
                    </a:lnTo>
                    <a:lnTo>
                      <a:pt x="35" y="31"/>
                    </a:lnTo>
                    <a:lnTo>
                      <a:pt x="35" y="33"/>
                    </a:lnTo>
                    <a:lnTo>
                      <a:pt x="35" y="35"/>
                    </a:lnTo>
                    <a:lnTo>
                      <a:pt x="36" y="38"/>
                    </a:lnTo>
                    <a:lnTo>
                      <a:pt x="37" y="40"/>
                    </a:lnTo>
                    <a:lnTo>
                      <a:pt x="38" y="41"/>
                    </a:lnTo>
                    <a:lnTo>
                      <a:pt x="40" y="43"/>
                    </a:lnTo>
                    <a:lnTo>
                      <a:pt x="40" y="45"/>
                    </a:lnTo>
                    <a:lnTo>
                      <a:pt x="39" y="49"/>
                    </a:lnTo>
                    <a:lnTo>
                      <a:pt x="42" y="51"/>
                    </a:lnTo>
                    <a:lnTo>
                      <a:pt x="41" y="53"/>
                    </a:lnTo>
                    <a:lnTo>
                      <a:pt x="40" y="56"/>
                    </a:lnTo>
                    <a:lnTo>
                      <a:pt x="37" y="56"/>
                    </a:lnTo>
                    <a:lnTo>
                      <a:pt x="35" y="57"/>
                    </a:lnTo>
                    <a:lnTo>
                      <a:pt x="32" y="56"/>
                    </a:lnTo>
                    <a:lnTo>
                      <a:pt x="31" y="57"/>
                    </a:lnTo>
                    <a:lnTo>
                      <a:pt x="30" y="60"/>
                    </a:lnTo>
                    <a:lnTo>
                      <a:pt x="29" y="62"/>
                    </a:lnTo>
                    <a:lnTo>
                      <a:pt x="29" y="65"/>
                    </a:lnTo>
                    <a:lnTo>
                      <a:pt x="30" y="67"/>
                    </a:lnTo>
                    <a:lnTo>
                      <a:pt x="29" y="69"/>
                    </a:lnTo>
                    <a:lnTo>
                      <a:pt x="28" y="71"/>
                    </a:lnTo>
                    <a:lnTo>
                      <a:pt x="26" y="72"/>
                    </a:lnTo>
                    <a:lnTo>
                      <a:pt x="24" y="73"/>
                    </a:lnTo>
                    <a:lnTo>
                      <a:pt x="23" y="77"/>
                    </a:lnTo>
                    <a:lnTo>
                      <a:pt x="24" y="78"/>
                    </a:lnTo>
                    <a:lnTo>
                      <a:pt x="22" y="82"/>
                    </a:lnTo>
                    <a:lnTo>
                      <a:pt x="21" y="84"/>
                    </a:lnTo>
                    <a:lnTo>
                      <a:pt x="18" y="81"/>
                    </a:lnTo>
                    <a:lnTo>
                      <a:pt x="18" y="79"/>
                    </a:lnTo>
                    <a:lnTo>
                      <a:pt x="17" y="77"/>
                    </a:lnTo>
                    <a:lnTo>
                      <a:pt x="15" y="76"/>
                    </a:lnTo>
                    <a:lnTo>
                      <a:pt x="14" y="73"/>
                    </a:lnTo>
                    <a:lnTo>
                      <a:pt x="14" y="69"/>
                    </a:lnTo>
                    <a:lnTo>
                      <a:pt x="13" y="67"/>
                    </a:lnTo>
                    <a:lnTo>
                      <a:pt x="12" y="65"/>
                    </a:lnTo>
                    <a:lnTo>
                      <a:pt x="11" y="62"/>
                    </a:lnTo>
                    <a:lnTo>
                      <a:pt x="10" y="60"/>
                    </a:lnTo>
                    <a:lnTo>
                      <a:pt x="9" y="58"/>
                    </a:lnTo>
                    <a:lnTo>
                      <a:pt x="7" y="56"/>
                    </a:lnTo>
                    <a:lnTo>
                      <a:pt x="7" y="54"/>
                    </a:lnTo>
                    <a:lnTo>
                      <a:pt x="7" y="52"/>
                    </a:lnTo>
                    <a:lnTo>
                      <a:pt x="10" y="50"/>
                    </a:lnTo>
                    <a:lnTo>
                      <a:pt x="10" y="48"/>
                    </a:lnTo>
                    <a:lnTo>
                      <a:pt x="12" y="46"/>
                    </a:lnTo>
                    <a:lnTo>
                      <a:pt x="13" y="44"/>
                    </a:lnTo>
                    <a:lnTo>
                      <a:pt x="13" y="41"/>
                    </a:lnTo>
                    <a:lnTo>
                      <a:pt x="12" y="38"/>
                    </a:lnTo>
                    <a:lnTo>
                      <a:pt x="11" y="36"/>
                    </a:lnTo>
                    <a:lnTo>
                      <a:pt x="10" y="37"/>
                    </a:lnTo>
                    <a:lnTo>
                      <a:pt x="8" y="35"/>
                    </a:lnTo>
                    <a:lnTo>
                      <a:pt x="7" y="33"/>
                    </a:lnTo>
                    <a:lnTo>
                      <a:pt x="7" y="31"/>
                    </a:lnTo>
                    <a:lnTo>
                      <a:pt x="5" y="30"/>
                    </a:lnTo>
                    <a:lnTo>
                      <a:pt x="2" y="28"/>
                    </a:lnTo>
                    <a:lnTo>
                      <a:pt x="4" y="26"/>
                    </a:lnTo>
                    <a:lnTo>
                      <a:pt x="3" y="25"/>
                    </a:lnTo>
                    <a:lnTo>
                      <a:pt x="2" y="22"/>
                    </a:lnTo>
                    <a:lnTo>
                      <a:pt x="4" y="19"/>
                    </a:lnTo>
                    <a:lnTo>
                      <a:pt x="4" y="16"/>
                    </a:lnTo>
                    <a:lnTo>
                      <a:pt x="2" y="15"/>
                    </a:lnTo>
                    <a:lnTo>
                      <a:pt x="0" y="12"/>
                    </a:lnTo>
                    <a:lnTo>
                      <a:pt x="1" y="10"/>
                    </a:lnTo>
                    <a:lnTo>
                      <a:pt x="2" y="9"/>
                    </a:lnTo>
                    <a:lnTo>
                      <a:pt x="2" y="6"/>
                    </a:lnTo>
                    <a:lnTo>
                      <a:pt x="2" y="4"/>
                    </a:lnTo>
                    <a:lnTo>
                      <a:pt x="1" y="2"/>
                    </a:lnTo>
                    <a:lnTo>
                      <a:pt x="1" y="1"/>
                    </a:lnTo>
                    <a:close/>
                  </a:path>
                </a:pathLst>
              </a:custGeom>
              <a:solidFill>
                <a:srgbClr val="7EA3B2"/>
              </a:solidFill>
              <a:ln w="19050">
                <a:solidFill>
                  <a:srgbClr val="000000"/>
                </a:solidFill>
                <a:prstDash val="solid"/>
                <a:round/>
                <a:headEnd/>
                <a:tailEnd/>
              </a:ln>
            </p:spPr>
            <p:txBody>
              <a:bodyPr/>
              <a:lstStyle/>
              <a:p>
                <a:endParaRPr lang="en-GB"/>
              </a:p>
            </p:txBody>
          </p:sp>
          <p:sp>
            <p:nvSpPr>
              <p:cNvPr id="26" name="Freeform 1688">
                <a:extLst>
                  <a:ext uri="{FF2B5EF4-FFF2-40B4-BE49-F238E27FC236}">
                    <a16:creationId xmlns:a16="http://schemas.microsoft.com/office/drawing/2014/main" id="{C7FFF3F2-AACB-464F-B592-E72EED53F7DF}"/>
                  </a:ext>
                </a:extLst>
              </p:cNvPr>
              <p:cNvSpPr>
                <a:spLocks/>
              </p:cNvSpPr>
              <p:nvPr/>
            </p:nvSpPr>
            <p:spPr bwMode="auto">
              <a:xfrm>
                <a:off x="71" y="194"/>
                <a:ext cx="99" cy="94"/>
              </a:xfrm>
              <a:custGeom>
                <a:avLst/>
                <a:gdLst>
                  <a:gd name="T0" fmla="*/ 41 w 99"/>
                  <a:gd name="T1" fmla="*/ 26 h 94"/>
                  <a:gd name="T2" fmla="*/ 45 w 99"/>
                  <a:gd name="T3" fmla="*/ 29 h 94"/>
                  <a:gd name="T4" fmla="*/ 50 w 99"/>
                  <a:gd name="T5" fmla="*/ 33 h 94"/>
                  <a:gd name="T6" fmla="*/ 50 w 99"/>
                  <a:gd name="T7" fmla="*/ 38 h 94"/>
                  <a:gd name="T8" fmla="*/ 46 w 99"/>
                  <a:gd name="T9" fmla="*/ 41 h 94"/>
                  <a:gd name="T10" fmla="*/ 40 w 99"/>
                  <a:gd name="T11" fmla="*/ 42 h 94"/>
                  <a:gd name="T12" fmla="*/ 35 w 99"/>
                  <a:gd name="T13" fmla="*/ 46 h 94"/>
                  <a:gd name="T14" fmla="*/ 36 w 99"/>
                  <a:gd name="T15" fmla="*/ 49 h 94"/>
                  <a:gd name="T16" fmla="*/ 37 w 99"/>
                  <a:gd name="T17" fmla="*/ 54 h 94"/>
                  <a:gd name="T18" fmla="*/ 42 w 99"/>
                  <a:gd name="T19" fmla="*/ 58 h 94"/>
                  <a:gd name="T20" fmla="*/ 40 w 99"/>
                  <a:gd name="T21" fmla="*/ 56 h 94"/>
                  <a:gd name="T22" fmla="*/ 36 w 99"/>
                  <a:gd name="T23" fmla="*/ 49 h 94"/>
                  <a:gd name="T24" fmla="*/ 41 w 99"/>
                  <a:gd name="T25" fmla="*/ 43 h 94"/>
                  <a:gd name="T26" fmla="*/ 48 w 99"/>
                  <a:gd name="T27" fmla="*/ 41 h 94"/>
                  <a:gd name="T28" fmla="*/ 51 w 99"/>
                  <a:gd name="T29" fmla="*/ 34 h 94"/>
                  <a:gd name="T30" fmla="*/ 47 w 99"/>
                  <a:gd name="T31" fmla="*/ 30 h 94"/>
                  <a:gd name="T32" fmla="*/ 41 w 99"/>
                  <a:gd name="T33" fmla="*/ 24 h 94"/>
                  <a:gd name="T34" fmla="*/ 43 w 99"/>
                  <a:gd name="T35" fmla="*/ 18 h 94"/>
                  <a:gd name="T36" fmla="*/ 50 w 99"/>
                  <a:gd name="T37" fmla="*/ 13 h 94"/>
                  <a:gd name="T38" fmla="*/ 56 w 99"/>
                  <a:gd name="T39" fmla="*/ 4 h 94"/>
                  <a:gd name="T40" fmla="*/ 62 w 99"/>
                  <a:gd name="T41" fmla="*/ 4 h 94"/>
                  <a:gd name="T42" fmla="*/ 67 w 99"/>
                  <a:gd name="T43" fmla="*/ 10 h 94"/>
                  <a:gd name="T44" fmla="*/ 70 w 99"/>
                  <a:gd name="T45" fmla="*/ 16 h 94"/>
                  <a:gd name="T46" fmla="*/ 76 w 99"/>
                  <a:gd name="T47" fmla="*/ 18 h 94"/>
                  <a:gd name="T48" fmla="*/ 80 w 99"/>
                  <a:gd name="T49" fmla="*/ 16 h 94"/>
                  <a:gd name="T50" fmla="*/ 83 w 99"/>
                  <a:gd name="T51" fmla="*/ 11 h 94"/>
                  <a:gd name="T52" fmla="*/ 83 w 99"/>
                  <a:gd name="T53" fmla="*/ 6 h 94"/>
                  <a:gd name="T54" fmla="*/ 90 w 99"/>
                  <a:gd name="T55" fmla="*/ 0 h 94"/>
                  <a:gd name="T56" fmla="*/ 94 w 99"/>
                  <a:gd name="T57" fmla="*/ 2 h 94"/>
                  <a:gd name="T58" fmla="*/ 96 w 99"/>
                  <a:gd name="T59" fmla="*/ 7 h 94"/>
                  <a:gd name="T60" fmla="*/ 97 w 99"/>
                  <a:gd name="T61" fmla="*/ 14 h 94"/>
                  <a:gd name="T62" fmla="*/ 95 w 99"/>
                  <a:gd name="T63" fmla="*/ 16 h 94"/>
                  <a:gd name="T64" fmla="*/ 91 w 99"/>
                  <a:gd name="T65" fmla="*/ 24 h 94"/>
                  <a:gd name="T66" fmla="*/ 79 w 99"/>
                  <a:gd name="T67" fmla="*/ 26 h 94"/>
                  <a:gd name="T68" fmla="*/ 83 w 99"/>
                  <a:gd name="T69" fmla="*/ 37 h 94"/>
                  <a:gd name="T70" fmla="*/ 87 w 99"/>
                  <a:gd name="T71" fmla="*/ 45 h 94"/>
                  <a:gd name="T72" fmla="*/ 77 w 99"/>
                  <a:gd name="T73" fmla="*/ 52 h 94"/>
                  <a:gd name="T74" fmla="*/ 70 w 99"/>
                  <a:gd name="T75" fmla="*/ 59 h 94"/>
                  <a:gd name="T76" fmla="*/ 60 w 99"/>
                  <a:gd name="T77" fmla="*/ 61 h 94"/>
                  <a:gd name="T78" fmla="*/ 53 w 99"/>
                  <a:gd name="T79" fmla="*/ 57 h 94"/>
                  <a:gd name="T80" fmla="*/ 46 w 99"/>
                  <a:gd name="T81" fmla="*/ 57 h 94"/>
                  <a:gd name="T82" fmla="*/ 50 w 99"/>
                  <a:gd name="T83" fmla="*/ 64 h 94"/>
                  <a:gd name="T84" fmla="*/ 49 w 99"/>
                  <a:gd name="T85" fmla="*/ 74 h 94"/>
                  <a:gd name="T86" fmla="*/ 49 w 99"/>
                  <a:gd name="T87" fmla="*/ 84 h 94"/>
                  <a:gd name="T88" fmla="*/ 41 w 99"/>
                  <a:gd name="T89" fmla="*/ 94 h 94"/>
                  <a:gd name="T90" fmla="*/ 34 w 99"/>
                  <a:gd name="T91" fmla="*/ 89 h 94"/>
                  <a:gd name="T92" fmla="*/ 28 w 99"/>
                  <a:gd name="T93" fmla="*/ 82 h 94"/>
                  <a:gd name="T94" fmla="*/ 19 w 99"/>
                  <a:gd name="T95" fmla="*/ 75 h 94"/>
                  <a:gd name="T96" fmla="*/ 9 w 99"/>
                  <a:gd name="T97" fmla="*/ 79 h 94"/>
                  <a:gd name="T98" fmla="*/ 1 w 99"/>
                  <a:gd name="T99" fmla="*/ 76 h 94"/>
                  <a:gd name="T100" fmla="*/ 2 w 99"/>
                  <a:gd name="T101" fmla="*/ 68 h 94"/>
                  <a:gd name="T102" fmla="*/ 3 w 99"/>
                  <a:gd name="T103" fmla="*/ 64 h 94"/>
                  <a:gd name="T104" fmla="*/ 5 w 99"/>
                  <a:gd name="T105" fmla="*/ 56 h 94"/>
                  <a:gd name="T106" fmla="*/ 12 w 99"/>
                  <a:gd name="T107" fmla="*/ 49 h 94"/>
                  <a:gd name="T108" fmla="*/ 7 w 99"/>
                  <a:gd name="T109" fmla="*/ 46 h 94"/>
                  <a:gd name="T110" fmla="*/ 1 w 99"/>
                  <a:gd name="T111" fmla="*/ 40 h 94"/>
                  <a:gd name="T112" fmla="*/ 13 w 99"/>
                  <a:gd name="T113" fmla="*/ 32 h 94"/>
                  <a:gd name="T114" fmla="*/ 23 w 99"/>
                  <a:gd name="T115" fmla="*/ 33 h 94"/>
                  <a:gd name="T116" fmla="*/ 30 w 99"/>
                  <a:gd name="T117" fmla="*/ 33 h 94"/>
                  <a:gd name="T118" fmla="*/ 38 w 99"/>
                  <a:gd name="T119" fmla="*/ 30 h 94"/>
                  <a:gd name="T120" fmla="*/ 40 w 99"/>
                  <a:gd name="T121" fmla="*/ 2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 h="94">
                    <a:moveTo>
                      <a:pt x="40" y="23"/>
                    </a:moveTo>
                    <a:lnTo>
                      <a:pt x="40" y="24"/>
                    </a:lnTo>
                    <a:lnTo>
                      <a:pt x="41" y="25"/>
                    </a:lnTo>
                    <a:lnTo>
                      <a:pt x="41" y="26"/>
                    </a:lnTo>
                    <a:lnTo>
                      <a:pt x="42" y="26"/>
                    </a:lnTo>
                    <a:lnTo>
                      <a:pt x="42" y="27"/>
                    </a:lnTo>
                    <a:lnTo>
                      <a:pt x="44" y="28"/>
                    </a:lnTo>
                    <a:lnTo>
                      <a:pt x="45" y="29"/>
                    </a:lnTo>
                    <a:lnTo>
                      <a:pt x="46" y="30"/>
                    </a:lnTo>
                    <a:lnTo>
                      <a:pt x="48" y="31"/>
                    </a:lnTo>
                    <a:lnTo>
                      <a:pt x="49" y="32"/>
                    </a:lnTo>
                    <a:lnTo>
                      <a:pt x="50" y="33"/>
                    </a:lnTo>
                    <a:lnTo>
                      <a:pt x="50" y="34"/>
                    </a:lnTo>
                    <a:lnTo>
                      <a:pt x="51" y="35"/>
                    </a:lnTo>
                    <a:lnTo>
                      <a:pt x="51" y="36"/>
                    </a:lnTo>
                    <a:lnTo>
                      <a:pt x="50" y="38"/>
                    </a:lnTo>
                    <a:lnTo>
                      <a:pt x="49" y="39"/>
                    </a:lnTo>
                    <a:lnTo>
                      <a:pt x="48" y="40"/>
                    </a:lnTo>
                    <a:lnTo>
                      <a:pt x="47" y="41"/>
                    </a:lnTo>
                    <a:lnTo>
                      <a:pt x="46" y="41"/>
                    </a:lnTo>
                    <a:lnTo>
                      <a:pt x="44" y="42"/>
                    </a:lnTo>
                    <a:lnTo>
                      <a:pt x="43" y="42"/>
                    </a:lnTo>
                    <a:lnTo>
                      <a:pt x="40" y="42"/>
                    </a:lnTo>
                    <a:lnTo>
                      <a:pt x="40" y="42"/>
                    </a:lnTo>
                    <a:lnTo>
                      <a:pt x="38" y="42"/>
                    </a:lnTo>
                    <a:lnTo>
                      <a:pt x="37" y="43"/>
                    </a:lnTo>
                    <a:lnTo>
                      <a:pt x="36" y="45"/>
                    </a:lnTo>
                    <a:lnTo>
                      <a:pt x="35" y="46"/>
                    </a:lnTo>
                    <a:lnTo>
                      <a:pt x="35" y="46"/>
                    </a:lnTo>
                    <a:lnTo>
                      <a:pt x="35" y="47"/>
                    </a:lnTo>
                    <a:lnTo>
                      <a:pt x="35" y="49"/>
                    </a:lnTo>
                    <a:lnTo>
                      <a:pt x="36" y="49"/>
                    </a:lnTo>
                    <a:lnTo>
                      <a:pt x="36" y="51"/>
                    </a:lnTo>
                    <a:lnTo>
                      <a:pt x="36" y="52"/>
                    </a:lnTo>
                    <a:lnTo>
                      <a:pt x="37" y="53"/>
                    </a:lnTo>
                    <a:lnTo>
                      <a:pt x="37" y="54"/>
                    </a:lnTo>
                    <a:lnTo>
                      <a:pt x="38" y="55"/>
                    </a:lnTo>
                    <a:lnTo>
                      <a:pt x="39" y="57"/>
                    </a:lnTo>
                    <a:lnTo>
                      <a:pt x="40" y="57"/>
                    </a:lnTo>
                    <a:lnTo>
                      <a:pt x="42" y="58"/>
                    </a:lnTo>
                    <a:lnTo>
                      <a:pt x="43" y="58"/>
                    </a:lnTo>
                    <a:lnTo>
                      <a:pt x="41" y="57"/>
                    </a:lnTo>
                    <a:lnTo>
                      <a:pt x="41" y="56"/>
                    </a:lnTo>
                    <a:lnTo>
                      <a:pt x="40" y="56"/>
                    </a:lnTo>
                    <a:lnTo>
                      <a:pt x="39" y="55"/>
                    </a:lnTo>
                    <a:lnTo>
                      <a:pt x="37" y="54"/>
                    </a:lnTo>
                    <a:lnTo>
                      <a:pt x="37" y="52"/>
                    </a:lnTo>
                    <a:lnTo>
                      <a:pt x="36" y="49"/>
                    </a:lnTo>
                    <a:lnTo>
                      <a:pt x="36" y="47"/>
                    </a:lnTo>
                    <a:lnTo>
                      <a:pt x="36" y="46"/>
                    </a:lnTo>
                    <a:lnTo>
                      <a:pt x="37" y="45"/>
                    </a:lnTo>
                    <a:lnTo>
                      <a:pt x="41" y="43"/>
                    </a:lnTo>
                    <a:lnTo>
                      <a:pt x="43" y="43"/>
                    </a:lnTo>
                    <a:lnTo>
                      <a:pt x="45" y="42"/>
                    </a:lnTo>
                    <a:lnTo>
                      <a:pt x="47" y="41"/>
                    </a:lnTo>
                    <a:lnTo>
                      <a:pt x="48" y="41"/>
                    </a:lnTo>
                    <a:lnTo>
                      <a:pt x="50" y="39"/>
                    </a:lnTo>
                    <a:lnTo>
                      <a:pt x="51" y="38"/>
                    </a:lnTo>
                    <a:lnTo>
                      <a:pt x="52" y="36"/>
                    </a:lnTo>
                    <a:lnTo>
                      <a:pt x="51" y="34"/>
                    </a:lnTo>
                    <a:lnTo>
                      <a:pt x="50" y="33"/>
                    </a:lnTo>
                    <a:lnTo>
                      <a:pt x="50" y="32"/>
                    </a:lnTo>
                    <a:lnTo>
                      <a:pt x="49" y="31"/>
                    </a:lnTo>
                    <a:lnTo>
                      <a:pt x="47" y="30"/>
                    </a:lnTo>
                    <a:lnTo>
                      <a:pt x="46" y="29"/>
                    </a:lnTo>
                    <a:lnTo>
                      <a:pt x="45" y="29"/>
                    </a:lnTo>
                    <a:lnTo>
                      <a:pt x="45" y="28"/>
                    </a:lnTo>
                    <a:lnTo>
                      <a:pt x="41" y="24"/>
                    </a:lnTo>
                    <a:lnTo>
                      <a:pt x="41" y="22"/>
                    </a:lnTo>
                    <a:lnTo>
                      <a:pt x="41" y="21"/>
                    </a:lnTo>
                    <a:lnTo>
                      <a:pt x="42" y="19"/>
                    </a:lnTo>
                    <a:lnTo>
                      <a:pt x="43" y="18"/>
                    </a:lnTo>
                    <a:lnTo>
                      <a:pt x="44" y="18"/>
                    </a:lnTo>
                    <a:lnTo>
                      <a:pt x="47" y="16"/>
                    </a:lnTo>
                    <a:lnTo>
                      <a:pt x="49" y="14"/>
                    </a:lnTo>
                    <a:lnTo>
                      <a:pt x="50" y="13"/>
                    </a:lnTo>
                    <a:lnTo>
                      <a:pt x="51" y="11"/>
                    </a:lnTo>
                    <a:lnTo>
                      <a:pt x="54" y="7"/>
                    </a:lnTo>
                    <a:lnTo>
                      <a:pt x="55" y="6"/>
                    </a:lnTo>
                    <a:lnTo>
                      <a:pt x="56" y="4"/>
                    </a:lnTo>
                    <a:lnTo>
                      <a:pt x="59" y="3"/>
                    </a:lnTo>
                    <a:lnTo>
                      <a:pt x="60" y="3"/>
                    </a:lnTo>
                    <a:lnTo>
                      <a:pt x="61" y="4"/>
                    </a:lnTo>
                    <a:lnTo>
                      <a:pt x="62" y="4"/>
                    </a:lnTo>
                    <a:lnTo>
                      <a:pt x="63" y="5"/>
                    </a:lnTo>
                    <a:lnTo>
                      <a:pt x="65" y="6"/>
                    </a:lnTo>
                    <a:lnTo>
                      <a:pt x="66" y="9"/>
                    </a:lnTo>
                    <a:lnTo>
                      <a:pt x="67" y="10"/>
                    </a:lnTo>
                    <a:lnTo>
                      <a:pt x="67" y="12"/>
                    </a:lnTo>
                    <a:lnTo>
                      <a:pt x="68" y="13"/>
                    </a:lnTo>
                    <a:lnTo>
                      <a:pt x="68" y="14"/>
                    </a:lnTo>
                    <a:lnTo>
                      <a:pt x="70" y="16"/>
                    </a:lnTo>
                    <a:lnTo>
                      <a:pt x="71" y="17"/>
                    </a:lnTo>
                    <a:lnTo>
                      <a:pt x="73" y="18"/>
                    </a:lnTo>
                    <a:lnTo>
                      <a:pt x="74" y="18"/>
                    </a:lnTo>
                    <a:lnTo>
                      <a:pt x="76" y="18"/>
                    </a:lnTo>
                    <a:lnTo>
                      <a:pt x="77" y="18"/>
                    </a:lnTo>
                    <a:lnTo>
                      <a:pt x="78" y="18"/>
                    </a:lnTo>
                    <a:lnTo>
                      <a:pt x="79" y="18"/>
                    </a:lnTo>
                    <a:lnTo>
                      <a:pt x="80" y="16"/>
                    </a:lnTo>
                    <a:lnTo>
                      <a:pt x="81" y="16"/>
                    </a:lnTo>
                    <a:lnTo>
                      <a:pt x="81" y="15"/>
                    </a:lnTo>
                    <a:lnTo>
                      <a:pt x="82" y="13"/>
                    </a:lnTo>
                    <a:lnTo>
                      <a:pt x="83" y="11"/>
                    </a:lnTo>
                    <a:lnTo>
                      <a:pt x="83" y="10"/>
                    </a:lnTo>
                    <a:lnTo>
                      <a:pt x="83" y="9"/>
                    </a:lnTo>
                    <a:lnTo>
                      <a:pt x="83" y="7"/>
                    </a:lnTo>
                    <a:lnTo>
                      <a:pt x="83" y="6"/>
                    </a:lnTo>
                    <a:lnTo>
                      <a:pt x="84" y="4"/>
                    </a:lnTo>
                    <a:lnTo>
                      <a:pt x="88" y="1"/>
                    </a:lnTo>
                    <a:lnTo>
                      <a:pt x="88" y="1"/>
                    </a:lnTo>
                    <a:lnTo>
                      <a:pt x="90" y="0"/>
                    </a:lnTo>
                    <a:lnTo>
                      <a:pt x="91" y="0"/>
                    </a:lnTo>
                    <a:lnTo>
                      <a:pt x="92" y="1"/>
                    </a:lnTo>
                    <a:lnTo>
                      <a:pt x="93" y="1"/>
                    </a:lnTo>
                    <a:lnTo>
                      <a:pt x="94" y="2"/>
                    </a:lnTo>
                    <a:lnTo>
                      <a:pt x="95" y="3"/>
                    </a:lnTo>
                    <a:lnTo>
                      <a:pt x="95" y="4"/>
                    </a:lnTo>
                    <a:lnTo>
                      <a:pt x="96" y="5"/>
                    </a:lnTo>
                    <a:lnTo>
                      <a:pt x="96" y="7"/>
                    </a:lnTo>
                    <a:lnTo>
                      <a:pt x="96" y="11"/>
                    </a:lnTo>
                    <a:lnTo>
                      <a:pt x="96" y="13"/>
                    </a:lnTo>
                    <a:lnTo>
                      <a:pt x="97" y="13"/>
                    </a:lnTo>
                    <a:lnTo>
                      <a:pt x="97" y="14"/>
                    </a:lnTo>
                    <a:lnTo>
                      <a:pt x="98" y="16"/>
                    </a:lnTo>
                    <a:lnTo>
                      <a:pt x="99" y="16"/>
                    </a:lnTo>
                    <a:lnTo>
                      <a:pt x="97" y="17"/>
                    </a:lnTo>
                    <a:lnTo>
                      <a:pt x="95" y="16"/>
                    </a:lnTo>
                    <a:lnTo>
                      <a:pt x="93" y="17"/>
                    </a:lnTo>
                    <a:lnTo>
                      <a:pt x="92" y="19"/>
                    </a:lnTo>
                    <a:lnTo>
                      <a:pt x="92" y="22"/>
                    </a:lnTo>
                    <a:lnTo>
                      <a:pt x="91" y="24"/>
                    </a:lnTo>
                    <a:lnTo>
                      <a:pt x="85" y="23"/>
                    </a:lnTo>
                    <a:lnTo>
                      <a:pt x="83" y="23"/>
                    </a:lnTo>
                    <a:lnTo>
                      <a:pt x="80" y="24"/>
                    </a:lnTo>
                    <a:lnTo>
                      <a:pt x="79" y="26"/>
                    </a:lnTo>
                    <a:lnTo>
                      <a:pt x="78" y="29"/>
                    </a:lnTo>
                    <a:lnTo>
                      <a:pt x="78" y="31"/>
                    </a:lnTo>
                    <a:lnTo>
                      <a:pt x="77" y="33"/>
                    </a:lnTo>
                    <a:lnTo>
                      <a:pt x="83" y="37"/>
                    </a:lnTo>
                    <a:lnTo>
                      <a:pt x="85" y="39"/>
                    </a:lnTo>
                    <a:lnTo>
                      <a:pt x="86" y="41"/>
                    </a:lnTo>
                    <a:lnTo>
                      <a:pt x="87" y="43"/>
                    </a:lnTo>
                    <a:lnTo>
                      <a:pt x="87" y="45"/>
                    </a:lnTo>
                    <a:lnTo>
                      <a:pt x="85" y="46"/>
                    </a:lnTo>
                    <a:lnTo>
                      <a:pt x="81" y="50"/>
                    </a:lnTo>
                    <a:lnTo>
                      <a:pt x="79" y="51"/>
                    </a:lnTo>
                    <a:lnTo>
                      <a:pt x="77" y="52"/>
                    </a:lnTo>
                    <a:lnTo>
                      <a:pt x="75" y="54"/>
                    </a:lnTo>
                    <a:lnTo>
                      <a:pt x="73" y="56"/>
                    </a:lnTo>
                    <a:lnTo>
                      <a:pt x="71" y="57"/>
                    </a:lnTo>
                    <a:lnTo>
                      <a:pt x="70" y="59"/>
                    </a:lnTo>
                    <a:lnTo>
                      <a:pt x="68" y="61"/>
                    </a:lnTo>
                    <a:lnTo>
                      <a:pt x="65" y="65"/>
                    </a:lnTo>
                    <a:lnTo>
                      <a:pt x="63" y="66"/>
                    </a:lnTo>
                    <a:lnTo>
                      <a:pt x="60" y="61"/>
                    </a:lnTo>
                    <a:lnTo>
                      <a:pt x="59" y="58"/>
                    </a:lnTo>
                    <a:lnTo>
                      <a:pt x="58" y="60"/>
                    </a:lnTo>
                    <a:lnTo>
                      <a:pt x="55" y="59"/>
                    </a:lnTo>
                    <a:lnTo>
                      <a:pt x="53" y="57"/>
                    </a:lnTo>
                    <a:lnTo>
                      <a:pt x="51" y="56"/>
                    </a:lnTo>
                    <a:lnTo>
                      <a:pt x="49" y="57"/>
                    </a:lnTo>
                    <a:lnTo>
                      <a:pt x="48" y="55"/>
                    </a:lnTo>
                    <a:lnTo>
                      <a:pt x="46" y="57"/>
                    </a:lnTo>
                    <a:lnTo>
                      <a:pt x="45" y="59"/>
                    </a:lnTo>
                    <a:lnTo>
                      <a:pt x="47" y="61"/>
                    </a:lnTo>
                    <a:lnTo>
                      <a:pt x="49" y="62"/>
                    </a:lnTo>
                    <a:lnTo>
                      <a:pt x="50" y="64"/>
                    </a:lnTo>
                    <a:lnTo>
                      <a:pt x="50" y="67"/>
                    </a:lnTo>
                    <a:lnTo>
                      <a:pt x="50" y="69"/>
                    </a:lnTo>
                    <a:lnTo>
                      <a:pt x="49" y="71"/>
                    </a:lnTo>
                    <a:lnTo>
                      <a:pt x="49" y="74"/>
                    </a:lnTo>
                    <a:lnTo>
                      <a:pt x="49" y="77"/>
                    </a:lnTo>
                    <a:lnTo>
                      <a:pt x="49" y="79"/>
                    </a:lnTo>
                    <a:lnTo>
                      <a:pt x="49" y="82"/>
                    </a:lnTo>
                    <a:lnTo>
                      <a:pt x="49" y="84"/>
                    </a:lnTo>
                    <a:lnTo>
                      <a:pt x="48" y="86"/>
                    </a:lnTo>
                    <a:lnTo>
                      <a:pt x="47" y="88"/>
                    </a:lnTo>
                    <a:lnTo>
                      <a:pt x="44" y="92"/>
                    </a:lnTo>
                    <a:lnTo>
                      <a:pt x="41" y="94"/>
                    </a:lnTo>
                    <a:lnTo>
                      <a:pt x="38" y="94"/>
                    </a:lnTo>
                    <a:lnTo>
                      <a:pt x="36" y="92"/>
                    </a:lnTo>
                    <a:lnTo>
                      <a:pt x="36" y="91"/>
                    </a:lnTo>
                    <a:lnTo>
                      <a:pt x="34" y="89"/>
                    </a:lnTo>
                    <a:lnTo>
                      <a:pt x="33" y="87"/>
                    </a:lnTo>
                    <a:lnTo>
                      <a:pt x="32" y="85"/>
                    </a:lnTo>
                    <a:lnTo>
                      <a:pt x="30" y="83"/>
                    </a:lnTo>
                    <a:lnTo>
                      <a:pt x="28" y="82"/>
                    </a:lnTo>
                    <a:lnTo>
                      <a:pt x="25" y="80"/>
                    </a:lnTo>
                    <a:lnTo>
                      <a:pt x="23" y="79"/>
                    </a:lnTo>
                    <a:lnTo>
                      <a:pt x="21" y="76"/>
                    </a:lnTo>
                    <a:lnTo>
                      <a:pt x="19" y="75"/>
                    </a:lnTo>
                    <a:lnTo>
                      <a:pt x="17" y="75"/>
                    </a:lnTo>
                    <a:lnTo>
                      <a:pt x="15" y="76"/>
                    </a:lnTo>
                    <a:lnTo>
                      <a:pt x="12" y="77"/>
                    </a:lnTo>
                    <a:lnTo>
                      <a:pt x="9" y="79"/>
                    </a:lnTo>
                    <a:lnTo>
                      <a:pt x="7" y="79"/>
                    </a:lnTo>
                    <a:lnTo>
                      <a:pt x="5" y="79"/>
                    </a:lnTo>
                    <a:lnTo>
                      <a:pt x="3" y="77"/>
                    </a:lnTo>
                    <a:lnTo>
                      <a:pt x="1" y="76"/>
                    </a:lnTo>
                    <a:lnTo>
                      <a:pt x="1" y="73"/>
                    </a:lnTo>
                    <a:lnTo>
                      <a:pt x="3" y="72"/>
                    </a:lnTo>
                    <a:lnTo>
                      <a:pt x="2" y="70"/>
                    </a:lnTo>
                    <a:lnTo>
                      <a:pt x="2" y="68"/>
                    </a:lnTo>
                    <a:lnTo>
                      <a:pt x="0" y="66"/>
                    </a:lnTo>
                    <a:lnTo>
                      <a:pt x="1" y="66"/>
                    </a:lnTo>
                    <a:lnTo>
                      <a:pt x="3" y="67"/>
                    </a:lnTo>
                    <a:lnTo>
                      <a:pt x="3" y="64"/>
                    </a:lnTo>
                    <a:lnTo>
                      <a:pt x="2" y="62"/>
                    </a:lnTo>
                    <a:lnTo>
                      <a:pt x="2" y="60"/>
                    </a:lnTo>
                    <a:lnTo>
                      <a:pt x="3" y="58"/>
                    </a:lnTo>
                    <a:lnTo>
                      <a:pt x="5" y="56"/>
                    </a:lnTo>
                    <a:lnTo>
                      <a:pt x="7" y="54"/>
                    </a:lnTo>
                    <a:lnTo>
                      <a:pt x="7" y="52"/>
                    </a:lnTo>
                    <a:lnTo>
                      <a:pt x="9" y="51"/>
                    </a:lnTo>
                    <a:lnTo>
                      <a:pt x="12" y="49"/>
                    </a:lnTo>
                    <a:lnTo>
                      <a:pt x="13" y="47"/>
                    </a:lnTo>
                    <a:lnTo>
                      <a:pt x="11" y="46"/>
                    </a:lnTo>
                    <a:lnTo>
                      <a:pt x="9" y="46"/>
                    </a:lnTo>
                    <a:lnTo>
                      <a:pt x="7" y="46"/>
                    </a:lnTo>
                    <a:lnTo>
                      <a:pt x="6" y="44"/>
                    </a:lnTo>
                    <a:lnTo>
                      <a:pt x="3" y="44"/>
                    </a:lnTo>
                    <a:lnTo>
                      <a:pt x="2" y="42"/>
                    </a:lnTo>
                    <a:lnTo>
                      <a:pt x="1" y="40"/>
                    </a:lnTo>
                    <a:lnTo>
                      <a:pt x="5" y="39"/>
                    </a:lnTo>
                    <a:lnTo>
                      <a:pt x="6" y="37"/>
                    </a:lnTo>
                    <a:lnTo>
                      <a:pt x="9" y="33"/>
                    </a:lnTo>
                    <a:lnTo>
                      <a:pt x="13" y="32"/>
                    </a:lnTo>
                    <a:lnTo>
                      <a:pt x="16" y="32"/>
                    </a:lnTo>
                    <a:lnTo>
                      <a:pt x="18" y="31"/>
                    </a:lnTo>
                    <a:lnTo>
                      <a:pt x="20" y="31"/>
                    </a:lnTo>
                    <a:lnTo>
                      <a:pt x="23" y="33"/>
                    </a:lnTo>
                    <a:lnTo>
                      <a:pt x="25" y="32"/>
                    </a:lnTo>
                    <a:lnTo>
                      <a:pt x="27" y="31"/>
                    </a:lnTo>
                    <a:lnTo>
                      <a:pt x="29" y="30"/>
                    </a:lnTo>
                    <a:lnTo>
                      <a:pt x="30" y="33"/>
                    </a:lnTo>
                    <a:lnTo>
                      <a:pt x="32" y="33"/>
                    </a:lnTo>
                    <a:lnTo>
                      <a:pt x="34" y="33"/>
                    </a:lnTo>
                    <a:lnTo>
                      <a:pt x="35" y="31"/>
                    </a:lnTo>
                    <a:lnTo>
                      <a:pt x="38" y="30"/>
                    </a:lnTo>
                    <a:lnTo>
                      <a:pt x="37" y="28"/>
                    </a:lnTo>
                    <a:lnTo>
                      <a:pt x="38" y="26"/>
                    </a:lnTo>
                    <a:lnTo>
                      <a:pt x="39" y="24"/>
                    </a:lnTo>
                    <a:lnTo>
                      <a:pt x="40" y="23"/>
                    </a:lnTo>
                    <a:close/>
                  </a:path>
                </a:pathLst>
              </a:custGeom>
              <a:solidFill>
                <a:srgbClr val="7EA3B2"/>
              </a:solidFill>
              <a:ln w="19050">
                <a:solidFill>
                  <a:srgbClr val="000000"/>
                </a:solidFill>
                <a:prstDash val="solid"/>
                <a:round/>
                <a:headEnd/>
                <a:tailEnd/>
              </a:ln>
            </p:spPr>
            <p:txBody>
              <a:bodyPr/>
              <a:lstStyle/>
              <a:p>
                <a:endParaRPr lang="en-GB"/>
              </a:p>
            </p:txBody>
          </p:sp>
          <p:sp>
            <p:nvSpPr>
              <p:cNvPr id="27" name="Freeform 1689">
                <a:extLst>
                  <a:ext uri="{FF2B5EF4-FFF2-40B4-BE49-F238E27FC236}">
                    <a16:creationId xmlns:a16="http://schemas.microsoft.com/office/drawing/2014/main" id="{69303147-6861-4BA1-AD10-8CFCD475AFE0}"/>
                  </a:ext>
                </a:extLst>
              </p:cNvPr>
              <p:cNvSpPr>
                <a:spLocks/>
              </p:cNvSpPr>
              <p:nvPr/>
            </p:nvSpPr>
            <p:spPr bwMode="auto">
              <a:xfrm>
                <a:off x="109" y="244"/>
                <a:ext cx="53" cy="106"/>
              </a:xfrm>
              <a:custGeom>
                <a:avLst/>
                <a:gdLst>
                  <a:gd name="T0" fmla="*/ 0 w 53"/>
                  <a:gd name="T1" fmla="*/ 100 h 106"/>
                  <a:gd name="T2" fmla="*/ 0 w 53"/>
                  <a:gd name="T3" fmla="*/ 93 h 106"/>
                  <a:gd name="T4" fmla="*/ 0 w 53"/>
                  <a:gd name="T5" fmla="*/ 88 h 106"/>
                  <a:gd name="T6" fmla="*/ 0 w 53"/>
                  <a:gd name="T7" fmla="*/ 84 h 106"/>
                  <a:gd name="T8" fmla="*/ 2 w 53"/>
                  <a:gd name="T9" fmla="*/ 80 h 106"/>
                  <a:gd name="T10" fmla="*/ 5 w 53"/>
                  <a:gd name="T11" fmla="*/ 76 h 106"/>
                  <a:gd name="T12" fmla="*/ 6 w 53"/>
                  <a:gd name="T13" fmla="*/ 72 h 106"/>
                  <a:gd name="T14" fmla="*/ 6 w 53"/>
                  <a:gd name="T15" fmla="*/ 66 h 106"/>
                  <a:gd name="T16" fmla="*/ 7 w 53"/>
                  <a:gd name="T17" fmla="*/ 62 h 106"/>
                  <a:gd name="T18" fmla="*/ 10 w 53"/>
                  <a:gd name="T19" fmla="*/ 59 h 106"/>
                  <a:gd name="T20" fmla="*/ 12 w 53"/>
                  <a:gd name="T21" fmla="*/ 56 h 106"/>
                  <a:gd name="T22" fmla="*/ 10 w 53"/>
                  <a:gd name="T23" fmla="*/ 51 h 106"/>
                  <a:gd name="T24" fmla="*/ 9 w 53"/>
                  <a:gd name="T25" fmla="*/ 47 h 106"/>
                  <a:gd name="T26" fmla="*/ 7 w 53"/>
                  <a:gd name="T27" fmla="*/ 44 h 106"/>
                  <a:gd name="T28" fmla="*/ 9 w 53"/>
                  <a:gd name="T29" fmla="*/ 38 h 106"/>
                  <a:gd name="T30" fmla="*/ 11 w 53"/>
                  <a:gd name="T31" fmla="*/ 34 h 106"/>
                  <a:gd name="T32" fmla="*/ 11 w 53"/>
                  <a:gd name="T33" fmla="*/ 29 h 106"/>
                  <a:gd name="T34" fmla="*/ 11 w 53"/>
                  <a:gd name="T35" fmla="*/ 24 h 106"/>
                  <a:gd name="T36" fmla="*/ 12 w 53"/>
                  <a:gd name="T37" fmla="*/ 19 h 106"/>
                  <a:gd name="T38" fmla="*/ 12 w 53"/>
                  <a:gd name="T39" fmla="*/ 14 h 106"/>
                  <a:gd name="T40" fmla="*/ 9 w 53"/>
                  <a:gd name="T41" fmla="*/ 11 h 106"/>
                  <a:gd name="T42" fmla="*/ 8 w 53"/>
                  <a:gd name="T43" fmla="*/ 7 h 106"/>
                  <a:gd name="T44" fmla="*/ 11 w 53"/>
                  <a:gd name="T45" fmla="*/ 7 h 106"/>
                  <a:gd name="T46" fmla="*/ 15 w 53"/>
                  <a:gd name="T47" fmla="*/ 7 h 106"/>
                  <a:gd name="T48" fmla="*/ 20 w 53"/>
                  <a:gd name="T49" fmla="*/ 10 h 106"/>
                  <a:gd name="T50" fmla="*/ 22 w 53"/>
                  <a:gd name="T51" fmla="*/ 11 h 106"/>
                  <a:gd name="T52" fmla="*/ 27 w 53"/>
                  <a:gd name="T53" fmla="*/ 15 h 106"/>
                  <a:gd name="T54" fmla="*/ 32 w 53"/>
                  <a:gd name="T55" fmla="*/ 9 h 106"/>
                  <a:gd name="T56" fmla="*/ 35 w 53"/>
                  <a:gd name="T57" fmla="*/ 6 h 106"/>
                  <a:gd name="T58" fmla="*/ 39 w 53"/>
                  <a:gd name="T59" fmla="*/ 2 h 106"/>
                  <a:gd name="T60" fmla="*/ 43 w 53"/>
                  <a:gd name="T61" fmla="*/ 0 h 106"/>
                  <a:gd name="T62" fmla="*/ 43 w 53"/>
                  <a:gd name="T63" fmla="*/ 7 h 106"/>
                  <a:gd name="T64" fmla="*/ 44 w 53"/>
                  <a:gd name="T65" fmla="*/ 11 h 106"/>
                  <a:gd name="T66" fmla="*/ 45 w 53"/>
                  <a:gd name="T67" fmla="*/ 16 h 106"/>
                  <a:gd name="T68" fmla="*/ 46 w 53"/>
                  <a:gd name="T69" fmla="*/ 20 h 106"/>
                  <a:gd name="T70" fmla="*/ 47 w 53"/>
                  <a:gd name="T71" fmla="*/ 25 h 106"/>
                  <a:gd name="T72" fmla="*/ 49 w 53"/>
                  <a:gd name="T73" fmla="*/ 29 h 106"/>
                  <a:gd name="T74" fmla="*/ 48 w 53"/>
                  <a:gd name="T75" fmla="*/ 34 h 106"/>
                  <a:gd name="T76" fmla="*/ 48 w 53"/>
                  <a:gd name="T77" fmla="*/ 38 h 106"/>
                  <a:gd name="T78" fmla="*/ 51 w 53"/>
                  <a:gd name="T79" fmla="*/ 41 h 106"/>
                  <a:gd name="T80" fmla="*/ 52 w 53"/>
                  <a:gd name="T81" fmla="*/ 45 h 106"/>
                  <a:gd name="T82" fmla="*/ 51 w 53"/>
                  <a:gd name="T83" fmla="*/ 50 h 106"/>
                  <a:gd name="T84" fmla="*/ 49 w 53"/>
                  <a:gd name="T85" fmla="*/ 54 h 106"/>
                  <a:gd name="T86" fmla="*/ 45 w 53"/>
                  <a:gd name="T87" fmla="*/ 55 h 106"/>
                  <a:gd name="T88" fmla="*/ 40 w 53"/>
                  <a:gd name="T89" fmla="*/ 55 h 106"/>
                  <a:gd name="T90" fmla="*/ 38 w 53"/>
                  <a:gd name="T91" fmla="*/ 58 h 106"/>
                  <a:gd name="T92" fmla="*/ 34 w 53"/>
                  <a:gd name="T93" fmla="*/ 61 h 106"/>
                  <a:gd name="T94" fmla="*/ 31 w 53"/>
                  <a:gd name="T95" fmla="*/ 64 h 106"/>
                  <a:gd name="T96" fmla="*/ 28 w 53"/>
                  <a:gd name="T97" fmla="*/ 67 h 106"/>
                  <a:gd name="T98" fmla="*/ 25 w 53"/>
                  <a:gd name="T99" fmla="*/ 72 h 106"/>
                  <a:gd name="T100" fmla="*/ 23 w 53"/>
                  <a:gd name="T101" fmla="*/ 75 h 106"/>
                  <a:gd name="T102" fmla="*/ 22 w 53"/>
                  <a:gd name="T103" fmla="*/ 80 h 106"/>
                  <a:gd name="T104" fmla="*/ 19 w 53"/>
                  <a:gd name="T105" fmla="*/ 84 h 106"/>
                  <a:gd name="T106" fmla="*/ 17 w 53"/>
                  <a:gd name="T107" fmla="*/ 87 h 106"/>
                  <a:gd name="T108" fmla="*/ 15 w 53"/>
                  <a:gd name="T109" fmla="*/ 91 h 106"/>
                  <a:gd name="T110" fmla="*/ 14 w 53"/>
                  <a:gd name="T111" fmla="*/ 97 h 106"/>
                  <a:gd name="T112" fmla="*/ 11 w 53"/>
                  <a:gd name="T113" fmla="*/ 100 h 106"/>
                  <a:gd name="T114" fmla="*/ 7 w 53"/>
                  <a:gd name="T115" fmla="*/ 104 h 106"/>
                  <a:gd name="T116" fmla="*/ 3 w 53"/>
                  <a:gd name="T117" fmla="*/ 105 h 106"/>
                  <a:gd name="T118" fmla="*/ 0 w 53"/>
                  <a:gd name="T119" fmla="*/ 10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 h="106">
                    <a:moveTo>
                      <a:pt x="0" y="104"/>
                    </a:moveTo>
                    <a:lnTo>
                      <a:pt x="0" y="100"/>
                    </a:lnTo>
                    <a:lnTo>
                      <a:pt x="0" y="95"/>
                    </a:lnTo>
                    <a:lnTo>
                      <a:pt x="0" y="93"/>
                    </a:lnTo>
                    <a:lnTo>
                      <a:pt x="1" y="91"/>
                    </a:lnTo>
                    <a:lnTo>
                      <a:pt x="0" y="88"/>
                    </a:lnTo>
                    <a:lnTo>
                      <a:pt x="0" y="86"/>
                    </a:lnTo>
                    <a:lnTo>
                      <a:pt x="0" y="84"/>
                    </a:lnTo>
                    <a:lnTo>
                      <a:pt x="0" y="82"/>
                    </a:lnTo>
                    <a:lnTo>
                      <a:pt x="2" y="80"/>
                    </a:lnTo>
                    <a:lnTo>
                      <a:pt x="4" y="78"/>
                    </a:lnTo>
                    <a:lnTo>
                      <a:pt x="5" y="76"/>
                    </a:lnTo>
                    <a:lnTo>
                      <a:pt x="5" y="74"/>
                    </a:lnTo>
                    <a:lnTo>
                      <a:pt x="6" y="72"/>
                    </a:lnTo>
                    <a:lnTo>
                      <a:pt x="6" y="69"/>
                    </a:lnTo>
                    <a:lnTo>
                      <a:pt x="6" y="66"/>
                    </a:lnTo>
                    <a:lnTo>
                      <a:pt x="6" y="64"/>
                    </a:lnTo>
                    <a:lnTo>
                      <a:pt x="7" y="62"/>
                    </a:lnTo>
                    <a:lnTo>
                      <a:pt x="8" y="60"/>
                    </a:lnTo>
                    <a:lnTo>
                      <a:pt x="10" y="59"/>
                    </a:lnTo>
                    <a:lnTo>
                      <a:pt x="12" y="58"/>
                    </a:lnTo>
                    <a:lnTo>
                      <a:pt x="12" y="56"/>
                    </a:lnTo>
                    <a:lnTo>
                      <a:pt x="11" y="53"/>
                    </a:lnTo>
                    <a:lnTo>
                      <a:pt x="10" y="51"/>
                    </a:lnTo>
                    <a:lnTo>
                      <a:pt x="10" y="49"/>
                    </a:lnTo>
                    <a:lnTo>
                      <a:pt x="9" y="47"/>
                    </a:lnTo>
                    <a:lnTo>
                      <a:pt x="7" y="46"/>
                    </a:lnTo>
                    <a:lnTo>
                      <a:pt x="7" y="44"/>
                    </a:lnTo>
                    <a:lnTo>
                      <a:pt x="6" y="42"/>
                    </a:lnTo>
                    <a:lnTo>
                      <a:pt x="9" y="38"/>
                    </a:lnTo>
                    <a:lnTo>
                      <a:pt x="10" y="36"/>
                    </a:lnTo>
                    <a:lnTo>
                      <a:pt x="11" y="34"/>
                    </a:lnTo>
                    <a:lnTo>
                      <a:pt x="11" y="32"/>
                    </a:lnTo>
                    <a:lnTo>
                      <a:pt x="11" y="29"/>
                    </a:lnTo>
                    <a:lnTo>
                      <a:pt x="11" y="27"/>
                    </a:lnTo>
                    <a:lnTo>
                      <a:pt x="11" y="24"/>
                    </a:lnTo>
                    <a:lnTo>
                      <a:pt x="11" y="21"/>
                    </a:lnTo>
                    <a:lnTo>
                      <a:pt x="12" y="19"/>
                    </a:lnTo>
                    <a:lnTo>
                      <a:pt x="12" y="17"/>
                    </a:lnTo>
                    <a:lnTo>
                      <a:pt x="12" y="14"/>
                    </a:lnTo>
                    <a:lnTo>
                      <a:pt x="11" y="12"/>
                    </a:lnTo>
                    <a:lnTo>
                      <a:pt x="9" y="11"/>
                    </a:lnTo>
                    <a:lnTo>
                      <a:pt x="7" y="9"/>
                    </a:lnTo>
                    <a:lnTo>
                      <a:pt x="8" y="7"/>
                    </a:lnTo>
                    <a:lnTo>
                      <a:pt x="10" y="5"/>
                    </a:lnTo>
                    <a:lnTo>
                      <a:pt x="11" y="7"/>
                    </a:lnTo>
                    <a:lnTo>
                      <a:pt x="13" y="6"/>
                    </a:lnTo>
                    <a:lnTo>
                      <a:pt x="15" y="7"/>
                    </a:lnTo>
                    <a:lnTo>
                      <a:pt x="17" y="9"/>
                    </a:lnTo>
                    <a:lnTo>
                      <a:pt x="20" y="10"/>
                    </a:lnTo>
                    <a:lnTo>
                      <a:pt x="21" y="8"/>
                    </a:lnTo>
                    <a:lnTo>
                      <a:pt x="22" y="11"/>
                    </a:lnTo>
                    <a:lnTo>
                      <a:pt x="25" y="16"/>
                    </a:lnTo>
                    <a:lnTo>
                      <a:pt x="27" y="15"/>
                    </a:lnTo>
                    <a:lnTo>
                      <a:pt x="30" y="11"/>
                    </a:lnTo>
                    <a:lnTo>
                      <a:pt x="32" y="9"/>
                    </a:lnTo>
                    <a:lnTo>
                      <a:pt x="33" y="7"/>
                    </a:lnTo>
                    <a:lnTo>
                      <a:pt x="35" y="6"/>
                    </a:lnTo>
                    <a:lnTo>
                      <a:pt x="37" y="4"/>
                    </a:lnTo>
                    <a:lnTo>
                      <a:pt x="39" y="2"/>
                    </a:lnTo>
                    <a:lnTo>
                      <a:pt x="41" y="1"/>
                    </a:lnTo>
                    <a:lnTo>
                      <a:pt x="43" y="0"/>
                    </a:lnTo>
                    <a:lnTo>
                      <a:pt x="45" y="4"/>
                    </a:lnTo>
                    <a:lnTo>
                      <a:pt x="43" y="7"/>
                    </a:lnTo>
                    <a:lnTo>
                      <a:pt x="43" y="9"/>
                    </a:lnTo>
                    <a:lnTo>
                      <a:pt x="44" y="11"/>
                    </a:lnTo>
                    <a:lnTo>
                      <a:pt x="45" y="13"/>
                    </a:lnTo>
                    <a:lnTo>
                      <a:pt x="45" y="16"/>
                    </a:lnTo>
                    <a:lnTo>
                      <a:pt x="46" y="18"/>
                    </a:lnTo>
                    <a:lnTo>
                      <a:pt x="46" y="20"/>
                    </a:lnTo>
                    <a:lnTo>
                      <a:pt x="46" y="22"/>
                    </a:lnTo>
                    <a:lnTo>
                      <a:pt x="47" y="25"/>
                    </a:lnTo>
                    <a:lnTo>
                      <a:pt x="47" y="27"/>
                    </a:lnTo>
                    <a:lnTo>
                      <a:pt x="49" y="29"/>
                    </a:lnTo>
                    <a:lnTo>
                      <a:pt x="49" y="31"/>
                    </a:lnTo>
                    <a:lnTo>
                      <a:pt x="48" y="34"/>
                    </a:lnTo>
                    <a:lnTo>
                      <a:pt x="48" y="36"/>
                    </a:lnTo>
                    <a:lnTo>
                      <a:pt x="48" y="38"/>
                    </a:lnTo>
                    <a:lnTo>
                      <a:pt x="49" y="39"/>
                    </a:lnTo>
                    <a:lnTo>
                      <a:pt x="51" y="41"/>
                    </a:lnTo>
                    <a:lnTo>
                      <a:pt x="52" y="43"/>
                    </a:lnTo>
                    <a:lnTo>
                      <a:pt x="52" y="45"/>
                    </a:lnTo>
                    <a:lnTo>
                      <a:pt x="53" y="48"/>
                    </a:lnTo>
                    <a:lnTo>
                      <a:pt x="51" y="50"/>
                    </a:lnTo>
                    <a:lnTo>
                      <a:pt x="50" y="52"/>
                    </a:lnTo>
                    <a:lnTo>
                      <a:pt x="49" y="54"/>
                    </a:lnTo>
                    <a:lnTo>
                      <a:pt x="47" y="54"/>
                    </a:lnTo>
                    <a:lnTo>
                      <a:pt x="45" y="55"/>
                    </a:lnTo>
                    <a:lnTo>
                      <a:pt x="43" y="55"/>
                    </a:lnTo>
                    <a:lnTo>
                      <a:pt x="40" y="55"/>
                    </a:lnTo>
                    <a:lnTo>
                      <a:pt x="39" y="57"/>
                    </a:lnTo>
                    <a:lnTo>
                      <a:pt x="38" y="58"/>
                    </a:lnTo>
                    <a:lnTo>
                      <a:pt x="36" y="60"/>
                    </a:lnTo>
                    <a:lnTo>
                      <a:pt x="34" y="61"/>
                    </a:lnTo>
                    <a:lnTo>
                      <a:pt x="32" y="63"/>
                    </a:lnTo>
                    <a:lnTo>
                      <a:pt x="31" y="64"/>
                    </a:lnTo>
                    <a:lnTo>
                      <a:pt x="29" y="66"/>
                    </a:lnTo>
                    <a:lnTo>
                      <a:pt x="28" y="67"/>
                    </a:lnTo>
                    <a:lnTo>
                      <a:pt x="26" y="69"/>
                    </a:lnTo>
                    <a:lnTo>
                      <a:pt x="25" y="72"/>
                    </a:lnTo>
                    <a:lnTo>
                      <a:pt x="25" y="74"/>
                    </a:lnTo>
                    <a:lnTo>
                      <a:pt x="23" y="75"/>
                    </a:lnTo>
                    <a:lnTo>
                      <a:pt x="22" y="77"/>
                    </a:lnTo>
                    <a:lnTo>
                      <a:pt x="22" y="80"/>
                    </a:lnTo>
                    <a:lnTo>
                      <a:pt x="21" y="82"/>
                    </a:lnTo>
                    <a:lnTo>
                      <a:pt x="19" y="84"/>
                    </a:lnTo>
                    <a:lnTo>
                      <a:pt x="17" y="85"/>
                    </a:lnTo>
                    <a:lnTo>
                      <a:pt x="17" y="87"/>
                    </a:lnTo>
                    <a:lnTo>
                      <a:pt x="15" y="89"/>
                    </a:lnTo>
                    <a:lnTo>
                      <a:pt x="15" y="91"/>
                    </a:lnTo>
                    <a:lnTo>
                      <a:pt x="14" y="94"/>
                    </a:lnTo>
                    <a:lnTo>
                      <a:pt x="14" y="97"/>
                    </a:lnTo>
                    <a:lnTo>
                      <a:pt x="12" y="99"/>
                    </a:lnTo>
                    <a:lnTo>
                      <a:pt x="11" y="100"/>
                    </a:lnTo>
                    <a:lnTo>
                      <a:pt x="9" y="102"/>
                    </a:lnTo>
                    <a:lnTo>
                      <a:pt x="7" y="104"/>
                    </a:lnTo>
                    <a:lnTo>
                      <a:pt x="5" y="105"/>
                    </a:lnTo>
                    <a:lnTo>
                      <a:pt x="3" y="105"/>
                    </a:lnTo>
                    <a:lnTo>
                      <a:pt x="1" y="106"/>
                    </a:lnTo>
                    <a:lnTo>
                      <a:pt x="0" y="104"/>
                    </a:lnTo>
                    <a:close/>
                  </a:path>
                </a:pathLst>
              </a:custGeom>
              <a:solidFill>
                <a:srgbClr val="7EA3B2"/>
              </a:solidFill>
              <a:ln w="19050">
                <a:solidFill>
                  <a:srgbClr val="000000"/>
                </a:solidFill>
                <a:prstDash val="solid"/>
                <a:round/>
                <a:headEnd/>
                <a:tailEnd/>
              </a:ln>
            </p:spPr>
            <p:txBody>
              <a:bodyPr/>
              <a:lstStyle/>
              <a:p>
                <a:endParaRPr lang="en-GB"/>
              </a:p>
            </p:txBody>
          </p:sp>
          <p:sp>
            <p:nvSpPr>
              <p:cNvPr id="28" name="Freeform 1690">
                <a:extLst>
                  <a:ext uri="{FF2B5EF4-FFF2-40B4-BE49-F238E27FC236}">
                    <a16:creationId xmlns:a16="http://schemas.microsoft.com/office/drawing/2014/main" id="{D506BA94-C70C-448A-9A42-50C530329DF2}"/>
                  </a:ext>
                </a:extLst>
              </p:cNvPr>
              <p:cNvSpPr>
                <a:spLocks/>
              </p:cNvSpPr>
              <p:nvPr/>
            </p:nvSpPr>
            <p:spPr bwMode="auto">
              <a:xfrm>
                <a:off x="158" y="285"/>
                <a:ext cx="77" cy="67"/>
              </a:xfrm>
              <a:custGeom>
                <a:avLst/>
                <a:gdLst>
                  <a:gd name="T0" fmla="*/ 1 w 77"/>
                  <a:gd name="T1" fmla="*/ 11 h 67"/>
                  <a:gd name="T2" fmla="*/ 4 w 77"/>
                  <a:gd name="T3" fmla="*/ 7 h 67"/>
                  <a:gd name="T4" fmla="*/ 6 w 77"/>
                  <a:gd name="T5" fmla="*/ 3 h 67"/>
                  <a:gd name="T6" fmla="*/ 9 w 77"/>
                  <a:gd name="T7" fmla="*/ 7 h 67"/>
                  <a:gd name="T8" fmla="*/ 13 w 77"/>
                  <a:gd name="T9" fmla="*/ 10 h 67"/>
                  <a:gd name="T10" fmla="*/ 17 w 77"/>
                  <a:gd name="T11" fmla="*/ 11 h 67"/>
                  <a:gd name="T12" fmla="*/ 19 w 77"/>
                  <a:gd name="T13" fmla="*/ 8 h 67"/>
                  <a:gd name="T14" fmla="*/ 24 w 77"/>
                  <a:gd name="T15" fmla="*/ 6 h 67"/>
                  <a:gd name="T16" fmla="*/ 29 w 77"/>
                  <a:gd name="T17" fmla="*/ 6 h 67"/>
                  <a:gd name="T18" fmla="*/ 32 w 77"/>
                  <a:gd name="T19" fmla="*/ 6 h 67"/>
                  <a:gd name="T20" fmla="*/ 37 w 77"/>
                  <a:gd name="T21" fmla="*/ 5 h 67"/>
                  <a:gd name="T22" fmla="*/ 41 w 77"/>
                  <a:gd name="T23" fmla="*/ 0 h 67"/>
                  <a:gd name="T24" fmla="*/ 45 w 77"/>
                  <a:gd name="T25" fmla="*/ 1 h 67"/>
                  <a:gd name="T26" fmla="*/ 47 w 77"/>
                  <a:gd name="T27" fmla="*/ 4 h 67"/>
                  <a:gd name="T28" fmla="*/ 52 w 77"/>
                  <a:gd name="T29" fmla="*/ 3 h 67"/>
                  <a:gd name="T30" fmla="*/ 56 w 77"/>
                  <a:gd name="T31" fmla="*/ 2 h 67"/>
                  <a:gd name="T32" fmla="*/ 61 w 77"/>
                  <a:gd name="T33" fmla="*/ 2 h 67"/>
                  <a:gd name="T34" fmla="*/ 66 w 77"/>
                  <a:gd name="T35" fmla="*/ 1 h 67"/>
                  <a:gd name="T36" fmla="*/ 69 w 77"/>
                  <a:gd name="T37" fmla="*/ 5 h 67"/>
                  <a:gd name="T38" fmla="*/ 70 w 77"/>
                  <a:gd name="T39" fmla="*/ 11 h 67"/>
                  <a:gd name="T40" fmla="*/ 71 w 77"/>
                  <a:gd name="T41" fmla="*/ 16 h 67"/>
                  <a:gd name="T42" fmla="*/ 73 w 77"/>
                  <a:gd name="T43" fmla="*/ 20 h 67"/>
                  <a:gd name="T44" fmla="*/ 74 w 77"/>
                  <a:gd name="T45" fmla="*/ 24 h 67"/>
                  <a:gd name="T46" fmla="*/ 74 w 77"/>
                  <a:gd name="T47" fmla="*/ 29 h 67"/>
                  <a:gd name="T48" fmla="*/ 74 w 77"/>
                  <a:gd name="T49" fmla="*/ 34 h 67"/>
                  <a:gd name="T50" fmla="*/ 76 w 77"/>
                  <a:gd name="T51" fmla="*/ 38 h 67"/>
                  <a:gd name="T52" fmla="*/ 77 w 77"/>
                  <a:gd name="T53" fmla="*/ 43 h 67"/>
                  <a:gd name="T54" fmla="*/ 71 w 77"/>
                  <a:gd name="T55" fmla="*/ 42 h 67"/>
                  <a:gd name="T56" fmla="*/ 67 w 77"/>
                  <a:gd name="T57" fmla="*/ 45 h 67"/>
                  <a:gd name="T58" fmla="*/ 63 w 77"/>
                  <a:gd name="T59" fmla="*/ 46 h 67"/>
                  <a:gd name="T60" fmla="*/ 61 w 77"/>
                  <a:gd name="T61" fmla="*/ 49 h 67"/>
                  <a:gd name="T62" fmla="*/ 61 w 77"/>
                  <a:gd name="T63" fmla="*/ 56 h 67"/>
                  <a:gd name="T64" fmla="*/ 59 w 77"/>
                  <a:gd name="T65" fmla="*/ 59 h 67"/>
                  <a:gd name="T66" fmla="*/ 61 w 77"/>
                  <a:gd name="T67" fmla="*/ 64 h 67"/>
                  <a:gd name="T68" fmla="*/ 57 w 77"/>
                  <a:gd name="T69" fmla="*/ 66 h 67"/>
                  <a:gd name="T70" fmla="*/ 52 w 77"/>
                  <a:gd name="T71" fmla="*/ 66 h 67"/>
                  <a:gd name="T72" fmla="*/ 49 w 77"/>
                  <a:gd name="T73" fmla="*/ 61 h 67"/>
                  <a:gd name="T74" fmla="*/ 47 w 77"/>
                  <a:gd name="T75" fmla="*/ 59 h 67"/>
                  <a:gd name="T76" fmla="*/ 44 w 77"/>
                  <a:gd name="T77" fmla="*/ 57 h 67"/>
                  <a:gd name="T78" fmla="*/ 40 w 77"/>
                  <a:gd name="T79" fmla="*/ 53 h 67"/>
                  <a:gd name="T80" fmla="*/ 36 w 77"/>
                  <a:gd name="T81" fmla="*/ 50 h 67"/>
                  <a:gd name="T82" fmla="*/ 32 w 77"/>
                  <a:gd name="T83" fmla="*/ 48 h 67"/>
                  <a:gd name="T84" fmla="*/ 28 w 77"/>
                  <a:gd name="T85" fmla="*/ 49 h 67"/>
                  <a:gd name="T86" fmla="*/ 21 w 77"/>
                  <a:gd name="T87" fmla="*/ 54 h 67"/>
                  <a:gd name="T88" fmla="*/ 20 w 77"/>
                  <a:gd name="T89" fmla="*/ 58 h 67"/>
                  <a:gd name="T90" fmla="*/ 16 w 77"/>
                  <a:gd name="T91" fmla="*/ 60 h 67"/>
                  <a:gd name="T92" fmla="*/ 13 w 77"/>
                  <a:gd name="T93" fmla="*/ 57 h 67"/>
                  <a:gd name="T94" fmla="*/ 11 w 77"/>
                  <a:gd name="T95" fmla="*/ 53 h 67"/>
                  <a:gd name="T96" fmla="*/ 16 w 77"/>
                  <a:gd name="T97" fmla="*/ 49 h 67"/>
                  <a:gd name="T98" fmla="*/ 17 w 77"/>
                  <a:gd name="T99" fmla="*/ 45 h 67"/>
                  <a:gd name="T100" fmla="*/ 16 w 77"/>
                  <a:gd name="T101" fmla="*/ 40 h 67"/>
                  <a:gd name="T102" fmla="*/ 14 w 77"/>
                  <a:gd name="T103" fmla="*/ 36 h 67"/>
                  <a:gd name="T104" fmla="*/ 13 w 77"/>
                  <a:gd name="T105" fmla="*/ 32 h 67"/>
                  <a:gd name="T106" fmla="*/ 10 w 77"/>
                  <a:gd name="T107" fmla="*/ 28 h 67"/>
                  <a:gd name="T108" fmla="*/ 6 w 77"/>
                  <a:gd name="T109" fmla="*/ 25 h 67"/>
                  <a:gd name="T110" fmla="*/ 1 w 77"/>
                  <a:gd name="T111" fmla="*/ 26 h 67"/>
                  <a:gd name="T112" fmla="*/ 1 w 77"/>
                  <a:gd name="T113" fmla="*/ 21 h 67"/>
                  <a:gd name="T114" fmla="*/ 0 w 77"/>
                  <a:gd name="T115"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67">
                    <a:moveTo>
                      <a:pt x="0" y="13"/>
                    </a:moveTo>
                    <a:lnTo>
                      <a:pt x="1" y="11"/>
                    </a:lnTo>
                    <a:lnTo>
                      <a:pt x="2" y="9"/>
                    </a:lnTo>
                    <a:lnTo>
                      <a:pt x="4" y="7"/>
                    </a:lnTo>
                    <a:lnTo>
                      <a:pt x="3" y="4"/>
                    </a:lnTo>
                    <a:lnTo>
                      <a:pt x="6" y="3"/>
                    </a:lnTo>
                    <a:lnTo>
                      <a:pt x="7" y="5"/>
                    </a:lnTo>
                    <a:lnTo>
                      <a:pt x="9" y="7"/>
                    </a:lnTo>
                    <a:lnTo>
                      <a:pt x="11" y="9"/>
                    </a:lnTo>
                    <a:lnTo>
                      <a:pt x="13" y="10"/>
                    </a:lnTo>
                    <a:lnTo>
                      <a:pt x="14" y="11"/>
                    </a:lnTo>
                    <a:lnTo>
                      <a:pt x="17" y="11"/>
                    </a:lnTo>
                    <a:lnTo>
                      <a:pt x="18" y="10"/>
                    </a:lnTo>
                    <a:lnTo>
                      <a:pt x="19" y="8"/>
                    </a:lnTo>
                    <a:lnTo>
                      <a:pt x="22" y="5"/>
                    </a:lnTo>
                    <a:lnTo>
                      <a:pt x="24" y="6"/>
                    </a:lnTo>
                    <a:lnTo>
                      <a:pt x="27" y="8"/>
                    </a:lnTo>
                    <a:lnTo>
                      <a:pt x="29" y="6"/>
                    </a:lnTo>
                    <a:lnTo>
                      <a:pt x="31" y="5"/>
                    </a:lnTo>
                    <a:lnTo>
                      <a:pt x="32" y="6"/>
                    </a:lnTo>
                    <a:lnTo>
                      <a:pt x="35" y="6"/>
                    </a:lnTo>
                    <a:lnTo>
                      <a:pt x="37" y="5"/>
                    </a:lnTo>
                    <a:lnTo>
                      <a:pt x="39" y="3"/>
                    </a:lnTo>
                    <a:lnTo>
                      <a:pt x="41" y="0"/>
                    </a:lnTo>
                    <a:lnTo>
                      <a:pt x="43" y="0"/>
                    </a:lnTo>
                    <a:lnTo>
                      <a:pt x="45" y="1"/>
                    </a:lnTo>
                    <a:lnTo>
                      <a:pt x="46" y="3"/>
                    </a:lnTo>
                    <a:lnTo>
                      <a:pt x="47" y="4"/>
                    </a:lnTo>
                    <a:lnTo>
                      <a:pt x="50" y="4"/>
                    </a:lnTo>
                    <a:lnTo>
                      <a:pt x="52" y="3"/>
                    </a:lnTo>
                    <a:lnTo>
                      <a:pt x="54" y="3"/>
                    </a:lnTo>
                    <a:lnTo>
                      <a:pt x="56" y="2"/>
                    </a:lnTo>
                    <a:lnTo>
                      <a:pt x="58" y="1"/>
                    </a:lnTo>
                    <a:lnTo>
                      <a:pt x="61" y="2"/>
                    </a:lnTo>
                    <a:lnTo>
                      <a:pt x="64" y="1"/>
                    </a:lnTo>
                    <a:lnTo>
                      <a:pt x="66" y="1"/>
                    </a:lnTo>
                    <a:lnTo>
                      <a:pt x="67" y="3"/>
                    </a:lnTo>
                    <a:lnTo>
                      <a:pt x="69" y="5"/>
                    </a:lnTo>
                    <a:lnTo>
                      <a:pt x="69" y="6"/>
                    </a:lnTo>
                    <a:lnTo>
                      <a:pt x="70" y="11"/>
                    </a:lnTo>
                    <a:lnTo>
                      <a:pt x="71" y="13"/>
                    </a:lnTo>
                    <a:lnTo>
                      <a:pt x="71" y="16"/>
                    </a:lnTo>
                    <a:lnTo>
                      <a:pt x="72" y="18"/>
                    </a:lnTo>
                    <a:lnTo>
                      <a:pt x="73" y="20"/>
                    </a:lnTo>
                    <a:lnTo>
                      <a:pt x="73" y="22"/>
                    </a:lnTo>
                    <a:lnTo>
                      <a:pt x="74" y="24"/>
                    </a:lnTo>
                    <a:lnTo>
                      <a:pt x="74" y="27"/>
                    </a:lnTo>
                    <a:lnTo>
                      <a:pt x="74" y="29"/>
                    </a:lnTo>
                    <a:lnTo>
                      <a:pt x="73" y="31"/>
                    </a:lnTo>
                    <a:lnTo>
                      <a:pt x="74" y="34"/>
                    </a:lnTo>
                    <a:lnTo>
                      <a:pt x="75" y="36"/>
                    </a:lnTo>
                    <a:lnTo>
                      <a:pt x="76" y="38"/>
                    </a:lnTo>
                    <a:lnTo>
                      <a:pt x="77" y="41"/>
                    </a:lnTo>
                    <a:lnTo>
                      <a:pt x="77" y="43"/>
                    </a:lnTo>
                    <a:lnTo>
                      <a:pt x="72" y="44"/>
                    </a:lnTo>
                    <a:lnTo>
                      <a:pt x="71" y="42"/>
                    </a:lnTo>
                    <a:lnTo>
                      <a:pt x="69" y="43"/>
                    </a:lnTo>
                    <a:lnTo>
                      <a:pt x="67" y="45"/>
                    </a:lnTo>
                    <a:lnTo>
                      <a:pt x="66" y="45"/>
                    </a:lnTo>
                    <a:lnTo>
                      <a:pt x="63" y="46"/>
                    </a:lnTo>
                    <a:lnTo>
                      <a:pt x="61" y="47"/>
                    </a:lnTo>
                    <a:lnTo>
                      <a:pt x="61" y="49"/>
                    </a:lnTo>
                    <a:lnTo>
                      <a:pt x="59" y="51"/>
                    </a:lnTo>
                    <a:lnTo>
                      <a:pt x="61" y="56"/>
                    </a:lnTo>
                    <a:lnTo>
                      <a:pt x="61" y="58"/>
                    </a:lnTo>
                    <a:lnTo>
                      <a:pt x="59" y="59"/>
                    </a:lnTo>
                    <a:lnTo>
                      <a:pt x="61" y="61"/>
                    </a:lnTo>
                    <a:lnTo>
                      <a:pt x="61" y="64"/>
                    </a:lnTo>
                    <a:lnTo>
                      <a:pt x="59" y="66"/>
                    </a:lnTo>
                    <a:lnTo>
                      <a:pt x="57" y="66"/>
                    </a:lnTo>
                    <a:lnTo>
                      <a:pt x="54" y="67"/>
                    </a:lnTo>
                    <a:lnTo>
                      <a:pt x="52" y="66"/>
                    </a:lnTo>
                    <a:lnTo>
                      <a:pt x="50" y="63"/>
                    </a:lnTo>
                    <a:lnTo>
                      <a:pt x="49" y="61"/>
                    </a:lnTo>
                    <a:lnTo>
                      <a:pt x="50" y="59"/>
                    </a:lnTo>
                    <a:lnTo>
                      <a:pt x="47" y="59"/>
                    </a:lnTo>
                    <a:lnTo>
                      <a:pt x="44" y="59"/>
                    </a:lnTo>
                    <a:lnTo>
                      <a:pt x="44" y="57"/>
                    </a:lnTo>
                    <a:lnTo>
                      <a:pt x="42" y="55"/>
                    </a:lnTo>
                    <a:lnTo>
                      <a:pt x="40" y="53"/>
                    </a:lnTo>
                    <a:lnTo>
                      <a:pt x="39" y="52"/>
                    </a:lnTo>
                    <a:lnTo>
                      <a:pt x="36" y="50"/>
                    </a:lnTo>
                    <a:lnTo>
                      <a:pt x="34" y="49"/>
                    </a:lnTo>
                    <a:lnTo>
                      <a:pt x="32" y="48"/>
                    </a:lnTo>
                    <a:lnTo>
                      <a:pt x="29" y="47"/>
                    </a:lnTo>
                    <a:lnTo>
                      <a:pt x="28" y="49"/>
                    </a:lnTo>
                    <a:lnTo>
                      <a:pt x="26" y="51"/>
                    </a:lnTo>
                    <a:lnTo>
                      <a:pt x="21" y="54"/>
                    </a:lnTo>
                    <a:lnTo>
                      <a:pt x="21" y="56"/>
                    </a:lnTo>
                    <a:lnTo>
                      <a:pt x="20" y="58"/>
                    </a:lnTo>
                    <a:lnTo>
                      <a:pt x="18" y="60"/>
                    </a:lnTo>
                    <a:lnTo>
                      <a:pt x="16" y="60"/>
                    </a:lnTo>
                    <a:lnTo>
                      <a:pt x="14" y="58"/>
                    </a:lnTo>
                    <a:lnTo>
                      <a:pt x="13" y="57"/>
                    </a:lnTo>
                    <a:lnTo>
                      <a:pt x="11" y="55"/>
                    </a:lnTo>
                    <a:lnTo>
                      <a:pt x="11" y="53"/>
                    </a:lnTo>
                    <a:lnTo>
                      <a:pt x="14" y="51"/>
                    </a:lnTo>
                    <a:lnTo>
                      <a:pt x="16" y="49"/>
                    </a:lnTo>
                    <a:lnTo>
                      <a:pt x="18" y="47"/>
                    </a:lnTo>
                    <a:lnTo>
                      <a:pt x="17" y="45"/>
                    </a:lnTo>
                    <a:lnTo>
                      <a:pt x="16" y="43"/>
                    </a:lnTo>
                    <a:lnTo>
                      <a:pt x="16" y="40"/>
                    </a:lnTo>
                    <a:lnTo>
                      <a:pt x="15" y="38"/>
                    </a:lnTo>
                    <a:lnTo>
                      <a:pt x="14" y="36"/>
                    </a:lnTo>
                    <a:lnTo>
                      <a:pt x="14" y="34"/>
                    </a:lnTo>
                    <a:lnTo>
                      <a:pt x="13" y="32"/>
                    </a:lnTo>
                    <a:lnTo>
                      <a:pt x="12" y="30"/>
                    </a:lnTo>
                    <a:lnTo>
                      <a:pt x="10" y="28"/>
                    </a:lnTo>
                    <a:lnTo>
                      <a:pt x="8" y="26"/>
                    </a:lnTo>
                    <a:lnTo>
                      <a:pt x="6" y="25"/>
                    </a:lnTo>
                    <a:lnTo>
                      <a:pt x="3" y="25"/>
                    </a:lnTo>
                    <a:lnTo>
                      <a:pt x="1" y="26"/>
                    </a:lnTo>
                    <a:lnTo>
                      <a:pt x="1" y="23"/>
                    </a:lnTo>
                    <a:lnTo>
                      <a:pt x="1" y="21"/>
                    </a:lnTo>
                    <a:lnTo>
                      <a:pt x="1" y="19"/>
                    </a:lnTo>
                    <a:lnTo>
                      <a:pt x="0" y="16"/>
                    </a:lnTo>
                    <a:lnTo>
                      <a:pt x="0" y="13"/>
                    </a:lnTo>
                    <a:close/>
                  </a:path>
                </a:pathLst>
              </a:custGeom>
              <a:solidFill>
                <a:srgbClr val="7EA3B2"/>
              </a:solidFill>
              <a:ln w="19050">
                <a:solidFill>
                  <a:srgbClr val="000000"/>
                </a:solidFill>
                <a:prstDash val="solid"/>
                <a:round/>
                <a:headEnd/>
                <a:tailEnd/>
              </a:ln>
            </p:spPr>
            <p:txBody>
              <a:bodyPr/>
              <a:lstStyle/>
              <a:p>
                <a:endParaRPr lang="en-GB"/>
              </a:p>
            </p:txBody>
          </p:sp>
          <p:sp>
            <p:nvSpPr>
              <p:cNvPr id="29" name="Freeform 1691">
                <a:extLst>
                  <a:ext uri="{FF2B5EF4-FFF2-40B4-BE49-F238E27FC236}">
                    <a16:creationId xmlns:a16="http://schemas.microsoft.com/office/drawing/2014/main" id="{8B222B2F-7AF4-4810-9EFF-506F3D80CC6B}"/>
                  </a:ext>
                </a:extLst>
              </p:cNvPr>
              <p:cNvSpPr>
                <a:spLocks/>
              </p:cNvSpPr>
              <p:nvPr/>
            </p:nvSpPr>
            <p:spPr bwMode="auto">
              <a:xfrm>
                <a:off x="29" y="183"/>
                <a:ext cx="127" cy="78"/>
              </a:xfrm>
              <a:custGeom>
                <a:avLst/>
                <a:gdLst>
                  <a:gd name="T0" fmla="*/ 9 w 127"/>
                  <a:gd name="T1" fmla="*/ 48 h 78"/>
                  <a:gd name="T2" fmla="*/ 15 w 127"/>
                  <a:gd name="T3" fmla="*/ 41 h 78"/>
                  <a:gd name="T4" fmla="*/ 22 w 127"/>
                  <a:gd name="T5" fmla="*/ 35 h 78"/>
                  <a:gd name="T6" fmla="*/ 26 w 127"/>
                  <a:gd name="T7" fmla="*/ 27 h 78"/>
                  <a:gd name="T8" fmla="*/ 26 w 127"/>
                  <a:gd name="T9" fmla="*/ 18 h 78"/>
                  <a:gd name="T10" fmla="*/ 29 w 127"/>
                  <a:gd name="T11" fmla="*/ 7 h 78"/>
                  <a:gd name="T12" fmla="*/ 36 w 127"/>
                  <a:gd name="T13" fmla="*/ 5 h 78"/>
                  <a:gd name="T14" fmla="*/ 46 w 127"/>
                  <a:gd name="T15" fmla="*/ 7 h 78"/>
                  <a:gd name="T16" fmla="*/ 53 w 127"/>
                  <a:gd name="T17" fmla="*/ 11 h 78"/>
                  <a:gd name="T18" fmla="*/ 60 w 127"/>
                  <a:gd name="T19" fmla="*/ 5 h 78"/>
                  <a:gd name="T20" fmla="*/ 69 w 127"/>
                  <a:gd name="T21" fmla="*/ 6 h 78"/>
                  <a:gd name="T22" fmla="*/ 79 w 127"/>
                  <a:gd name="T23" fmla="*/ 7 h 78"/>
                  <a:gd name="T24" fmla="*/ 86 w 127"/>
                  <a:gd name="T25" fmla="*/ 8 h 78"/>
                  <a:gd name="T26" fmla="*/ 93 w 127"/>
                  <a:gd name="T27" fmla="*/ 7 h 78"/>
                  <a:gd name="T28" fmla="*/ 97 w 127"/>
                  <a:gd name="T29" fmla="*/ 0 h 78"/>
                  <a:gd name="T30" fmla="*/ 106 w 127"/>
                  <a:gd name="T31" fmla="*/ 0 h 78"/>
                  <a:gd name="T32" fmla="*/ 112 w 127"/>
                  <a:gd name="T33" fmla="*/ 7 h 78"/>
                  <a:gd name="T34" fmla="*/ 121 w 127"/>
                  <a:gd name="T35" fmla="*/ 4 h 78"/>
                  <a:gd name="T36" fmla="*/ 125 w 127"/>
                  <a:gd name="T37" fmla="*/ 4 h 78"/>
                  <a:gd name="T38" fmla="*/ 127 w 127"/>
                  <a:gd name="T39" fmla="*/ 11 h 78"/>
                  <a:gd name="T40" fmla="*/ 125 w 127"/>
                  <a:gd name="T41" fmla="*/ 15 h 78"/>
                  <a:gd name="T42" fmla="*/ 123 w 127"/>
                  <a:gd name="T43" fmla="*/ 21 h 78"/>
                  <a:gd name="T44" fmla="*/ 122 w 127"/>
                  <a:gd name="T45" fmla="*/ 27 h 78"/>
                  <a:gd name="T46" fmla="*/ 118 w 127"/>
                  <a:gd name="T47" fmla="*/ 29 h 78"/>
                  <a:gd name="T48" fmla="*/ 112 w 127"/>
                  <a:gd name="T49" fmla="*/ 25 h 78"/>
                  <a:gd name="T50" fmla="*/ 108 w 127"/>
                  <a:gd name="T51" fmla="*/ 17 h 78"/>
                  <a:gd name="T52" fmla="*/ 102 w 127"/>
                  <a:gd name="T53" fmla="*/ 13 h 78"/>
                  <a:gd name="T54" fmla="*/ 97 w 127"/>
                  <a:gd name="T55" fmla="*/ 15 h 78"/>
                  <a:gd name="T56" fmla="*/ 94 w 127"/>
                  <a:gd name="T57" fmla="*/ 18 h 78"/>
                  <a:gd name="T58" fmla="*/ 91 w 127"/>
                  <a:gd name="T59" fmla="*/ 23 h 78"/>
                  <a:gd name="T60" fmla="*/ 87 w 127"/>
                  <a:gd name="T61" fmla="*/ 27 h 78"/>
                  <a:gd name="T62" fmla="*/ 82 w 127"/>
                  <a:gd name="T63" fmla="*/ 30 h 78"/>
                  <a:gd name="T64" fmla="*/ 80 w 127"/>
                  <a:gd name="T65" fmla="*/ 37 h 78"/>
                  <a:gd name="T66" fmla="*/ 76 w 127"/>
                  <a:gd name="T67" fmla="*/ 44 h 78"/>
                  <a:gd name="T68" fmla="*/ 69 w 127"/>
                  <a:gd name="T69" fmla="*/ 42 h 78"/>
                  <a:gd name="T70" fmla="*/ 60 w 127"/>
                  <a:gd name="T71" fmla="*/ 42 h 78"/>
                  <a:gd name="T72" fmla="*/ 48 w 127"/>
                  <a:gd name="T73" fmla="*/ 48 h 78"/>
                  <a:gd name="T74" fmla="*/ 45 w 127"/>
                  <a:gd name="T75" fmla="*/ 55 h 78"/>
                  <a:gd name="T76" fmla="*/ 53 w 127"/>
                  <a:gd name="T77" fmla="*/ 57 h 78"/>
                  <a:gd name="T78" fmla="*/ 49 w 127"/>
                  <a:gd name="T79" fmla="*/ 63 h 78"/>
                  <a:gd name="T80" fmla="*/ 44 w 127"/>
                  <a:gd name="T81" fmla="*/ 71 h 78"/>
                  <a:gd name="T82" fmla="*/ 43 w 127"/>
                  <a:gd name="T83" fmla="*/ 77 h 78"/>
                  <a:gd name="T84" fmla="*/ 35 w 127"/>
                  <a:gd name="T85" fmla="*/ 76 h 78"/>
                  <a:gd name="T86" fmla="*/ 29 w 127"/>
                  <a:gd name="T87" fmla="*/ 71 h 78"/>
                  <a:gd name="T88" fmla="*/ 21 w 127"/>
                  <a:gd name="T89" fmla="*/ 69 h 78"/>
                  <a:gd name="T90" fmla="*/ 12 w 127"/>
                  <a:gd name="T91" fmla="*/ 68 h 78"/>
                  <a:gd name="T92" fmla="*/ 8 w 127"/>
                  <a:gd name="T93" fmla="*/ 63 h 78"/>
                  <a:gd name="T94" fmla="*/ 3 w 127"/>
                  <a:gd name="T95" fmla="*/ 60 h 78"/>
                  <a:gd name="T96" fmla="*/ 0 w 127"/>
                  <a:gd name="T97"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 h="78">
                    <a:moveTo>
                      <a:pt x="1" y="45"/>
                    </a:moveTo>
                    <a:lnTo>
                      <a:pt x="5" y="47"/>
                    </a:lnTo>
                    <a:lnTo>
                      <a:pt x="7" y="48"/>
                    </a:lnTo>
                    <a:lnTo>
                      <a:pt x="9" y="48"/>
                    </a:lnTo>
                    <a:lnTo>
                      <a:pt x="10" y="46"/>
                    </a:lnTo>
                    <a:lnTo>
                      <a:pt x="12" y="45"/>
                    </a:lnTo>
                    <a:lnTo>
                      <a:pt x="14" y="44"/>
                    </a:lnTo>
                    <a:lnTo>
                      <a:pt x="15" y="41"/>
                    </a:lnTo>
                    <a:lnTo>
                      <a:pt x="16" y="40"/>
                    </a:lnTo>
                    <a:lnTo>
                      <a:pt x="18" y="38"/>
                    </a:lnTo>
                    <a:lnTo>
                      <a:pt x="20" y="37"/>
                    </a:lnTo>
                    <a:lnTo>
                      <a:pt x="22" y="35"/>
                    </a:lnTo>
                    <a:lnTo>
                      <a:pt x="27" y="33"/>
                    </a:lnTo>
                    <a:lnTo>
                      <a:pt x="29" y="31"/>
                    </a:lnTo>
                    <a:lnTo>
                      <a:pt x="27" y="29"/>
                    </a:lnTo>
                    <a:lnTo>
                      <a:pt x="26" y="27"/>
                    </a:lnTo>
                    <a:lnTo>
                      <a:pt x="26" y="25"/>
                    </a:lnTo>
                    <a:lnTo>
                      <a:pt x="25" y="22"/>
                    </a:lnTo>
                    <a:lnTo>
                      <a:pt x="25" y="20"/>
                    </a:lnTo>
                    <a:lnTo>
                      <a:pt x="26" y="18"/>
                    </a:lnTo>
                    <a:lnTo>
                      <a:pt x="27" y="15"/>
                    </a:lnTo>
                    <a:lnTo>
                      <a:pt x="28" y="14"/>
                    </a:lnTo>
                    <a:lnTo>
                      <a:pt x="28" y="10"/>
                    </a:lnTo>
                    <a:lnTo>
                      <a:pt x="29" y="7"/>
                    </a:lnTo>
                    <a:lnTo>
                      <a:pt x="29" y="5"/>
                    </a:lnTo>
                    <a:lnTo>
                      <a:pt x="31" y="4"/>
                    </a:lnTo>
                    <a:lnTo>
                      <a:pt x="34" y="5"/>
                    </a:lnTo>
                    <a:lnTo>
                      <a:pt x="36" y="5"/>
                    </a:lnTo>
                    <a:lnTo>
                      <a:pt x="39" y="7"/>
                    </a:lnTo>
                    <a:lnTo>
                      <a:pt x="41" y="8"/>
                    </a:lnTo>
                    <a:lnTo>
                      <a:pt x="44" y="8"/>
                    </a:lnTo>
                    <a:lnTo>
                      <a:pt x="46" y="7"/>
                    </a:lnTo>
                    <a:lnTo>
                      <a:pt x="49" y="7"/>
                    </a:lnTo>
                    <a:lnTo>
                      <a:pt x="50" y="9"/>
                    </a:lnTo>
                    <a:lnTo>
                      <a:pt x="51" y="11"/>
                    </a:lnTo>
                    <a:lnTo>
                      <a:pt x="53" y="11"/>
                    </a:lnTo>
                    <a:lnTo>
                      <a:pt x="55" y="9"/>
                    </a:lnTo>
                    <a:lnTo>
                      <a:pt x="57" y="8"/>
                    </a:lnTo>
                    <a:lnTo>
                      <a:pt x="58" y="6"/>
                    </a:lnTo>
                    <a:lnTo>
                      <a:pt x="60" y="5"/>
                    </a:lnTo>
                    <a:lnTo>
                      <a:pt x="62" y="4"/>
                    </a:lnTo>
                    <a:lnTo>
                      <a:pt x="64" y="4"/>
                    </a:lnTo>
                    <a:lnTo>
                      <a:pt x="66" y="4"/>
                    </a:lnTo>
                    <a:lnTo>
                      <a:pt x="69" y="6"/>
                    </a:lnTo>
                    <a:lnTo>
                      <a:pt x="71" y="6"/>
                    </a:lnTo>
                    <a:lnTo>
                      <a:pt x="74" y="6"/>
                    </a:lnTo>
                    <a:lnTo>
                      <a:pt x="77" y="7"/>
                    </a:lnTo>
                    <a:lnTo>
                      <a:pt x="79" y="7"/>
                    </a:lnTo>
                    <a:lnTo>
                      <a:pt x="81" y="6"/>
                    </a:lnTo>
                    <a:lnTo>
                      <a:pt x="83" y="7"/>
                    </a:lnTo>
                    <a:lnTo>
                      <a:pt x="85" y="6"/>
                    </a:lnTo>
                    <a:lnTo>
                      <a:pt x="86" y="8"/>
                    </a:lnTo>
                    <a:lnTo>
                      <a:pt x="88" y="9"/>
                    </a:lnTo>
                    <a:lnTo>
                      <a:pt x="90" y="8"/>
                    </a:lnTo>
                    <a:lnTo>
                      <a:pt x="92" y="6"/>
                    </a:lnTo>
                    <a:lnTo>
                      <a:pt x="93" y="7"/>
                    </a:lnTo>
                    <a:lnTo>
                      <a:pt x="95" y="6"/>
                    </a:lnTo>
                    <a:lnTo>
                      <a:pt x="94" y="4"/>
                    </a:lnTo>
                    <a:lnTo>
                      <a:pt x="95" y="2"/>
                    </a:lnTo>
                    <a:lnTo>
                      <a:pt x="97" y="0"/>
                    </a:lnTo>
                    <a:lnTo>
                      <a:pt x="99" y="0"/>
                    </a:lnTo>
                    <a:lnTo>
                      <a:pt x="101" y="1"/>
                    </a:lnTo>
                    <a:lnTo>
                      <a:pt x="103" y="0"/>
                    </a:lnTo>
                    <a:lnTo>
                      <a:pt x="106" y="0"/>
                    </a:lnTo>
                    <a:lnTo>
                      <a:pt x="107" y="2"/>
                    </a:lnTo>
                    <a:lnTo>
                      <a:pt x="108" y="4"/>
                    </a:lnTo>
                    <a:lnTo>
                      <a:pt x="110" y="5"/>
                    </a:lnTo>
                    <a:lnTo>
                      <a:pt x="112" y="7"/>
                    </a:lnTo>
                    <a:lnTo>
                      <a:pt x="115" y="7"/>
                    </a:lnTo>
                    <a:lnTo>
                      <a:pt x="117" y="7"/>
                    </a:lnTo>
                    <a:lnTo>
                      <a:pt x="119" y="6"/>
                    </a:lnTo>
                    <a:lnTo>
                      <a:pt x="121" y="4"/>
                    </a:lnTo>
                    <a:lnTo>
                      <a:pt x="122" y="2"/>
                    </a:lnTo>
                    <a:lnTo>
                      <a:pt x="122" y="0"/>
                    </a:lnTo>
                    <a:lnTo>
                      <a:pt x="123" y="2"/>
                    </a:lnTo>
                    <a:lnTo>
                      <a:pt x="125" y="4"/>
                    </a:lnTo>
                    <a:lnTo>
                      <a:pt x="127" y="4"/>
                    </a:lnTo>
                    <a:lnTo>
                      <a:pt x="127" y="6"/>
                    </a:lnTo>
                    <a:lnTo>
                      <a:pt x="127" y="8"/>
                    </a:lnTo>
                    <a:lnTo>
                      <a:pt x="127" y="11"/>
                    </a:lnTo>
                    <a:lnTo>
                      <a:pt x="127" y="12"/>
                    </a:lnTo>
                    <a:lnTo>
                      <a:pt x="127" y="12"/>
                    </a:lnTo>
                    <a:lnTo>
                      <a:pt x="125" y="14"/>
                    </a:lnTo>
                    <a:lnTo>
                      <a:pt x="125" y="15"/>
                    </a:lnTo>
                    <a:lnTo>
                      <a:pt x="124" y="17"/>
                    </a:lnTo>
                    <a:lnTo>
                      <a:pt x="123" y="18"/>
                    </a:lnTo>
                    <a:lnTo>
                      <a:pt x="123" y="19"/>
                    </a:lnTo>
                    <a:lnTo>
                      <a:pt x="123" y="21"/>
                    </a:lnTo>
                    <a:lnTo>
                      <a:pt x="123" y="22"/>
                    </a:lnTo>
                    <a:lnTo>
                      <a:pt x="123" y="24"/>
                    </a:lnTo>
                    <a:lnTo>
                      <a:pt x="123" y="25"/>
                    </a:lnTo>
                    <a:lnTo>
                      <a:pt x="122" y="27"/>
                    </a:lnTo>
                    <a:lnTo>
                      <a:pt x="121" y="27"/>
                    </a:lnTo>
                    <a:lnTo>
                      <a:pt x="120" y="28"/>
                    </a:lnTo>
                    <a:lnTo>
                      <a:pt x="119" y="29"/>
                    </a:lnTo>
                    <a:lnTo>
                      <a:pt x="118" y="29"/>
                    </a:lnTo>
                    <a:lnTo>
                      <a:pt x="116" y="28"/>
                    </a:lnTo>
                    <a:lnTo>
                      <a:pt x="114" y="27"/>
                    </a:lnTo>
                    <a:lnTo>
                      <a:pt x="113" y="26"/>
                    </a:lnTo>
                    <a:lnTo>
                      <a:pt x="112" y="25"/>
                    </a:lnTo>
                    <a:lnTo>
                      <a:pt x="110" y="22"/>
                    </a:lnTo>
                    <a:lnTo>
                      <a:pt x="110" y="21"/>
                    </a:lnTo>
                    <a:lnTo>
                      <a:pt x="108" y="18"/>
                    </a:lnTo>
                    <a:lnTo>
                      <a:pt x="108" y="17"/>
                    </a:lnTo>
                    <a:lnTo>
                      <a:pt x="107" y="16"/>
                    </a:lnTo>
                    <a:lnTo>
                      <a:pt x="105" y="14"/>
                    </a:lnTo>
                    <a:lnTo>
                      <a:pt x="103" y="14"/>
                    </a:lnTo>
                    <a:lnTo>
                      <a:pt x="102" y="13"/>
                    </a:lnTo>
                    <a:lnTo>
                      <a:pt x="100" y="14"/>
                    </a:lnTo>
                    <a:lnTo>
                      <a:pt x="98" y="14"/>
                    </a:lnTo>
                    <a:lnTo>
                      <a:pt x="98" y="14"/>
                    </a:lnTo>
                    <a:lnTo>
                      <a:pt x="97" y="15"/>
                    </a:lnTo>
                    <a:lnTo>
                      <a:pt x="96" y="15"/>
                    </a:lnTo>
                    <a:lnTo>
                      <a:pt x="95" y="16"/>
                    </a:lnTo>
                    <a:lnTo>
                      <a:pt x="94" y="17"/>
                    </a:lnTo>
                    <a:lnTo>
                      <a:pt x="94" y="18"/>
                    </a:lnTo>
                    <a:lnTo>
                      <a:pt x="94" y="19"/>
                    </a:lnTo>
                    <a:lnTo>
                      <a:pt x="93" y="20"/>
                    </a:lnTo>
                    <a:lnTo>
                      <a:pt x="92" y="22"/>
                    </a:lnTo>
                    <a:lnTo>
                      <a:pt x="91" y="23"/>
                    </a:lnTo>
                    <a:lnTo>
                      <a:pt x="90" y="25"/>
                    </a:lnTo>
                    <a:lnTo>
                      <a:pt x="89" y="25"/>
                    </a:lnTo>
                    <a:lnTo>
                      <a:pt x="88" y="26"/>
                    </a:lnTo>
                    <a:lnTo>
                      <a:pt x="87" y="27"/>
                    </a:lnTo>
                    <a:lnTo>
                      <a:pt x="85" y="28"/>
                    </a:lnTo>
                    <a:lnTo>
                      <a:pt x="84" y="29"/>
                    </a:lnTo>
                    <a:lnTo>
                      <a:pt x="83" y="30"/>
                    </a:lnTo>
                    <a:lnTo>
                      <a:pt x="82" y="30"/>
                    </a:lnTo>
                    <a:lnTo>
                      <a:pt x="82" y="32"/>
                    </a:lnTo>
                    <a:lnTo>
                      <a:pt x="82" y="34"/>
                    </a:lnTo>
                    <a:lnTo>
                      <a:pt x="81" y="35"/>
                    </a:lnTo>
                    <a:lnTo>
                      <a:pt x="80" y="37"/>
                    </a:lnTo>
                    <a:lnTo>
                      <a:pt x="79" y="39"/>
                    </a:lnTo>
                    <a:lnTo>
                      <a:pt x="80" y="41"/>
                    </a:lnTo>
                    <a:lnTo>
                      <a:pt x="77" y="42"/>
                    </a:lnTo>
                    <a:lnTo>
                      <a:pt x="76" y="44"/>
                    </a:lnTo>
                    <a:lnTo>
                      <a:pt x="74" y="44"/>
                    </a:lnTo>
                    <a:lnTo>
                      <a:pt x="72" y="44"/>
                    </a:lnTo>
                    <a:lnTo>
                      <a:pt x="71" y="41"/>
                    </a:lnTo>
                    <a:lnTo>
                      <a:pt x="69" y="42"/>
                    </a:lnTo>
                    <a:lnTo>
                      <a:pt x="67" y="43"/>
                    </a:lnTo>
                    <a:lnTo>
                      <a:pt x="65" y="44"/>
                    </a:lnTo>
                    <a:lnTo>
                      <a:pt x="62" y="42"/>
                    </a:lnTo>
                    <a:lnTo>
                      <a:pt x="60" y="42"/>
                    </a:lnTo>
                    <a:lnTo>
                      <a:pt x="58" y="43"/>
                    </a:lnTo>
                    <a:lnTo>
                      <a:pt x="55" y="43"/>
                    </a:lnTo>
                    <a:lnTo>
                      <a:pt x="51" y="44"/>
                    </a:lnTo>
                    <a:lnTo>
                      <a:pt x="48" y="48"/>
                    </a:lnTo>
                    <a:lnTo>
                      <a:pt x="47" y="50"/>
                    </a:lnTo>
                    <a:lnTo>
                      <a:pt x="43" y="51"/>
                    </a:lnTo>
                    <a:lnTo>
                      <a:pt x="44" y="53"/>
                    </a:lnTo>
                    <a:lnTo>
                      <a:pt x="45" y="55"/>
                    </a:lnTo>
                    <a:lnTo>
                      <a:pt x="48" y="55"/>
                    </a:lnTo>
                    <a:lnTo>
                      <a:pt x="49" y="57"/>
                    </a:lnTo>
                    <a:lnTo>
                      <a:pt x="51" y="57"/>
                    </a:lnTo>
                    <a:lnTo>
                      <a:pt x="53" y="57"/>
                    </a:lnTo>
                    <a:lnTo>
                      <a:pt x="55" y="58"/>
                    </a:lnTo>
                    <a:lnTo>
                      <a:pt x="54" y="60"/>
                    </a:lnTo>
                    <a:lnTo>
                      <a:pt x="51" y="62"/>
                    </a:lnTo>
                    <a:lnTo>
                      <a:pt x="49" y="63"/>
                    </a:lnTo>
                    <a:lnTo>
                      <a:pt x="49" y="65"/>
                    </a:lnTo>
                    <a:lnTo>
                      <a:pt x="47" y="67"/>
                    </a:lnTo>
                    <a:lnTo>
                      <a:pt x="45" y="69"/>
                    </a:lnTo>
                    <a:lnTo>
                      <a:pt x="44" y="71"/>
                    </a:lnTo>
                    <a:lnTo>
                      <a:pt x="44" y="73"/>
                    </a:lnTo>
                    <a:lnTo>
                      <a:pt x="45" y="75"/>
                    </a:lnTo>
                    <a:lnTo>
                      <a:pt x="45" y="78"/>
                    </a:lnTo>
                    <a:lnTo>
                      <a:pt x="43" y="77"/>
                    </a:lnTo>
                    <a:lnTo>
                      <a:pt x="42" y="77"/>
                    </a:lnTo>
                    <a:lnTo>
                      <a:pt x="40" y="76"/>
                    </a:lnTo>
                    <a:lnTo>
                      <a:pt x="37" y="76"/>
                    </a:lnTo>
                    <a:lnTo>
                      <a:pt x="35" y="76"/>
                    </a:lnTo>
                    <a:lnTo>
                      <a:pt x="33" y="77"/>
                    </a:lnTo>
                    <a:lnTo>
                      <a:pt x="31" y="75"/>
                    </a:lnTo>
                    <a:lnTo>
                      <a:pt x="30" y="73"/>
                    </a:lnTo>
                    <a:lnTo>
                      <a:pt x="29" y="71"/>
                    </a:lnTo>
                    <a:lnTo>
                      <a:pt x="27" y="69"/>
                    </a:lnTo>
                    <a:lnTo>
                      <a:pt x="25" y="68"/>
                    </a:lnTo>
                    <a:lnTo>
                      <a:pt x="23" y="68"/>
                    </a:lnTo>
                    <a:lnTo>
                      <a:pt x="21" y="69"/>
                    </a:lnTo>
                    <a:lnTo>
                      <a:pt x="19" y="70"/>
                    </a:lnTo>
                    <a:lnTo>
                      <a:pt x="17" y="71"/>
                    </a:lnTo>
                    <a:lnTo>
                      <a:pt x="14" y="70"/>
                    </a:lnTo>
                    <a:lnTo>
                      <a:pt x="12" y="68"/>
                    </a:lnTo>
                    <a:lnTo>
                      <a:pt x="13" y="66"/>
                    </a:lnTo>
                    <a:lnTo>
                      <a:pt x="10" y="65"/>
                    </a:lnTo>
                    <a:lnTo>
                      <a:pt x="8" y="65"/>
                    </a:lnTo>
                    <a:lnTo>
                      <a:pt x="8" y="63"/>
                    </a:lnTo>
                    <a:lnTo>
                      <a:pt x="9" y="61"/>
                    </a:lnTo>
                    <a:lnTo>
                      <a:pt x="6" y="62"/>
                    </a:lnTo>
                    <a:lnTo>
                      <a:pt x="3" y="63"/>
                    </a:lnTo>
                    <a:lnTo>
                      <a:pt x="3" y="60"/>
                    </a:lnTo>
                    <a:lnTo>
                      <a:pt x="2" y="58"/>
                    </a:lnTo>
                    <a:lnTo>
                      <a:pt x="2" y="56"/>
                    </a:lnTo>
                    <a:lnTo>
                      <a:pt x="2" y="53"/>
                    </a:lnTo>
                    <a:lnTo>
                      <a:pt x="0" y="52"/>
                    </a:lnTo>
                    <a:lnTo>
                      <a:pt x="0" y="50"/>
                    </a:lnTo>
                    <a:lnTo>
                      <a:pt x="1" y="48"/>
                    </a:lnTo>
                    <a:lnTo>
                      <a:pt x="1" y="45"/>
                    </a:lnTo>
                    <a:close/>
                  </a:path>
                </a:pathLst>
              </a:custGeom>
              <a:solidFill>
                <a:srgbClr val="DC3F8E"/>
              </a:solidFill>
              <a:ln w="19050">
                <a:solidFill>
                  <a:srgbClr val="000000"/>
                </a:solidFill>
                <a:prstDash val="solid"/>
                <a:round/>
                <a:headEnd/>
                <a:tailEnd/>
              </a:ln>
            </p:spPr>
            <p:txBody>
              <a:bodyPr/>
              <a:lstStyle/>
              <a:p>
                <a:endParaRPr lang="en-GB"/>
              </a:p>
            </p:txBody>
          </p:sp>
          <p:sp>
            <p:nvSpPr>
              <p:cNvPr id="30" name="Freeform 1692">
                <a:extLst>
                  <a:ext uri="{FF2B5EF4-FFF2-40B4-BE49-F238E27FC236}">
                    <a16:creationId xmlns:a16="http://schemas.microsoft.com/office/drawing/2014/main" id="{993D1B5F-0051-4FA9-95B0-31C0136575FB}"/>
                  </a:ext>
                </a:extLst>
              </p:cNvPr>
              <p:cNvSpPr>
                <a:spLocks/>
              </p:cNvSpPr>
              <p:nvPr/>
            </p:nvSpPr>
            <p:spPr bwMode="auto">
              <a:xfrm>
                <a:off x="152" y="239"/>
                <a:ext cx="77" cy="57"/>
              </a:xfrm>
              <a:custGeom>
                <a:avLst/>
                <a:gdLst>
                  <a:gd name="T0" fmla="*/ 4 w 77"/>
                  <a:gd name="T1" fmla="*/ 8 h 57"/>
                  <a:gd name="T2" fmla="*/ 10 w 77"/>
                  <a:gd name="T3" fmla="*/ 5 h 57"/>
                  <a:gd name="T4" fmla="*/ 14 w 77"/>
                  <a:gd name="T5" fmla="*/ 3 h 57"/>
                  <a:gd name="T6" fmla="*/ 19 w 77"/>
                  <a:gd name="T7" fmla="*/ 3 h 57"/>
                  <a:gd name="T8" fmla="*/ 24 w 77"/>
                  <a:gd name="T9" fmla="*/ 4 h 57"/>
                  <a:gd name="T10" fmla="*/ 28 w 77"/>
                  <a:gd name="T11" fmla="*/ 2 h 57"/>
                  <a:gd name="T12" fmla="*/ 33 w 77"/>
                  <a:gd name="T13" fmla="*/ 1 h 57"/>
                  <a:gd name="T14" fmla="*/ 38 w 77"/>
                  <a:gd name="T15" fmla="*/ 1 h 57"/>
                  <a:gd name="T16" fmla="*/ 38 w 77"/>
                  <a:gd name="T17" fmla="*/ 6 h 57"/>
                  <a:gd name="T18" fmla="*/ 39 w 77"/>
                  <a:gd name="T19" fmla="*/ 9 h 57"/>
                  <a:gd name="T20" fmla="*/ 41 w 77"/>
                  <a:gd name="T21" fmla="*/ 12 h 57"/>
                  <a:gd name="T22" fmla="*/ 43 w 77"/>
                  <a:gd name="T23" fmla="*/ 16 h 57"/>
                  <a:gd name="T24" fmla="*/ 48 w 77"/>
                  <a:gd name="T25" fmla="*/ 17 h 57"/>
                  <a:gd name="T26" fmla="*/ 52 w 77"/>
                  <a:gd name="T27" fmla="*/ 19 h 57"/>
                  <a:gd name="T28" fmla="*/ 56 w 77"/>
                  <a:gd name="T29" fmla="*/ 18 h 57"/>
                  <a:gd name="T30" fmla="*/ 61 w 77"/>
                  <a:gd name="T31" fmla="*/ 19 h 57"/>
                  <a:gd name="T32" fmla="*/ 65 w 77"/>
                  <a:gd name="T33" fmla="*/ 21 h 57"/>
                  <a:gd name="T34" fmla="*/ 66 w 77"/>
                  <a:gd name="T35" fmla="*/ 22 h 57"/>
                  <a:gd name="T36" fmla="*/ 63 w 77"/>
                  <a:gd name="T37" fmla="*/ 26 h 57"/>
                  <a:gd name="T38" fmla="*/ 68 w 77"/>
                  <a:gd name="T39" fmla="*/ 27 h 57"/>
                  <a:gd name="T40" fmla="*/ 72 w 77"/>
                  <a:gd name="T41" fmla="*/ 26 h 57"/>
                  <a:gd name="T42" fmla="*/ 73 w 77"/>
                  <a:gd name="T43" fmla="*/ 29 h 57"/>
                  <a:gd name="T44" fmla="*/ 74 w 77"/>
                  <a:gd name="T45" fmla="*/ 35 h 57"/>
                  <a:gd name="T46" fmla="*/ 77 w 77"/>
                  <a:gd name="T47" fmla="*/ 39 h 57"/>
                  <a:gd name="T48" fmla="*/ 75 w 77"/>
                  <a:gd name="T49" fmla="*/ 43 h 57"/>
                  <a:gd name="T50" fmla="*/ 72 w 77"/>
                  <a:gd name="T51" fmla="*/ 47 h 57"/>
                  <a:gd name="T52" fmla="*/ 67 w 77"/>
                  <a:gd name="T53" fmla="*/ 48 h 57"/>
                  <a:gd name="T54" fmla="*/ 62 w 77"/>
                  <a:gd name="T55" fmla="*/ 48 h 57"/>
                  <a:gd name="T56" fmla="*/ 58 w 77"/>
                  <a:gd name="T57" fmla="*/ 49 h 57"/>
                  <a:gd name="T58" fmla="*/ 53 w 77"/>
                  <a:gd name="T59" fmla="*/ 50 h 57"/>
                  <a:gd name="T60" fmla="*/ 51 w 77"/>
                  <a:gd name="T61" fmla="*/ 47 h 57"/>
                  <a:gd name="T62" fmla="*/ 47 w 77"/>
                  <a:gd name="T63" fmla="*/ 46 h 57"/>
                  <a:gd name="T64" fmla="*/ 43 w 77"/>
                  <a:gd name="T65" fmla="*/ 51 h 57"/>
                  <a:gd name="T66" fmla="*/ 38 w 77"/>
                  <a:gd name="T67" fmla="*/ 52 h 57"/>
                  <a:gd name="T68" fmla="*/ 35 w 77"/>
                  <a:gd name="T69" fmla="*/ 52 h 57"/>
                  <a:gd name="T70" fmla="*/ 30 w 77"/>
                  <a:gd name="T71" fmla="*/ 52 h 57"/>
                  <a:gd name="T72" fmla="*/ 25 w 77"/>
                  <a:gd name="T73" fmla="*/ 54 h 57"/>
                  <a:gd name="T74" fmla="*/ 23 w 77"/>
                  <a:gd name="T75" fmla="*/ 57 h 57"/>
                  <a:gd name="T76" fmla="*/ 19 w 77"/>
                  <a:gd name="T77" fmla="*/ 56 h 57"/>
                  <a:gd name="T78" fmla="*/ 15 w 77"/>
                  <a:gd name="T79" fmla="*/ 53 h 57"/>
                  <a:gd name="T80" fmla="*/ 12 w 77"/>
                  <a:gd name="T81" fmla="*/ 49 h 57"/>
                  <a:gd name="T82" fmla="*/ 9 w 77"/>
                  <a:gd name="T83" fmla="*/ 48 h 57"/>
                  <a:gd name="T84" fmla="*/ 6 w 77"/>
                  <a:gd name="T85" fmla="*/ 44 h 57"/>
                  <a:gd name="T86" fmla="*/ 5 w 77"/>
                  <a:gd name="T87" fmla="*/ 41 h 57"/>
                  <a:gd name="T88" fmla="*/ 6 w 77"/>
                  <a:gd name="T89" fmla="*/ 36 h 57"/>
                  <a:gd name="T90" fmla="*/ 4 w 77"/>
                  <a:gd name="T91" fmla="*/ 32 h 57"/>
                  <a:gd name="T92" fmla="*/ 3 w 77"/>
                  <a:gd name="T93" fmla="*/ 27 h 57"/>
                  <a:gd name="T94" fmla="*/ 3 w 77"/>
                  <a:gd name="T95" fmla="*/ 23 h 57"/>
                  <a:gd name="T96" fmla="*/ 2 w 77"/>
                  <a:gd name="T97" fmla="*/ 18 h 57"/>
                  <a:gd name="T98" fmla="*/ 0 w 77"/>
                  <a:gd name="T99" fmla="*/ 14 h 57"/>
                  <a:gd name="T100" fmla="*/ 2 w 77"/>
                  <a:gd name="T101"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57">
                    <a:moveTo>
                      <a:pt x="2" y="9"/>
                    </a:moveTo>
                    <a:lnTo>
                      <a:pt x="4" y="8"/>
                    </a:lnTo>
                    <a:lnTo>
                      <a:pt x="8" y="6"/>
                    </a:lnTo>
                    <a:lnTo>
                      <a:pt x="10" y="5"/>
                    </a:lnTo>
                    <a:lnTo>
                      <a:pt x="12" y="4"/>
                    </a:lnTo>
                    <a:lnTo>
                      <a:pt x="14" y="3"/>
                    </a:lnTo>
                    <a:lnTo>
                      <a:pt x="17" y="3"/>
                    </a:lnTo>
                    <a:lnTo>
                      <a:pt x="19" y="3"/>
                    </a:lnTo>
                    <a:lnTo>
                      <a:pt x="21" y="3"/>
                    </a:lnTo>
                    <a:lnTo>
                      <a:pt x="24" y="4"/>
                    </a:lnTo>
                    <a:lnTo>
                      <a:pt x="26" y="3"/>
                    </a:lnTo>
                    <a:lnTo>
                      <a:pt x="28" y="2"/>
                    </a:lnTo>
                    <a:lnTo>
                      <a:pt x="31" y="2"/>
                    </a:lnTo>
                    <a:lnTo>
                      <a:pt x="33" y="1"/>
                    </a:lnTo>
                    <a:lnTo>
                      <a:pt x="35" y="0"/>
                    </a:lnTo>
                    <a:lnTo>
                      <a:pt x="38" y="1"/>
                    </a:lnTo>
                    <a:lnTo>
                      <a:pt x="38" y="3"/>
                    </a:lnTo>
                    <a:lnTo>
                      <a:pt x="38" y="6"/>
                    </a:lnTo>
                    <a:lnTo>
                      <a:pt x="37" y="8"/>
                    </a:lnTo>
                    <a:lnTo>
                      <a:pt x="39" y="9"/>
                    </a:lnTo>
                    <a:lnTo>
                      <a:pt x="41" y="10"/>
                    </a:lnTo>
                    <a:lnTo>
                      <a:pt x="41" y="12"/>
                    </a:lnTo>
                    <a:lnTo>
                      <a:pt x="42" y="14"/>
                    </a:lnTo>
                    <a:lnTo>
                      <a:pt x="43" y="16"/>
                    </a:lnTo>
                    <a:lnTo>
                      <a:pt x="46" y="16"/>
                    </a:lnTo>
                    <a:lnTo>
                      <a:pt x="48" y="17"/>
                    </a:lnTo>
                    <a:lnTo>
                      <a:pt x="50" y="19"/>
                    </a:lnTo>
                    <a:lnTo>
                      <a:pt x="52" y="19"/>
                    </a:lnTo>
                    <a:lnTo>
                      <a:pt x="54" y="20"/>
                    </a:lnTo>
                    <a:lnTo>
                      <a:pt x="56" y="18"/>
                    </a:lnTo>
                    <a:lnTo>
                      <a:pt x="58" y="18"/>
                    </a:lnTo>
                    <a:lnTo>
                      <a:pt x="61" y="19"/>
                    </a:lnTo>
                    <a:lnTo>
                      <a:pt x="63" y="20"/>
                    </a:lnTo>
                    <a:lnTo>
                      <a:pt x="65" y="21"/>
                    </a:lnTo>
                    <a:lnTo>
                      <a:pt x="67" y="20"/>
                    </a:lnTo>
                    <a:lnTo>
                      <a:pt x="66" y="22"/>
                    </a:lnTo>
                    <a:lnTo>
                      <a:pt x="65" y="24"/>
                    </a:lnTo>
                    <a:lnTo>
                      <a:pt x="63" y="26"/>
                    </a:lnTo>
                    <a:lnTo>
                      <a:pt x="65" y="27"/>
                    </a:lnTo>
                    <a:lnTo>
                      <a:pt x="68" y="27"/>
                    </a:lnTo>
                    <a:lnTo>
                      <a:pt x="70" y="27"/>
                    </a:lnTo>
                    <a:lnTo>
                      <a:pt x="72" y="26"/>
                    </a:lnTo>
                    <a:lnTo>
                      <a:pt x="75" y="27"/>
                    </a:lnTo>
                    <a:lnTo>
                      <a:pt x="73" y="29"/>
                    </a:lnTo>
                    <a:lnTo>
                      <a:pt x="73" y="32"/>
                    </a:lnTo>
                    <a:lnTo>
                      <a:pt x="74" y="35"/>
                    </a:lnTo>
                    <a:lnTo>
                      <a:pt x="75" y="37"/>
                    </a:lnTo>
                    <a:lnTo>
                      <a:pt x="77" y="39"/>
                    </a:lnTo>
                    <a:lnTo>
                      <a:pt x="77" y="41"/>
                    </a:lnTo>
                    <a:lnTo>
                      <a:pt x="75" y="43"/>
                    </a:lnTo>
                    <a:lnTo>
                      <a:pt x="74" y="45"/>
                    </a:lnTo>
                    <a:lnTo>
                      <a:pt x="72" y="47"/>
                    </a:lnTo>
                    <a:lnTo>
                      <a:pt x="70" y="47"/>
                    </a:lnTo>
                    <a:lnTo>
                      <a:pt x="67" y="48"/>
                    </a:lnTo>
                    <a:lnTo>
                      <a:pt x="64" y="47"/>
                    </a:lnTo>
                    <a:lnTo>
                      <a:pt x="62" y="48"/>
                    </a:lnTo>
                    <a:lnTo>
                      <a:pt x="60" y="49"/>
                    </a:lnTo>
                    <a:lnTo>
                      <a:pt x="58" y="49"/>
                    </a:lnTo>
                    <a:lnTo>
                      <a:pt x="56" y="50"/>
                    </a:lnTo>
                    <a:lnTo>
                      <a:pt x="53" y="50"/>
                    </a:lnTo>
                    <a:lnTo>
                      <a:pt x="52" y="49"/>
                    </a:lnTo>
                    <a:lnTo>
                      <a:pt x="51" y="47"/>
                    </a:lnTo>
                    <a:lnTo>
                      <a:pt x="49" y="46"/>
                    </a:lnTo>
                    <a:lnTo>
                      <a:pt x="47" y="46"/>
                    </a:lnTo>
                    <a:lnTo>
                      <a:pt x="45" y="49"/>
                    </a:lnTo>
                    <a:lnTo>
                      <a:pt x="43" y="51"/>
                    </a:lnTo>
                    <a:lnTo>
                      <a:pt x="41" y="52"/>
                    </a:lnTo>
                    <a:lnTo>
                      <a:pt x="38" y="52"/>
                    </a:lnTo>
                    <a:lnTo>
                      <a:pt x="37" y="51"/>
                    </a:lnTo>
                    <a:lnTo>
                      <a:pt x="35" y="52"/>
                    </a:lnTo>
                    <a:lnTo>
                      <a:pt x="33" y="54"/>
                    </a:lnTo>
                    <a:lnTo>
                      <a:pt x="30" y="52"/>
                    </a:lnTo>
                    <a:lnTo>
                      <a:pt x="28" y="51"/>
                    </a:lnTo>
                    <a:lnTo>
                      <a:pt x="25" y="54"/>
                    </a:lnTo>
                    <a:lnTo>
                      <a:pt x="24" y="56"/>
                    </a:lnTo>
                    <a:lnTo>
                      <a:pt x="23" y="57"/>
                    </a:lnTo>
                    <a:lnTo>
                      <a:pt x="20" y="57"/>
                    </a:lnTo>
                    <a:lnTo>
                      <a:pt x="19" y="56"/>
                    </a:lnTo>
                    <a:lnTo>
                      <a:pt x="17" y="55"/>
                    </a:lnTo>
                    <a:lnTo>
                      <a:pt x="15" y="53"/>
                    </a:lnTo>
                    <a:lnTo>
                      <a:pt x="13" y="51"/>
                    </a:lnTo>
                    <a:lnTo>
                      <a:pt x="12" y="49"/>
                    </a:lnTo>
                    <a:lnTo>
                      <a:pt x="9" y="50"/>
                    </a:lnTo>
                    <a:lnTo>
                      <a:pt x="9" y="48"/>
                    </a:lnTo>
                    <a:lnTo>
                      <a:pt x="8" y="46"/>
                    </a:lnTo>
                    <a:lnTo>
                      <a:pt x="6" y="44"/>
                    </a:lnTo>
                    <a:lnTo>
                      <a:pt x="5" y="43"/>
                    </a:lnTo>
                    <a:lnTo>
                      <a:pt x="5" y="41"/>
                    </a:lnTo>
                    <a:lnTo>
                      <a:pt x="5" y="39"/>
                    </a:lnTo>
                    <a:lnTo>
                      <a:pt x="6" y="36"/>
                    </a:lnTo>
                    <a:lnTo>
                      <a:pt x="6" y="34"/>
                    </a:lnTo>
                    <a:lnTo>
                      <a:pt x="4" y="32"/>
                    </a:lnTo>
                    <a:lnTo>
                      <a:pt x="4" y="30"/>
                    </a:lnTo>
                    <a:lnTo>
                      <a:pt x="3" y="27"/>
                    </a:lnTo>
                    <a:lnTo>
                      <a:pt x="3" y="25"/>
                    </a:lnTo>
                    <a:lnTo>
                      <a:pt x="3" y="23"/>
                    </a:lnTo>
                    <a:lnTo>
                      <a:pt x="2" y="21"/>
                    </a:lnTo>
                    <a:lnTo>
                      <a:pt x="2" y="18"/>
                    </a:lnTo>
                    <a:lnTo>
                      <a:pt x="1" y="16"/>
                    </a:lnTo>
                    <a:lnTo>
                      <a:pt x="0" y="14"/>
                    </a:lnTo>
                    <a:lnTo>
                      <a:pt x="0" y="12"/>
                    </a:lnTo>
                    <a:lnTo>
                      <a:pt x="2" y="9"/>
                    </a:lnTo>
                    <a:close/>
                  </a:path>
                </a:pathLst>
              </a:custGeom>
              <a:solidFill>
                <a:srgbClr val="7EA3B2"/>
              </a:solidFill>
              <a:ln w="19050">
                <a:solidFill>
                  <a:srgbClr val="000000"/>
                </a:solidFill>
                <a:prstDash val="solid"/>
                <a:round/>
                <a:headEnd/>
                <a:tailEnd/>
              </a:ln>
            </p:spPr>
            <p:txBody>
              <a:bodyPr/>
              <a:lstStyle/>
              <a:p>
                <a:endParaRPr lang="en-GB"/>
              </a:p>
            </p:txBody>
          </p:sp>
          <p:sp>
            <p:nvSpPr>
              <p:cNvPr id="31" name="Freeform 1693">
                <a:extLst>
                  <a:ext uri="{FF2B5EF4-FFF2-40B4-BE49-F238E27FC236}">
                    <a16:creationId xmlns:a16="http://schemas.microsoft.com/office/drawing/2014/main" id="{9F0ACE17-FF5C-4A8B-A5E1-5C28FACB3D03}"/>
                  </a:ext>
                </a:extLst>
              </p:cNvPr>
              <p:cNvSpPr>
                <a:spLocks/>
              </p:cNvSpPr>
              <p:nvPr/>
            </p:nvSpPr>
            <p:spPr bwMode="auto">
              <a:xfrm>
                <a:off x="148" y="196"/>
                <a:ext cx="78" cy="64"/>
              </a:xfrm>
              <a:custGeom>
                <a:avLst/>
                <a:gdLst>
                  <a:gd name="T0" fmla="*/ 24 w 78"/>
                  <a:gd name="T1" fmla="*/ 17 h 64"/>
                  <a:gd name="T2" fmla="*/ 29 w 78"/>
                  <a:gd name="T3" fmla="*/ 21 h 64"/>
                  <a:gd name="T4" fmla="*/ 32 w 78"/>
                  <a:gd name="T5" fmla="*/ 22 h 64"/>
                  <a:gd name="T6" fmla="*/ 38 w 78"/>
                  <a:gd name="T7" fmla="*/ 22 h 64"/>
                  <a:gd name="T8" fmla="*/ 41 w 78"/>
                  <a:gd name="T9" fmla="*/ 22 h 64"/>
                  <a:gd name="T10" fmla="*/ 46 w 78"/>
                  <a:gd name="T11" fmla="*/ 19 h 64"/>
                  <a:gd name="T12" fmla="*/ 47 w 78"/>
                  <a:gd name="T13" fmla="*/ 16 h 64"/>
                  <a:gd name="T14" fmla="*/ 49 w 78"/>
                  <a:gd name="T15" fmla="*/ 10 h 64"/>
                  <a:gd name="T16" fmla="*/ 51 w 78"/>
                  <a:gd name="T17" fmla="*/ 6 h 64"/>
                  <a:gd name="T18" fmla="*/ 55 w 78"/>
                  <a:gd name="T19" fmla="*/ 5 h 64"/>
                  <a:gd name="T20" fmla="*/ 61 w 78"/>
                  <a:gd name="T21" fmla="*/ 3 h 64"/>
                  <a:gd name="T22" fmla="*/ 70 w 78"/>
                  <a:gd name="T23" fmla="*/ 3 h 64"/>
                  <a:gd name="T24" fmla="*/ 74 w 78"/>
                  <a:gd name="T25" fmla="*/ 2 h 64"/>
                  <a:gd name="T26" fmla="*/ 78 w 78"/>
                  <a:gd name="T27" fmla="*/ 1 h 64"/>
                  <a:gd name="T28" fmla="*/ 75 w 78"/>
                  <a:gd name="T29" fmla="*/ 7 h 64"/>
                  <a:gd name="T30" fmla="*/ 72 w 78"/>
                  <a:gd name="T31" fmla="*/ 13 h 64"/>
                  <a:gd name="T32" fmla="*/ 65 w 78"/>
                  <a:gd name="T33" fmla="*/ 17 h 64"/>
                  <a:gd name="T34" fmla="*/ 65 w 78"/>
                  <a:gd name="T35" fmla="*/ 25 h 64"/>
                  <a:gd name="T36" fmla="*/ 66 w 78"/>
                  <a:gd name="T37" fmla="*/ 32 h 64"/>
                  <a:gd name="T38" fmla="*/ 68 w 78"/>
                  <a:gd name="T39" fmla="*/ 37 h 64"/>
                  <a:gd name="T40" fmla="*/ 72 w 78"/>
                  <a:gd name="T41" fmla="*/ 42 h 64"/>
                  <a:gd name="T42" fmla="*/ 72 w 78"/>
                  <a:gd name="T43" fmla="*/ 48 h 64"/>
                  <a:gd name="T44" fmla="*/ 72 w 78"/>
                  <a:gd name="T45" fmla="*/ 53 h 64"/>
                  <a:gd name="T46" fmla="*/ 73 w 78"/>
                  <a:gd name="T47" fmla="*/ 60 h 64"/>
                  <a:gd name="T48" fmla="*/ 67 w 78"/>
                  <a:gd name="T49" fmla="*/ 63 h 64"/>
                  <a:gd name="T50" fmla="*/ 60 w 78"/>
                  <a:gd name="T51" fmla="*/ 61 h 64"/>
                  <a:gd name="T52" fmla="*/ 54 w 78"/>
                  <a:gd name="T53" fmla="*/ 62 h 64"/>
                  <a:gd name="T54" fmla="*/ 47 w 78"/>
                  <a:gd name="T55" fmla="*/ 59 h 64"/>
                  <a:gd name="T56" fmla="*/ 45 w 78"/>
                  <a:gd name="T57" fmla="*/ 53 h 64"/>
                  <a:gd name="T58" fmla="*/ 42 w 78"/>
                  <a:gd name="T59" fmla="*/ 49 h 64"/>
                  <a:gd name="T60" fmla="*/ 39 w 78"/>
                  <a:gd name="T61" fmla="*/ 43 h 64"/>
                  <a:gd name="T62" fmla="*/ 32 w 78"/>
                  <a:gd name="T63" fmla="*/ 45 h 64"/>
                  <a:gd name="T64" fmla="*/ 25 w 78"/>
                  <a:gd name="T65" fmla="*/ 46 h 64"/>
                  <a:gd name="T66" fmla="*/ 18 w 78"/>
                  <a:gd name="T67" fmla="*/ 46 h 64"/>
                  <a:gd name="T68" fmla="*/ 12 w 78"/>
                  <a:gd name="T69" fmla="*/ 49 h 64"/>
                  <a:gd name="T70" fmla="*/ 4 w 78"/>
                  <a:gd name="T71" fmla="*/ 48 h 64"/>
                  <a:gd name="T72" fmla="*/ 10 w 78"/>
                  <a:gd name="T73" fmla="*/ 41 h 64"/>
                  <a:gd name="T74" fmla="*/ 6 w 78"/>
                  <a:gd name="T75" fmla="*/ 35 h 64"/>
                  <a:gd name="T76" fmla="*/ 1 w 78"/>
                  <a:gd name="T77" fmla="*/ 27 h 64"/>
                  <a:gd name="T78" fmla="*/ 6 w 78"/>
                  <a:gd name="T79" fmla="*/ 21 h 64"/>
                  <a:gd name="T80" fmla="*/ 15 w 78"/>
                  <a:gd name="T81" fmla="*/ 20 h 64"/>
                  <a:gd name="T82" fmla="*/ 18 w 78"/>
                  <a:gd name="T83"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64">
                    <a:moveTo>
                      <a:pt x="22" y="14"/>
                    </a:moveTo>
                    <a:lnTo>
                      <a:pt x="23" y="16"/>
                    </a:lnTo>
                    <a:lnTo>
                      <a:pt x="24" y="17"/>
                    </a:lnTo>
                    <a:lnTo>
                      <a:pt x="26" y="19"/>
                    </a:lnTo>
                    <a:lnTo>
                      <a:pt x="27" y="19"/>
                    </a:lnTo>
                    <a:lnTo>
                      <a:pt x="29" y="21"/>
                    </a:lnTo>
                    <a:lnTo>
                      <a:pt x="30" y="21"/>
                    </a:lnTo>
                    <a:lnTo>
                      <a:pt x="31" y="22"/>
                    </a:lnTo>
                    <a:lnTo>
                      <a:pt x="32" y="22"/>
                    </a:lnTo>
                    <a:lnTo>
                      <a:pt x="34" y="22"/>
                    </a:lnTo>
                    <a:lnTo>
                      <a:pt x="36" y="23"/>
                    </a:lnTo>
                    <a:lnTo>
                      <a:pt x="38" y="22"/>
                    </a:lnTo>
                    <a:lnTo>
                      <a:pt x="39" y="22"/>
                    </a:lnTo>
                    <a:lnTo>
                      <a:pt x="40" y="22"/>
                    </a:lnTo>
                    <a:lnTo>
                      <a:pt x="41" y="22"/>
                    </a:lnTo>
                    <a:lnTo>
                      <a:pt x="42" y="21"/>
                    </a:lnTo>
                    <a:lnTo>
                      <a:pt x="43" y="21"/>
                    </a:lnTo>
                    <a:lnTo>
                      <a:pt x="46" y="19"/>
                    </a:lnTo>
                    <a:lnTo>
                      <a:pt x="46" y="18"/>
                    </a:lnTo>
                    <a:lnTo>
                      <a:pt x="47" y="17"/>
                    </a:lnTo>
                    <a:lnTo>
                      <a:pt x="47" y="16"/>
                    </a:lnTo>
                    <a:lnTo>
                      <a:pt x="48" y="14"/>
                    </a:lnTo>
                    <a:lnTo>
                      <a:pt x="49" y="11"/>
                    </a:lnTo>
                    <a:lnTo>
                      <a:pt x="49" y="10"/>
                    </a:lnTo>
                    <a:lnTo>
                      <a:pt x="49" y="9"/>
                    </a:lnTo>
                    <a:lnTo>
                      <a:pt x="50" y="7"/>
                    </a:lnTo>
                    <a:lnTo>
                      <a:pt x="51" y="6"/>
                    </a:lnTo>
                    <a:lnTo>
                      <a:pt x="52" y="6"/>
                    </a:lnTo>
                    <a:lnTo>
                      <a:pt x="54" y="5"/>
                    </a:lnTo>
                    <a:lnTo>
                      <a:pt x="55" y="5"/>
                    </a:lnTo>
                    <a:lnTo>
                      <a:pt x="56" y="4"/>
                    </a:lnTo>
                    <a:lnTo>
                      <a:pt x="59" y="4"/>
                    </a:lnTo>
                    <a:lnTo>
                      <a:pt x="61" y="3"/>
                    </a:lnTo>
                    <a:lnTo>
                      <a:pt x="66" y="2"/>
                    </a:lnTo>
                    <a:lnTo>
                      <a:pt x="66" y="2"/>
                    </a:lnTo>
                    <a:lnTo>
                      <a:pt x="70" y="3"/>
                    </a:lnTo>
                    <a:lnTo>
                      <a:pt x="72" y="3"/>
                    </a:lnTo>
                    <a:lnTo>
                      <a:pt x="73" y="2"/>
                    </a:lnTo>
                    <a:lnTo>
                      <a:pt x="74" y="2"/>
                    </a:lnTo>
                    <a:lnTo>
                      <a:pt x="76" y="1"/>
                    </a:lnTo>
                    <a:lnTo>
                      <a:pt x="77" y="0"/>
                    </a:lnTo>
                    <a:lnTo>
                      <a:pt x="78" y="1"/>
                    </a:lnTo>
                    <a:lnTo>
                      <a:pt x="77" y="4"/>
                    </a:lnTo>
                    <a:lnTo>
                      <a:pt x="76" y="5"/>
                    </a:lnTo>
                    <a:lnTo>
                      <a:pt x="75" y="7"/>
                    </a:lnTo>
                    <a:lnTo>
                      <a:pt x="74" y="9"/>
                    </a:lnTo>
                    <a:lnTo>
                      <a:pt x="74" y="11"/>
                    </a:lnTo>
                    <a:lnTo>
                      <a:pt x="72" y="13"/>
                    </a:lnTo>
                    <a:lnTo>
                      <a:pt x="69" y="14"/>
                    </a:lnTo>
                    <a:lnTo>
                      <a:pt x="67" y="16"/>
                    </a:lnTo>
                    <a:lnTo>
                      <a:pt x="65" y="17"/>
                    </a:lnTo>
                    <a:lnTo>
                      <a:pt x="64" y="19"/>
                    </a:lnTo>
                    <a:lnTo>
                      <a:pt x="64" y="22"/>
                    </a:lnTo>
                    <a:lnTo>
                      <a:pt x="65" y="25"/>
                    </a:lnTo>
                    <a:lnTo>
                      <a:pt x="66" y="27"/>
                    </a:lnTo>
                    <a:lnTo>
                      <a:pt x="66" y="29"/>
                    </a:lnTo>
                    <a:lnTo>
                      <a:pt x="66" y="32"/>
                    </a:lnTo>
                    <a:lnTo>
                      <a:pt x="69" y="33"/>
                    </a:lnTo>
                    <a:lnTo>
                      <a:pt x="68" y="35"/>
                    </a:lnTo>
                    <a:lnTo>
                      <a:pt x="68" y="37"/>
                    </a:lnTo>
                    <a:lnTo>
                      <a:pt x="68" y="40"/>
                    </a:lnTo>
                    <a:lnTo>
                      <a:pt x="69" y="42"/>
                    </a:lnTo>
                    <a:lnTo>
                      <a:pt x="72" y="42"/>
                    </a:lnTo>
                    <a:lnTo>
                      <a:pt x="73" y="44"/>
                    </a:lnTo>
                    <a:lnTo>
                      <a:pt x="72" y="45"/>
                    </a:lnTo>
                    <a:lnTo>
                      <a:pt x="72" y="48"/>
                    </a:lnTo>
                    <a:lnTo>
                      <a:pt x="73" y="49"/>
                    </a:lnTo>
                    <a:lnTo>
                      <a:pt x="74" y="52"/>
                    </a:lnTo>
                    <a:lnTo>
                      <a:pt x="72" y="53"/>
                    </a:lnTo>
                    <a:lnTo>
                      <a:pt x="72" y="56"/>
                    </a:lnTo>
                    <a:lnTo>
                      <a:pt x="72" y="58"/>
                    </a:lnTo>
                    <a:lnTo>
                      <a:pt x="73" y="60"/>
                    </a:lnTo>
                    <a:lnTo>
                      <a:pt x="71" y="63"/>
                    </a:lnTo>
                    <a:lnTo>
                      <a:pt x="69" y="64"/>
                    </a:lnTo>
                    <a:lnTo>
                      <a:pt x="67" y="63"/>
                    </a:lnTo>
                    <a:lnTo>
                      <a:pt x="65" y="62"/>
                    </a:lnTo>
                    <a:lnTo>
                      <a:pt x="62" y="61"/>
                    </a:lnTo>
                    <a:lnTo>
                      <a:pt x="60" y="61"/>
                    </a:lnTo>
                    <a:lnTo>
                      <a:pt x="58" y="63"/>
                    </a:lnTo>
                    <a:lnTo>
                      <a:pt x="56" y="62"/>
                    </a:lnTo>
                    <a:lnTo>
                      <a:pt x="54" y="62"/>
                    </a:lnTo>
                    <a:lnTo>
                      <a:pt x="52" y="60"/>
                    </a:lnTo>
                    <a:lnTo>
                      <a:pt x="50" y="59"/>
                    </a:lnTo>
                    <a:lnTo>
                      <a:pt x="47" y="59"/>
                    </a:lnTo>
                    <a:lnTo>
                      <a:pt x="46" y="57"/>
                    </a:lnTo>
                    <a:lnTo>
                      <a:pt x="45" y="55"/>
                    </a:lnTo>
                    <a:lnTo>
                      <a:pt x="45" y="53"/>
                    </a:lnTo>
                    <a:lnTo>
                      <a:pt x="43" y="52"/>
                    </a:lnTo>
                    <a:lnTo>
                      <a:pt x="41" y="51"/>
                    </a:lnTo>
                    <a:lnTo>
                      <a:pt x="42" y="49"/>
                    </a:lnTo>
                    <a:lnTo>
                      <a:pt x="42" y="46"/>
                    </a:lnTo>
                    <a:lnTo>
                      <a:pt x="42" y="44"/>
                    </a:lnTo>
                    <a:lnTo>
                      <a:pt x="39" y="43"/>
                    </a:lnTo>
                    <a:lnTo>
                      <a:pt x="37" y="44"/>
                    </a:lnTo>
                    <a:lnTo>
                      <a:pt x="35" y="45"/>
                    </a:lnTo>
                    <a:lnTo>
                      <a:pt x="32" y="45"/>
                    </a:lnTo>
                    <a:lnTo>
                      <a:pt x="30" y="46"/>
                    </a:lnTo>
                    <a:lnTo>
                      <a:pt x="28" y="47"/>
                    </a:lnTo>
                    <a:lnTo>
                      <a:pt x="25" y="46"/>
                    </a:lnTo>
                    <a:lnTo>
                      <a:pt x="23" y="46"/>
                    </a:lnTo>
                    <a:lnTo>
                      <a:pt x="21" y="46"/>
                    </a:lnTo>
                    <a:lnTo>
                      <a:pt x="18" y="46"/>
                    </a:lnTo>
                    <a:lnTo>
                      <a:pt x="16" y="47"/>
                    </a:lnTo>
                    <a:lnTo>
                      <a:pt x="14" y="48"/>
                    </a:lnTo>
                    <a:lnTo>
                      <a:pt x="12" y="49"/>
                    </a:lnTo>
                    <a:lnTo>
                      <a:pt x="8" y="51"/>
                    </a:lnTo>
                    <a:lnTo>
                      <a:pt x="6" y="52"/>
                    </a:lnTo>
                    <a:lnTo>
                      <a:pt x="4" y="48"/>
                    </a:lnTo>
                    <a:lnTo>
                      <a:pt x="8" y="44"/>
                    </a:lnTo>
                    <a:lnTo>
                      <a:pt x="10" y="43"/>
                    </a:lnTo>
                    <a:lnTo>
                      <a:pt x="10" y="41"/>
                    </a:lnTo>
                    <a:lnTo>
                      <a:pt x="9" y="39"/>
                    </a:lnTo>
                    <a:lnTo>
                      <a:pt x="8" y="37"/>
                    </a:lnTo>
                    <a:lnTo>
                      <a:pt x="6" y="35"/>
                    </a:lnTo>
                    <a:lnTo>
                      <a:pt x="0" y="31"/>
                    </a:lnTo>
                    <a:lnTo>
                      <a:pt x="1" y="29"/>
                    </a:lnTo>
                    <a:lnTo>
                      <a:pt x="1" y="27"/>
                    </a:lnTo>
                    <a:lnTo>
                      <a:pt x="2" y="24"/>
                    </a:lnTo>
                    <a:lnTo>
                      <a:pt x="3" y="22"/>
                    </a:lnTo>
                    <a:lnTo>
                      <a:pt x="6" y="21"/>
                    </a:lnTo>
                    <a:lnTo>
                      <a:pt x="8" y="21"/>
                    </a:lnTo>
                    <a:lnTo>
                      <a:pt x="14" y="22"/>
                    </a:lnTo>
                    <a:lnTo>
                      <a:pt x="15" y="20"/>
                    </a:lnTo>
                    <a:lnTo>
                      <a:pt x="15" y="17"/>
                    </a:lnTo>
                    <a:lnTo>
                      <a:pt x="16" y="15"/>
                    </a:lnTo>
                    <a:lnTo>
                      <a:pt x="18" y="14"/>
                    </a:lnTo>
                    <a:lnTo>
                      <a:pt x="20" y="15"/>
                    </a:lnTo>
                    <a:lnTo>
                      <a:pt x="22" y="14"/>
                    </a:lnTo>
                    <a:close/>
                  </a:path>
                </a:pathLst>
              </a:custGeom>
              <a:solidFill>
                <a:srgbClr val="7EA3B2"/>
              </a:solidFill>
              <a:ln w="19050">
                <a:solidFill>
                  <a:srgbClr val="000000"/>
                </a:solidFill>
                <a:prstDash val="solid"/>
                <a:round/>
                <a:headEnd/>
                <a:tailEnd/>
              </a:ln>
            </p:spPr>
            <p:txBody>
              <a:bodyPr/>
              <a:lstStyle/>
              <a:p>
                <a:endParaRPr lang="en-GB"/>
              </a:p>
            </p:txBody>
          </p:sp>
          <p:sp>
            <p:nvSpPr>
              <p:cNvPr id="32" name="Freeform 1694">
                <a:extLst>
                  <a:ext uri="{FF2B5EF4-FFF2-40B4-BE49-F238E27FC236}">
                    <a16:creationId xmlns:a16="http://schemas.microsoft.com/office/drawing/2014/main" id="{0CD7128C-952E-4904-904C-3DD229003158}"/>
                  </a:ext>
                </a:extLst>
              </p:cNvPr>
              <p:cNvSpPr>
                <a:spLocks/>
              </p:cNvSpPr>
              <p:nvPr/>
            </p:nvSpPr>
            <p:spPr bwMode="auto">
              <a:xfrm>
                <a:off x="59" y="52"/>
                <a:ext cx="81" cy="83"/>
              </a:xfrm>
              <a:custGeom>
                <a:avLst/>
                <a:gdLst>
                  <a:gd name="T0" fmla="*/ 2 w 81"/>
                  <a:gd name="T1" fmla="*/ 27 h 83"/>
                  <a:gd name="T2" fmla="*/ 7 w 81"/>
                  <a:gd name="T3" fmla="*/ 25 h 83"/>
                  <a:gd name="T4" fmla="*/ 11 w 81"/>
                  <a:gd name="T5" fmla="*/ 24 h 83"/>
                  <a:gd name="T6" fmla="*/ 15 w 81"/>
                  <a:gd name="T7" fmla="*/ 22 h 83"/>
                  <a:gd name="T8" fmla="*/ 19 w 81"/>
                  <a:gd name="T9" fmla="*/ 20 h 83"/>
                  <a:gd name="T10" fmla="*/ 24 w 81"/>
                  <a:gd name="T11" fmla="*/ 17 h 83"/>
                  <a:gd name="T12" fmla="*/ 29 w 81"/>
                  <a:gd name="T13" fmla="*/ 14 h 83"/>
                  <a:gd name="T14" fmla="*/ 33 w 81"/>
                  <a:gd name="T15" fmla="*/ 12 h 83"/>
                  <a:gd name="T16" fmla="*/ 37 w 81"/>
                  <a:gd name="T17" fmla="*/ 10 h 83"/>
                  <a:gd name="T18" fmla="*/ 41 w 81"/>
                  <a:gd name="T19" fmla="*/ 8 h 83"/>
                  <a:gd name="T20" fmla="*/ 44 w 81"/>
                  <a:gd name="T21" fmla="*/ 4 h 83"/>
                  <a:gd name="T22" fmla="*/ 48 w 81"/>
                  <a:gd name="T23" fmla="*/ 2 h 83"/>
                  <a:gd name="T24" fmla="*/ 52 w 81"/>
                  <a:gd name="T25" fmla="*/ 0 h 83"/>
                  <a:gd name="T26" fmla="*/ 57 w 81"/>
                  <a:gd name="T27" fmla="*/ 2 h 83"/>
                  <a:gd name="T28" fmla="*/ 58 w 81"/>
                  <a:gd name="T29" fmla="*/ 8 h 83"/>
                  <a:gd name="T30" fmla="*/ 61 w 81"/>
                  <a:gd name="T31" fmla="*/ 11 h 83"/>
                  <a:gd name="T32" fmla="*/ 64 w 81"/>
                  <a:gd name="T33" fmla="*/ 15 h 83"/>
                  <a:gd name="T34" fmla="*/ 68 w 81"/>
                  <a:gd name="T35" fmla="*/ 20 h 83"/>
                  <a:gd name="T36" fmla="*/ 71 w 81"/>
                  <a:gd name="T37" fmla="*/ 24 h 83"/>
                  <a:gd name="T38" fmla="*/ 74 w 81"/>
                  <a:gd name="T39" fmla="*/ 28 h 83"/>
                  <a:gd name="T40" fmla="*/ 77 w 81"/>
                  <a:gd name="T41" fmla="*/ 31 h 83"/>
                  <a:gd name="T42" fmla="*/ 80 w 81"/>
                  <a:gd name="T43" fmla="*/ 35 h 83"/>
                  <a:gd name="T44" fmla="*/ 80 w 81"/>
                  <a:gd name="T45" fmla="*/ 39 h 83"/>
                  <a:gd name="T46" fmla="*/ 75 w 81"/>
                  <a:gd name="T47" fmla="*/ 41 h 83"/>
                  <a:gd name="T48" fmla="*/ 71 w 81"/>
                  <a:gd name="T49" fmla="*/ 42 h 83"/>
                  <a:gd name="T50" fmla="*/ 70 w 81"/>
                  <a:gd name="T51" fmla="*/ 45 h 83"/>
                  <a:gd name="T52" fmla="*/ 72 w 81"/>
                  <a:gd name="T53" fmla="*/ 49 h 83"/>
                  <a:gd name="T54" fmla="*/ 69 w 81"/>
                  <a:gd name="T55" fmla="*/ 51 h 83"/>
                  <a:gd name="T56" fmla="*/ 63 w 81"/>
                  <a:gd name="T57" fmla="*/ 50 h 83"/>
                  <a:gd name="T58" fmla="*/ 59 w 81"/>
                  <a:gd name="T59" fmla="*/ 50 h 83"/>
                  <a:gd name="T60" fmla="*/ 54 w 81"/>
                  <a:gd name="T61" fmla="*/ 54 h 83"/>
                  <a:gd name="T62" fmla="*/ 48 w 81"/>
                  <a:gd name="T63" fmla="*/ 58 h 83"/>
                  <a:gd name="T64" fmla="*/ 47 w 81"/>
                  <a:gd name="T65" fmla="*/ 61 h 83"/>
                  <a:gd name="T66" fmla="*/ 48 w 81"/>
                  <a:gd name="T67" fmla="*/ 65 h 83"/>
                  <a:gd name="T68" fmla="*/ 47 w 81"/>
                  <a:gd name="T69" fmla="*/ 69 h 83"/>
                  <a:gd name="T70" fmla="*/ 46 w 81"/>
                  <a:gd name="T71" fmla="*/ 72 h 83"/>
                  <a:gd name="T72" fmla="*/ 43 w 81"/>
                  <a:gd name="T73" fmla="*/ 78 h 83"/>
                  <a:gd name="T74" fmla="*/ 38 w 81"/>
                  <a:gd name="T75" fmla="*/ 79 h 83"/>
                  <a:gd name="T76" fmla="*/ 34 w 81"/>
                  <a:gd name="T77" fmla="*/ 77 h 83"/>
                  <a:gd name="T78" fmla="*/ 29 w 81"/>
                  <a:gd name="T79" fmla="*/ 78 h 83"/>
                  <a:gd name="T80" fmla="*/ 24 w 81"/>
                  <a:gd name="T81" fmla="*/ 81 h 83"/>
                  <a:gd name="T82" fmla="*/ 20 w 81"/>
                  <a:gd name="T83" fmla="*/ 83 h 83"/>
                  <a:gd name="T84" fmla="*/ 17 w 81"/>
                  <a:gd name="T85" fmla="*/ 82 h 83"/>
                  <a:gd name="T86" fmla="*/ 15 w 81"/>
                  <a:gd name="T87" fmla="*/ 77 h 83"/>
                  <a:gd name="T88" fmla="*/ 14 w 81"/>
                  <a:gd name="T89" fmla="*/ 73 h 83"/>
                  <a:gd name="T90" fmla="*/ 12 w 81"/>
                  <a:gd name="T91" fmla="*/ 68 h 83"/>
                  <a:gd name="T92" fmla="*/ 11 w 81"/>
                  <a:gd name="T93" fmla="*/ 64 h 83"/>
                  <a:gd name="T94" fmla="*/ 9 w 81"/>
                  <a:gd name="T95" fmla="*/ 59 h 83"/>
                  <a:gd name="T96" fmla="*/ 9 w 81"/>
                  <a:gd name="T97" fmla="*/ 55 h 83"/>
                  <a:gd name="T98" fmla="*/ 8 w 81"/>
                  <a:gd name="T99" fmla="*/ 50 h 83"/>
                  <a:gd name="T100" fmla="*/ 5 w 81"/>
                  <a:gd name="T101" fmla="*/ 47 h 83"/>
                  <a:gd name="T102" fmla="*/ 4 w 81"/>
                  <a:gd name="T103" fmla="*/ 42 h 83"/>
                  <a:gd name="T104" fmla="*/ 2 w 81"/>
                  <a:gd name="T105" fmla="*/ 38 h 83"/>
                  <a:gd name="T106" fmla="*/ 1 w 81"/>
                  <a:gd name="T107" fmla="*/ 34 h 83"/>
                  <a:gd name="T108" fmla="*/ 0 w 81"/>
                  <a:gd name="T109" fmla="*/ 3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 h="83">
                    <a:moveTo>
                      <a:pt x="0" y="27"/>
                    </a:moveTo>
                    <a:lnTo>
                      <a:pt x="2" y="27"/>
                    </a:lnTo>
                    <a:lnTo>
                      <a:pt x="4" y="26"/>
                    </a:lnTo>
                    <a:lnTo>
                      <a:pt x="7" y="25"/>
                    </a:lnTo>
                    <a:lnTo>
                      <a:pt x="9" y="25"/>
                    </a:lnTo>
                    <a:lnTo>
                      <a:pt x="11" y="24"/>
                    </a:lnTo>
                    <a:lnTo>
                      <a:pt x="13" y="23"/>
                    </a:lnTo>
                    <a:lnTo>
                      <a:pt x="15" y="22"/>
                    </a:lnTo>
                    <a:lnTo>
                      <a:pt x="17" y="22"/>
                    </a:lnTo>
                    <a:lnTo>
                      <a:pt x="19" y="20"/>
                    </a:lnTo>
                    <a:lnTo>
                      <a:pt x="21" y="19"/>
                    </a:lnTo>
                    <a:lnTo>
                      <a:pt x="24" y="17"/>
                    </a:lnTo>
                    <a:lnTo>
                      <a:pt x="27" y="15"/>
                    </a:lnTo>
                    <a:lnTo>
                      <a:pt x="29" y="14"/>
                    </a:lnTo>
                    <a:lnTo>
                      <a:pt x="31" y="14"/>
                    </a:lnTo>
                    <a:lnTo>
                      <a:pt x="33" y="12"/>
                    </a:lnTo>
                    <a:lnTo>
                      <a:pt x="35" y="11"/>
                    </a:lnTo>
                    <a:lnTo>
                      <a:pt x="37" y="10"/>
                    </a:lnTo>
                    <a:lnTo>
                      <a:pt x="40" y="9"/>
                    </a:lnTo>
                    <a:lnTo>
                      <a:pt x="41" y="8"/>
                    </a:lnTo>
                    <a:lnTo>
                      <a:pt x="42" y="6"/>
                    </a:lnTo>
                    <a:lnTo>
                      <a:pt x="44" y="4"/>
                    </a:lnTo>
                    <a:lnTo>
                      <a:pt x="46" y="3"/>
                    </a:lnTo>
                    <a:lnTo>
                      <a:pt x="48" y="2"/>
                    </a:lnTo>
                    <a:lnTo>
                      <a:pt x="50" y="1"/>
                    </a:lnTo>
                    <a:lnTo>
                      <a:pt x="52" y="0"/>
                    </a:lnTo>
                    <a:lnTo>
                      <a:pt x="55" y="2"/>
                    </a:lnTo>
                    <a:lnTo>
                      <a:pt x="57" y="2"/>
                    </a:lnTo>
                    <a:lnTo>
                      <a:pt x="58" y="4"/>
                    </a:lnTo>
                    <a:lnTo>
                      <a:pt x="58" y="8"/>
                    </a:lnTo>
                    <a:lnTo>
                      <a:pt x="60" y="10"/>
                    </a:lnTo>
                    <a:lnTo>
                      <a:pt x="61" y="11"/>
                    </a:lnTo>
                    <a:lnTo>
                      <a:pt x="63" y="14"/>
                    </a:lnTo>
                    <a:lnTo>
                      <a:pt x="64" y="15"/>
                    </a:lnTo>
                    <a:lnTo>
                      <a:pt x="66" y="17"/>
                    </a:lnTo>
                    <a:lnTo>
                      <a:pt x="68" y="20"/>
                    </a:lnTo>
                    <a:lnTo>
                      <a:pt x="69" y="22"/>
                    </a:lnTo>
                    <a:lnTo>
                      <a:pt x="71" y="24"/>
                    </a:lnTo>
                    <a:lnTo>
                      <a:pt x="73" y="26"/>
                    </a:lnTo>
                    <a:lnTo>
                      <a:pt x="74" y="28"/>
                    </a:lnTo>
                    <a:lnTo>
                      <a:pt x="75" y="29"/>
                    </a:lnTo>
                    <a:lnTo>
                      <a:pt x="77" y="31"/>
                    </a:lnTo>
                    <a:lnTo>
                      <a:pt x="78" y="33"/>
                    </a:lnTo>
                    <a:lnTo>
                      <a:pt x="80" y="35"/>
                    </a:lnTo>
                    <a:lnTo>
                      <a:pt x="81" y="37"/>
                    </a:lnTo>
                    <a:lnTo>
                      <a:pt x="80" y="39"/>
                    </a:lnTo>
                    <a:lnTo>
                      <a:pt x="77" y="40"/>
                    </a:lnTo>
                    <a:lnTo>
                      <a:pt x="75" y="41"/>
                    </a:lnTo>
                    <a:lnTo>
                      <a:pt x="73" y="42"/>
                    </a:lnTo>
                    <a:lnTo>
                      <a:pt x="71" y="42"/>
                    </a:lnTo>
                    <a:lnTo>
                      <a:pt x="69" y="43"/>
                    </a:lnTo>
                    <a:lnTo>
                      <a:pt x="70" y="45"/>
                    </a:lnTo>
                    <a:lnTo>
                      <a:pt x="72" y="47"/>
                    </a:lnTo>
                    <a:lnTo>
                      <a:pt x="72" y="49"/>
                    </a:lnTo>
                    <a:lnTo>
                      <a:pt x="73" y="51"/>
                    </a:lnTo>
                    <a:lnTo>
                      <a:pt x="69" y="51"/>
                    </a:lnTo>
                    <a:lnTo>
                      <a:pt x="65" y="51"/>
                    </a:lnTo>
                    <a:lnTo>
                      <a:pt x="63" y="50"/>
                    </a:lnTo>
                    <a:lnTo>
                      <a:pt x="61" y="50"/>
                    </a:lnTo>
                    <a:lnTo>
                      <a:pt x="59" y="50"/>
                    </a:lnTo>
                    <a:lnTo>
                      <a:pt x="56" y="52"/>
                    </a:lnTo>
                    <a:lnTo>
                      <a:pt x="54" y="54"/>
                    </a:lnTo>
                    <a:lnTo>
                      <a:pt x="51" y="57"/>
                    </a:lnTo>
                    <a:lnTo>
                      <a:pt x="48" y="58"/>
                    </a:lnTo>
                    <a:lnTo>
                      <a:pt x="47" y="59"/>
                    </a:lnTo>
                    <a:lnTo>
                      <a:pt x="47" y="61"/>
                    </a:lnTo>
                    <a:lnTo>
                      <a:pt x="48" y="63"/>
                    </a:lnTo>
                    <a:lnTo>
                      <a:pt x="48" y="65"/>
                    </a:lnTo>
                    <a:lnTo>
                      <a:pt x="49" y="67"/>
                    </a:lnTo>
                    <a:lnTo>
                      <a:pt x="47" y="69"/>
                    </a:lnTo>
                    <a:lnTo>
                      <a:pt x="45" y="70"/>
                    </a:lnTo>
                    <a:lnTo>
                      <a:pt x="46" y="72"/>
                    </a:lnTo>
                    <a:lnTo>
                      <a:pt x="44" y="75"/>
                    </a:lnTo>
                    <a:lnTo>
                      <a:pt x="43" y="78"/>
                    </a:lnTo>
                    <a:lnTo>
                      <a:pt x="42" y="80"/>
                    </a:lnTo>
                    <a:lnTo>
                      <a:pt x="38" y="79"/>
                    </a:lnTo>
                    <a:lnTo>
                      <a:pt x="36" y="78"/>
                    </a:lnTo>
                    <a:lnTo>
                      <a:pt x="34" y="77"/>
                    </a:lnTo>
                    <a:lnTo>
                      <a:pt x="31" y="78"/>
                    </a:lnTo>
                    <a:lnTo>
                      <a:pt x="29" y="78"/>
                    </a:lnTo>
                    <a:lnTo>
                      <a:pt x="26" y="80"/>
                    </a:lnTo>
                    <a:lnTo>
                      <a:pt x="24" y="81"/>
                    </a:lnTo>
                    <a:lnTo>
                      <a:pt x="22" y="82"/>
                    </a:lnTo>
                    <a:lnTo>
                      <a:pt x="20" y="83"/>
                    </a:lnTo>
                    <a:lnTo>
                      <a:pt x="18" y="83"/>
                    </a:lnTo>
                    <a:lnTo>
                      <a:pt x="17" y="82"/>
                    </a:lnTo>
                    <a:lnTo>
                      <a:pt x="16" y="80"/>
                    </a:lnTo>
                    <a:lnTo>
                      <a:pt x="15" y="77"/>
                    </a:lnTo>
                    <a:lnTo>
                      <a:pt x="15" y="75"/>
                    </a:lnTo>
                    <a:lnTo>
                      <a:pt x="14" y="73"/>
                    </a:lnTo>
                    <a:lnTo>
                      <a:pt x="13" y="70"/>
                    </a:lnTo>
                    <a:lnTo>
                      <a:pt x="12" y="68"/>
                    </a:lnTo>
                    <a:lnTo>
                      <a:pt x="12" y="66"/>
                    </a:lnTo>
                    <a:lnTo>
                      <a:pt x="11" y="64"/>
                    </a:lnTo>
                    <a:lnTo>
                      <a:pt x="10" y="61"/>
                    </a:lnTo>
                    <a:lnTo>
                      <a:pt x="9" y="59"/>
                    </a:lnTo>
                    <a:lnTo>
                      <a:pt x="9" y="57"/>
                    </a:lnTo>
                    <a:lnTo>
                      <a:pt x="9" y="55"/>
                    </a:lnTo>
                    <a:lnTo>
                      <a:pt x="8" y="52"/>
                    </a:lnTo>
                    <a:lnTo>
                      <a:pt x="8" y="50"/>
                    </a:lnTo>
                    <a:lnTo>
                      <a:pt x="7" y="48"/>
                    </a:lnTo>
                    <a:lnTo>
                      <a:pt x="5" y="47"/>
                    </a:lnTo>
                    <a:lnTo>
                      <a:pt x="5" y="45"/>
                    </a:lnTo>
                    <a:lnTo>
                      <a:pt x="4" y="42"/>
                    </a:lnTo>
                    <a:lnTo>
                      <a:pt x="3" y="41"/>
                    </a:lnTo>
                    <a:lnTo>
                      <a:pt x="2" y="38"/>
                    </a:lnTo>
                    <a:lnTo>
                      <a:pt x="1" y="36"/>
                    </a:lnTo>
                    <a:lnTo>
                      <a:pt x="1" y="34"/>
                    </a:lnTo>
                    <a:lnTo>
                      <a:pt x="1" y="32"/>
                    </a:lnTo>
                    <a:lnTo>
                      <a:pt x="0" y="30"/>
                    </a:lnTo>
                    <a:lnTo>
                      <a:pt x="0" y="27"/>
                    </a:lnTo>
                    <a:close/>
                  </a:path>
                </a:pathLst>
              </a:custGeom>
              <a:solidFill>
                <a:srgbClr val="7EA3B2"/>
              </a:solidFill>
              <a:ln w="19050">
                <a:solidFill>
                  <a:srgbClr val="000000"/>
                </a:solidFill>
                <a:prstDash val="solid"/>
                <a:round/>
                <a:headEnd/>
                <a:tailEnd/>
              </a:ln>
            </p:spPr>
            <p:txBody>
              <a:bodyPr/>
              <a:lstStyle/>
              <a:p>
                <a:endParaRPr lang="en-GB"/>
              </a:p>
            </p:txBody>
          </p:sp>
          <p:sp>
            <p:nvSpPr>
              <p:cNvPr id="33" name="Freeform 1695">
                <a:extLst>
                  <a:ext uri="{FF2B5EF4-FFF2-40B4-BE49-F238E27FC236}">
                    <a16:creationId xmlns:a16="http://schemas.microsoft.com/office/drawing/2014/main" id="{A4E07148-2F25-4718-A940-F4894AACC7DD}"/>
                  </a:ext>
                </a:extLst>
              </p:cNvPr>
              <p:cNvSpPr>
                <a:spLocks/>
              </p:cNvSpPr>
              <p:nvPr/>
            </p:nvSpPr>
            <p:spPr bwMode="auto">
              <a:xfrm>
                <a:off x="117" y="22"/>
                <a:ext cx="103" cy="109"/>
              </a:xfrm>
              <a:custGeom>
                <a:avLst/>
                <a:gdLst>
                  <a:gd name="T0" fmla="*/ 64 w 103"/>
                  <a:gd name="T1" fmla="*/ 5 h 109"/>
                  <a:gd name="T2" fmla="*/ 70 w 103"/>
                  <a:gd name="T3" fmla="*/ 2 h 109"/>
                  <a:gd name="T4" fmla="*/ 71 w 103"/>
                  <a:gd name="T5" fmla="*/ 7 h 109"/>
                  <a:gd name="T6" fmla="*/ 82 w 103"/>
                  <a:gd name="T7" fmla="*/ 11 h 109"/>
                  <a:gd name="T8" fmla="*/ 89 w 103"/>
                  <a:gd name="T9" fmla="*/ 14 h 109"/>
                  <a:gd name="T10" fmla="*/ 90 w 103"/>
                  <a:gd name="T11" fmla="*/ 21 h 109"/>
                  <a:gd name="T12" fmla="*/ 94 w 103"/>
                  <a:gd name="T13" fmla="*/ 25 h 109"/>
                  <a:gd name="T14" fmla="*/ 100 w 103"/>
                  <a:gd name="T15" fmla="*/ 32 h 109"/>
                  <a:gd name="T16" fmla="*/ 103 w 103"/>
                  <a:gd name="T17" fmla="*/ 37 h 109"/>
                  <a:gd name="T18" fmla="*/ 101 w 103"/>
                  <a:gd name="T19" fmla="*/ 44 h 109"/>
                  <a:gd name="T20" fmla="*/ 95 w 103"/>
                  <a:gd name="T21" fmla="*/ 51 h 109"/>
                  <a:gd name="T22" fmla="*/ 97 w 103"/>
                  <a:gd name="T23" fmla="*/ 57 h 109"/>
                  <a:gd name="T24" fmla="*/ 96 w 103"/>
                  <a:gd name="T25" fmla="*/ 64 h 109"/>
                  <a:gd name="T26" fmla="*/ 91 w 103"/>
                  <a:gd name="T27" fmla="*/ 67 h 109"/>
                  <a:gd name="T28" fmla="*/ 87 w 103"/>
                  <a:gd name="T29" fmla="*/ 64 h 109"/>
                  <a:gd name="T30" fmla="*/ 87 w 103"/>
                  <a:gd name="T31" fmla="*/ 73 h 109"/>
                  <a:gd name="T32" fmla="*/ 88 w 103"/>
                  <a:gd name="T33" fmla="*/ 79 h 109"/>
                  <a:gd name="T34" fmla="*/ 83 w 103"/>
                  <a:gd name="T35" fmla="*/ 83 h 109"/>
                  <a:gd name="T36" fmla="*/ 80 w 103"/>
                  <a:gd name="T37" fmla="*/ 92 h 109"/>
                  <a:gd name="T38" fmla="*/ 74 w 103"/>
                  <a:gd name="T39" fmla="*/ 96 h 109"/>
                  <a:gd name="T40" fmla="*/ 70 w 103"/>
                  <a:gd name="T41" fmla="*/ 101 h 109"/>
                  <a:gd name="T42" fmla="*/ 65 w 103"/>
                  <a:gd name="T43" fmla="*/ 105 h 109"/>
                  <a:gd name="T44" fmla="*/ 60 w 103"/>
                  <a:gd name="T45" fmla="*/ 108 h 109"/>
                  <a:gd name="T46" fmla="*/ 53 w 103"/>
                  <a:gd name="T47" fmla="*/ 106 h 109"/>
                  <a:gd name="T48" fmla="*/ 49 w 103"/>
                  <a:gd name="T49" fmla="*/ 100 h 109"/>
                  <a:gd name="T50" fmla="*/ 45 w 103"/>
                  <a:gd name="T51" fmla="*/ 95 h 109"/>
                  <a:gd name="T52" fmla="*/ 39 w 103"/>
                  <a:gd name="T53" fmla="*/ 93 h 109"/>
                  <a:gd name="T54" fmla="*/ 34 w 103"/>
                  <a:gd name="T55" fmla="*/ 97 h 109"/>
                  <a:gd name="T56" fmla="*/ 32 w 103"/>
                  <a:gd name="T57" fmla="*/ 91 h 109"/>
                  <a:gd name="T58" fmla="*/ 32 w 103"/>
                  <a:gd name="T59" fmla="*/ 84 h 109"/>
                  <a:gd name="T60" fmla="*/ 32 w 103"/>
                  <a:gd name="T61" fmla="*/ 79 h 109"/>
                  <a:gd name="T62" fmla="*/ 26 w 103"/>
                  <a:gd name="T63" fmla="*/ 71 h 109"/>
                  <a:gd name="T64" fmla="*/ 22 w 103"/>
                  <a:gd name="T65" fmla="*/ 65 h 109"/>
                  <a:gd name="T66" fmla="*/ 17 w 103"/>
                  <a:gd name="T67" fmla="*/ 59 h 109"/>
                  <a:gd name="T68" fmla="*/ 13 w 103"/>
                  <a:gd name="T69" fmla="*/ 54 h 109"/>
                  <a:gd name="T70" fmla="*/ 8 w 103"/>
                  <a:gd name="T71" fmla="*/ 47 h 109"/>
                  <a:gd name="T72" fmla="*/ 3 w 103"/>
                  <a:gd name="T73" fmla="*/ 41 h 109"/>
                  <a:gd name="T74" fmla="*/ 0 w 103"/>
                  <a:gd name="T75" fmla="*/ 34 h 109"/>
                  <a:gd name="T76" fmla="*/ 9 w 103"/>
                  <a:gd name="T77" fmla="*/ 33 h 109"/>
                  <a:gd name="T78" fmla="*/ 17 w 103"/>
                  <a:gd name="T79" fmla="*/ 31 h 109"/>
                  <a:gd name="T80" fmla="*/ 22 w 103"/>
                  <a:gd name="T81" fmla="*/ 27 h 109"/>
                  <a:gd name="T82" fmla="*/ 27 w 103"/>
                  <a:gd name="T83" fmla="*/ 27 h 109"/>
                  <a:gd name="T84" fmla="*/ 31 w 103"/>
                  <a:gd name="T85" fmla="*/ 23 h 109"/>
                  <a:gd name="T86" fmla="*/ 32 w 103"/>
                  <a:gd name="T87" fmla="*/ 14 h 109"/>
                  <a:gd name="T88" fmla="*/ 39 w 103"/>
                  <a:gd name="T89" fmla="*/ 13 h 109"/>
                  <a:gd name="T90" fmla="*/ 45 w 103"/>
                  <a:gd name="T91" fmla="*/ 11 h 109"/>
                  <a:gd name="T92" fmla="*/ 52 w 103"/>
                  <a:gd name="T93" fmla="*/ 9 h 109"/>
                  <a:gd name="T94" fmla="*/ 55 w 103"/>
                  <a:gd name="T95" fmla="*/ 3 h 109"/>
                  <a:gd name="T96" fmla="*/ 61 w 103"/>
                  <a:gd name="T9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109">
                    <a:moveTo>
                      <a:pt x="61" y="0"/>
                    </a:moveTo>
                    <a:lnTo>
                      <a:pt x="64" y="2"/>
                    </a:lnTo>
                    <a:lnTo>
                      <a:pt x="64" y="5"/>
                    </a:lnTo>
                    <a:lnTo>
                      <a:pt x="67" y="6"/>
                    </a:lnTo>
                    <a:lnTo>
                      <a:pt x="68" y="4"/>
                    </a:lnTo>
                    <a:lnTo>
                      <a:pt x="70" y="2"/>
                    </a:lnTo>
                    <a:lnTo>
                      <a:pt x="72" y="1"/>
                    </a:lnTo>
                    <a:lnTo>
                      <a:pt x="71" y="4"/>
                    </a:lnTo>
                    <a:lnTo>
                      <a:pt x="71" y="7"/>
                    </a:lnTo>
                    <a:lnTo>
                      <a:pt x="75" y="9"/>
                    </a:lnTo>
                    <a:lnTo>
                      <a:pt x="78" y="9"/>
                    </a:lnTo>
                    <a:lnTo>
                      <a:pt x="82" y="11"/>
                    </a:lnTo>
                    <a:lnTo>
                      <a:pt x="84" y="12"/>
                    </a:lnTo>
                    <a:lnTo>
                      <a:pt x="87" y="13"/>
                    </a:lnTo>
                    <a:lnTo>
                      <a:pt x="89" y="14"/>
                    </a:lnTo>
                    <a:lnTo>
                      <a:pt x="89" y="17"/>
                    </a:lnTo>
                    <a:lnTo>
                      <a:pt x="91" y="19"/>
                    </a:lnTo>
                    <a:lnTo>
                      <a:pt x="90" y="21"/>
                    </a:lnTo>
                    <a:lnTo>
                      <a:pt x="90" y="23"/>
                    </a:lnTo>
                    <a:lnTo>
                      <a:pt x="92" y="24"/>
                    </a:lnTo>
                    <a:lnTo>
                      <a:pt x="94" y="25"/>
                    </a:lnTo>
                    <a:lnTo>
                      <a:pt x="96" y="29"/>
                    </a:lnTo>
                    <a:lnTo>
                      <a:pt x="98" y="30"/>
                    </a:lnTo>
                    <a:lnTo>
                      <a:pt x="100" y="32"/>
                    </a:lnTo>
                    <a:lnTo>
                      <a:pt x="101" y="34"/>
                    </a:lnTo>
                    <a:lnTo>
                      <a:pt x="103" y="35"/>
                    </a:lnTo>
                    <a:lnTo>
                      <a:pt x="103" y="37"/>
                    </a:lnTo>
                    <a:lnTo>
                      <a:pt x="102" y="39"/>
                    </a:lnTo>
                    <a:lnTo>
                      <a:pt x="102" y="42"/>
                    </a:lnTo>
                    <a:lnTo>
                      <a:pt x="101" y="44"/>
                    </a:lnTo>
                    <a:lnTo>
                      <a:pt x="100" y="46"/>
                    </a:lnTo>
                    <a:lnTo>
                      <a:pt x="97" y="50"/>
                    </a:lnTo>
                    <a:lnTo>
                      <a:pt x="95" y="51"/>
                    </a:lnTo>
                    <a:lnTo>
                      <a:pt x="97" y="54"/>
                    </a:lnTo>
                    <a:lnTo>
                      <a:pt x="99" y="56"/>
                    </a:lnTo>
                    <a:lnTo>
                      <a:pt x="97" y="57"/>
                    </a:lnTo>
                    <a:lnTo>
                      <a:pt x="96" y="60"/>
                    </a:lnTo>
                    <a:lnTo>
                      <a:pt x="97" y="62"/>
                    </a:lnTo>
                    <a:lnTo>
                      <a:pt x="96" y="64"/>
                    </a:lnTo>
                    <a:lnTo>
                      <a:pt x="95" y="66"/>
                    </a:lnTo>
                    <a:lnTo>
                      <a:pt x="93" y="67"/>
                    </a:lnTo>
                    <a:lnTo>
                      <a:pt x="91" y="67"/>
                    </a:lnTo>
                    <a:lnTo>
                      <a:pt x="90" y="65"/>
                    </a:lnTo>
                    <a:lnTo>
                      <a:pt x="90" y="62"/>
                    </a:lnTo>
                    <a:lnTo>
                      <a:pt x="87" y="64"/>
                    </a:lnTo>
                    <a:lnTo>
                      <a:pt x="85" y="68"/>
                    </a:lnTo>
                    <a:lnTo>
                      <a:pt x="86" y="70"/>
                    </a:lnTo>
                    <a:lnTo>
                      <a:pt x="87" y="73"/>
                    </a:lnTo>
                    <a:lnTo>
                      <a:pt x="87" y="75"/>
                    </a:lnTo>
                    <a:lnTo>
                      <a:pt x="87" y="77"/>
                    </a:lnTo>
                    <a:lnTo>
                      <a:pt x="88" y="79"/>
                    </a:lnTo>
                    <a:lnTo>
                      <a:pt x="87" y="81"/>
                    </a:lnTo>
                    <a:lnTo>
                      <a:pt x="85" y="81"/>
                    </a:lnTo>
                    <a:lnTo>
                      <a:pt x="83" y="83"/>
                    </a:lnTo>
                    <a:lnTo>
                      <a:pt x="83" y="85"/>
                    </a:lnTo>
                    <a:lnTo>
                      <a:pt x="82" y="88"/>
                    </a:lnTo>
                    <a:lnTo>
                      <a:pt x="80" y="92"/>
                    </a:lnTo>
                    <a:lnTo>
                      <a:pt x="78" y="95"/>
                    </a:lnTo>
                    <a:lnTo>
                      <a:pt x="76" y="95"/>
                    </a:lnTo>
                    <a:lnTo>
                      <a:pt x="74" y="96"/>
                    </a:lnTo>
                    <a:lnTo>
                      <a:pt x="72" y="98"/>
                    </a:lnTo>
                    <a:lnTo>
                      <a:pt x="70" y="99"/>
                    </a:lnTo>
                    <a:lnTo>
                      <a:pt x="70" y="101"/>
                    </a:lnTo>
                    <a:lnTo>
                      <a:pt x="69" y="103"/>
                    </a:lnTo>
                    <a:lnTo>
                      <a:pt x="67" y="104"/>
                    </a:lnTo>
                    <a:lnTo>
                      <a:pt x="65" y="105"/>
                    </a:lnTo>
                    <a:lnTo>
                      <a:pt x="64" y="107"/>
                    </a:lnTo>
                    <a:lnTo>
                      <a:pt x="62" y="108"/>
                    </a:lnTo>
                    <a:lnTo>
                      <a:pt x="60" y="108"/>
                    </a:lnTo>
                    <a:lnTo>
                      <a:pt x="58" y="108"/>
                    </a:lnTo>
                    <a:lnTo>
                      <a:pt x="56" y="109"/>
                    </a:lnTo>
                    <a:lnTo>
                      <a:pt x="53" y="106"/>
                    </a:lnTo>
                    <a:lnTo>
                      <a:pt x="52" y="103"/>
                    </a:lnTo>
                    <a:lnTo>
                      <a:pt x="50" y="102"/>
                    </a:lnTo>
                    <a:lnTo>
                      <a:pt x="49" y="100"/>
                    </a:lnTo>
                    <a:lnTo>
                      <a:pt x="48" y="98"/>
                    </a:lnTo>
                    <a:lnTo>
                      <a:pt x="46" y="97"/>
                    </a:lnTo>
                    <a:lnTo>
                      <a:pt x="45" y="95"/>
                    </a:lnTo>
                    <a:lnTo>
                      <a:pt x="43" y="93"/>
                    </a:lnTo>
                    <a:lnTo>
                      <a:pt x="40" y="93"/>
                    </a:lnTo>
                    <a:lnTo>
                      <a:pt x="39" y="93"/>
                    </a:lnTo>
                    <a:lnTo>
                      <a:pt x="36" y="94"/>
                    </a:lnTo>
                    <a:lnTo>
                      <a:pt x="36" y="96"/>
                    </a:lnTo>
                    <a:lnTo>
                      <a:pt x="34" y="97"/>
                    </a:lnTo>
                    <a:lnTo>
                      <a:pt x="33" y="95"/>
                    </a:lnTo>
                    <a:lnTo>
                      <a:pt x="33" y="93"/>
                    </a:lnTo>
                    <a:lnTo>
                      <a:pt x="32" y="91"/>
                    </a:lnTo>
                    <a:lnTo>
                      <a:pt x="32" y="88"/>
                    </a:lnTo>
                    <a:lnTo>
                      <a:pt x="31" y="86"/>
                    </a:lnTo>
                    <a:lnTo>
                      <a:pt x="32" y="84"/>
                    </a:lnTo>
                    <a:lnTo>
                      <a:pt x="34" y="83"/>
                    </a:lnTo>
                    <a:lnTo>
                      <a:pt x="34" y="80"/>
                    </a:lnTo>
                    <a:lnTo>
                      <a:pt x="32" y="79"/>
                    </a:lnTo>
                    <a:lnTo>
                      <a:pt x="29" y="75"/>
                    </a:lnTo>
                    <a:lnTo>
                      <a:pt x="28" y="73"/>
                    </a:lnTo>
                    <a:lnTo>
                      <a:pt x="26" y="71"/>
                    </a:lnTo>
                    <a:lnTo>
                      <a:pt x="25" y="69"/>
                    </a:lnTo>
                    <a:lnTo>
                      <a:pt x="23" y="67"/>
                    </a:lnTo>
                    <a:lnTo>
                      <a:pt x="22" y="65"/>
                    </a:lnTo>
                    <a:lnTo>
                      <a:pt x="20" y="63"/>
                    </a:lnTo>
                    <a:lnTo>
                      <a:pt x="19" y="61"/>
                    </a:lnTo>
                    <a:lnTo>
                      <a:pt x="17" y="59"/>
                    </a:lnTo>
                    <a:lnTo>
                      <a:pt x="16" y="58"/>
                    </a:lnTo>
                    <a:lnTo>
                      <a:pt x="15" y="56"/>
                    </a:lnTo>
                    <a:lnTo>
                      <a:pt x="13" y="54"/>
                    </a:lnTo>
                    <a:lnTo>
                      <a:pt x="11" y="52"/>
                    </a:lnTo>
                    <a:lnTo>
                      <a:pt x="10" y="50"/>
                    </a:lnTo>
                    <a:lnTo>
                      <a:pt x="8" y="47"/>
                    </a:lnTo>
                    <a:lnTo>
                      <a:pt x="6" y="45"/>
                    </a:lnTo>
                    <a:lnTo>
                      <a:pt x="5" y="44"/>
                    </a:lnTo>
                    <a:lnTo>
                      <a:pt x="3" y="41"/>
                    </a:lnTo>
                    <a:lnTo>
                      <a:pt x="2" y="40"/>
                    </a:lnTo>
                    <a:lnTo>
                      <a:pt x="0" y="38"/>
                    </a:lnTo>
                    <a:lnTo>
                      <a:pt x="0" y="34"/>
                    </a:lnTo>
                    <a:lnTo>
                      <a:pt x="5" y="34"/>
                    </a:lnTo>
                    <a:lnTo>
                      <a:pt x="7" y="34"/>
                    </a:lnTo>
                    <a:lnTo>
                      <a:pt x="9" y="33"/>
                    </a:lnTo>
                    <a:lnTo>
                      <a:pt x="12" y="33"/>
                    </a:lnTo>
                    <a:lnTo>
                      <a:pt x="14" y="32"/>
                    </a:lnTo>
                    <a:lnTo>
                      <a:pt x="17" y="31"/>
                    </a:lnTo>
                    <a:lnTo>
                      <a:pt x="19" y="30"/>
                    </a:lnTo>
                    <a:lnTo>
                      <a:pt x="19" y="28"/>
                    </a:lnTo>
                    <a:lnTo>
                      <a:pt x="22" y="27"/>
                    </a:lnTo>
                    <a:lnTo>
                      <a:pt x="23" y="26"/>
                    </a:lnTo>
                    <a:lnTo>
                      <a:pt x="25" y="25"/>
                    </a:lnTo>
                    <a:lnTo>
                      <a:pt x="27" y="27"/>
                    </a:lnTo>
                    <a:lnTo>
                      <a:pt x="29" y="27"/>
                    </a:lnTo>
                    <a:lnTo>
                      <a:pt x="30" y="25"/>
                    </a:lnTo>
                    <a:lnTo>
                      <a:pt x="31" y="23"/>
                    </a:lnTo>
                    <a:lnTo>
                      <a:pt x="32" y="20"/>
                    </a:lnTo>
                    <a:lnTo>
                      <a:pt x="32" y="18"/>
                    </a:lnTo>
                    <a:lnTo>
                      <a:pt x="32" y="14"/>
                    </a:lnTo>
                    <a:lnTo>
                      <a:pt x="34" y="14"/>
                    </a:lnTo>
                    <a:lnTo>
                      <a:pt x="37" y="14"/>
                    </a:lnTo>
                    <a:lnTo>
                      <a:pt x="39" y="13"/>
                    </a:lnTo>
                    <a:lnTo>
                      <a:pt x="40" y="11"/>
                    </a:lnTo>
                    <a:lnTo>
                      <a:pt x="42" y="11"/>
                    </a:lnTo>
                    <a:lnTo>
                      <a:pt x="45" y="11"/>
                    </a:lnTo>
                    <a:lnTo>
                      <a:pt x="47" y="12"/>
                    </a:lnTo>
                    <a:lnTo>
                      <a:pt x="49" y="10"/>
                    </a:lnTo>
                    <a:lnTo>
                      <a:pt x="52" y="9"/>
                    </a:lnTo>
                    <a:lnTo>
                      <a:pt x="55" y="9"/>
                    </a:lnTo>
                    <a:lnTo>
                      <a:pt x="57" y="7"/>
                    </a:lnTo>
                    <a:lnTo>
                      <a:pt x="55" y="3"/>
                    </a:lnTo>
                    <a:lnTo>
                      <a:pt x="57" y="3"/>
                    </a:lnTo>
                    <a:lnTo>
                      <a:pt x="60" y="2"/>
                    </a:lnTo>
                    <a:lnTo>
                      <a:pt x="61" y="0"/>
                    </a:lnTo>
                    <a:close/>
                  </a:path>
                </a:pathLst>
              </a:custGeom>
              <a:solidFill>
                <a:srgbClr val="7EA3B2"/>
              </a:solidFill>
              <a:ln w="19050">
                <a:solidFill>
                  <a:srgbClr val="000000"/>
                </a:solidFill>
                <a:prstDash val="solid"/>
                <a:round/>
                <a:headEnd/>
                <a:tailEnd/>
              </a:ln>
            </p:spPr>
            <p:txBody>
              <a:bodyPr/>
              <a:lstStyle/>
              <a:p>
                <a:endParaRPr lang="en-GB"/>
              </a:p>
            </p:txBody>
          </p:sp>
          <p:sp>
            <p:nvSpPr>
              <p:cNvPr id="34" name="Freeform 1696">
                <a:extLst>
                  <a:ext uri="{FF2B5EF4-FFF2-40B4-BE49-F238E27FC236}">
                    <a16:creationId xmlns:a16="http://schemas.microsoft.com/office/drawing/2014/main" id="{67A2DC60-E25E-4902-9B6E-DB50B5E6D091}"/>
                  </a:ext>
                </a:extLst>
              </p:cNvPr>
              <p:cNvSpPr>
                <a:spLocks/>
              </p:cNvSpPr>
              <p:nvPr/>
            </p:nvSpPr>
            <p:spPr bwMode="auto">
              <a:xfrm>
                <a:off x="101" y="89"/>
                <a:ext cx="86" cy="68"/>
              </a:xfrm>
              <a:custGeom>
                <a:avLst/>
                <a:gdLst>
                  <a:gd name="T0" fmla="*/ 1 w 86"/>
                  <a:gd name="T1" fmla="*/ 41 h 68"/>
                  <a:gd name="T2" fmla="*/ 4 w 86"/>
                  <a:gd name="T3" fmla="*/ 35 h 68"/>
                  <a:gd name="T4" fmla="*/ 5 w 86"/>
                  <a:gd name="T5" fmla="*/ 32 h 68"/>
                  <a:gd name="T6" fmla="*/ 6 w 86"/>
                  <a:gd name="T7" fmla="*/ 28 h 68"/>
                  <a:gd name="T8" fmla="*/ 5 w 86"/>
                  <a:gd name="T9" fmla="*/ 24 h 68"/>
                  <a:gd name="T10" fmla="*/ 6 w 86"/>
                  <a:gd name="T11" fmla="*/ 21 h 68"/>
                  <a:gd name="T12" fmla="*/ 12 w 86"/>
                  <a:gd name="T13" fmla="*/ 17 h 68"/>
                  <a:gd name="T14" fmla="*/ 17 w 86"/>
                  <a:gd name="T15" fmla="*/ 13 h 68"/>
                  <a:gd name="T16" fmla="*/ 21 w 86"/>
                  <a:gd name="T17" fmla="*/ 13 h 68"/>
                  <a:gd name="T18" fmla="*/ 27 w 86"/>
                  <a:gd name="T19" fmla="*/ 14 h 68"/>
                  <a:gd name="T20" fmla="*/ 30 w 86"/>
                  <a:gd name="T21" fmla="*/ 12 h 68"/>
                  <a:gd name="T22" fmla="*/ 28 w 86"/>
                  <a:gd name="T23" fmla="*/ 8 h 68"/>
                  <a:gd name="T24" fmla="*/ 29 w 86"/>
                  <a:gd name="T25" fmla="*/ 5 h 68"/>
                  <a:gd name="T26" fmla="*/ 33 w 86"/>
                  <a:gd name="T27" fmla="*/ 4 h 68"/>
                  <a:gd name="T28" fmla="*/ 38 w 86"/>
                  <a:gd name="T29" fmla="*/ 2 h 68"/>
                  <a:gd name="T30" fmla="*/ 41 w 86"/>
                  <a:gd name="T31" fmla="*/ 2 h 68"/>
                  <a:gd name="T32" fmla="*/ 44 w 86"/>
                  <a:gd name="T33" fmla="*/ 6 h 68"/>
                  <a:gd name="T34" fmla="*/ 48 w 86"/>
                  <a:gd name="T35" fmla="*/ 12 h 68"/>
                  <a:gd name="T36" fmla="*/ 50 w 86"/>
                  <a:gd name="T37" fmla="*/ 16 h 68"/>
                  <a:gd name="T38" fmla="*/ 47 w 86"/>
                  <a:gd name="T39" fmla="*/ 19 h 68"/>
                  <a:gd name="T40" fmla="*/ 48 w 86"/>
                  <a:gd name="T41" fmla="*/ 24 h 68"/>
                  <a:gd name="T42" fmla="*/ 49 w 86"/>
                  <a:gd name="T43" fmla="*/ 28 h 68"/>
                  <a:gd name="T44" fmla="*/ 52 w 86"/>
                  <a:gd name="T45" fmla="*/ 29 h 68"/>
                  <a:gd name="T46" fmla="*/ 55 w 86"/>
                  <a:gd name="T47" fmla="*/ 26 h 68"/>
                  <a:gd name="T48" fmla="*/ 59 w 86"/>
                  <a:gd name="T49" fmla="*/ 26 h 68"/>
                  <a:gd name="T50" fmla="*/ 62 w 86"/>
                  <a:gd name="T51" fmla="*/ 30 h 68"/>
                  <a:gd name="T52" fmla="*/ 65 w 86"/>
                  <a:gd name="T53" fmla="*/ 33 h 68"/>
                  <a:gd name="T54" fmla="*/ 68 w 86"/>
                  <a:gd name="T55" fmla="*/ 36 h 68"/>
                  <a:gd name="T56" fmla="*/ 72 w 86"/>
                  <a:gd name="T57" fmla="*/ 42 h 68"/>
                  <a:gd name="T58" fmla="*/ 75 w 86"/>
                  <a:gd name="T59" fmla="*/ 46 h 68"/>
                  <a:gd name="T60" fmla="*/ 79 w 86"/>
                  <a:gd name="T61" fmla="*/ 52 h 68"/>
                  <a:gd name="T62" fmla="*/ 83 w 86"/>
                  <a:gd name="T63" fmla="*/ 56 h 68"/>
                  <a:gd name="T64" fmla="*/ 86 w 86"/>
                  <a:gd name="T65" fmla="*/ 60 h 68"/>
                  <a:gd name="T66" fmla="*/ 84 w 86"/>
                  <a:gd name="T67" fmla="*/ 64 h 68"/>
                  <a:gd name="T68" fmla="*/ 81 w 86"/>
                  <a:gd name="T69" fmla="*/ 65 h 68"/>
                  <a:gd name="T70" fmla="*/ 76 w 86"/>
                  <a:gd name="T71" fmla="*/ 63 h 68"/>
                  <a:gd name="T72" fmla="*/ 73 w 86"/>
                  <a:gd name="T73" fmla="*/ 65 h 68"/>
                  <a:gd name="T74" fmla="*/ 66 w 86"/>
                  <a:gd name="T75" fmla="*/ 66 h 68"/>
                  <a:gd name="T76" fmla="*/ 61 w 86"/>
                  <a:gd name="T77" fmla="*/ 65 h 68"/>
                  <a:gd name="T78" fmla="*/ 57 w 86"/>
                  <a:gd name="T79" fmla="*/ 65 h 68"/>
                  <a:gd name="T80" fmla="*/ 48 w 86"/>
                  <a:gd name="T81" fmla="*/ 63 h 68"/>
                  <a:gd name="T82" fmla="*/ 44 w 86"/>
                  <a:gd name="T83" fmla="*/ 64 h 68"/>
                  <a:gd name="T84" fmla="*/ 41 w 86"/>
                  <a:gd name="T85" fmla="*/ 67 h 68"/>
                  <a:gd name="T86" fmla="*/ 36 w 86"/>
                  <a:gd name="T87" fmla="*/ 68 h 68"/>
                  <a:gd name="T88" fmla="*/ 31 w 86"/>
                  <a:gd name="T89" fmla="*/ 68 h 68"/>
                  <a:gd name="T90" fmla="*/ 28 w 86"/>
                  <a:gd name="T91" fmla="*/ 66 h 68"/>
                  <a:gd name="T92" fmla="*/ 32 w 86"/>
                  <a:gd name="T93" fmla="*/ 64 h 68"/>
                  <a:gd name="T94" fmla="*/ 33 w 86"/>
                  <a:gd name="T95" fmla="*/ 61 h 68"/>
                  <a:gd name="T96" fmla="*/ 29 w 86"/>
                  <a:gd name="T97" fmla="*/ 61 h 68"/>
                  <a:gd name="T98" fmla="*/ 24 w 86"/>
                  <a:gd name="T99" fmla="*/ 63 h 68"/>
                  <a:gd name="T100" fmla="*/ 20 w 86"/>
                  <a:gd name="T101" fmla="*/ 65 h 68"/>
                  <a:gd name="T102" fmla="*/ 18 w 86"/>
                  <a:gd name="T103" fmla="*/ 63 h 68"/>
                  <a:gd name="T104" fmla="*/ 17 w 86"/>
                  <a:gd name="T105" fmla="*/ 57 h 68"/>
                  <a:gd name="T106" fmla="*/ 17 w 86"/>
                  <a:gd name="T107" fmla="*/ 53 h 68"/>
                  <a:gd name="T108" fmla="*/ 13 w 86"/>
                  <a:gd name="T109" fmla="*/ 50 h 68"/>
                  <a:gd name="T110" fmla="*/ 10 w 86"/>
                  <a:gd name="T111" fmla="*/ 47 h 68"/>
                  <a:gd name="T112" fmla="*/ 6 w 86"/>
                  <a:gd name="T113" fmla="*/ 45 h 68"/>
                  <a:gd name="T114" fmla="*/ 0 w 86"/>
                  <a:gd name="T115" fmla="*/ 4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68">
                    <a:moveTo>
                      <a:pt x="0" y="43"/>
                    </a:moveTo>
                    <a:lnTo>
                      <a:pt x="1" y="41"/>
                    </a:lnTo>
                    <a:lnTo>
                      <a:pt x="2" y="38"/>
                    </a:lnTo>
                    <a:lnTo>
                      <a:pt x="4" y="35"/>
                    </a:lnTo>
                    <a:lnTo>
                      <a:pt x="3" y="33"/>
                    </a:lnTo>
                    <a:lnTo>
                      <a:pt x="5" y="32"/>
                    </a:lnTo>
                    <a:lnTo>
                      <a:pt x="7" y="30"/>
                    </a:lnTo>
                    <a:lnTo>
                      <a:pt x="6" y="28"/>
                    </a:lnTo>
                    <a:lnTo>
                      <a:pt x="6" y="26"/>
                    </a:lnTo>
                    <a:lnTo>
                      <a:pt x="5" y="24"/>
                    </a:lnTo>
                    <a:lnTo>
                      <a:pt x="5" y="22"/>
                    </a:lnTo>
                    <a:lnTo>
                      <a:pt x="6" y="21"/>
                    </a:lnTo>
                    <a:lnTo>
                      <a:pt x="9" y="20"/>
                    </a:lnTo>
                    <a:lnTo>
                      <a:pt x="12" y="17"/>
                    </a:lnTo>
                    <a:lnTo>
                      <a:pt x="14" y="15"/>
                    </a:lnTo>
                    <a:lnTo>
                      <a:pt x="17" y="13"/>
                    </a:lnTo>
                    <a:lnTo>
                      <a:pt x="19" y="13"/>
                    </a:lnTo>
                    <a:lnTo>
                      <a:pt x="21" y="13"/>
                    </a:lnTo>
                    <a:lnTo>
                      <a:pt x="23" y="14"/>
                    </a:lnTo>
                    <a:lnTo>
                      <a:pt x="27" y="14"/>
                    </a:lnTo>
                    <a:lnTo>
                      <a:pt x="31" y="14"/>
                    </a:lnTo>
                    <a:lnTo>
                      <a:pt x="30" y="12"/>
                    </a:lnTo>
                    <a:lnTo>
                      <a:pt x="30" y="10"/>
                    </a:lnTo>
                    <a:lnTo>
                      <a:pt x="28" y="8"/>
                    </a:lnTo>
                    <a:lnTo>
                      <a:pt x="27" y="6"/>
                    </a:lnTo>
                    <a:lnTo>
                      <a:pt x="29" y="5"/>
                    </a:lnTo>
                    <a:lnTo>
                      <a:pt x="31" y="5"/>
                    </a:lnTo>
                    <a:lnTo>
                      <a:pt x="33" y="4"/>
                    </a:lnTo>
                    <a:lnTo>
                      <a:pt x="35" y="3"/>
                    </a:lnTo>
                    <a:lnTo>
                      <a:pt x="38" y="2"/>
                    </a:lnTo>
                    <a:lnTo>
                      <a:pt x="39" y="0"/>
                    </a:lnTo>
                    <a:lnTo>
                      <a:pt x="41" y="2"/>
                    </a:lnTo>
                    <a:lnTo>
                      <a:pt x="42" y="4"/>
                    </a:lnTo>
                    <a:lnTo>
                      <a:pt x="44" y="6"/>
                    </a:lnTo>
                    <a:lnTo>
                      <a:pt x="45" y="8"/>
                    </a:lnTo>
                    <a:lnTo>
                      <a:pt x="48" y="12"/>
                    </a:lnTo>
                    <a:lnTo>
                      <a:pt x="50" y="13"/>
                    </a:lnTo>
                    <a:lnTo>
                      <a:pt x="50" y="16"/>
                    </a:lnTo>
                    <a:lnTo>
                      <a:pt x="48" y="17"/>
                    </a:lnTo>
                    <a:lnTo>
                      <a:pt x="47" y="19"/>
                    </a:lnTo>
                    <a:lnTo>
                      <a:pt x="48" y="21"/>
                    </a:lnTo>
                    <a:lnTo>
                      <a:pt x="48" y="24"/>
                    </a:lnTo>
                    <a:lnTo>
                      <a:pt x="49" y="26"/>
                    </a:lnTo>
                    <a:lnTo>
                      <a:pt x="49" y="28"/>
                    </a:lnTo>
                    <a:lnTo>
                      <a:pt x="50" y="30"/>
                    </a:lnTo>
                    <a:lnTo>
                      <a:pt x="52" y="29"/>
                    </a:lnTo>
                    <a:lnTo>
                      <a:pt x="52" y="27"/>
                    </a:lnTo>
                    <a:lnTo>
                      <a:pt x="55" y="26"/>
                    </a:lnTo>
                    <a:lnTo>
                      <a:pt x="56" y="26"/>
                    </a:lnTo>
                    <a:lnTo>
                      <a:pt x="59" y="26"/>
                    </a:lnTo>
                    <a:lnTo>
                      <a:pt x="61" y="28"/>
                    </a:lnTo>
                    <a:lnTo>
                      <a:pt x="62" y="30"/>
                    </a:lnTo>
                    <a:lnTo>
                      <a:pt x="64" y="31"/>
                    </a:lnTo>
                    <a:lnTo>
                      <a:pt x="65" y="33"/>
                    </a:lnTo>
                    <a:lnTo>
                      <a:pt x="66" y="35"/>
                    </a:lnTo>
                    <a:lnTo>
                      <a:pt x="68" y="36"/>
                    </a:lnTo>
                    <a:lnTo>
                      <a:pt x="69" y="39"/>
                    </a:lnTo>
                    <a:lnTo>
                      <a:pt x="72" y="42"/>
                    </a:lnTo>
                    <a:lnTo>
                      <a:pt x="74" y="45"/>
                    </a:lnTo>
                    <a:lnTo>
                      <a:pt x="75" y="46"/>
                    </a:lnTo>
                    <a:lnTo>
                      <a:pt x="77" y="48"/>
                    </a:lnTo>
                    <a:lnTo>
                      <a:pt x="79" y="52"/>
                    </a:lnTo>
                    <a:lnTo>
                      <a:pt x="81" y="54"/>
                    </a:lnTo>
                    <a:lnTo>
                      <a:pt x="83" y="56"/>
                    </a:lnTo>
                    <a:lnTo>
                      <a:pt x="84" y="58"/>
                    </a:lnTo>
                    <a:lnTo>
                      <a:pt x="86" y="60"/>
                    </a:lnTo>
                    <a:lnTo>
                      <a:pt x="84" y="62"/>
                    </a:lnTo>
                    <a:lnTo>
                      <a:pt x="84" y="64"/>
                    </a:lnTo>
                    <a:lnTo>
                      <a:pt x="83" y="68"/>
                    </a:lnTo>
                    <a:lnTo>
                      <a:pt x="81" y="65"/>
                    </a:lnTo>
                    <a:lnTo>
                      <a:pt x="79" y="63"/>
                    </a:lnTo>
                    <a:lnTo>
                      <a:pt x="76" y="63"/>
                    </a:lnTo>
                    <a:lnTo>
                      <a:pt x="75" y="64"/>
                    </a:lnTo>
                    <a:lnTo>
                      <a:pt x="73" y="65"/>
                    </a:lnTo>
                    <a:lnTo>
                      <a:pt x="71" y="68"/>
                    </a:lnTo>
                    <a:lnTo>
                      <a:pt x="66" y="66"/>
                    </a:lnTo>
                    <a:lnTo>
                      <a:pt x="64" y="66"/>
                    </a:lnTo>
                    <a:lnTo>
                      <a:pt x="61" y="65"/>
                    </a:lnTo>
                    <a:lnTo>
                      <a:pt x="59" y="65"/>
                    </a:lnTo>
                    <a:lnTo>
                      <a:pt x="57" y="65"/>
                    </a:lnTo>
                    <a:lnTo>
                      <a:pt x="53" y="64"/>
                    </a:lnTo>
                    <a:lnTo>
                      <a:pt x="48" y="63"/>
                    </a:lnTo>
                    <a:lnTo>
                      <a:pt x="46" y="62"/>
                    </a:lnTo>
                    <a:lnTo>
                      <a:pt x="44" y="64"/>
                    </a:lnTo>
                    <a:lnTo>
                      <a:pt x="42" y="65"/>
                    </a:lnTo>
                    <a:lnTo>
                      <a:pt x="41" y="67"/>
                    </a:lnTo>
                    <a:lnTo>
                      <a:pt x="38" y="67"/>
                    </a:lnTo>
                    <a:lnTo>
                      <a:pt x="36" y="68"/>
                    </a:lnTo>
                    <a:lnTo>
                      <a:pt x="34" y="68"/>
                    </a:lnTo>
                    <a:lnTo>
                      <a:pt x="31" y="68"/>
                    </a:lnTo>
                    <a:lnTo>
                      <a:pt x="30" y="68"/>
                    </a:lnTo>
                    <a:lnTo>
                      <a:pt x="28" y="66"/>
                    </a:lnTo>
                    <a:lnTo>
                      <a:pt x="30" y="65"/>
                    </a:lnTo>
                    <a:lnTo>
                      <a:pt x="32" y="64"/>
                    </a:lnTo>
                    <a:lnTo>
                      <a:pt x="34" y="63"/>
                    </a:lnTo>
                    <a:lnTo>
                      <a:pt x="33" y="61"/>
                    </a:lnTo>
                    <a:lnTo>
                      <a:pt x="31" y="59"/>
                    </a:lnTo>
                    <a:lnTo>
                      <a:pt x="29" y="61"/>
                    </a:lnTo>
                    <a:lnTo>
                      <a:pt x="27" y="62"/>
                    </a:lnTo>
                    <a:lnTo>
                      <a:pt x="24" y="63"/>
                    </a:lnTo>
                    <a:lnTo>
                      <a:pt x="22" y="64"/>
                    </a:lnTo>
                    <a:lnTo>
                      <a:pt x="20" y="65"/>
                    </a:lnTo>
                    <a:lnTo>
                      <a:pt x="18" y="65"/>
                    </a:lnTo>
                    <a:lnTo>
                      <a:pt x="18" y="63"/>
                    </a:lnTo>
                    <a:lnTo>
                      <a:pt x="18" y="60"/>
                    </a:lnTo>
                    <a:lnTo>
                      <a:pt x="17" y="57"/>
                    </a:lnTo>
                    <a:lnTo>
                      <a:pt x="16" y="55"/>
                    </a:lnTo>
                    <a:lnTo>
                      <a:pt x="17" y="53"/>
                    </a:lnTo>
                    <a:lnTo>
                      <a:pt x="15" y="51"/>
                    </a:lnTo>
                    <a:lnTo>
                      <a:pt x="13" y="50"/>
                    </a:lnTo>
                    <a:lnTo>
                      <a:pt x="11" y="48"/>
                    </a:lnTo>
                    <a:lnTo>
                      <a:pt x="10" y="47"/>
                    </a:lnTo>
                    <a:lnTo>
                      <a:pt x="8" y="46"/>
                    </a:lnTo>
                    <a:lnTo>
                      <a:pt x="6" y="45"/>
                    </a:lnTo>
                    <a:lnTo>
                      <a:pt x="3" y="44"/>
                    </a:lnTo>
                    <a:lnTo>
                      <a:pt x="0" y="43"/>
                    </a:lnTo>
                    <a:close/>
                  </a:path>
                </a:pathLst>
              </a:custGeom>
              <a:solidFill>
                <a:srgbClr val="7EA3B2"/>
              </a:solidFill>
              <a:ln w="19050">
                <a:solidFill>
                  <a:srgbClr val="000000"/>
                </a:solidFill>
                <a:prstDash val="solid"/>
                <a:round/>
                <a:headEnd/>
                <a:tailEnd/>
              </a:ln>
            </p:spPr>
            <p:txBody>
              <a:bodyPr/>
              <a:lstStyle/>
              <a:p>
                <a:endParaRPr lang="en-GB"/>
              </a:p>
            </p:txBody>
          </p:sp>
          <p:sp>
            <p:nvSpPr>
              <p:cNvPr id="35" name="Freeform 1697">
                <a:extLst>
                  <a:ext uri="{FF2B5EF4-FFF2-40B4-BE49-F238E27FC236}">
                    <a16:creationId xmlns:a16="http://schemas.microsoft.com/office/drawing/2014/main" id="{A1892520-F942-46AD-9C41-EF1142012731}"/>
                  </a:ext>
                </a:extLst>
              </p:cNvPr>
              <p:cNvSpPr>
                <a:spLocks/>
              </p:cNvSpPr>
              <p:nvPr/>
            </p:nvSpPr>
            <p:spPr bwMode="auto">
              <a:xfrm>
                <a:off x="51" y="129"/>
                <a:ext cx="104" cy="65"/>
              </a:xfrm>
              <a:custGeom>
                <a:avLst/>
                <a:gdLst>
                  <a:gd name="T0" fmla="*/ 28 w 104"/>
                  <a:gd name="T1" fmla="*/ 6 h 65"/>
                  <a:gd name="T2" fmla="*/ 34 w 104"/>
                  <a:gd name="T3" fmla="*/ 3 h 65"/>
                  <a:gd name="T4" fmla="*/ 42 w 104"/>
                  <a:gd name="T5" fmla="*/ 0 h 65"/>
                  <a:gd name="T6" fmla="*/ 50 w 104"/>
                  <a:gd name="T7" fmla="*/ 3 h 65"/>
                  <a:gd name="T8" fmla="*/ 58 w 104"/>
                  <a:gd name="T9" fmla="*/ 6 h 65"/>
                  <a:gd name="T10" fmla="*/ 63 w 104"/>
                  <a:gd name="T11" fmla="*/ 10 h 65"/>
                  <a:gd name="T12" fmla="*/ 66 w 104"/>
                  <a:gd name="T13" fmla="*/ 15 h 65"/>
                  <a:gd name="T14" fmla="*/ 68 w 104"/>
                  <a:gd name="T15" fmla="*/ 23 h 65"/>
                  <a:gd name="T16" fmla="*/ 72 w 104"/>
                  <a:gd name="T17" fmla="*/ 24 h 65"/>
                  <a:gd name="T18" fmla="*/ 79 w 104"/>
                  <a:gd name="T19" fmla="*/ 21 h 65"/>
                  <a:gd name="T20" fmla="*/ 84 w 104"/>
                  <a:gd name="T21" fmla="*/ 23 h 65"/>
                  <a:gd name="T22" fmla="*/ 78 w 104"/>
                  <a:gd name="T23" fmla="*/ 26 h 65"/>
                  <a:gd name="T24" fmla="*/ 84 w 104"/>
                  <a:gd name="T25" fmla="*/ 28 h 65"/>
                  <a:gd name="T26" fmla="*/ 91 w 104"/>
                  <a:gd name="T27" fmla="*/ 27 h 65"/>
                  <a:gd name="T28" fmla="*/ 96 w 104"/>
                  <a:gd name="T29" fmla="*/ 22 h 65"/>
                  <a:gd name="T30" fmla="*/ 102 w 104"/>
                  <a:gd name="T31" fmla="*/ 26 h 65"/>
                  <a:gd name="T32" fmla="*/ 100 w 104"/>
                  <a:gd name="T33" fmla="*/ 34 h 65"/>
                  <a:gd name="T34" fmla="*/ 102 w 104"/>
                  <a:gd name="T35" fmla="*/ 41 h 65"/>
                  <a:gd name="T36" fmla="*/ 104 w 104"/>
                  <a:gd name="T37" fmla="*/ 50 h 65"/>
                  <a:gd name="T38" fmla="*/ 100 w 104"/>
                  <a:gd name="T39" fmla="*/ 54 h 65"/>
                  <a:gd name="T40" fmla="*/ 97 w 104"/>
                  <a:gd name="T41" fmla="*/ 60 h 65"/>
                  <a:gd name="T42" fmla="*/ 90 w 104"/>
                  <a:gd name="T43" fmla="*/ 61 h 65"/>
                  <a:gd name="T44" fmla="*/ 85 w 104"/>
                  <a:gd name="T45" fmla="*/ 56 h 65"/>
                  <a:gd name="T46" fmla="*/ 79 w 104"/>
                  <a:gd name="T47" fmla="*/ 55 h 65"/>
                  <a:gd name="T48" fmla="*/ 73 w 104"/>
                  <a:gd name="T49" fmla="*/ 56 h 65"/>
                  <a:gd name="T50" fmla="*/ 71 w 104"/>
                  <a:gd name="T51" fmla="*/ 61 h 65"/>
                  <a:gd name="T52" fmla="*/ 66 w 104"/>
                  <a:gd name="T53" fmla="*/ 63 h 65"/>
                  <a:gd name="T54" fmla="*/ 61 w 104"/>
                  <a:gd name="T55" fmla="*/ 61 h 65"/>
                  <a:gd name="T56" fmla="*/ 55 w 104"/>
                  <a:gd name="T57" fmla="*/ 61 h 65"/>
                  <a:gd name="T58" fmla="*/ 47 w 104"/>
                  <a:gd name="T59" fmla="*/ 60 h 65"/>
                  <a:gd name="T60" fmla="*/ 40 w 104"/>
                  <a:gd name="T61" fmla="*/ 58 h 65"/>
                  <a:gd name="T62" fmla="*/ 35 w 104"/>
                  <a:gd name="T63" fmla="*/ 62 h 65"/>
                  <a:gd name="T64" fmla="*/ 29 w 104"/>
                  <a:gd name="T65" fmla="*/ 65 h 65"/>
                  <a:gd name="T66" fmla="*/ 24 w 104"/>
                  <a:gd name="T67" fmla="*/ 61 h 65"/>
                  <a:gd name="T68" fmla="*/ 17 w 104"/>
                  <a:gd name="T69" fmla="*/ 61 h 65"/>
                  <a:gd name="T70" fmla="*/ 9 w 104"/>
                  <a:gd name="T71" fmla="*/ 58 h 65"/>
                  <a:gd name="T72" fmla="*/ 14 w 104"/>
                  <a:gd name="T73" fmla="*/ 52 h 65"/>
                  <a:gd name="T74" fmla="*/ 18 w 104"/>
                  <a:gd name="T75" fmla="*/ 46 h 65"/>
                  <a:gd name="T76" fmla="*/ 22 w 104"/>
                  <a:gd name="T77" fmla="*/ 40 h 65"/>
                  <a:gd name="T78" fmla="*/ 26 w 104"/>
                  <a:gd name="T79" fmla="*/ 34 h 65"/>
                  <a:gd name="T80" fmla="*/ 23 w 104"/>
                  <a:gd name="T81" fmla="*/ 29 h 65"/>
                  <a:gd name="T82" fmla="*/ 17 w 104"/>
                  <a:gd name="T83" fmla="*/ 27 h 65"/>
                  <a:gd name="T84" fmla="*/ 10 w 104"/>
                  <a:gd name="T85" fmla="*/ 26 h 65"/>
                  <a:gd name="T86" fmla="*/ 3 w 104"/>
                  <a:gd name="T87" fmla="*/ 23 h 65"/>
                  <a:gd name="T88" fmla="*/ 3 w 104"/>
                  <a:gd name="T89" fmla="*/ 19 h 65"/>
                  <a:gd name="T90" fmla="*/ 10 w 104"/>
                  <a:gd name="T91" fmla="*/ 17 h 65"/>
                  <a:gd name="T92" fmla="*/ 14 w 104"/>
                  <a:gd name="T93" fmla="*/ 15 h 65"/>
                  <a:gd name="T94" fmla="*/ 17 w 104"/>
                  <a:gd name="T95" fmla="*/ 10 h 65"/>
                  <a:gd name="T96" fmla="*/ 22 w 104"/>
                  <a:gd name="T9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65">
                    <a:moveTo>
                      <a:pt x="25" y="5"/>
                    </a:moveTo>
                    <a:lnTo>
                      <a:pt x="26" y="6"/>
                    </a:lnTo>
                    <a:lnTo>
                      <a:pt x="28" y="6"/>
                    </a:lnTo>
                    <a:lnTo>
                      <a:pt x="30" y="5"/>
                    </a:lnTo>
                    <a:lnTo>
                      <a:pt x="32" y="4"/>
                    </a:lnTo>
                    <a:lnTo>
                      <a:pt x="34" y="3"/>
                    </a:lnTo>
                    <a:lnTo>
                      <a:pt x="37" y="1"/>
                    </a:lnTo>
                    <a:lnTo>
                      <a:pt x="39" y="1"/>
                    </a:lnTo>
                    <a:lnTo>
                      <a:pt x="42" y="0"/>
                    </a:lnTo>
                    <a:lnTo>
                      <a:pt x="44" y="1"/>
                    </a:lnTo>
                    <a:lnTo>
                      <a:pt x="46" y="2"/>
                    </a:lnTo>
                    <a:lnTo>
                      <a:pt x="50" y="3"/>
                    </a:lnTo>
                    <a:lnTo>
                      <a:pt x="53" y="4"/>
                    </a:lnTo>
                    <a:lnTo>
                      <a:pt x="56" y="5"/>
                    </a:lnTo>
                    <a:lnTo>
                      <a:pt x="58" y="6"/>
                    </a:lnTo>
                    <a:lnTo>
                      <a:pt x="60" y="7"/>
                    </a:lnTo>
                    <a:lnTo>
                      <a:pt x="61" y="8"/>
                    </a:lnTo>
                    <a:lnTo>
                      <a:pt x="63" y="10"/>
                    </a:lnTo>
                    <a:lnTo>
                      <a:pt x="65" y="11"/>
                    </a:lnTo>
                    <a:lnTo>
                      <a:pt x="67" y="13"/>
                    </a:lnTo>
                    <a:lnTo>
                      <a:pt x="66" y="15"/>
                    </a:lnTo>
                    <a:lnTo>
                      <a:pt x="67" y="17"/>
                    </a:lnTo>
                    <a:lnTo>
                      <a:pt x="68" y="20"/>
                    </a:lnTo>
                    <a:lnTo>
                      <a:pt x="68" y="23"/>
                    </a:lnTo>
                    <a:lnTo>
                      <a:pt x="68" y="25"/>
                    </a:lnTo>
                    <a:lnTo>
                      <a:pt x="70" y="25"/>
                    </a:lnTo>
                    <a:lnTo>
                      <a:pt x="72" y="24"/>
                    </a:lnTo>
                    <a:lnTo>
                      <a:pt x="74" y="23"/>
                    </a:lnTo>
                    <a:lnTo>
                      <a:pt x="77" y="22"/>
                    </a:lnTo>
                    <a:lnTo>
                      <a:pt x="79" y="21"/>
                    </a:lnTo>
                    <a:lnTo>
                      <a:pt x="81" y="19"/>
                    </a:lnTo>
                    <a:lnTo>
                      <a:pt x="83" y="21"/>
                    </a:lnTo>
                    <a:lnTo>
                      <a:pt x="84" y="23"/>
                    </a:lnTo>
                    <a:lnTo>
                      <a:pt x="82" y="24"/>
                    </a:lnTo>
                    <a:lnTo>
                      <a:pt x="80" y="25"/>
                    </a:lnTo>
                    <a:lnTo>
                      <a:pt x="78" y="26"/>
                    </a:lnTo>
                    <a:lnTo>
                      <a:pt x="80" y="28"/>
                    </a:lnTo>
                    <a:lnTo>
                      <a:pt x="81" y="28"/>
                    </a:lnTo>
                    <a:lnTo>
                      <a:pt x="84" y="28"/>
                    </a:lnTo>
                    <a:lnTo>
                      <a:pt x="86" y="28"/>
                    </a:lnTo>
                    <a:lnTo>
                      <a:pt x="88" y="27"/>
                    </a:lnTo>
                    <a:lnTo>
                      <a:pt x="91" y="27"/>
                    </a:lnTo>
                    <a:lnTo>
                      <a:pt x="92" y="25"/>
                    </a:lnTo>
                    <a:lnTo>
                      <a:pt x="94" y="24"/>
                    </a:lnTo>
                    <a:lnTo>
                      <a:pt x="96" y="22"/>
                    </a:lnTo>
                    <a:lnTo>
                      <a:pt x="98" y="23"/>
                    </a:lnTo>
                    <a:lnTo>
                      <a:pt x="103" y="24"/>
                    </a:lnTo>
                    <a:lnTo>
                      <a:pt x="102" y="26"/>
                    </a:lnTo>
                    <a:lnTo>
                      <a:pt x="101" y="28"/>
                    </a:lnTo>
                    <a:lnTo>
                      <a:pt x="100" y="31"/>
                    </a:lnTo>
                    <a:lnTo>
                      <a:pt x="100" y="34"/>
                    </a:lnTo>
                    <a:lnTo>
                      <a:pt x="101" y="36"/>
                    </a:lnTo>
                    <a:lnTo>
                      <a:pt x="101" y="39"/>
                    </a:lnTo>
                    <a:lnTo>
                      <a:pt x="102" y="41"/>
                    </a:lnTo>
                    <a:lnTo>
                      <a:pt x="104" y="45"/>
                    </a:lnTo>
                    <a:lnTo>
                      <a:pt x="104" y="48"/>
                    </a:lnTo>
                    <a:lnTo>
                      <a:pt x="104" y="50"/>
                    </a:lnTo>
                    <a:lnTo>
                      <a:pt x="102" y="51"/>
                    </a:lnTo>
                    <a:lnTo>
                      <a:pt x="100" y="51"/>
                    </a:lnTo>
                    <a:lnTo>
                      <a:pt x="100" y="54"/>
                    </a:lnTo>
                    <a:lnTo>
                      <a:pt x="100" y="56"/>
                    </a:lnTo>
                    <a:lnTo>
                      <a:pt x="99" y="58"/>
                    </a:lnTo>
                    <a:lnTo>
                      <a:pt x="97" y="60"/>
                    </a:lnTo>
                    <a:lnTo>
                      <a:pt x="95" y="61"/>
                    </a:lnTo>
                    <a:lnTo>
                      <a:pt x="93" y="61"/>
                    </a:lnTo>
                    <a:lnTo>
                      <a:pt x="90" y="61"/>
                    </a:lnTo>
                    <a:lnTo>
                      <a:pt x="88" y="59"/>
                    </a:lnTo>
                    <a:lnTo>
                      <a:pt x="86" y="58"/>
                    </a:lnTo>
                    <a:lnTo>
                      <a:pt x="85" y="56"/>
                    </a:lnTo>
                    <a:lnTo>
                      <a:pt x="84" y="54"/>
                    </a:lnTo>
                    <a:lnTo>
                      <a:pt x="81" y="54"/>
                    </a:lnTo>
                    <a:lnTo>
                      <a:pt x="79" y="55"/>
                    </a:lnTo>
                    <a:lnTo>
                      <a:pt x="77" y="54"/>
                    </a:lnTo>
                    <a:lnTo>
                      <a:pt x="75" y="54"/>
                    </a:lnTo>
                    <a:lnTo>
                      <a:pt x="73" y="56"/>
                    </a:lnTo>
                    <a:lnTo>
                      <a:pt x="72" y="58"/>
                    </a:lnTo>
                    <a:lnTo>
                      <a:pt x="73" y="60"/>
                    </a:lnTo>
                    <a:lnTo>
                      <a:pt x="71" y="61"/>
                    </a:lnTo>
                    <a:lnTo>
                      <a:pt x="70" y="60"/>
                    </a:lnTo>
                    <a:lnTo>
                      <a:pt x="68" y="62"/>
                    </a:lnTo>
                    <a:lnTo>
                      <a:pt x="66" y="63"/>
                    </a:lnTo>
                    <a:lnTo>
                      <a:pt x="64" y="62"/>
                    </a:lnTo>
                    <a:lnTo>
                      <a:pt x="63" y="60"/>
                    </a:lnTo>
                    <a:lnTo>
                      <a:pt x="61" y="61"/>
                    </a:lnTo>
                    <a:lnTo>
                      <a:pt x="59" y="60"/>
                    </a:lnTo>
                    <a:lnTo>
                      <a:pt x="57" y="61"/>
                    </a:lnTo>
                    <a:lnTo>
                      <a:pt x="55" y="61"/>
                    </a:lnTo>
                    <a:lnTo>
                      <a:pt x="52" y="60"/>
                    </a:lnTo>
                    <a:lnTo>
                      <a:pt x="49" y="60"/>
                    </a:lnTo>
                    <a:lnTo>
                      <a:pt x="47" y="60"/>
                    </a:lnTo>
                    <a:lnTo>
                      <a:pt x="44" y="58"/>
                    </a:lnTo>
                    <a:lnTo>
                      <a:pt x="42" y="58"/>
                    </a:lnTo>
                    <a:lnTo>
                      <a:pt x="40" y="58"/>
                    </a:lnTo>
                    <a:lnTo>
                      <a:pt x="38" y="59"/>
                    </a:lnTo>
                    <a:lnTo>
                      <a:pt x="36" y="60"/>
                    </a:lnTo>
                    <a:lnTo>
                      <a:pt x="35" y="62"/>
                    </a:lnTo>
                    <a:lnTo>
                      <a:pt x="33" y="63"/>
                    </a:lnTo>
                    <a:lnTo>
                      <a:pt x="31" y="65"/>
                    </a:lnTo>
                    <a:lnTo>
                      <a:pt x="29" y="65"/>
                    </a:lnTo>
                    <a:lnTo>
                      <a:pt x="28" y="63"/>
                    </a:lnTo>
                    <a:lnTo>
                      <a:pt x="27" y="61"/>
                    </a:lnTo>
                    <a:lnTo>
                      <a:pt x="24" y="61"/>
                    </a:lnTo>
                    <a:lnTo>
                      <a:pt x="22" y="62"/>
                    </a:lnTo>
                    <a:lnTo>
                      <a:pt x="19" y="62"/>
                    </a:lnTo>
                    <a:lnTo>
                      <a:pt x="17" y="61"/>
                    </a:lnTo>
                    <a:lnTo>
                      <a:pt x="14" y="59"/>
                    </a:lnTo>
                    <a:lnTo>
                      <a:pt x="12" y="59"/>
                    </a:lnTo>
                    <a:lnTo>
                      <a:pt x="9" y="58"/>
                    </a:lnTo>
                    <a:lnTo>
                      <a:pt x="10" y="55"/>
                    </a:lnTo>
                    <a:lnTo>
                      <a:pt x="12" y="53"/>
                    </a:lnTo>
                    <a:lnTo>
                      <a:pt x="14" y="52"/>
                    </a:lnTo>
                    <a:lnTo>
                      <a:pt x="16" y="51"/>
                    </a:lnTo>
                    <a:lnTo>
                      <a:pt x="17" y="48"/>
                    </a:lnTo>
                    <a:lnTo>
                      <a:pt x="18" y="46"/>
                    </a:lnTo>
                    <a:lnTo>
                      <a:pt x="19" y="43"/>
                    </a:lnTo>
                    <a:lnTo>
                      <a:pt x="21" y="42"/>
                    </a:lnTo>
                    <a:lnTo>
                      <a:pt x="22" y="40"/>
                    </a:lnTo>
                    <a:lnTo>
                      <a:pt x="24" y="38"/>
                    </a:lnTo>
                    <a:lnTo>
                      <a:pt x="25" y="36"/>
                    </a:lnTo>
                    <a:lnTo>
                      <a:pt x="26" y="34"/>
                    </a:lnTo>
                    <a:lnTo>
                      <a:pt x="27" y="32"/>
                    </a:lnTo>
                    <a:lnTo>
                      <a:pt x="27" y="29"/>
                    </a:lnTo>
                    <a:lnTo>
                      <a:pt x="23" y="29"/>
                    </a:lnTo>
                    <a:lnTo>
                      <a:pt x="22" y="28"/>
                    </a:lnTo>
                    <a:lnTo>
                      <a:pt x="19" y="28"/>
                    </a:lnTo>
                    <a:lnTo>
                      <a:pt x="17" y="27"/>
                    </a:lnTo>
                    <a:lnTo>
                      <a:pt x="15" y="27"/>
                    </a:lnTo>
                    <a:lnTo>
                      <a:pt x="12" y="26"/>
                    </a:lnTo>
                    <a:lnTo>
                      <a:pt x="10" y="26"/>
                    </a:lnTo>
                    <a:lnTo>
                      <a:pt x="7" y="25"/>
                    </a:lnTo>
                    <a:lnTo>
                      <a:pt x="5" y="25"/>
                    </a:lnTo>
                    <a:lnTo>
                      <a:pt x="3" y="23"/>
                    </a:lnTo>
                    <a:lnTo>
                      <a:pt x="2" y="21"/>
                    </a:lnTo>
                    <a:lnTo>
                      <a:pt x="0" y="20"/>
                    </a:lnTo>
                    <a:lnTo>
                      <a:pt x="3" y="19"/>
                    </a:lnTo>
                    <a:lnTo>
                      <a:pt x="5" y="18"/>
                    </a:lnTo>
                    <a:lnTo>
                      <a:pt x="7" y="18"/>
                    </a:lnTo>
                    <a:lnTo>
                      <a:pt x="10" y="17"/>
                    </a:lnTo>
                    <a:lnTo>
                      <a:pt x="12" y="17"/>
                    </a:lnTo>
                    <a:lnTo>
                      <a:pt x="15" y="17"/>
                    </a:lnTo>
                    <a:lnTo>
                      <a:pt x="14" y="15"/>
                    </a:lnTo>
                    <a:lnTo>
                      <a:pt x="13" y="13"/>
                    </a:lnTo>
                    <a:lnTo>
                      <a:pt x="15" y="12"/>
                    </a:lnTo>
                    <a:lnTo>
                      <a:pt x="17" y="10"/>
                    </a:lnTo>
                    <a:lnTo>
                      <a:pt x="18" y="10"/>
                    </a:lnTo>
                    <a:lnTo>
                      <a:pt x="20" y="8"/>
                    </a:lnTo>
                    <a:lnTo>
                      <a:pt x="22" y="7"/>
                    </a:lnTo>
                    <a:lnTo>
                      <a:pt x="25" y="5"/>
                    </a:lnTo>
                    <a:close/>
                  </a:path>
                </a:pathLst>
              </a:custGeom>
              <a:solidFill>
                <a:srgbClr val="DC3F8E"/>
              </a:solidFill>
              <a:ln w="19050">
                <a:solidFill>
                  <a:srgbClr val="000000"/>
                </a:solidFill>
                <a:prstDash val="solid"/>
                <a:round/>
                <a:headEnd/>
                <a:tailEnd/>
              </a:ln>
            </p:spPr>
            <p:txBody>
              <a:bodyPr/>
              <a:lstStyle/>
              <a:p>
                <a:endParaRPr lang="en-GB"/>
              </a:p>
            </p:txBody>
          </p:sp>
          <p:sp>
            <p:nvSpPr>
              <p:cNvPr id="36" name="Freeform 1698">
                <a:extLst>
                  <a:ext uri="{FF2B5EF4-FFF2-40B4-BE49-F238E27FC236}">
                    <a16:creationId xmlns:a16="http://schemas.microsoft.com/office/drawing/2014/main" id="{4BC54C61-CE43-438B-B361-36A7C12A8B6A}"/>
                  </a:ext>
                </a:extLst>
              </p:cNvPr>
              <p:cNvSpPr>
                <a:spLocks/>
              </p:cNvSpPr>
              <p:nvPr/>
            </p:nvSpPr>
            <p:spPr bwMode="auto">
              <a:xfrm>
                <a:off x="165" y="155"/>
                <a:ext cx="47" cy="50"/>
              </a:xfrm>
              <a:custGeom>
                <a:avLst/>
                <a:gdLst>
                  <a:gd name="T0" fmla="*/ 44 w 47"/>
                  <a:gd name="T1" fmla="*/ 42 h 50"/>
                  <a:gd name="T2" fmla="*/ 41 w 47"/>
                  <a:gd name="T3" fmla="*/ 43 h 50"/>
                  <a:gd name="T4" fmla="*/ 35 w 47"/>
                  <a:gd name="T5" fmla="*/ 45 h 50"/>
                  <a:gd name="T6" fmla="*/ 32 w 47"/>
                  <a:gd name="T7" fmla="*/ 46 h 50"/>
                  <a:gd name="T8" fmla="*/ 30 w 47"/>
                  <a:gd name="T9" fmla="*/ 49 h 50"/>
                  <a:gd name="T10" fmla="*/ 28 w 47"/>
                  <a:gd name="T11" fmla="*/ 50 h 50"/>
                  <a:gd name="T12" fmla="*/ 25 w 47"/>
                  <a:gd name="T13" fmla="*/ 46 h 50"/>
                  <a:gd name="T14" fmla="*/ 22 w 47"/>
                  <a:gd name="T15" fmla="*/ 43 h 50"/>
                  <a:gd name="T16" fmla="*/ 19 w 47"/>
                  <a:gd name="T17" fmla="*/ 40 h 50"/>
                  <a:gd name="T18" fmla="*/ 16 w 47"/>
                  <a:gd name="T19" fmla="*/ 35 h 50"/>
                  <a:gd name="T20" fmla="*/ 13 w 47"/>
                  <a:gd name="T21" fmla="*/ 32 h 50"/>
                  <a:gd name="T22" fmla="*/ 10 w 47"/>
                  <a:gd name="T23" fmla="*/ 29 h 50"/>
                  <a:gd name="T24" fmla="*/ 7 w 47"/>
                  <a:gd name="T25" fmla="*/ 25 h 50"/>
                  <a:gd name="T26" fmla="*/ 8 w 47"/>
                  <a:gd name="T27" fmla="*/ 20 h 50"/>
                  <a:gd name="T28" fmla="*/ 5 w 47"/>
                  <a:gd name="T29" fmla="*/ 18 h 50"/>
                  <a:gd name="T30" fmla="*/ 3 w 47"/>
                  <a:gd name="T31" fmla="*/ 13 h 50"/>
                  <a:gd name="T32" fmla="*/ 0 w 47"/>
                  <a:gd name="T33" fmla="*/ 9 h 50"/>
                  <a:gd name="T34" fmla="*/ 1 w 47"/>
                  <a:gd name="T35" fmla="*/ 3 h 50"/>
                  <a:gd name="T36" fmla="*/ 2 w 47"/>
                  <a:gd name="T37" fmla="*/ 0 h 50"/>
                  <a:gd name="T38" fmla="*/ 9 w 47"/>
                  <a:gd name="T39" fmla="*/ 3 h 50"/>
                  <a:gd name="T40" fmla="*/ 14 w 47"/>
                  <a:gd name="T41" fmla="*/ 5 h 50"/>
                  <a:gd name="T42" fmla="*/ 16 w 47"/>
                  <a:gd name="T43" fmla="*/ 8 h 50"/>
                  <a:gd name="T44" fmla="*/ 17 w 47"/>
                  <a:gd name="T45" fmla="*/ 12 h 50"/>
                  <a:gd name="T46" fmla="*/ 20 w 47"/>
                  <a:gd name="T47" fmla="*/ 14 h 50"/>
                  <a:gd name="T48" fmla="*/ 22 w 47"/>
                  <a:gd name="T49" fmla="*/ 19 h 50"/>
                  <a:gd name="T50" fmla="*/ 25 w 47"/>
                  <a:gd name="T51" fmla="*/ 21 h 50"/>
                  <a:gd name="T52" fmla="*/ 29 w 47"/>
                  <a:gd name="T53" fmla="*/ 27 h 50"/>
                  <a:gd name="T54" fmla="*/ 33 w 47"/>
                  <a:gd name="T55" fmla="*/ 30 h 50"/>
                  <a:gd name="T56" fmla="*/ 37 w 47"/>
                  <a:gd name="T57" fmla="*/ 29 h 50"/>
                  <a:gd name="T58" fmla="*/ 41 w 47"/>
                  <a:gd name="T59" fmla="*/ 26 h 50"/>
                  <a:gd name="T60" fmla="*/ 44 w 47"/>
                  <a:gd name="T61" fmla="*/ 32 h 50"/>
                  <a:gd name="T62" fmla="*/ 45 w 47"/>
                  <a:gd name="T63"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0">
                    <a:moveTo>
                      <a:pt x="47" y="42"/>
                    </a:moveTo>
                    <a:lnTo>
                      <a:pt x="44" y="42"/>
                    </a:lnTo>
                    <a:lnTo>
                      <a:pt x="43" y="43"/>
                    </a:lnTo>
                    <a:lnTo>
                      <a:pt x="41" y="43"/>
                    </a:lnTo>
                    <a:lnTo>
                      <a:pt x="38" y="44"/>
                    </a:lnTo>
                    <a:lnTo>
                      <a:pt x="35" y="45"/>
                    </a:lnTo>
                    <a:lnTo>
                      <a:pt x="34" y="45"/>
                    </a:lnTo>
                    <a:lnTo>
                      <a:pt x="32" y="46"/>
                    </a:lnTo>
                    <a:lnTo>
                      <a:pt x="31" y="47"/>
                    </a:lnTo>
                    <a:lnTo>
                      <a:pt x="30" y="49"/>
                    </a:lnTo>
                    <a:lnTo>
                      <a:pt x="30" y="50"/>
                    </a:lnTo>
                    <a:lnTo>
                      <a:pt x="28" y="50"/>
                    </a:lnTo>
                    <a:lnTo>
                      <a:pt x="26" y="48"/>
                    </a:lnTo>
                    <a:lnTo>
                      <a:pt x="25" y="46"/>
                    </a:lnTo>
                    <a:lnTo>
                      <a:pt x="23" y="44"/>
                    </a:lnTo>
                    <a:lnTo>
                      <a:pt x="22" y="43"/>
                    </a:lnTo>
                    <a:lnTo>
                      <a:pt x="20" y="41"/>
                    </a:lnTo>
                    <a:lnTo>
                      <a:pt x="19" y="40"/>
                    </a:lnTo>
                    <a:lnTo>
                      <a:pt x="17" y="38"/>
                    </a:lnTo>
                    <a:lnTo>
                      <a:pt x="16" y="35"/>
                    </a:lnTo>
                    <a:lnTo>
                      <a:pt x="15" y="33"/>
                    </a:lnTo>
                    <a:lnTo>
                      <a:pt x="13" y="32"/>
                    </a:lnTo>
                    <a:lnTo>
                      <a:pt x="11" y="30"/>
                    </a:lnTo>
                    <a:lnTo>
                      <a:pt x="10" y="29"/>
                    </a:lnTo>
                    <a:lnTo>
                      <a:pt x="9" y="27"/>
                    </a:lnTo>
                    <a:lnTo>
                      <a:pt x="7" y="25"/>
                    </a:lnTo>
                    <a:lnTo>
                      <a:pt x="7" y="23"/>
                    </a:lnTo>
                    <a:lnTo>
                      <a:pt x="8" y="20"/>
                    </a:lnTo>
                    <a:lnTo>
                      <a:pt x="6" y="20"/>
                    </a:lnTo>
                    <a:lnTo>
                      <a:pt x="5" y="18"/>
                    </a:lnTo>
                    <a:lnTo>
                      <a:pt x="4" y="15"/>
                    </a:lnTo>
                    <a:lnTo>
                      <a:pt x="3" y="13"/>
                    </a:lnTo>
                    <a:lnTo>
                      <a:pt x="2" y="11"/>
                    </a:lnTo>
                    <a:lnTo>
                      <a:pt x="0" y="9"/>
                    </a:lnTo>
                    <a:lnTo>
                      <a:pt x="1" y="5"/>
                    </a:lnTo>
                    <a:lnTo>
                      <a:pt x="1" y="3"/>
                    </a:lnTo>
                    <a:lnTo>
                      <a:pt x="0" y="0"/>
                    </a:lnTo>
                    <a:lnTo>
                      <a:pt x="2" y="0"/>
                    </a:lnTo>
                    <a:lnTo>
                      <a:pt x="7" y="2"/>
                    </a:lnTo>
                    <a:lnTo>
                      <a:pt x="9" y="3"/>
                    </a:lnTo>
                    <a:lnTo>
                      <a:pt x="11" y="3"/>
                    </a:lnTo>
                    <a:lnTo>
                      <a:pt x="14" y="5"/>
                    </a:lnTo>
                    <a:lnTo>
                      <a:pt x="15" y="7"/>
                    </a:lnTo>
                    <a:lnTo>
                      <a:pt x="16" y="8"/>
                    </a:lnTo>
                    <a:lnTo>
                      <a:pt x="15" y="10"/>
                    </a:lnTo>
                    <a:lnTo>
                      <a:pt x="17" y="12"/>
                    </a:lnTo>
                    <a:lnTo>
                      <a:pt x="17" y="15"/>
                    </a:lnTo>
                    <a:lnTo>
                      <a:pt x="20" y="14"/>
                    </a:lnTo>
                    <a:lnTo>
                      <a:pt x="20" y="16"/>
                    </a:lnTo>
                    <a:lnTo>
                      <a:pt x="22" y="19"/>
                    </a:lnTo>
                    <a:lnTo>
                      <a:pt x="24" y="18"/>
                    </a:lnTo>
                    <a:lnTo>
                      <a:pt x="25" y="21"/>
                    </a:lnTo>
                    <a:lnTo>
                      <a:pt x="26" y="26"/>
                    </a:lnTo>
                    <a:lnTo>
                      <a:pt x="29" y="27"/>
                    </a:lnTo>
                    <a:lnTo>
                      <a:pt x="29" y="29"/>
                    </a:lnTo>
                    <a:lnTo>
                      <a:pt x="33" y="30"/>
                    </a:lnTo>
                    <a:lnTo>
                      <a:pt x="35" y="29"/>
                    </a:lnTo>
                    <a:lnTo>
                      <a:pt x="37" y="29"/>
                    </a:lnTo>
                    <a:lnTo>
                      <a:pt x="39" y="28"/>
                    </a:lnTo>
                    <a:lnTo>
                      <a:pt x="41" y="26"/>
                    </a:lnTo>
                    <a:lnTo>
                      <a:pt x="42" y="29"/>
                    </a:lnTo>
                    <a:lnTo>
                      <a:pt x="44" y="32"/>
                    </a:lnTo>
                    <a:lnTo>
                      <a:pt x="44" y="36"/>
                    </a:lnTo>
                    <a:lnTo>
                      <a:pt x="45" y="39"/>
                    </a:lnTo>
                    <a:lnTo>
                      <a:pt x="47" y="42"/>
                    </a:lnTo>
                    <a:close/>
                  </a:path>
                </a:pathLst>
              </a:custGeom>
              <a:solidFill>
                <a:srgbClr val="7EA3B2"/>
              </a:solidFill>
              <a:ln w="19050">
                <a:solidFill>
                  <a:srgbClr val="000000"/>
                </a:solidFill>
                <a:prstDash val="solid"/>
                <a:round/>
                <a:headEnd/>
                <a:tailEnd/>
              </a:ln>
            </p:spPr>
            <p:txBody>
              <a:bodyPr/>
              <a:lstStyle/>
              <a:p>
                <a:endParaRPr lang="en-GB"/>
              </a:p>
            </p:txBody>
          </p:sp>
          <p:sp>
            <p:nvSpPr>
              <p:cNvPr id="37" name="Freeform 1699">
                <a:extLst>
                  <a:ext uri="{FF2B5EF4-FFF2-40B4-BE49-F238E27FC236}">
                    <a16:creationId xmlns:a16="http://schemas.microsoft.com/office/drawing/2014/main" id="{FC83409D-F9E9-4D42-A988-8BDC1FBC9CB8}"/>
                  </a:ext>
                </a:extLst>
              </p:cNvPr>
              <p:cNvSpPr>
                <a:spLocks/>
              </p:cNvSpPr>
              <p:nvPr/>
            </p:nvSpPr>
            <p:spPr bwMode="auto">
              <a:xfrm>
                <a:off x="0" y="62"/>
                <a:ext cx="78" cy="169"/>
              </a:xfrm>
              <a:custGeom>
                <a:avLst/>
                <a:gdLst>
                  <a:gd name="T0" fmla="*/ 3 w 78"/>
                  <a:gd name="T1" fmla="*/ 146 h 169"/>
                  <a:gd name="T2" fmla="*/ 5 w 78"/>
                  <a:gd name="T3" fmla="*/ 138 h 169"/>
                  <a:gd name="T4" fmla="*/ 11 w 78"/>
                  <a:gd name="T5" fmla="*/ 130 h 169"/>
                  <a:gd name="T6" fmla="*/ 13 w 78"/>
                  <a:gd name="T7" fmla="*/ 120 h 169"/>
                  <a:gd name="T8" fmla="*/ 11 w 78"/>
                  <a:gd name="T9" fmla="*/ 113 h 169"/>
                  <a:gd name="T10" fmla="*/ 10 w 78"/>
                  <a:gd name="T11" fmla="*/ 105 h 169"/>
                  <a:gd name="T12" fmla="*/ 10 w 78"/>
                  <a:gd name="T13" fmla="*/ 96 h 169"/>
                  <a:gd name="T14" fmla="*/ 9 w 78"/>
                  <a:gd name="T15" fmla="*/ 86 h 169"/>
                  <a:gd name="T16" fmla="*/ 11 w 78"/>
                  <a:gd name="T17" fmla="*/ 78 h 169"/>
                  <a:gd name="T18" fmla="*/ 17 w 78"/>
                  <a:gd name="T19" fmla="*/ 71 h 169"/>
                  <a:gd name="T20" fmla="*/ 13 w 78"/>
                  <a:gd name="T21" fmla="*/ 63 h 169"/>
                  <a:gd name="T22" fmla="*/ 12 w 78"/>
                  <a:gd name="T23" fmla="*/ 55 h 169"/>
                  <a:gd name="T24" fmla="*/ 9 w 78"/>
                  <a:gd name="T25" fmla="*/ 47 h 169"/>
                  <a:gd name="T26" fmla="*/ 4 w 78"/>
                  <a:gd name="T27" fmla="*/ 39 h 169"/>
                  <a:gd name="T28" fmla="*/ 5 w 78"/>
                  <a:gd name="T29" fmla="*/ 29 h 169"/>
                  <a:gd name="T30" fmla="*/ 3 w 78"/>
                  <a:gd name="T31" fmla="*/ 20 h 169"/>
                  <a:gd name="T32" fmla="*/ 5 w 78"/>
                  <a:gd name="T33" fmla="*/ 12 h 169"/>
                  <a:gd name="T34" fmla="*/ 3 w 78"/>
                  <a:gd name="T35" fmla="*/ 4 h 169"/>
                  <a:gd name="T36" fmla="*/ 8 w 78"/>
                  <a:gd name="T37" fmla="*/ 2 h 169"/>
                  <a:gd name="T38" fmla="*/ 15 w 78"/>
                  <a:gd name="T39" fmla="*/ 9 h 169"/>
                  <a:gd name="T40" fmla="*/ 21 w 78"/>
                  <a:gd name="T41" fmla="*/ 15 h 169"/>
                  <a:gd name="T42" fmla="*/ 30 w 78"/>
                  <a:gd name="T43" fmla="*/ 17 h 169"/>
                  <a:gd name="T44" fmla="*/ 36 w 78"/>
                  <a:gd name="T45" fmla="*/ 12 h 169"/>
                  <a:gd name="T46" fmla="*/ 45 w 78"/>
                  <a:gd name="T47" fmla="*/ 13 h 169"/>
                  <a:gd name="T48" fmla="*/ 54 w 78"/>
                  <a:gd name="T49" fmla="*/ 15 h 169"/>
                  <a:gd name="T50" fmla="*/ 60 w 78"/>
                  <a:gd name="T51" fmla="*/ 22 h 169"/>
                  <a:gd name="T52" fmla="*/ 62 w 78"/>
                  <a:gd name="T53" fmla="*/ 31 h 169"/>
                  <a:gd name="T54" fmla="*/ 66 w 78"/>
                  <a:gd name="T55" fmla="*/ 38 h 169"/>
                  <a:gd name="T56" fmla="*/ 68 w 78"/>
                  <a:gd name="T57" fmla="*/ 47 h 169"/>
                  <a:gd name="T58" fmla="*/ 71 w 78"/>
                  <a:gd name="T59" fmla="*/ 56 h 169"/>
                  <a:gd name="T60" fmla="*/ 74 w 78"/>
                  <a:gd name="T61" fmla="*/ 65 h 169"/>
                  <a:gd name="T62" fmla="*/ 73 w 78"/>
                  <a:gd name="T63" fmla="*/ 74 h 169"/>
                  <a:gd name="T64" fmla="*/ 66 w 78"/>
                  <a:gd name="T65" fmla="*/ 79 h 169"/>
                  <a:gd name="T66" fmla="*/ 63 w 78"/>
                  <a:gd name="T67" fmla="*/ 84 h 169"/>
                  <a:gd name="T68" fmla="*/ 54 w 78"/>
                  <a:gd name="T69" fmla="*/ 86 h 169"/>
                  <a:gd name="T70" fmla="*/ 56 w 78"/>
                  <a:gd name="T71" fmla="*/ 92 h 169"/>
                  <a:gd name="T72" fmla="*/ 66 w 78"/>
                  <a:gd name="T73" fmla="*/ 94 h 169"/>
                  <a:gd name="T74" fmla="*/ 74 w 78"/>
                  <a:gd name="T75" fmla="*/ 96 h 169"/>
                  <a:gd name="T76" fmla="*/ 76 w 78"/>
                  <a:gd name="T77" fmla="*/ 103 h 169"/>
                  <a:gd name="T78" fmla="*/ 70 w 78"/>
                  <a:gd name="T79" fmla="*/ 110 h 169"/>
                  <a:gd name="T80" fmla="*/ 65 w 78"/>
                  <a:gd name="T81" fmla="*/ 119 h 169"/>
                  <a:gd name="T82" fmla="*/ 58 w 78"/>
                  <a:gd name="T83" fmla="*/ 126 h 169"/>
                  <a:gd name="T84" fmla="*/ 56 w 78"/>
                  <a:gd name="T85" fmla="*/ 136 h 169"/>
                  <a:gd name="T86" fmla="*/ 55 w 78"/>
                  <a:gd name="T87" fmla="*/ 146 h 169"/>
                  <a:gd name="T88" fmla="*/ 56 w 78"/>
                  <a:gd name="T89" fmla="*/ 154 h 169"/>
                  <a:gd name="T90" fmla="*/ 45 w 78"/>
                  <a:gd name="T91" fmla="*/ 161 h 169"/>
                  <a:gd name="T92" fmla="*/ 39 w 78"/>
                  <a:gd name="T93" fmla="*/ 167 h 169"/>
                  <a:gd name="T94" fmla="*/ 30 w 78"/>
                  <a:gd name="T95" fmla="*/ 166 h 169"/>
                  <a:gd name="T96" fmla="*/ 21 w 78"/>
                  <a:gd name="T97" fmla="*/ 165 h 169"/>
                  <a:gd name="T98" fmla="*/ 13 w 78"/>
                  <a:gd name="T99" fmla="*/ 162 h 169"/>
                  <a:gd name="T100" fmla="*/ 5 w 78"/>
                  <a:gd name="T101"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 h="169">
                    <a:moveTo>
                      <a:pt x="0" y="155"/>
                    </a:moveTo>
                    <a:lnTo>
                      <a:pt x="1" y="153"/>
                    </a:lnTo>
                    <a:lnTo>
                      <a:pt x="2" y="151"/>
                    </a:lnTo>
                    <a:lnTo>
                      <a:pt x="3" y="146"/>
                    </a:lnTo>
                    <a:lnTo>
                      <a:pt x="3" y="144"/>
                    </a:lnTo>
                    <a:lnTo>
                      <a:pt x="4" y="142"/>
                    </a:lnTo>
                    <a:lnTo>
                      <a:pt x="5" y="140"/>
                    </a:lnTo>
                    <a:lnTo>
                      <a:pt x="5" y="138"/>
                    </a:lnTo>
                    <a:lnTo>
                      <a:pt x="6" y="135"/>
                    </a:lnTo>
                    <a:lnTo>
                      <a:pt x="8" y="134"/>
                    </a:lnTo>
                    <a:lnTo>
                      <a:pt x="9" y="132"/>
                    </a:lnTo>
                    <a:lnTo>
                      <a:pt x="11" y="130"/>
                    </a:lnTo>
                    <a:lnTo>
                      <a:pt x="11" y="128"/>
                    </a:lnTo>
                    <a:lnTo>
                      <a:pt x="11" y="126"/>
                    </a:lnTo>
                    <a:lnTo>
                      <a:pt x="13" y="123"/>
                    </a:lnTo>
                    <a:lnTo>
                      <a:pt x="13" y="120"/>
                    </a:lnTo>
                    <a:lnTo>
                      <a:pt x="15" y="118"/>
                    </a:lnTo>
                    <a:lnTo>
                      <a:pt x="13" y="116"/>
                    </a:lnTo>
                    <a:lnTo>
                      <a:pt x="12" y="115"/>
                    </a:lnTo>
                    <a:lnTo>
                      <a:pt x="11" y="113"/>
                    </a:lnTo>
                    <a:lnTo>
                      <a:pt x="10" y="111"/>
                    </a:lnTo>
                    <a:lnTo>
                      <a:pt x="9" y="109"/>
                    </a:lnTo>
                    <a:lnTo>
                      <a:pt x="10" y="107"/>
                    </a:lnTo>
                    <a:lnTo>
                      <a:pt x="10" y="105"/>
                    </a:lnTo>
                    <a:lnTo>
                      <a:pt x="10" y="102"/>
                    </a:lnTo>
                    <a:lnTo>
                      <a:pt x="10" y="100"/>
                    </a:lnTo>
                    <a:lnTo>
                      <a:pt x="11" y="98"/>
                    </a:lnTo>
                    <a:lnTo>
                      <a:pt x="10" y="96"/>
                    </a:lnTo>
                    <a:lnTo>
                      <a:pt x="8" y="92"/>
                    </a:lnTo>
                    <a:lnTo>
                      <a:pt x="7" y="90"/>
                    </a:lnTo>
                    <a:lnTo>
                      <a:pt x="7" y="88"/>
                    </a:lnTo>
                    <a:lnTo>
                      <a:pt x="9" y="86"/>
                    </a:lnTo>
                    <a:lnTo>
                      <a:pt x="9" y="84"/>
                    </a:lnTo>
                    <a:lnTo>
                      <a:pt x="9" y="82"/>
                    </a:lnTo>
                    <a:lnTo>
                      <a:pt x="11" y="80"/>
                    </a:lnTo>
                    <a:lnTo>
                      <a:pt x="11" y="78"/>
                    </a:lnTo>
                    <a:lnTo>
                      <a:pt x="13" y="77"/>
                    </a:lnTo>
                    <a:lnTo>
                      <a:pt x="15" y="75"/>
                    </a:lnTo>
                    <a:lnTo>
                      <a:pt x="16" y="73"/>
                    </a:lnTo>
                    <a:lnTo>
                      <a:pt x="17" y="71"/>
                    </a:lnTo>
                    <a:lnTo>
                      <a:pt x="17" y="69"/>
                    </a:lnTo>
                    <a:lnTo>
                      <a:pt x="16" y="68"/>
                    </a:lnTo>
                    <a:lnTo>
                      <a:pt x="14" y="66"/>
                    </a:lnTo>
                    <a:lnTo>
                      <a:pt x="13" y="63"/>
                    </a:lnTo>
                    <a:lnTo>
                      <a:pt x="13" y="62"/>
                    </a:lnTo>
                    <a:lnTo>
                      <a:pt x="13" y="59"/>
                    </a:lnTo>
                    <a:lnTo>
                      <a:pt x="13" y="57"/>
                    </a:lnTo>
                    <a:lnTo>
                      <a:pt x="12" y="55"/>
                    </a:lnTo>
                    <a:lnTo>
                      <a:pt x="11" y="53"/>
                    </a:lnTo>
                    <a:lnTo>
                      <a:pt x="10" y="52"/>
                    </a:lnTo>
                    <a:lnTo>
                      <a:pt x="10" y="49"/>
                    </a:lnTo>
                    <a:lnTo>
                      <a:pt x="9" y="47"/>
                    </a:lnTo>
                    <a:lnTo>
                      <a:pt x="7" y="46"/>
                    </a:lnTo>
                    <a:lnTo>
                      <a:pt x="6" y="43"/>
                    </a:lnTo>
                    <a:lnTo>
                      <a:pt x="5" y="42"/>
                    </a:lnTo>
                    <a:lnTo>
                      <a:pt x="4" y="39"/>
                    </a:lnTo>
                    <a:lnTo>
                      <a:pt x="4" y="37"/>
                    </a:lnTo>
                    <a:lnTo>
                      <a:pt x="3" y="35"/>
                    </a:lnTo>
                    <a:lnTo>
                      <a:pt x="3" y="31"/>
                    </a:lnTo>
                    <a:lnTo>
                      <a:pt x="5" y="29"/>
                    </a:lnTo>
                    <a:lnTo>
                      <a:pt x="4" y="27"/>
                    </a:lnTo>
                    <a:lnTo>
                      <a:pt x="4" y="25"/>
                    </a:lnTo>
                    <a:lnTo>
                      <a:pt x="3" y="22"/>
                    </a:lnTo>
                    <a:lnTo>
                      <a:pt x="3" y="20"/>
                    </a:lnTo>
                    <a:lnTo>
                      <a:pt x="4" y="18"/>
                    </a:lnTo>
                    <a:lnTo>
                      <a:pt x="4" y="16"/>
                    </a:lnTo>
                    <a:lnTo>
                      <a:pt x="5" y="14"/>
                    </a:lnTo>
                    <a:lnTo>
                      <a:pt x="5" y="12"/>
                    </a:lnTo>
                    <a:lnTo>
                      <a:pt x="3" y="10"/>
                    </a:lnTo>
                    <a:lnTo>
                      <a:pt x="2" y="9"/>
                    </a:lnTo>
                    <a:lnTo>
                      <a:pt x="3" y="7"/>
                    </a:lnTo>
                    <a:lnTo>
                      <a:pt x="3" y="4"/>
                    </a:lnTo>
                    <a:lnTo>
                      <a:pt x="2" y="2"/>
                    </a:lnTo>
                    <a:lnTo>
                      <a:pt x="4" y="0"/>
                    </a:lnTo>
                    <a:lnTo>
                      <a:pt x="6" y="1"/>
                    </a:lnTo>
                    <a:lnTo>
                      <a:pt x="8" y="2"/>
                    </a:lnTo>
                    <a:lnTo>
                      <a:pt x="9" y="4"/>
                    </a:lnTo>
                    <a:lnTo>
                      <a:pt x="10" y="6"/>
                    </a:lnTo>
                    <a:lnTo>
                      <a:pt x="12" y="7"/>
                    </a:lnTo>
                    <a:lnTo>
                      <a:pt x="15" y="9"/>
                    </a:lnTo>
                    <a:lnTo>
                      <a:pt x="16" y="10"/>
                    </a:lnTo>
                    <a:lnTo>
                      <a:pt x="18" y="12"/>
                    </a:lnTo>
                    <a:lnTo>
                      <a:pt x="20" y="13"/>
                    </a:lnTo>
                    <a:lnTo>
                      <a:pt x="21" y="15"/>
                    </a:lnTo>
                    <a:lnTo>
                      <a:pt x="23" y="16"/>
                    </a:lnTo>
                    <a:lnTo>
                      <a:pt x="26" y="17"/>
                    </a:lnTo>
                    <a:lnTo>
                      <a:pt x="28" y="19"/>
                    </a:lnTo>
                    <a:lnTo>
                      <a:pt x="30" y="17"/>
                    </a:lnTo>
                    <a:lnTo>
                      <a:pt x="32" y="16"/>
                    </a:lnTo>
                    <a:lnTo>
                      <a:pt x="33" y="15"/>
                    </a:lnTo>
                    <a:lnTo>
                      <a:pt x="34" y="12"/>
                    </a:lnTo>
                    <a:lnTo>
                      <a:pt x="36" y="12"/>
                    </a:lnTo>
                    <a:lnTo>
                      <a:pt x="38" y="11"/>
                    </a:lnTo>
                    <a:lnTo>
                      <a:pt x="40" y="12"/>
                    </a:lnTo>
                    <a:lnTo>
                      <a:pt x="43" y="12"/>
                    </a:lnTo>
                    <a:lnTo>
                      <a:pt x="45" y="13"/>
                    </a:lnTo>
                    <a:lnTo>
                      <a:pt x="47" y="14"/>
                    </a:lnTo>
                    <a:lnTo>
                      <a:pt x="49" y="14"/>
                    </a:lnTo>
                    <a:lnTo>
                      <a:pt x="51" y="14"/>
                    </a:lnTo>
                    <a:lnTo>
                      <a:pt x="54" y="15"/>
                    </a:lnTo>
                    <a:lnTo>
                      <a:pt x="56" y="17"/>
                    </a:lnTo>
                    <a:lnTo>
                      <a:pt x="59" y="17"/>
                    </a:lnTo>
                    <a:lnTo>
                      <a:pt x="59" y="20"/>
                    </a:lnTo>
                    <a:lnTo>
                      <a:pt x="60" y="22"/>
                    </a:lnTo>
                    <a:lnTo>
                      <a:pt x="60" y="24"/>
                    </a:lnTo>
                    <a:lnTo>
                      <a:pt x="60" y="26"/>
                    </a:lnTo>
                    <a:lnTo>
                      <a:pt x="61" y="28"/>
                    </a:lnTo>
                    <a:lnTo>
                      <a:pt x="62" y="31"/>
                    </a:lnTo>
                    <a:lnTo>
                      <a:pt x="63" y="32"/>
                    </a:lnTo>
                    <a:lnTo>
                      <a:pt x="64" y="35"/>
                    </a:lnTo>
                    <a:lnTo>
                      <a:pt x="64" y="37"/>
                    </a:lnTo>
                    <a:lnTo>
                      <a:pt x="66" y="38"/>
                    </a:lnTo>
                    <a:lnTo>
                      <a:pt x="67" y="40"/>
                    </a:lnTo>
                    <a:lnTo>
                      <a:pt x="67" y="42"/>
                    </a:lnTo>
                    <a:lnTo>
                      <a:pt x="68" y="45"/>
                    </a:lnTo>
                    <a:lnTo>
                      <a:pt x="68" y="47"/>
                    </a:lnTo>
                    <a:lnTo>
                      <a:pt x="68" y="49"/>
                    </a:lnTo>
                    <a:lnTo>
                      <a:pt x="69" y="51"/>
                    </a:lnTo>
                    <a:lnTo>
                      <a:pt x="70" y="54"/>
                    </a:lnTo>
                    <a:lnTo>
                      <a:pt x="71" y="56"/>
                    </a:lnTo>
                    <a:lnTo>
                      <a:pt x="71" y="58"/>
                    </a:lnTo>
                    <a:lnTo>
                      <a:pt x="72" y="60"/>
                    </a:lnTo>
                    <a:lnTo>
                      <a:pt x="73" y="63"/>
                    </a:lnTo>
                    <a:lnTo>
                      <a:pt x="74" y="65"/>
                    </a:lnTo>
                    <a:lnTo>
                      <a:pt x="74" y="67"/>
                    </a:lnTo>
                    <a:lnTo>
                      <a:pt x="75" y="70"/>
                    </a:lnTo>
                    <a:lnTo>
                      <a:pt x="76" y="72"/>
                    </a:lnTo>
                    <a:lnTo>
                      <a:pt x="73" y="74"/>
                    </a:lnTo>
                    <a:lnTo>
                      <a:pt x="71" y="75"/>
                    </a:lnTo>
                    <a:lnTo>
                      <a:pt x="69" y="77"/>
                    </a:lnTo>
                    <a:lnTo>
                      <a:pt x="68" y="77"/>
                    </a:lnTo>
                    <a:lnTo>
                      <a:pt x="66" y="79"/>
                    </a:lnTo>
                    <a:lnTo>
                      <a:pt x="64" y="80"/>
                    </a:lnTo>
                    <a:lnTo>
                      <a:pt x="65" y="82"/>
                    </a:lnTo>
                    <a:lnTo>
                      <a:pt x="66" y="84"/>
                    </a:lnTo>
                    <a:lnTo>
                      <a:pt x="63" y="84"/>
                    </a:lnTo>
                    <a:lnTo>
                      <a:pt x="61" y="84"/>
                    </a:lnTo>
                    <a:lnTo>
                      <a:pt x="58" y="85"/>
                    </a:lnTo>
                    <a:lnTo>
                      <a:pt x="56" y="85"/>
                    </a:lnTo>
                    <a:lnTo>
                      <a:pt x="54" y="86"/>
                    </a:lnTo>
                    <a:lnTo>
                      <a:pt x="51" y="87"/>
                    </a:lnTo>
                    <a:lnTo>
                      <a:pt x="53" y="88"/>
                    </a:lnTo>
                    <a:lnTo>
                      <a:pt x="54" y="90"/>
                    </a:lnTo>
                    <a:lnTo>
                      <a:pt x="56" y="92"/>
                    </a:lnTo>
                    <a:lnTo>
                      <a:pt x="58" y="92"/>
                    </a:lnTo>
                    <a:lnTo>
                      <a:pt x="61" y="93"/>
                    </a:lnTo>
                    <a:lnTo>
                      <a:pt x="63" y="93"/>
                    </a:lnTo>
                    <a:lnTo>
                      <a:pt x="66" y="94"/>
                    </a:lnTo>
                    <a:lnTo>
                      <a:pt x="68" y="94"/>
                    </a:lnTo>
                    <a:lnTo>
                      <a:pt x="70" y="95"/>
                    </a:lnTo>
                    <a:lnTo>
                      <a:pt x="73" y="95"/>
                    </a:lnTo>
                    <a:lnTo>
                      <a:pt x="74" y="96"/>
                    </a:lnTo>
                    <a:lnTo>
                      <a:pt x="78" y="96"/>
                    </a:lnTo>
                    <a:lnTo>
                      <a:pt x="78" y="99"/>
                    </a:lnTo>
                    <a:lnTo>
                      <a:pt x="77" y="101"/>
                    </a:lnTo>
                    <a:lnTo>
                      <a:pt x="76" y="103"/>
                    </a:lnTo>
                    <a:lnTo>
                      <a:pt x="75" y="105"/>
                    </a:lnTo>
                    <a:lnTo>
                      <a:pt x="73" y="107"/>
                    </a:lnTo>
                    <a:lnTo>
                      <a:pt x="72" y="109"/>
                    </a:lnTo>
                    <a:lnTo>
                      <a:pt x="70" y="110"/>
                    </a:lnTo>
                    <a:lnTo>
                      <a:pt x="69" y="113"/>
                    </a:lnTo>
                    <a:lnTo>
                      <a:pt x="68" y="115"/>
                    </a:lnTo>
                    <a:lnTo>
                      <a:pt x="67" y="118"/>
                    </a:lnTo>
                    <a:lnTo>
                      <a:pt x="65" y="119"/>
                    </a:lnTo>
                    <a:lnTo>
                      <a:pt x="63" y="120"/>
                    </a:lnTo>
                    <a:lnTo>
                      <a:pt x="61" y="122"/>
                    </a:lnTo>
                    <a:lnTo>
                      <a:pt x="60" y="125"/>
                    </a:lnTo>
                    <a:lnTo>
                      <a:pt x="58" y="126"/>
                    </a:lnTo>
                    <a:lnTo>
                      <a:pt x="58" y="128"/>
                    </a:lnTo>
                    <a:lnTo>
                      <a:pt x="57" y="131"/>
                    </a:lnTo>
                    <a:lnTo>
                      <a:pt x="57" y="135"/>
                    </a:lnTo>
                    <a:lnTo>
                      <a:pt x="56" y="136"/>
                    </a:lnTo>
                    <a:lnTo>
                      <a:pt x="55" y="139"/>
                    </a:lnTo>
                    <a:lnTo>
                      <a:pt x="54" y="141"/>
                    </a:lnTo>
                    <a:lnTo>
                      <a:pt x="54" y="143"/>
                    </a:lnTo>
                    <a:lnTo>
                      <a:pt x="55" y="146"/>
                    </a:lnTo>
                    <a:lnTo>
                      <a:pt x="55" y="148"/>
                    </a:lnTo>
                    <a:lnTo>
                      <a:pt x="56" y="150"/>
                    </a:lnTo>
                    <a:lnTo>
                      <a:pt x="58" y="152"/>
                    </a:lnTo>
                    <a:lnTo>
                      <a:pt x="56" y="154"/>
                    </a:lnTo>
                    <a:lnTo>
                      <a:pt x="51" y="156"/>
                    </a:lnTo>
                    <a:lnTo>
                      <a:pt x="49" y="158"/>
                    </a:lnTo>
                    <a:lnTo>
                      <a:pt x="47" y="159"/>
                    </a:lnTo>
                    <a:lnTo>
                      <a:pt x="45" y="161"/>
                    </a:lnTo>
                    <a:lnTo>
                      <a:pt x="44" y="162"/>
                    </a:lnTo>
                    <a:lnTo>
                      <a:pt x="43" y="165"/>
                    </a:lnTo>
                    <a:lnTo>
                      <a:pt x="41" y="166"/>
                    </a:lnTo>
                    <a:lnTo>
                      <a:pt x="39" y="167"/>
                    </a:lnTo>
                    <a:lnTo>
                      <a:pt x="38" y="169"/>
                    </a:lnTo>
                    <a:lnTo>
                      <a:pt x="36" y="169"/>
                    </a:lnTo>
                    <a:lnTo>
                      <a:pt x="34" y="168"/>
                    </a:lnTo>
                    <a:lnTo>
                      <a:pt x="30" y="166"/>
                    </a:lnTo>
                    <a:lnTo>
                      <a:pt x="28" y="166"/>
                    </a:lnTo>
                    <a:lnTo>
                      <a:pt x="26" y="165"/>
                    </a:lnTo>
                    <a:lnTo>
                      <a:pt x="24" y="165"/>
                    </a:lnTo>
                    <a:lnTo>
                      <a:pt x="21" y="165"/>
                    </a:lnTo>
                    <a:lnTo>
                      <a:pt x="20" y="163"/>
                    </a:lnTo>
                    <a:lnTo>
                      <a:pt x="18" y="162"/>
                    </a:lnTo>
                    <a:lnTo>
                      <a:pt x="15" y="162"/>
                    </a:lnTo>
                    <a:lnTo>
                      <a:pt x="13" y="162"/>
                    </a:lnTo>
                    <a:lnTo>
                      <a:pt x="10" y="161"/>
                    </a:lnTo>
                    <a:lnTo>
                      <a:pt x="8" y="160"/>
                    </a:lnTo>
                    <a:lnTo>
                      <a:pt x="7" y="158"/>
                    </a:lnTo>
                    <a:lnTo>
                      <a:pt x="5" y="156"/>
                    </a:lnTo>
                    <a:lnTo>
                      <a:pt x="3" y="156"/>
                    </a:lnTo>
                    <a:lnTo>
                      <a:pt x="1" y="157"/>
                    </a:lnTo>
                    <a:lnTo>
                      <a:pt x="0" y="155"/>
                    </a:lnTo>
                    <a:close/>
                  </a:path>
                </a:pathLst>
              </a:custGeom>
              <a:solidFill>
                <a:srgbClr val="7EA3B2"/>
              </a:solidFill>
              <a:ln w="19050">
                <a:solidFill>
                  <a:srgbClr val="000000"/>
                </a:solidFill>
                <a:prstDash val="solid"/>
                <a:round/>
                <a:headEnd/>
                <a:tailEnd/>
              </a:ln>
            </p:spPr>
            <p:txBody>
              <a:bodyPr/>
              <a:lstStyle/>
              <a:p>
                <a:endParaRPr lang="en-GB"/>
              </a:p>
            </p:txBody>
          </p:sp>
          <p:sp>
            <p:nvSpPr>
              <p:cNvPr id="38" name="Freeform 1700">
                <a:extLst>
                  <a:ext uri="{FF2B5EF4-FFF2-40B4-BE49-F238E27FC236}">
                    <a16:creationId xmlns:a16="http://schemas.microsoft.com/office/drawing/2014/main" id="{10349BEC-486A-4F9C-A164-4FC0B690BAD6}"/>
                  </a:ext>
                </a:extLst>
              </p:cNvPr>
              <p:cNvSpPr>
                <a:spLocks/>
              </p:cNvSpPr>
              <p:nvPr/>
            </p:nvSpPr>
            <p:spPr bwMode="auto">
              <a:xfrm>
                <a:off x="173" y="114"/>
                <a:ext cx="65" cy="56"/>
              </a:xfrm>
              <a:custGeom>
                <a:avLst/>
                <a:gdLst>
                  <a:gd name="T0" fmla="*/ 27 w 65"/>
                  <a:gd name="T1" fmla="*/ 0 h 56"/>
                  <a:gd name="T2" fmla="*/ 32 w 65"/>
                  <a:gd name="T3" fmla="*/ 0 h 56"/>
                  <a:gd name="T4" fmla="*/ 39 w 65"/>
                  <a:gd name="T5" fmla="*/ 2 h 56"/>
                  <a:gd name="T6" fmla="*/ 42 w 65"/>
                  <a:gd name="T7" fmla="*/ 6 h 56"/>
                  <a:gd name="T8" fmla="*/ 43 w 65"/>
                  <a:gd name="T9" fmla="*/ 10 h 56"/>
                  <a:gd name="T10" fmla="*/ 45 w 65"/>
                  <a:gd name="T11" fmla="*/ 16 h 56"/>
                  <a:gd name="T12" fmla="*/ 48 w 65"/>
                  <a:gd name="T13" fmla="*/ 19 h 56"/>
                  <a:gd name="T14" fmla="*/ 51 w 65"/>
                  <a:gd name="T15" fmla="*/ 23 h 56"/>
                  <a:gd name="T16" fmla="*/ 52 w 65"/>
                  <a:gd name="T17" fmla="*/ 27 h 56"/>
                  <a:gd name="T18" fmla="*/ 54 w 65"/>
                  <a:gd name="T19" fmla="*/ 32 h 56"/>
                  <a:gd name="T20" fmla="*/ 54 w 65"/>
                  <a:gd name="T21" fmla="*/ 36 h 56"/>
                  <a:gd name="T22" fmla="*/ 57 w 65"/>
                  <a:gd name="T23" fmla="*/ 39 h 56"/>
                  <a:gd name="T24" fmla="*/ 59 w 65"/>
                  <a:gd name="T25" fmla="*/ 44 h 56"/>
                  <a:gd name="T26" fmla="*/ 63 w 65"/>
                  <a:gd name="T27" fmla="*/ 46 h 56"/>
                  <a:gd name="T28" fmla="*/ 65 w 65"/>
                  <a:gd name="T29" fmla="*/ 51 h 56"/>
                  <a:gd name="T30" fmla="*/ 60 w 65"/>
                  <a:gd name="T31" fmla="*/ 51 h 56"/>
                  <a:gd name="T32" fmla="*/ 58 w 65"/>
                  <a:gd name="T33" fmla="*/ 54 h 56"/>
                  <a:gd name="T34" fmla="*/ 53 w 65"/>
                  <a:gd name="T35" fmla="*/ 55 h 56"/>
                  <a:gd name="T36" fmla="*/ 50 w 65"/>
                  <a:gd name="T37" fmla="*/ 53 h 56"/>
                  <a:gd name="T38" fmla="*/ 46 w 65"/>
                  <a:gd name="T39" fmla="*/ 51 h 56"/>
                  <a:gd name="T40" fmla="*/ 43 w 65"/>
                  <a:gd name="T41" fmla="*/ 47 h 56"/>
                  <a:gd name="T42" fmla="*/ 40 w 65"/>
                  <a:gd name="T43" fmla="*/ 45 h 56"/>
                  <a:gd name="T44" fmla="*/ 37 w 65"/>
                  <a:gd name="T45" fmla="*/ 36 h 56"/>
                  <a:gd name="T46" fmla="*/ 34 w 65"/>
                  <a:gd name="T47" fmla="*/ 34 h 56"/>
                  <a:gd name="T48" fmla="*/ 28 w 65"/>
                  <a:gd name="T49" fmla="*/ 34 h 56"/>
                  <a:gd name="T50" fmla="*/ 24 w 65"/>
                  <a:gd name="T51" fmla="*/ 33 h 56"/>
                  <a:gd name="T52" fmla="*/ 20 w 65"/>
                  <a:gd name="T53" fmla="*/ 31 h 56"/>
                  <a:gd name="T54" fmla="*/ 16 w 65"/>
                  <a:gd name="T55" fmla="*/ 36 h 56"/>
                  <a:gd name="T56" fmla="*/ 12 w 65"/>
                  <a:gd name="T57" fmla="*/ 33 h 56"/>
                  <a:gd name="T58" fmla="*/ 9 w 65"/>
                  <a:gd name="T59" fmla="*/ 29 h 56"/>
                  <a:gd name="T60" fmla="*/ 5 w 65"/>
                  <a:gd name="T61" fmla="*/ 23 h 56"/>
                  <a:gd name="T62" fmla="*/ 2 w 65"/>
                  <a:gd name="T63" fmla="*/ 20 h 56"/>
                  <a:gd name="T64" fmla="*/ 2 w 65"/>
                  <a:gd name="T65" fmla="*/ 16 h 56"/>
                  <a:gd name="T66" fmla="*/ 6 w 65"/>
                  <a:gd name="T67" fmla="*/ 16 h 56"/>
                  <a:gd name="T68" fmla="*/ 9 w 65"/>
                  <a:gd name="T69" fmla="*/ 13 h 56"/>
                  <a:gd name="T70" fmla="*/ 13 w 65"/>
                  <a:gd name="T71" fmla="*/ 11 h 56"/>
                  <a:gd name="T72" fmla="*/ 14 w 65"/>
                  <a:gd name="T73" fmla="*/ 7 h 56"/>
                  <a:gd name="T74" fmla="*/ 18 w 65"/>
                  <a:gd name="T75" fmla="*/ 4 h 56"/>
                  <a:gd name="T76" fmla="*/ 22 w 65"/>
                  <a:gd name="T77"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56">
                    <a:moveTo>
                      <a:pt x="24" y="0"/>
                    </a:moveTo>
                    <a:lnTo>
                      <a:pt x="27" y="0"/>
                    </a:lnTo>
                    <a:lnTo>
                      <a:pt x="29" y="0"/>
                    </a:lnTo>
                    <a:lnTo>
                      <a:pt x="32" y="0"/>
                    </a:lnTo>
                    <a:lnTo>
                      <a:pt x="37" y="1"/>
                    </a:lnTo>
                    <a:lnTo>
                      <a:pt x="39" y="2"/>
                    </a:lnTo>
                    <a:lnTo>
                      <a:pt x="42" y="3"/>
                    </a:lnTo>
                    <a:lnTo>
                      <a:pt x="42" y="6"/>
                    </a:lnTo>
                    <a:lnTo>
                      <a:pt x="43" y="8"/>
                    </a:lnTo>
                    <a:lnTo>
                      <a:pt x="43" y="10"/>
                    </a:lnTo>
                    <a:lnTo>
                      <a:pt x="44" y="13"/>
                    </a:lnTo>
                    <a:lnTo>
                      <a:pt x="45" y="16"/>
                    </a:lnTo>
                    <a:lnTo>
                      <a:pt x="47" y="17"/>
                    </a:lnTo>
                    <a:lnTo>
                      <a:pt x="48" y="19"/>
                    </a:lnTo>
                    <a:lnTo>
                      <a:pt x="49" y="21"/>
                    </a:lnTo>
                    <a:lnTo>
                      <a:pt x="51" y="23"/>
                    </a:lnTo>
                    <a:lnTo>
                      <a:pt x="52" y="25"/>
                    </a:lnTo>
                    <a:lnTo>
                      <a:pt x="52" y="27"/>
                    </a:lnTo>
                    <a:lnTo>
                      <a:pt x="53" y="30"/>
                    </a:lnTo>
                    <a:lnTo>
                      <a:pt x="54" y="32"/>
                    </a:lnTo>
                    <a:lnTo>
                      <a:pt x="54" y="34"/>
                    </a:lnTo>
                    <a:lnTo>
                      <a:pt x="54" y="36"/>
                    </a:lnTo>
                    <a:lnTo>
                      <a:pt x="54" y="39"/>
                    </a:lnTo>
                    <a:lnTo>
                      <a:pt x="57" y="39"/>
                    </a:lnTo>
                    <a:lnTo>
                      <a:pt x="59" y="41"/>
                    </a:lnTo>
                    <a:lnTo>
                      <a:pt x="59" y="44"/>
                    </a:lnTo>
                    <a:lnTo>
                      <a:pt x="61" y="46"/>
                    </a:lnTo>
                    <a:lnTo>
                      <a:pt x="63" y="46"/>
                    </a:lnTo>
                    <a:lnTo>
                      <a:pt x="64" y="48"/>
                    </a:lnTo>
                    <a:lnTo>
                      <a:pt x="65" y="51"/>
                    </a:lnTo>
                    <a:lnTo>
                      <a:pt x="62" y="51"/>
                    </a:lnTo>
                    <a:lnTo>
                      <a:pt x="60" y="51"/>
                    </a:lnTo>
                    <a:lnTo>
                      <a:pt x="61" y="54"/>
                    </a:lnTo>
                    <a:lnTo>
                      <a:pt x="58" y="54"/>
                    </a:lnTo>
                    <a:lnTo>
                      <a:pt x="56" y="54"/>
                    </a:lnTo>
                    <a:lnTo>
                      <a:pt x="53" y="55"/>
                    </a:lnTo>
                    <a:lnTo>
                      <a:pt x="51" y="56"/>
                    </a:lnTo>
                    <a:lnTo>
                      <a:pt x="50" y="53"/>
                    </a:lnTo>
                    <a:lnTo>
                      <a:pt x="48" y="52"/>
                    </a:lnTo>
                    <a:lnTo>
                      <a:pt x="46" y="51"/>
                    </a:lnTo>
                    <a:lnTo>
                      <a:pt x="45" y="49"/>
                    </a:lnTo>
                    <a:lnTo>
                      <a:pt x="43" y="47"/>
                    </a:lnTo>
                    <a:lnTo>
                      <a:pt x="42" y="45"/>
                    </a:lnTo>
                    <a:lnTo>
                      <a:pt x="40" y="45"/>
                    </a:lnTo>
                    <a:lnTo>
                      <a:pt x="38" y="39"/>
                    </a:lnTo>
                    <a:lnTo>
                      <a:pt x="37" y="36"/>
                    </a:lnTo>
                    <a:lnTo>
                      <a:pt x="36" y="33"/>
                    </a:lnTo>
                    <a:lnTo>
                      <a:pt x="34" y="34"/>
                    </a:lnTo>
                    <a:lnTo>
                      <a:pt x="31" y="34"/>
                    </a:lnTo>
                    <a:lnTo>
                      <a:pt x="28" y="34"/>
                    </a:lnTo>
                    <a:lnTo>
                      <a:pt x="27" y="33"/>
                    </a:lnTo>
                    <a:lnTo>
                      <a:pt x="24" y="33"/>
                    </a:lnTo>
                    <a:lnTo>
                      <a:pt x="22" y="31"/>
                    </a:lnTo>
                    <a:lnTo>
                      <a:pt x="20" y="31"/>
                    </a:lnTo>
                    <a:lnTo>
                      <a:pt x="18" y="33"/>
                    </a:lnTo>
                    <a:lnTo>
                      <a:pt x="16" y="36"/>
                    </a:lnTo>
                    <a:lnTo>
                      <a:pt x="14" y="35"/>
                    </a:lnTo>
                    <a:lnTo>
                      <a:pt x="12" y="33"/>
                    </a:lnTo>
                    <a:lnTo>
                      <a:pt x="11" y="31"/>
                    </a:lnTo>
                    <a:lnTo>
                      <a:pt x="9" y="29"/>
                    </a:lnTo>
                    <a:lnTo>
                      <a:pt x="7" y="27"/>
                    </a:lnTo>
                    <a:lnTo>
                      <a:pt x="5" y="23"/>
                    </a:lnTo>
                    <a:lnTo>
                      <a:pt x="3" y="21"/>
                    </a:lnTo>
                    <a:lnTo>
                      <a:pt x="2" y="20"/>
                    </a:lnTo>
                    <a:lnTo>
                      <a:pt x="0" y="17"/>
                    </a:lnTo>
                    <a:lnTo>
                      <a:pt x="2" y="16"/>
                    </a:lnTo>
                    <a:lnTo>
                      <a:pt x="4" y="16"/>
                    </a:lnTo>
                    <a:lnTo>
                      <a:pt x="6" y="16"/>
                    </a:lnTo>
                    <a:lnTo>
                      <a:pt x="8" y="15"/>
                    </a:lnTo>
                    <a:lnTo>
                      <a:pt x="9" y="13"/>
                    </a:lnTo>
                    <a:lnTo>
                      <a:pt x="11" y="12"/>
                    </a:lnTo>
                    <a:lnTo>
                      <a:pt x="13" y="11"/>
                    </a:lnTo>
                    <a:lnTo>
                      <a:pt x="14" y="9"/>
                    </a:lnTo>
                    <a:lnTo>
                      <a:pt x="14" y="7"/>
                    </a:lnTo>
                    <a:lnTo>
                      <a:pt x="16" y="6"/>
                    </a:lnTo>
                    <a:lnTo>
                      <a:pt x="18" y="4"/>
                    </a:lnTo>
                    <a:lnTo>
                      <a:pt x="20" y="3"/>
                    </a:lnTo>
                    <a:lnTo>
                      <a:pt x="22" y="3"/>
                    </a:lnTo>
                    <a:lnTo>
                      <a:pt x="24" y="0"/>
                    </a:lnTo>
                    <a:close/>
                  </a:path>
                </a:pathLst>
              </a:custGeom>
              <a:solidFill>
                <a:srgbClr val="7EA3B2"/>
              </a:solidFill>
              <a:ln w="19050">
                <a:solidFill>
                  <a:srgbClr val="000000"/>
                </a:solidFill>
                <a:prstDash val="solid"/>
                <a:round/>
                <a:headEnd/>
                <a:tailEnd/>
              </a:ln>
            </p:spPr>
            <p:txBody>
              <a:bodyPr/>
              <a:lstStyle/>
              <a:p>
                <a:endParaRPr lang="en-GB"/>
              </a:p>
            </p:txBody>
          </p:sp>
          <p:sp>
            <p:nvSpPr>
              <p:cNvPr id="39" name="Freeform 1701">
                <a:extLst>
                  <a:ext uri="{FF2B5EF4-FFF2-40B4-BE49-F238E27FC236}">
                    <a16:creationId xmlns:a16="http://schemas.microsoft.com/office/drawing/2014/main" id="{130540CE-23B3-42E2-9B1D-AC7902C8BB01}"/>
                  </a:ext>
                </a:extLst>
              </p:cNvPr>
              <p:cNvSpPr>
                <a:spLocks/>
              </p:cNvSpPr>
              <p:nvPr/>
            </p:nvSpPr>
            <p:spPr bwMode="auto">
              <a:xfrm>
                <a:off x="151" y="153"/>
                <a:ext cx="44" cy="64"/>
              </a:xfrm>
              <a:custGeom>
                <a:avLst/>
                <a:gdLst>
                  <a:gd name="T0" fmla="*/ 7 w 44"/>
                  <a:gd name="T1" fmla="*/ 1 h 64"/>
                  <a:gd name="T2" fmla="*/ 11 w 44"/>
                  <a:gd name="T3" fmla="*/ 1 h 64"/>
                  <a:gd name="T4" fmla="*/ 15 w 44"/>
                  <a:gd name="T5" fmla="*/ 5 h 64"/>
                  <a:gd name="T6" fmla="*/ 14 w 44"/>
                  <a:gd name="T7" fmla="*/ 11 h 64"/>
                  <a:gd name="T8" fmla="*/ 17 w 44"/>
                  <a:gd name="T9" fmla="*/ 15 h 64"/>
                  <a:gd name="T10" fmla="*/ 19 w 44"/>
                  <a:gd name="T11" fmla="*/ 20 h 64"/>
                  <a:gd name="T12" fmla="*/ 22 w 44"/>
                  <a:gd name="T13" fmla="*/ 22 h 64"/>
                  <a:gd name="T14" fmla="*/ 21 w 44"/>
                  <a:gd name="T15" fmla="*/ 27 h 64"/>
                  <a:gd name="T16" fmla="*/ 24 w 44"/>
                  <a:gd name="T17" fmla="*/ 31 h 64"/>
                  <a:gd name="T18" fmla="*/ 27 w 44"/>
                  <a:gd name="T19" fmla="*/ 34 h 64"/>
                  <a:gd name="T20" fmla="*/ 30 w 44"/>
                  <a:gd name="T21" fmla="*/ 37 h 64"/>
                  <a:gd name="T22" fmla="*/ 33 w 44"/>
                  <a:gd name="T23" fmla="*/ 42 h 64"/>
                  <a:gd name="T24" fmla="*/ 36 w 44"/>
                  <a:gd name="T25" fmla="*/ 45 h 64"/>
                  <a:gd name="T26" fmla="*/ 39 w 44"/>
                  <a:gd name="T27" fmla="*/ 48 h 64"/>
                  <a:gd name="T28" fmla="*/ 42 w 44"/>
                  <a:gd name="T29" fmla="*/ 52 h 64"/>
                  <a:gd name="T30" fmla="*/ 44 w 44"/>
                  <a:gd name="T31" fmla="*/ 52 h 64"/>
                  <a:gd name="T32" fmla="*/ 44 w 44"/>
                  <a:gd name="T33" fmla="*/ 54 h 64"/>
                  <a:gd name="T34" fmla="*/ 43 w 44"/>
                  <a:gd name="T35" fmla="*/ 57 h 64"/>
                  <a:gd name="T36" fmla="*/ 42 w 44"/>
                  <a:gd name="T37" fmla="*/ 61 h 64"/>
                  <a:gd name="T38" fmla="*/ 39 w 44"/>
                  <a:gd name="T39" fmla="*/ 62 h 64"/>
                  <a:gd name="T40" fmla="*/ 37 w 44"/>
                  <a:gd name="T41" fmla="*/ 64 h 64"/>
                  <a:gd name="T42" fmla="*/ 34 w 44"/>
                  <a:gd name="T43" fmla="*/ 64 h 64"/>
                  <a:gd name="T44" fmla="*/ 32 w 44"/>
                  <a:gd name="T45" fmla="*/ 64 h 64"/>
                  <a:gd name="T46" fmla="*/ 29 w 44"/>
                  <a:gd name="T47" fmla="*/ 63 h 64"/>
                  <a:gd name="T48" fmla="*/ 25 w 44"/>
                  <a:gd name="T49" fmla="*/ 61 h 64"/>
                  <a:gd name="T50" fmla="*/ 23 w 44"/>
                  <a:gd name="T51" fmla="*/ 60 h 64"/>
                  <a:gd name="T52" fmla="*/ 20 w 44"/>
                  <a:gd name="T53" fmla="*/ 57 h 64"/>
                  <a:gd name="T54" fmla="*/ 19 w 44"/>
                  <a:gd name="T55" fmla="*/ 55 h 64"/>
                  <a:gd name="T56" fmla="*/ 18 w 44"/>
                  <a:gd name="T57" fmla="*/ 52 h 64"/>
                  <a:gd name="T58" fmla="*/ 18 w 44"/>
                  <a:gd name="T59" fmla="*/ 47 h 64"/>
                  <a:gd name="T60" fmla="*/ 17 w 44"/>
                  <a:gd name="T61" fmla="*/ 45 h 64"/>
                  <a:gd name="T62" fmla="*/ 15 w 44"/>
                  <a:gd name="T63" fmla="*/ 41 h 64"/>
                  <a:gd name="T64" fmla="*/ 12 w 44"/>
                  <a:gd name="T65" fmla="*/ 40 h 64"/>
                  <a:gd name="T66" fmla="*/ 10 w 44"/>
                  <a:gd name="T67" fmla="*/ 40 h 64"/>
                  <a:gd name="T68" fmla="*/ 8 w 44"/>
                  <a:gd name="T69" fmla="*/ 40 h 64"/>
                  <a:gd name="T70" fmla="*/ 5 w 44"/>
                  <a:gd name="T71" fmla="*/ 42 h 64"/>
                  <a:gd name="T72" fmla="*/ 5 w 44"/>
                  <a:gd name="T73" fmla="*/ 38 h 64"/>
                  <a:gd name="T74" fmla="*/ 5 w 44"/>
                  <a:gd name="T75" fmla="*/ 34 h 64"/>
                  <a:gd name="T76" fmla="*/ 1 w 44"/>
                  <a:gd name="T77" fmla="*/ 32 h 64"/>
                  <a:gd name="T78" fmla="*/ 0 w 44"/>
                  <a:gd name="T79" fmla="*/ 27 h 64"/>
                  <a:gd name="T80" fmla="*/ 4 w 44"/>
                  <a:gd name="T81" fmla="*/ 26 h 64"/>
                  <a:gd name="T82" fmla="*/ 4 w 44"/>
                  <a:gd name="T83" fmla="*/ 21 h 64"/>
                  <a:gd name="T84" fmla="*/ 1 w 44"/>
                  <a:gd name="T85" fmla="*/ 15 h 64"/>
                  <a:gd name="T86" fmla="*/ 0 w 44"/>
                  <a:gd name="T87" fmla="*/ 10 h 64"/>
                  <a:gd name="T88" fmla="*/ 1 w 44"/>
                  <a:gd name="T89" fmla="*/ 4 h 64"/>
                  <a:gd name="T90" fmla="*/ 3 w 44"/>
                  <a:gd name="T9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 h="64">
                    <a:moveTo>
                      <a:pt x="3" y="0"/>
                    </a:moveTo>
                    <a:lnTo>
                      <a:pt x="7" y="1"/>
                    </a:lnTo>
                    <a:lnTo>
                      <a:pt x="9" y="1"/>
                    </a:lnTo>
                    <a:lnTo>
                      <a:pt x="11" y="1"/>
                    </a:lnTo>
                    <a:lnTo>
                      <a:pt x="14" y="2"/>
                    </a:lnTo>
                    <a:lnTo>
                      <a:pt x="15" y="5"/>
                    </a:lnTo>
                    <a:lnTo>
                      <a:pt x="15" y="7"/>
                    </a:lnTo>
                    <a:lnTo>
                      <a:pt x="14" y="11"/>
                    </a:lnTo>
                    <a:lnTo>
                      <a:pt x="16" y="13"/>
                    </a:lnTo>
                    <a:lnTo>
                      <a:pt x="17" y="15"/>
                    </a:lnTo>
                    <a:lnTo>
                      <a:pt x="18" y="17"/>
                    </a:lnTo>
                    <a:lnTo>
                      <a:pt x="19" y="20"/>
                    </a:lnTo>
                    <a:lnTo>
                      <a:pt x="20" y="22"/>
                    </a:lnTo>
                    <a:lnTo>
                      <a:pt x="22" y="22"/>
                    </a:lnTo>
                    <a:lnTo>
                      <a:pt x="21" y="25"/>
                    </a:lnTo>
                    <a:lnTo>
                      <a:pt x="21" y="27"/>
                    </a:lnTo>
                    <a:lnTo>
                      <a:pt x="23" y="29"/>
                    </a:lnTo>
                    <a:lnTo>
                      <a:pt x="24" y="31"/>
                    </a:lnTo>
                    <a:lnTo>
                      <a:pt x="25" y="32"/>
                    </a:lnTo>
                    <a:lnTo>
                      <a:pt x="27" y="34"/>
                    </a:lnTo>
                    <a:lnTo>
                      <a:pt x="29" y="35"/>
                    </a:lnTo>
                    <a:lnTo>
                      <a:pt x="30" y="37"/>
                    </a:lnTo>
                    <a:lnTo>
                      <a:pt x="31" y="40"/>
                    </a:lnTo>
                    <a:lnTo>
                      <a:pt x="33" y="42"/>
                    </a:lnTo>
                    <a:lnTo>
                      <a:pt x="34" y="43"/>
                    </a:lnTo>
                    <a:lnTo>
                      <a:pt x="36" y="45"/>
                    </a:lnTo>
                    <a:lnTo>
                      <a:pt x="37" y="46"/>
                    </a:lnTo>
                    <a:lnTo>
                      <a:pt x="39" y="48"/>
                    </a:lnTo>
                    <a:lnTo>
                      <a:pt x="40" y="50"/>
                    </a:lnTo>
                    <a:lnTo>
                      <a:pt x="42" y="52"/>
                    </a:lnTo>
                    <a:lnTo>
                      <a:pt x="44" y="52"/>
                    </a:lnTo>
                    <a:lnTo>
                      <a:pt x="44" y="52"/>
                    </a:lnTo>
                    <a:lnTo>
                      <a:pt x="44" y="53"/>
                    </a:lnTo>
                    <a:lnTo>
                      <a:pt x="44" y="54"/>
                    </a:lnTo>
                    <a:lnTo>
                      <a:pt x="43" y="55"/>
                    </a:lnTo>
                    <a:lnTo>
                      <a:pt x="43" y="57"/>
                    </a:lnTo>
                    <a:lnTo>
                      <a:pt x="42" y="59"/>
                    </a:lnTo>
                    <a:lnTo>
                      <a:pt x="42" y="61"/>
                    </a:lnTo>
                    <a:lnTo>
                      <a:pt x="41" y="62"/>
                    </a:lnTo>
                    <a:lnTo>
                      <a:pt x="39" y="62"/>
                    </a:lnTo>
                    <a:lnTo>
                      <a:pt x="38" y="63"/>
                    </a:lnTo>
                    <a:lnTo>
                      <a:pt x="37" y="64"/>
                    </a:lnTo>
                    <a:lnTo>
                      <a:pt x="35" y="64"/>
                    </a:lnTo>
                    <a:lnTo>
                      <a:pt x="34" y="64"/>
                    </a:lnTo>
                    <a:lnTo>
                      <a:pt x="33" y="64"/>
                    </a:lnTo>
                    <a:lnTo>
                      <a:pt x="32" y="64"/>
                    </a:lnTo>
                    <a:lnTo>
                      <a:pt x="31" y="63"/>
                    </a:lnTo>
                    <a:lnTo>
                      <a:pt x="29" y="63"/>
                    </a:lnTo>
                    <a:lnTo>
                      <a:pt x="26" y="62"/>
                    </a:lnTo>
                    <a:lnTo>
                      <a:pt x="25" y="61"/>
                    </a:lnTo>
                    <a:lnTo>
                      <a:pt x="24" y="60"/>
                    </a:lnTo>
                    <a:lnTo>
                      <a:pt x="23" y="60"/>
                    </a:lnTo>
                    <a:lnTo>
                      <a:pt x="21" y="58"/>
                    </a:lnTo>
                    <a:lnTo>
                      <a:pt x="20" y="57"/>
                    </a:lnTo>
                    <a:lnTo>
                      <a:pt x="19" y="55"/>
                    </a:lnTo>
                    <a:lnTo>
                      <a:pt x="19" y="55"/>
                    </a:lnTo>
                    <a:lnTo>
                      <a:pt x="18" y="53"/>
                    </a:lnTo>
                    <a:lnTo>
                      <a:pt x="18" y="52"/>
                    </a:lnTo>
                    <a:lnTo>
                      <a:pt x="18" y="50"/>
                    </a:lnTo>
                    <a:lnTo>
                      <a:pt x="18" y="47"/>
                    </a:lnTo>
                    <a:lnTo>
                      <a:pt x="17" y="46"/>
                    </a:lnTo>
                    <a:lnTo>
                      <a:pt x="17" y="45"/>
                    </a:lnTo>
                    <a:lnTo>
                      <a:pt x="16" y="44"/>
                    </a:lnTo>
                    <a:lnTo>
                      <a:pt x="15" y="41"/>
                    </a:lnTo>
                    <a:lnTo>
                      <a:pt x="13" y="40"/>
                    </a:lnTo>
                    <a:lnTo>
                      <a:pt x="12" y="40"/>
                    </a:lnTo>
                    <a:lnTo>
                      <a:pt x="11" y="40"/>
                    </a:lnTo>
                    <a:lnTo>
                      <a:pt x="10" y="40"/>
                    </a:lnTo>
                    <a:lnTo>
                      <a:pt x="9" y="40"/>
                    </a:lnTo>
                    <a:lnTo>
                      <a:pt x="8" y="40"/>
                    </a:lnTo>
                    <a:lnTo>
                      <a:pt x="7" y="41"/>
                    </a:lnTo>
                    <a:lnTo>
                      <a:pt x="5" y="42"/>
                    </a:lnTo>
                    <a:lnTo>
                      <a:pt x="5" y="41"/>
                    </a:lnTo>
                    <a:lnTo>
                      <a:pt x="5" y="38"/>
                    </a:lnTo>
                    <a:lnTo>
                      <a:pt x="5" y="36"/>
                    </a:lnTo>
                    <a:lnTo>
                      <a:pt x="5" y="34"/>
                    </a:lnTo>
                    <a:lnTo>
                      <a:pt x="3" y="34"/>
                    </a:lnTo>
                    <a:lnTo>
                      <a:pt x="1" y="32"/>
                    </a:lnTo>
                    <a:lnTo>
                      <a:pt x="0" y="30"/>
                    </a:lnTo>
                    <a:lnTo>
                      <a:pt x="0" y="27"/>
                    </a:lnTo>
                    <a:lnTo>
                      <a:pt x="2" y="27"/>
                    </a:lnTo>
                    <a:lnTo>
                      <a:pt x="4" y="26"/>
                    </a:lnTo>
                    <a:lnTo>
                      <a:pt x="4" y="24"/>
                    </a:lnTo>
                    <a:lnTo>
                      <a:pt x="4" y="21"/>
                    </a:lnTo>
                    <a:lnTo>
                      <a:pt x="2" y="17"/>
                    </a:lnTo>
                    <a:lnTo>
                      <a:pt x="1" y="15"/>
                    </a:lnTo>
                    <a:lnTo>
                      <a:pt x="1" y="12"/>
                    </a:lnTo>
                    <a:lnTo>
                      <a:pt x="0" y="10"/>
                    </a:lnTo>
                    <a:lnTo>
                      <a:pt x="0" y="7"/>
                    </a:lnTo>
                    <a:lnTo>
                      <a:pt x="1" y="4"/>
                    </a:lnTo>
                    <a:lnTo>
                      <a:pt x="2" y="2"/>
                    </a:lnTo>
                    <a:lnTo>
                      <a:pt x="3" y="0"/>
                    </a:lnTo>
                    <a:close/>
                  </a:path>
                </a:pathLst>
              </a:custGeom>
              <a:solidFill>
                <a:srgbClr val="DC3F8E"/>
              </a:solidFill>
              <a:ln w="19050">
                <a:solidFill>
                  <a:srgbClr val="000000"/>
                </a:solidFill>
                <a:prstDash val="solid"/>
                <a:round/>
                <a:headEnd/>
                <a:tailEnd/>
              </a:ln>
            </p:spPr>
            <p:txBody>
              <a:bodyPr/>
              <a:lstStyle/>
              <a:p>
                <a:endParaRPr lang="en-GB"/>
              </a:p>
            </p:txBody>
          </p:sp>
          <p:sp>
            <p:nvSpPr>
              <p:cNvPr id="40" name="Freeform 1702">
                <a:extLst>
                  <a:ext uri="{FF2B5EF4-FFF2-40B4-BE49-F238E27FC236}">
                    <a16:creationId xmlns:a16="http://schemas.microsoft.com/office/drawing/2014/main" id="{92D6EA9D-C244-446C-93CE-99AD41B84E2D}"/>
                  </a:ext>
                </a:extLst>
              </p:cNvPr>
              <p:cNvSpPr>
                <a:spLocks/>
              </p:cNvSpPr>
              <p:nvPr/>
            </p:nvSpPr>
            <p:spPr bwMode="auto">
              <a:xfrm>
                <a:off x="172" y="145"/>
                <a:ext cx="62" cy="52"/>
              </a:xfrm>
              <a:custGeom>
                <a:avLst/>
                <a:gdLst>
                  <a:gd name="T0" fmla="*/ 2 w 62"/>
                  <a:gd name="T1" fmla="*/ 9 h 52"/>
                  <a:gd name="T2" fmla="*/ 5 w 62"/>
                  <a:gd name="T3" fmla="*/ 7 h 52"/>
                  <a:gd name="T4" fmla="*/ 10 w 62"/>
                  <a:gd name="T5" fmla="*/ 9 h 52"/>
                  <a:gd name="T6" fmla="*/ 13 w 62"/>
                  <a:gd name="T7" fmla="*/ 8 h 52"/>
                  <a:gd name="T8" fmla="*/ 15 w 62"/>
                  <a:gd name="T9" fmla="*/ 4 h 52"/>
                  <a:gd name="T10" fmla="*/ 19 w 62"/>
                  <a:gd name="T11" fmla="*/ 2 h 52"/>
                  <a:gd name="T12" fmla="*/ 23 w 62"/>
                  <a:gd name="T13" fmla="*/ 0 h 52"/>
                  <a:gd name="T14" fmla="*/ 28 w 62"/>
                  <a:gd name="T15" fmla="*/ 2 h 52"/>
                  <a:gd name="T16" fmla="*/ 32 w 62"/>
                  <a:gd name="T17" fmla="*/ 3 h 52"/>
                  <a:gd name="T18" fmla="*/ 37 w 62"/>
                  <a:gd name="T19" fmla="*/ 2 h 52"/>
                  <a:gd name="T20" fmla="*/ 39 w 62"/>
                  <a:gd name="T21" fmla="*/ 8 h 52"/>
                  <a:gd name="T22" fmla="*/ 43 w 62"/>
                  <a:gd name="T23" fmla="*/ 14 h 52"/>
                  <a:gd name="T24" fmla="*/ 46 w 62"/>
                  <a:gd name="T25" fmla="*/ 18 h 52"/>
                  <a:gd name="T26" fmla="*/ 49 w 62"/>
                  <a:gd name="T27" fmla="*/ 21 h 52"/>
                  <a:gd name="T28" fmla="*/ 52 w 62"/>
                  <a:gd name="T29" fmla="*/ 25 h 52"/>
                  <a:gd name="T30" fmla="*/ 57 w 62"/>
                  <a:gd name="T31" fmla="*/ 23 h 52"/>
                  <a:gd name="T32" fmla="*/ 62 w 62"/>
                  <a:gd name="T33" fmla="*/ 23 h 52"/>
                  <a:gd name="T34" fmla="*/ 62 w 62"/>
                  <a:gd name="T35" fmla="*/ 27 h 52"/>
                  <a:gd name="T36" fmla="*/ 60 w 62"/>
                  <a:gd name="T37" fmla="*/ 27 h 52"/>
                  <a:gd name="T38" fmla="*/ 58 w 62"/>
                  <a:gd name="T39" fmla="*/ 29 h 52"/>
                  <a:gd name="T40" fmla="*/ 56 w 62"/>
                  <a:gd name="T41" fmla="*/ 33 h 52"/>
                  <a:gd name="T42" fmla="*/ 55 w 62"/>
                  <a:gd name="T43" fmla="*/ 35 h 52"/>
                  <a:gd name="T44" fmla="*/ 55 w 62"/>
                  <a:gd name="T45" fmla="*/ 40 h 52"/>
                  <a:gd name="T46" fmla="*/ 55 w 62"/>
                  <a:gd name="T47" fmla="*/ 45 h 52"/>
                  <a:gd name="T48" fmla="*/ 54 w 62"/>
                  <a:gd name="T49" fmla="*/ 47 h 52"/>
                  <a:gd name="T50" fmla="*/ 53 w 62"/>
                  <a:gd name="T51" fmla="*/ 49 h 52"/>
                  <a:gd name="T52" fmla="*/ 50 w 62"/>
                  <a:gd name="T53" fmla="*/ 51 h 52"/>
                  <a:gd name="T54" fmla="*/ 47 w 62"/>
                  <a:gd name="T55" fmla="*/ 52 h 52"/>
                  <a:gd name="T56" fmla="*/ 43 w 62"/>
                  <a:gd name="T57" fmla="*/ 52 h 52"/>
                  <a:gd name="T58" fmla="*/ 40 w 62"/>
                  <a:gd name="T59" fmla="*/ 52 h 52"/>
                  <a:gd name="T60" fmla="*/ 37 w 62"/>
                  <a:gd name="T61" fmla="*/ 46 h 52"/>
                  <a:gd name="T62" fmla="*/ 35 w 62"/>
                  <a:gd name="T63" fmla="*/ 39 h 52"/>
                  <a:gd name="T64" fmla="*/ 32 w 62"/>
                  <a:gd name="T65" fmla="*/ 38 h 52"/>
                  <a:gd name="T66" fmla="*/ 28 w 62"/>
                  <a:gd name="T67" fmla="*/ 39 h 52"/>
                  <a:gd name="T68" fmla="*/ 22 w 62"/>
                  <a:gd name="T69" fmla="*/ 39 h 52"/>
                  <a:gd name="T70" fmla="*/ 19 w 62"/>
                  <a:gd name="T71" fmla="*/ 36 h 52"/>
                  <a:gd name="T72" fmla="*/ 17 w 62"/>
                  <a:gd name="T73" fmla="*/ 28 h 52"/>
                  <a:gd name="T74" fmla="*/ 13 w 62"/>
                  <a:gd name="T75" fmla="*/ 26 h 52"/>
                  <a:gd name="T76" fmla="*/ 10 w 62"/>
                  <a:gd name="T77" fmla="*/ 25 h 52"/>
                  <a:gd name="T78" fmla="*/ 8 w 62"/>
                  <a:gd name="T79" fmla="*/ 20 h 52"/>
                  <a:gd name="T80" fmla="*/ 8 w 62"/>
                  <a:gd name="T81" fmla="*/ 17 h 52"/>
                  <a:gd name="T82" fmla="*/ 4 w 62"/>
                  <a:gd name="T83" fmla="*/ 13 h 52"/>
                  <a:gd name="T84" fmla="*/ 0 w 62"/>
                  <a:gd name="T85"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 h="52">
                    <a:moveTo>
                      <a:pt x="0" y="12"/>
                    </a:moveTo>
                    <a:lnTo>
                      <a:pt x="2" y="9"/>
                    </a:lnTo>
                    <a:lnTo>
                      <a:pt x="4" y="8"/>
                    </a:lnTo>
                    <a:lnTo>
                      <a:pt x="5" y="7"/>
                    </a:lnTo>
                    <a:lnTo>
                      <a:pt x="8" y="7"/>
                    </a:lnTo>
                    <a:lnTo>
                      <a:pt x="10" y="9"/>
                    </a:lnTo>
                    <a:lnTo>
                      <a:pt x="12" y="12"/>
                    </a:lnTo>
                    <a:lnTo>
                      <a:pt x="13" y="8"/>
                    </a:lnTo>
                    <a:lnTo>
                      <a:pt x="13" y="6"/>
                    </a:lnTo>
                    <a:lnTo>
                      <a:pt x="15" y="4"/>
                    </a:lnTo>
                    <a:lnTo>
                      <a:pt x="17" y="5"/>
                    </a:lnTo>
                    <a:lnTo>
                      <a:pt x="19" y="2"/>
                    </a:lnTo>
                    <a:lnTo>
                      <a:pt x="21" y="0"/>
                    </a:lnTo>
                    <a:lnTo>
                      <a:pt x="23" y="0"/>
                    </a:lnTo>
                    <a:lnTo>
                      <a:pt x="25" y="2"/>
                    </a:lnTo>
                    <a:lnTo>
                      <a:pt x="28" y="2"/>
                    </a:lnTo>
                    <a:lnTo>
                      <a:pt x="29" y="3"/>
                    </a:lnTo>
                    <a:lnTo>
                      <a:pt x="32" y="3"/>
                    </a:lnTo>
                    <a:lnTo>
                      <a:pt x="35" y="3"/>
                    </a:lnTo>
                    <a:lnTo>
                      <a:pt x="37" y="2"/>
                    </a:lnTo>
                    <a:lnTo>
                      <a:pt x="38" y="5"/>
                    </a:lnTo>
                    <a:lnTo>
                      <a:pt x="39" y="8"/>
                    </a:lnTo>
                    <a:lnTo>
                      <a:pt x="41" y="14"/>
                    </a:lnTo>
                    <a:lnTo>
                      <a:pt x="43" y="14"/>
                    </a:lnTo>
                    <a:lnTo>
                      <a:pt x="44" y="16"/>
                    </a:lnTo>
                    <a:lnTo>
                      <a:pt x="46" y="18"/>
                    </a:lnTo>
                    <a:lnTo>
                      <a:pt x="47" y="20"/>
                    </a:lnTo>
                    <a:lnTo>
                      <a:pt x="49" y="21"/>
                    </a:lnTo>
                    <a:lnTo>
                      <a:pt x="51" y="22"/>
                    </a:lnTo>
                    <a:lnTo>
                      <a:pt x="52" y="25"/>
                    </a:lnTo>
                    <a:lnTo>
                      <a:pt x="54" y="24"/>
                    </a:lnTo>
                    <a:lnTo>
                      <a:pt x="57" y="23"/>
                    </a:lnTo>
                    <a:lnTo>
                      <a:pt x="59" y="23"/>
                    </a:lnTo>
                    <a:lnTo>
                      <a:pt x="62" y="23"/>
                    </a:lnTo>
                    <a:lnTo>
                      <a:pt x="62" y="25"/>
                    </a:lnTo>
                    <a:lnTo>
                      <a:pt x="62" y="27"/>
                    </a:lnTo>
                    <a:lnTo>
                      <a:pt x="61" y="27"/>
                    </a:lnTo>
                    <a:lnTo>
                      <a:pt x="60" y="27"/>
                    </a:lnTo>
                    <a:lnTo>
                      <a:pt x="58" y="28"/>
                    </a:lnTo>
                    <a:lnTo>
                      <a:pt x="58" y="29"/>
                    </a:lnTo>
                    <a:lnTo>
                      <a:pt x="57" y="31"/>
                    </a:lnTo>
                    <a:lnTo>
                      <a:pt x="56" y="33"/>
                    </a:lnTo>
                    <a:lnTo>
                      <a:pt x="56" y="33"/>
                    </a:lnTo>
                    <a:lnTo>
                      <a:pt x="55" y="35"/>
                    </a:lnTo>
                    <a:lnTo>
                      <a:pt x="55" y="38"/>
                    </a:lnTo>
                    <a:lnTo>
                      <a:pt x="55" y="40"/>
                    </a:lnTo>
                    <a:lnTo>
                      <a:pt x="55" y="43"/>
                    </a:lnTo>
                    <a:lnTo>
                      <a:pt x="55" y="45"/>
                    </a:lnTo>
                    <a:lnTo>
                      <a:pt x="55" y="46"/>
                    </a:lnTo>
                    <a:lnTo>
                      <a:pt x="54" y="47"/>
                    </a:lnTo>
                    <a:lnTo>
                      <a:pt x="53" y="48"/>
                    </a:lnTo>
                    <a:lnTo>
                      <a:pt x="53" y="49"/>
                    </a:lnTo>
                    <a:lnTo>
                      <a:pt x="52" y="50"/>
                    </a:lnTo>
                    <a:lnTo>
                      <a:pt x="50" y="51"/>
                    </a:lnTo>
                    <a:lnTo>
                      <a:pt x="49" y="52"/>
                    </a:lnTo>
                    <a:lnTo>
                      <a:pt x="47" y="52"/>
                    </a:lnTo>
                    <a:lnTo>
                      <a:pt x="46" y="52"/>
                    </a:lnTo>
                    <a:lnTo>
                      <a:pt x="43" y="52"/>
                    </a:lnTo>
                    <a:lnTo>
                      <a:pt x="40" y="52"/>
                    </a:lnTo>
                    <a:lnTo>
                      <a:pt x="40" y="52"/>
                    </a:lnTo>
                    <a:lnTo>
                      <a:pt x="38" y="49"/>
                    </a:lnTo>
                    <a:lnTo>
                      <a:pt x="37" y="46"/>
                    </a:lnTo>
                    <a:lnTo>
                      <a:pt x="37" y="42"/>
                    </a:lnTo>
                    <a:lnTo>
                      <a:pt x="35" y="39"/>
                    </a:lnTo>
                    <a:lnTo>
                      <a:pt x="34" y="36"/>
                    </a:lnTo>
                    <a:lnTo>
                      <a:pt x="32" y="38"/>
                    </a:lnTo>
                    <a:lnTo>
                      <a:pt x="30" y="39"/>
                    </a:lnTo>
                    <a:lnTo>
                      <a:pt x="28" y="39"/>
                    </a:lnTo>
                    <a:lnTo>
                      <a:pt x="26" y="40"/>
                    </a:lnTo>
                    <a:lnTo>
                      <a:pt x="22" y="39"/>
                    </a:lnTo>
                    <a:lnTo>
                      <a:pt x="22" y="37"/>
                    </a:lnTo>
                    <a:lnTo>
                      <a:pt x="19" y="36"/>
                    </a:lnTo>
                    <a:lnTo>
                      <a:pt x="18" y="31"/>
                    </a:lnTo>
                    <a:lnTo>
                      <a:pt x="17" y="28"/>
                    </a:lnTo>
                    <a:lnTo>
                      <a:pt x="15" y="29"/>
                    </a:lnTo>
                    <a:lnTo>
                      <a:pt x="13" y="26"/>
                    </a:lnTo>
                    <a:lnTo>
                      <a:pt x="13" y="24"/>
                    </a:lnTo>
                    <a:lnTo>
                      <a:pt x="10" y="25"/>
                    </a:lnTo>
                    <a:lnTo>
                      <a:pt x="10" y="22"/>
                    </a:lnTo>
                    <a:lnTo>
                      <a:pt x="8" y="20"/>
                    </a:lnTo>
                    <a:lnTo>
                      <a:pt x="9" y="18"/>
                    </a:lnTo>
                    <a:lnTo>
                      <a:pt x="8" y="17"/>
                    </a:lnTo>
                    <a:lnTo>
                      <a:pt x="7" y="15"/>
                    </a:lnTo>
                    <a:lnTo>
                      <a:pt x="4" y="13"/>
                    </a:lnTo>
                    <a:lnTo>
                      <a:pt x="2" y="13"/>
                    </a:lnTo>
                    <a:lnTo>
                      <a:pt x="0" y="12"/>
                    </a:lnTo>
                    <a:close/>
                  </a:path>
                </a:pathLst>
              </a:custGeom>
              <a:solidFill>
                <a:srgbClr val="7EA3B2"/>
              </a:solidFill>
              <a:ln w="19050">
                <a:solidFill>
                  <a:srgbClr val="000000"/>
                </a:solidFill>
                <a:prstDash val="solid"/>
                <a:round/>
                <a:headEnd/>
                <a:tailEnd/>
              </a:ln>
            </p:spPr>
            <p:txBody>
              <a:bodyPr/>
              <a:lstStyle/>
              <a:p>
                <a:endParaRPr lang="en-GB"/>
              </a:p>
            </p:txBody>
          </p:sp>
        </p:grpSp>
        <p:pic>
          <p:nvPicPr>
            <p:cNvPr id="7" name="Picture 6">
              <a:extLst>
                <a:ext uri="{FF2B5EF4-FFF2-40B4-BE49-F238E27FC236}">
                  <a16:creationId xmlns:a16="http://schemas.microsoft.com/office/drawing/2014/main" id="{29DEC192-2643-48BA-BD08-9F1ED45A80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 y="167"/>
              <a:ext cx="344"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75828642"/>
      </p:ext>
    </p:extLst>
  </p:cSld>
  <p:clrMapOvr>
    <a:masterClrMapping/>
  </p:clrMapOvr>
</p:sld>
</file>

<file path=ppt/theme/theme1.xml><?xml version="1.0" encoding="utf-8"?>
<a:theme xmlns:a="http://schemas.openxmlformats.org/drawingml/2006/main" name="Coronavirus Clinical Case by Slidesgo">
  <a:themeElements>
    <a:clrScheme name="Custom 2">
      <a:dk1>
        <a:srgbClr val="000000"/>
      </a:dk1>
      <a:lt1>
        <a:srgbClr val="FFFFFF"/>
      </a:lt1>
      <a:dk2>
        <a:srgbClr val="595959"/>
      </a:dk2>
      <a:lt2>
        <a:srgbClr val="EEEEEE"/>
      </a:lt2>
      <a:accent1>
        <a:srgbClr val="064C6A"/>
      </a:accent1>
      <a:accent2>
        <a:srgbClr val="EBF3F3"/>
      </a:accent2>
      <a:accent3>
        <a:srgbClr val="8DBD28"/>
      </a:accent3>
      <a:accent4>
        <a:srgbClr val="DC3F8E"/>
      </a:accent4>
      <a:accent5>
        <a:srgbClr val="7EA3B2"/>
      </a:accent5>
      <a:accent6>
        <a:srgbClr val="B4CCD4"/>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F1995D650BE438EDE219624EC2843" ma:contentTypeVersion="12" ma:contentTypeDescription="Create a new document." ma:contentTypeScope="" ma:versionID="694348b21f807399889589c4348e983b">
  <xsd:schema xmlns:xsd="http://www.w3.org/2001/XMLSchema" xmlns:xs="http://www.w3.org/2001/XMLSchema" xmlns:p="http://schemas.microsoft.com/office/2006/metadata/properties" xmlns:ns2="1c88ff55-8417-48fe-afb6-e914324591d6" xmlns:ns3="48a9649a-591d-4b43-80b4-2b3d8f7d4533" targetNamespace="http://schemas.microsoft.com/office/2006/metadata/properties" ma:root="true" ma:fieldsID="13b978172439f0271eb436304c767fc3" ns2:_="" ns3:_="">
    <xsd:import namespace="1c88ff55-8417-48fe-afb6-e914324591d6"/>
    <xsd:import namespace="48a9649a-591d-4b43-80b4-2b3d8f7d45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8ff55-8417-48fe-afb6-e91432459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a9649a-591d-4b43-80b4-2b3d8f7d453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EA5123-A827-4108-B467-91F1366CE49F}"/>
</file>

<file path=customXml/itemProps2.xml><?xml version="1.0" encoding="utf-8"?>
<ds:datastoreItem xmlns:ds="http://schemas.openxmlformats.org/officeDocument/2006/customXml" ds:itemID="{E15D1C82-9D3C-47E3-9329-7BDF2584A3BC}"/>
</file>

<file path=customXml/itemProps3.xml><?xml version="1.0" encoding="utf-8"?>
<ds:datastoreItem xmlns:ds="http://schemas.openxmlformats.org/officeDocument/2006/customXml" ds:itemID="{1570B973-111D-4771-AABF-FAEB1C6F6E6C}"/>
</file>

<file path=docProps/app.xml><?xml version="1.0" encoding="utf-8"?>
<Properties xmlns="http://schemas.openxmlformats.org/officeDocument/2006/extended-properties" xmlns:vt="http://schemas.openxmlformats.org/officeDocument/2006/docPropsVTypes">
  <TotalTime>19918</TotalTime>
  <Words>2867</Words>
  <Application>Microsoft Office PowerPoint</Application>
  <PresentationFormat>On-screen Show (16:9)</PresentationFormat>
  <Paragraphs>351</Paragraphs>
  <Slides>26</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Trebuchet MS</vt:lpstr>
      <vt:lpstr>Arial</vt:lpstr>
      <vt:lpstr>Montserrat ExtraBold</vt:lpstr>
      <vt:lpstr>Montserrat</vt:lpstr>
      <vt:lpstr>Coronavirus Clinical Case by Slidesgo</vt:lpstr>
      <vt:lpstr>Black, Asian and Minority Ethnic Patient Experience Report  Hospitals</vt:lpstr>
      <vt:lpstr>INTRODUCTION</vt:lpstr>
      <vt:lpstr>INTRODUCTION</vt:lpstr>
      <vt:lpstr>INTRODUCTION</vt:lpstr>
      <vt:lpstr>DATA COLLECTION</vt:lpstr>
      <vt:lpstr>DATA COLLECTION METHODS DURING COVID-19</vt:lpstr>
      <vt:lpstr>DIVERSITY REPORTING</vt:lpstr>
      <vt:lpstr>EXPLAINING THE DATA </vt:lpstr>
      <vt:lpstr>FINDINGS</vt:lpstr>
      <vt:lpstr>Overall Star Ratings</vt:lpstr>
      <vt:lpstr>All Borough: Summary</vt:lpstr>
      <vt:lpstr>NEW Ethnicity Rating by Ethnicity</vt:lpstr>
      <vt:lpstr>Duplicate of Duplicate of All Boroughs: Ethnicity</vt:lpstr>
      <vt:lpstr>Duplicate of Duplicate of All Boroughs: Ethnicity</vt:lpstr>
      <vt:lpstr>Ethnicity Rating by Ethnicity</vt:lpstr>
      <vt:lpstr>Specific star ratings, Service Aspects</vt:lpstr>
      <vt:lpstr>Service Rating</vt:lpstr>
      <vt:lpstr>Service Rating</vt:lpstr>
      <vt:lpstr>Themes from  qualitative feedback</vt:lpstr>
      <vt:lpstr>Service Rating</vt:lpstr>
      <vt:lpstr>Service Rating</vt:lpstr>
      <vt:lpstr>Themes by Ethnicity</vt:lpstr>
      <vt:lpstr>CONCLUSION  &amp; NEXT STEPS</vt:lpstr>
      <vt:lpstr>CONCLUSION </vt:lpstr>
      <vt:lpstr>CONCLUSION </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CLINICAL CASE</dc:title>
  <dc:creator>Viviane Walker</dc:creator>
  <cp:lastModifiedBy>jaime walsh</cp:lastModifiedBy>
  <cp:revision>537</cp:revision>
  <dcterms:modified xsi:type="dcterms:W3CDTF">2021-11-17T10:22:01Z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0x010100CE3F1995D650BE438EDE219624EC2843</vt:lpwstr>
  </property>
</Properties>
</file>