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9" r:id="rId4"/>
    <p:sldId id="270" r:id="rId5"/>
    <p:sldId id="271" r:id="rId6"/>
    <p:sldId id="275" r:id="rId7"/>
    <p:sldId id="276" r:id="rId8"/>
    <p:sldId id="277" r:id="rId9"/>
    <p:sldId id="278" r:id="rId10"/>
    <p:sldId id="279" r:id="rId11"/>
    <p:sldId id="280" r:id="rId12"/>
    <p:sldId id="281" r:id="rId13"/>
    <p:sldId id="282" r:id="rId14"/>
    <p:sldId id="264" r:id="rId15"/>
    <p:sldId id="283" r:id="rId16"/>
    <p:sldId id="284" r:id="rId17"/>
    <p:sldId id="285" r:id="rId18"/>
    <p:sldId id="286" r:id="rId19"/>
    <p:sldId id="287"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CBEB"/>
    <a:srgbClr val="E73E97"/>
    <a:srgbClr val="5C6670"/>
    <a:srgbClr val="F9B93E"/>
    <a:srgbClr val="84BD00"/>
    <a:srgbClr val="004F6B"/>
    <a:srgbClr val="00B38C"/>
    <a:srgbClr val="96D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CF8B0-D094-40CD-A012-E56AA81950D2}" v="102" dt="2022-03-22T14:54:58.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een Duffy" userId="S::carleen@healthwatchhf.co.uk::96b3fb8b-c73c-4b72-8c6d-12ea231edd46" providerId="AD" clId="Web-{7613B013-3701-13B6-11CD-CFB7E3F24BFA}"/>
    <pc:docChg chg="modSld">
      <pc:chgData name="Carleen Duffy" userId="S::carleen@healthwatchhf.co.uk::96b3fb8b-c73c-4b72-8c6d-12ea231edd46" providerId="AD" clId="Web-{7613B013-3701-13B6-11CD-CFB7E3F24BFA}" dt="2022-03-22T15:03:34.424" v="0" actId="1076"/>
      <pc:docMkLst>
        <pc:docMk/>
      </pc:docMkLst>
      <pc:sldChg chg="modSp">
        <pc:chgData name="Carleen Duffy" userId="S::carleen@healthwatchhf.co.uk::96b3fb8b-c73c-4b72-8c6d-12ea231edd46" providerId="AD" clId="Web-{7613B013-3701-13B6-11CD-CFB7E3F24BFA}" dt="2022-03-22T15:03:34.424" v="0" actId="1076"/>
        <pc:sldMkLst>
          <pc:docMk/>
          <pc:sldMk cId="1017882048" sldId="270"/>
        </pc:sldMkLst>
        <pc:graphicFrameChg chg="mod">
          <ac:chgData name="Carleen Duffy" userId="S::carleen@healthwatchhf.co.uk::96b3fb8b-c73c-4b72-8c6d-12ea231edd46" providerId="AD" clId="Web-{7613B013-3701-13B6-11CD-CFB7E3F24BFA}" dt="2022-03-22T15:03:34.424" v="0" actId="1076"/>
          <ac:graphicFrameMkLst>
            <pc:docMk/>
            <pc:sldMk cId="1017882048" sldId="270"/>
            <ac:graphicFrameMk id="10" creationId="{1924FB77-57E8-41F9-BA55-CAAEFDC662EF}"/>
          </ac:graphicFrameMkLst>
        </pc:graphicFrameChg>
      </pc:sldChg>
    </pc:docChg>
  </pc:docChgLst>
  <pc:docChgLst>
    <pc:chgData name="Mari Tiitinen" userId="2f0d308d064b6051" providerId="LiveId" clId="{07ACF8B0-D094-40CD-A012-E56AA81950D2}"/>
    <pc:docChg chg="undo custSel addSld delSld modSld sldOrd">
      <pc:chgData name="Mari Tiitinen" userId="2f0d308d064b6051" providerId="LiveId" clId="{07ACF8B0-D094-40CD-A012-E56AA81950D2}" dt="2022-03-22T15:01:48.484" v="1284" actId="20577"/>
      <pc:docMkLst>
        <pc:docMk/>
      </pc:docMkLst>
      <pc:sldChg chg="modSp mod">
        <pc:chgData name="Mari Tiitinen" userId="2f0d308d064b6051" providerId="LiveId" clId="{07ACF8B0-D094-40CD-A012-E56AA81950D2}" dt="2022-03-22T15:01:48.484" v="1284" actId="20577"/>
        <pc:sldMkLst>
          <pc:docMk/>
          <pc:sldMk cId="3779636734" sldId="256"/>
        </pc:sldMkLst>
        <pc:spChg chg="mod">
          <ac:chgData name="Mari Tiitinen" userId="2f0d308d064b6051" providerId="LiveId" clId="{07ACF8B0-D094-40CD-A012-E56AA81950D2}" dt="2022-03-22T15:01:48.484" v="1284" actId="20577"/>
          <ac:spMkLst>
            <pc:docMk/>
            <pc:sldMk cId="3779636734" sldId="256"/>
            <ac:spMk id="2" creationId="{9AE36BE2-9ECC-4F2D-8032-432755C507E4}"/>
          </ac:spMkLst>
        </pc:spChg>
      </pc:sldChg>
      <pc:sldChg chg="del">
        <pc:chgData name="Mari Tiitinen" userId="2f0d308d064b6051" providerId="LiveId" clId="{07ACF8B0-D094-40CD-A012-E56AA81950D2}" dt="2022-03-22T13:38:32.213" v="92" actId="2696"/>
        <pc:sldMkLst>
          <pc:docMk/>
          <pc:sldMk cId="3195801686" sldId="262"/>
        </pc:sldMkLst>
      </pc:sldChg>
      <pc:sldChg chg="delSp del mod">
        <pc:chgData name="Mari Tiitinen" userId="2f0d308d064b6051" providerId="LiveId" clId="{07ACF8B0-D094-40CD-A012-E56AA81950D2}" dt="2022-03-22T14:56:16.872" v="1245" actId="2696"/>
        <pc:sldMkLst>
          <pc:docMk/>
          <pc:sldMk cId="2058421249" sldId="263"/>
        </pc:sldMkLst>
        <pc:graphicFrameChg chg="del">
          <ac:chgData name="Mari Tiitinen" userId="2f0d308d064b6051" providerId="LiveId" clId="{07ACF8B0-D094-40CD-A012-E56AA81950D2}" dt="2022-03-22T13:38:55.554" v="95" actId="478"/>
          <ac:graphicFrameMkLst>
            <pc:docMk/>
            <pc:sldMk cId="2058421249" sldId="263"/>
            <ac:graphicFrameMk id="11" creationId="{D1037B4B-C21E-401F-9669-C29F201C2431}"/>
          </ac:graphicFrameMkLst>
        </pc:graphicFrameChg>
      </pc:sldChg>
      <pc:sldChg chg="addSp delSp modSp mod">
        <pc:chgData name="Mari Tiitinen" userId="2f0d308d064b6051" providerId="LiveId" clId="{07ACF8B0-D094-40CD-A012-E56AA81950D2}" dt="2022-03-22T14:04:46.233" v="883" actId="1076"/>
        <pc:sldMkLst>
          <pc:docMk/>
          <pc:sldMk cId="3892884912" sldId="264"/>
        </pc:sldMkLst>
        <pc:spChg chg="del mod">
          <ac:chgData name="Mari Tiitinen" userId="2f0d308d064b6051" providerId="LiveId" clId="{07ACF8B0-D094-40CD-A012-E56AA81950D2}" dt="2022-03-22T13:59:35.773" v="828" actId="478"/>
          <ac:spMkLst>
            <pc:docMk/>
            <pc:sldMk cId="3892884912" sldId="264"/>
            <ac:spMk id="3" creationId="{B1B7ED79-F039-4C75-BE84-9CC599D6F3F1}"/>
          </ac:spMkLst>
        </pc:spChg>
        <pc:spChg chg="mod">
          <ac:chgData name="Mari Tiitinen" userId="2f0d308d064b6051" providerId="LiveId" clId="{07ACF8B0-D094-40CD-A012-E56AA81950D2}" dt="2022-03-22T13:59:29.877" v="826" actId="27636"/>
          <ac:spMkLst>
            <pc:docMk/>
            <pc:sldMk cId="3892884912" sldId="264"/>
            <ac:spMk id="7" creationId="{034DD263-F997-4CE3-8913-F4DDEB52A900}"/>
          </ac:spMkLst>
        </pc:spChg>
        <pc:spChg chg="add del mod">
          <ac:chgData name="Mari Tiitinen" userId="2f0d308d064b6051" providerId="LiveId" clId="{07ACF8B0-D094-40CD-A012-E56AA81950D2}" dt="2022-03-22T14:00:02.734" v="831"/>
          <ac:spMkLst>
            <pc:docMk/>
            <pc:sldMk cId="3892884912" sldId="264"/>
            <ac:spMk id="9" creationId="{A2E1ADA4-7C26-409B-941B-68A113739664}"/>
          </ac:spMkLst>
        </pc:spChg>
        <pc:spChg chg="add del mod">
          <ac:chgData name="Mari Tiitinen" userId="2f0d308d064b6051" providerId="LiveId" clId="{07ACF8B0-D094-40CD-A012-E56AA81950D2}" dt="2022-03-22T14:00:02.734" v="831"/>
          <ac:spMkLst>
            <pc:docMk/>
            <pc:sldMk cId="3892884912" sldId="264"/>
            <ac:spMk id="10" creationId="{DC1B5A15-042B-4AB9-BF4E-288D411E7F0D}"/>
          </ac:spMkLst>
        </pc:spChg>
        <pc:spChg chg="add del mod">
          <ac:chgData name="Mari Tiitinen" userId="2f0d308d064b6051" providerId="LiveId" clId="{07ACF8B0-D094-40CD-A012-E56AA81950D2}" dt="2022-03-22T14:00:02.734" v="831"/>
          <ac:spMkLst>
            <pc:docMk/>
            <pc:sldMk cId="3892884912" sldId="264"/>
            <ac:spMk id="11" creationId="{9A52848A-5279-4B18-980A-7750C001331C}"/>
          </ac:spMkLst>
        </pc:spChg>
        <pc:spChg chg="add del mod">
          <ac:chgData name="Mari Tiitinen" userId="2f0d308d064b6051" providerId="LiveId" clId="{07ACF8B0-D094-40CD-A012-E56AA81950D2}" dt="2022-03-22T14:00:16.373" v="836" actId="478"/>
          <ac:spMkLst>
            <pc:docMk/>
            <pc:sldMk cId="3892884912" sldId="264"/>
            <ac:spMk id="12" creationId="{5E0BAE8F-DD2F-4D4B-B791-F718262A2AC2}"/>
          </ac:spMkLst>
        </pc:spChg>
        <pc:spChg chg="add mod">
          <ac:chgData name="Mari Tiitinen" userId="2f0d308d064b6051" providerId="LiveId" clId="{07ACF8B0-D094-40CD-A012-E56AA81950D2}" dt="2022-03-22T14:01:39.812" v="864" actId="207"/>
          <ac:spMkLst>
            <pc:docMk/>
            <pc:sldMk cId="3892884912" sldId="264"/>
            <ac:spMk id="14" creationId="{7A904EE9-0B1B-4DEC-B4C0-B8ADD92F6B00}"/>
          </ac:spMkLst>
        </pc:spChg>
        <pc:spChg chg="add mod">
          <ac:chgData name="Mari Tiitinen" userId="2f0d308d064b6051" providerId="LiveId" clId="{07ACF8B0-D094-40CD-A012-E56AA81950D2}" dt="2022-03-22T14:01:56.363" v="867" actId="207"/>
          <ac:spMkLst>
            <pc:docMk/>
            <pc:sldMk cId="3892884912" sldId="264"/>
            <ac:spMk id="15" creationId="{CC96441B-2945-48F1-8737-B5FB367B35EE}"/>
          </ac:spMkLst>
        </pc:spChg>
        <pc:spChg chg="add mod">
          <ac:chgData name="Mari Tiitinen" userId="2f0d308d064b6051" providerId="LiveId" clId="{07ACF8B0-D094-40CD-A012-E56AA81950D2}" dt="2022-03-22T14:02:05.581" v="870" actId="207"/>
          <ac:spMkLst>
            <pc:docMk/>
            <pc:sldMk cId="3892884912" sldId="264"/>
            <ac:spMk id="16" creationId="{BD03A18F-CD4E-4769-A31B-CCF0F66322F7}"/>
          </ac:spMkLst>
        </pc:spChg>
        <pc:spChg chg="add mod">
          <ac:chgData name="Mari Tiitinen" userId="2f0d308d064b6051" providerId="LiveId" clId="{07ACF8B0-D094-40CD-A012-E56AA81950D2}" dt="2022-03-22T14:04:46.233" v="883" actId="1076"/>
          <ac:spMkLst>
            <pc:docMk/>
            <pc:sldMk cId="3892884912" sldId="264"/>
            <ac:spMk id="17" creationId="{1081609D-D187-4C43-9E82-5166D831B195}"/>
          </ac:spMkLst>
        </pc:spChg>
        <pc:spChg chg="add mod">
          <ac:chgData name="Mari Tiitinen" userId="2f0d308d064b6051" providerId="LiveId" clId="{07ACF8B0-D094-40CD-A012-E56AA81950D2}" dt="2022-03-22T14:03:15.794" v="878"/>
          <ac:spMkLst>
            <pc:docMk/>
            <pc:sldMk cId="3892884912" sldId="264"/>
            <ac:spMk id="18" creationId="{CA4ACE2B-55DD-4727-A2B9-CF7A1765FF99}"/>
          </ac:spMkLst>
        </pc:spChg>
        <pc:spChg chg="add mod">
          <ac:chgData name="Mari Tiitinen" userId="2f0d308d064b6051" providerId="LiveId" clId="{07ACF8B0-D094-40CD-A012-E56AA81950D2}" dt="2022-03-22T14:03:43.284" v="882" actId="1076"/>
          <ac:spMkLst>
            <pc:docMk/>
            <pc:sldMk cId="3892884912" sldId="264"/>
            <ac:spMk id="19" creationId="{D61C34C0-609D-4DFF-BCDA-6D7A647BF004}"/>
          </ac:spMkLst>
        </pc:spChg>
        <pc:graphicFrameChg chg="add del mod">
          <ac:chgData name="Mari Tiitinen" userId="2f0d308d064b6051" providerId="LiveId" clId="{07ACF8B0-D094-40CD-A012-E56AA81950D2}" dt="2022-03-22T14:00:02.734" v="831"/>
          <ac:graphicFrameMkLst>
            <pc:docMk/>
            <pc:sldMk cId="3892884912" sldId="264"/>
            <ac:graphicFrameMk id="2" creationId="{3152E6F2-6A07-4069-B1A2-6B7BE313F219}"/>
          </ac:graphicFrameMkLst>
        </pc:graphicFrameChg>
        <pc:graphicFrameChg chg="del">
          <ac:chgData name="Mari Tiitinen" userId="2f0d308d064b6051" providerId="LiveId" clId="{07ACF8B0-D094-40CD-A012-E56AA81950D2}" dt="2022-03-22T13:59:54.854" v="829" actId="478"/>
          <ac:graphicFrameMkLst>
            <pc:docMk/>
            <pc:sldMk cId="3892884912" sldId="264"/>
            <ac:graphicFrameMk id="6" creationId="{301C2598-6D29-478F-AA68-6AD658763A5D}"/>
          </ac:graphicFrameMkLst>
        </pc:graphicFrameChg>
        <pc:graphicFrameChg chg="add del mod">
          <ac:chgData name="Mari Tiitinen" userId="2f0d308d064b6051" providerId="LiveId" clId="{07ACF8B0-D094-40CD-A012-E56AA81950D2}" dt="2022-03-22T14:01:24.683" v="860"/>
          <ac:graphicFrameMkLst>
            <pc:docMk/>
            <pc:sldMk cId="3892884912" sldId="264"/>
            <ac:graphicFrameMk id="13" creationId="{752FC12F-049D-4C1C-B803-AE17EE0C0196}"/>
          </ac:graphicFrameMkLst>
        </pc:graphicFrameChg>
      </pc:sldChg>
      <pc:sldChg chg="del">
        <pc:chgData name="Mari Tiitinen" userId="2f0d308d064b6051" providerId="LiveId" clId="{07ACF8B0-D094-40CD-A012-E56AA81950D2}" dt="2022-03-22T14:55:20.573" v="1240" actId="2696"/>
        <pc:sldMkLst>
          <pc:docMk/>
          <pc:sldMk cId="2996931242" sldId="265"/>
        </pc:sldMkLst>
      </pc:sldChg>
      <pc:sldChg chg="del">
        <pc:chgData name="Mari Tiitinen" userId="2f0d308d064b6051" providerId="LiveId" clId="{07ACF8B0-D094-40CD-A012-E56AA81950D2}" dt="2022-03-22T14:55:25.303" v="1241" actId="2696"/>
        <pc:sldMkLst>
          <pc:docMk/>
          <pc:sldMk cId="2730382367" sldId="266"/>
        </pc:sldMkLst>
      </pc:sldChg>
      <pc:sldChg chg="addSp delSp modSp mod ord">
        <pc:chgData name="Mari Tiitinen" userId="2f0d308d064b6051" providerId="LiveId" clId="{07ACF8B0-D094-40CD-A012-E56AA81950D2}" dt="2022-03-22T14:56:36.274" v="1247" actId="113"/>
        <pc:sldMkLst>
          <pc:docMk/>
          <pc:sldMk cId="233514764" sldId="269"/>
        </pc:sldMkLst>
        <pc:spChg chg="mod">
          <ac:chgData name="Mari Tiitinen" userId="2f0d308d064b6051" providerId="LiveId" clId="{07ACF8B0-D094-40CD-A012-E56AA81950D2}" dt="2022-03-22T14:56:27.993" v="1246" actId="20577"/>
          <ac:spMkLst>
            <pc:docMk/>
            <pc:sldMk cId="233514764" sldId="269"/>
            <ac:spMk id="6" creationId="{7431887F-8092-4077-81FC-53F04A49D50B}"/>
          </ac:spMkLst>
        </pc:spChg>
        <pc:spChg chg="mod">
          <ac:chgData name="Mari Tiitinen" userId="2f0d308d064b6051" providerId="LiveId" clId="{07ACF8B0-D094-40CD-A012-E56AA81950D2}" dt="2022-03-22T13:44:02" v="167" actId="20577"/>
          <ac:spMkLst>
            <pc:docMk/>
            <pc:sldMk cId="233514764" sldId="269"/>
            <ac:spMk id="7" creationId="{034DD263-F997-4CE3-8913-F4DDEB52A900}"/>
          </ac:spMkLst>
        </pc:spChg>
        <pc:spChg chg="mod">
          <ac:chgData name="Mari Tiitinen" userId="2f0d308d064b6051" providerId="LiveId" clId="{07ACF8B0-D094-40CD-A012-E56AA81950D2}" dt="2022-03-22T14:56:36.274" v="1247" actId="113"/>
          <ac:spMkLst>
            <pc:docMk/>
            <pc:sldMk cId="233514764" sldId="269"/>
            <ac:spMk id="10" creationId="{2E3E12F7-6ED2-4D83-8727-6B905FC69471}"/>
          </ac:spMkLst>
        </pc:spChg>
        <pc:graphicFrameChg chg="del">
          <ac:chgData name="Mari Tiitinen" userId="2f0d308d064b6051" providerId="LiveId" clId="{07ACF8B0-D094-40CD-A012-E56AA81950D2}" dt="2022-03-22T13:39:50.294" v="96" actId="478"/>
          <ac:graphicFrameMkLst>
            <pc:docMk/>
            <pc:sldMk cId="233514764" sldId="269"/>
            <ac:graphicFrameMk id="9" creationId="{3FE6AC8F-853E-44B4-9668-711773EB2BE5}"/>
          </ac:graphicFrameMkLst>
        </pc:graphicFrameChg>
        <pc:graphicFrameChg chg="add mod">
          <ac:chgData name="Mari Tiitinen" userId="2f0d308d064b6051" providerId="LiveId" clId="{07ACF8B0-D094-40CD-A012-E56AA81950D2}" dt="2022-03-22T13:40:24.604" v="103" actId="1076"/>
          <ac:graphicFrameMkLst>
            <pc:docMk/>
            <pc:sldMk cId="233514764" sldId="269"/>
            <ac:graphicFrameMk id="11" creationId="{6D528183-0D99-4AA8-A9A7-34BA72F88D5D}"/>
          </ac:graphicFrameMkLst>
        </pc:graphicFrameChg>
      </pc:sldChg>
      <pc:sldChg chg="addSp delSp modSp mod ord">
        <pc:chgData name="Mari Tiitinen" userId="2f0d308d064b6051" providerId="LiveId" clId="{07ACF8B0-D094-40CD-A012-E56AA81950D2}" dt="2022-03-22T14:57:02.215" v="1249" actId="20577"/>
        <pc:sldMkLst>
          <pc:docMk/>
          <pc:sldMk cId="1017882048" sldId="270"/>
        </pc:sldMkLst>
        <pc:spChg chg="mod">
          <ac:chgData name="Mari Tiitinen" userId="2f0d308d064b6051" providerId="LiveId" clId="{07ACF8B0-D094-40CD-A012-E56AA81950D2}" dt="2022-03-22T14:57:02.215" v="1249" actId="20577"/>
          <ac:spMkLst>
            <pc:docMk/>
            <pc:sldMk cId="1017882048" sldId="270"/>
            <ac:spMk id="7" creationId="{034DD263-F997-4CE3-8913-F4DDEB52A900}"/>
          </ac:spMkLst>
        </pc:spChg>
        <pc:spChg chg="mod">
          <ac:chgData name="Mari Tiitinen" userId="2f0d308d064b6051" providerId="LiveId" clId="{07ACF8B0-D094-40CD-A012-E56AA81950D2}" dt="2022-03-22T13:43:42.754" v="164" actId="113"/>
          <ac:spMkLst>
            <pc:docMk/>
            <pc:sldMk cId="1017882048" sldId="270"/>
            <ac:spMk id="9" creationId="{6F41964D-FB14-44F5-84AF-FD42B386E581}"/>
          </ac:spMkLst>
        </pc:spChg>
        <pc:spChg chg="add mod">
          <ac:chgData name="Mari Tiitinen" userId="2f0d308d064b6051" providerId="LiveId" clId="{07ACF8B0-D094-40CD-A012-E56AA81950D2}" dt="2022-03-22T13:58:21.013" v="820" actId="113"/>
          <ac:spMkLst>
            <pc:docMk/>
            <pc:sldMk cId="1017882048" sldId="270"/>
            <ac:spMk id="11" creationId="{001A89DA-B72D-4862-A42F-3149C755DD68}"/>
          </ac:spMkLst>
        </pc:spChg>
        <pc:graphicFrameChg chg="del">
          <ac:chgData name="Mari Tiitinen" userId="2f0d308d064b6051" providerId="LiveId" clId="{07ACF8B0-D094-40CD-A012-E56AA81950D2}" dt="2022-03-22T13:42:59.733" v="153" actId="478"/>
          <ac:graphicFrameMkLst>
            <pc:docMk/>
            <pc:sldMk cId="1017882048" sldId="270"/>
            <ac:graphicFrameMk id="6" creationId="{A10DCE89-E049-481D-9C26-10B0C833D951}"/>
          </ac:graphicFrameMkLst>
        </pc:graphicFrameChg>
        <pc:graphicFrameChg chg="add mod">
          <ac:chgData name="Mari Tiitinen" userId="2f0d308d064b6051" providerId="LiveId" clId="{07ACF8B0-D094-40CD-A012-E56AA81950D2}" dt="2022-03-22T13:44:54.244" v="213" actId="14100"/>
          <ac:graphicFrameMkLst>
            <pc:docMk/>
            <pc:sldMk cId="1017882048" sldId="270"/>
            <ac:graphicFrameMk id="10" creationId="{1924FB77-57E8-41F9-BA55-CAAEFDC662EF}"/>
          </ac:graphicFrameMkLst>
        </pc:graphicFrameChg>
      </pc:sldChg>
      <pc:sldChg chg="addSp delSp modSp mod ord">
        <pc:chgData name="Mari Tiitinen" userId="2f0d308d064b6051" providerId="LiveId" clId="{07ACF8B0-D094-40CD-A012-E56AA81950D2}" dt="2022-03-22T14:57:16.624" v="1252" actId="20577"/>
        <pc:sldMkLst>
          <pc:docMk/>
          <pc:sldMk cId="1652874957" sldId="271"/>
        </pc:sldMkLst>
        <pc:spChg chg="mod">
          <ac:chgData name="Mari Tiitinen" userId="2f0d308d064b6051" providerId="LiveId" clId="{07ACF8B0-D094-40CD-A012-E56AA81950D2}" dt="2022-03-22T13:47:44.383" v="329" actId="113"/>
          <ac:spMkLst>
            <pc:docMk/>
            <pc:sldMk cId="1652874957" sldId="271"/>
            <ac:spMk id="6" creationId="{F2C87879-8D98-40AA-8638-C6CDBC2A8FC7}"/>
          </ac:spMkLst>
        </pc:spChg>
        <pc:spChg chg="mod">
          <ac:chgData name="Mari Tiitinen" userId="2f0d308d064b6051" providerId="LiveId" clId="{07ACF8B0-D094-40CD-A012-E56AA81950D2}" dt="2022-03-22T14:57:16.624" v="1252" actId="20577"/>
          <ac:spMkLst>
            <pc:docMk/>
            <pc:sldMk cId="1652874957" sldId="271"/>
            <ac:spMk id="7" creationId="{034DD263-F997-4CE3-8913-F4DDEB52A900}"/>
          </ac:spMkLst>
        </pc:spChg>
        <pc:spChg chg="add mod">
          <ac:chgData name="Mari Tiitinen" userId="2f0d308d064b6051" providerId="LiveId" clId="{07ACF8B0-D094-40CD-A012-E56AA81950D2}" dt="2022-03-22T14:57:13.894" v="1250" actId="113"/>
          <ac:spMkLst>
            <pc:docMk/>
            <pc:sldMk cId="1652874957" sldId="271"/>
            <ac:spMk id="11" creationId="{156BD118-B416-4BD0-AA0E-48D1A1C90AE3}"/>
          </ac:spMkLst>
        </pc:spChg>
        <pc:graphicFrameChg chg="del">
          <ac:chgData name="Mari Tiitinen" userId="2f0d308d064b6051" providerId="LiveId" clId="{07ACF8B0-D094-40CD-A012-E56AA81950D2}" dt="2022-03-22T13:45:49.773" v="236" actId="478"/>
          <ac:graphicFrameMkLst>
            <pc:docMk/>
            <pc:sldMk cId="1652874957" sldId="271"/>
            <ac:graphicFrameMk id="9" creationId="{9B1B2D4B-42E8-4D39-89BA-CE7688E76452}"/>
          </ac:graphicFrameMkLst>
        </pc:graphicFrameChg>
        <pc:graphicFrameChg chg="add mod">
          <ac:chgData name="Mari Tiitinen" userId="2f0d308d064b6051" providerId="LiveId" clId="{07ACF8B0-D094-40CD-A012-E56AA81950D2}" dt="2022-03-22T13:45:58.634" v="239" actId="14100"/>
          <ac:graphicFrameMkLst>
            <pc:docMk/>
            <pc:sldMk cId="1652874957" sldId="271"/>
            <ac:graphicFrameMk id="10" creationId="{2ABB91F5-0AD0-429E-A064-29E9F5CC112F}"/>
          </ac:graphicFrameMkLst>
        </pc:graphicFrameChg>
      </pc:sldChg>
      <pc:sldChg chg="del">
        <pc:chgData name="Mari Tiitinen" userId="2f0d308d064b6051" providerId="LiveId" clId="{07ACF8B0-D094-40CD-A012-E56AA81950D2}" dt="2022-03-22T14:55:27.366" v="1242" actId="2696"/>
        <pc:sldMkLst>
          <pc:docMk/>
          <pc:sldMk cId="2339050325" sldId="272"/>
        </pc:sldMkLst>
      </pc:sldChg>
      <pc:sldChg chg="modSp mod">
        <pc:chgData name="Mari Tiitinen" userId="2f0d308d064b6051" providerId="LiveId" clId="{07ACF8B0-D094-40CD-A012-E56AA81950D2}" dt="2022-03-22T14:56:09.034" v="1244" actId="20577"/>
        <pc:sldMkLst>
          <pc:docMk/>
          <pc:sldMk cId="2270954874" sldId="273"/>
        </pc:sldMkLst>
        <pc:spChg chg="mod">
          <ac:chgData name="Mari Tiitinen" userId="2f0d308d064b6051" providerId="LiveId" clId="{07ACF8B0-D094-40CD-A012-E56AA81950D2}" dt="2022-03-22T14:56:09.034" v="1244" actId="20577"/>
          <ac:spMkLst>
            <pc:docMk/>
            <pc:sldMk cId="2270954874" sldId="273"/>
            <ac:spMk id="2" creationId="{6E927DF1-60C9-4BF2-874F-EFBA005EB980}"/>
          </ac:spMkLst>
        </pc:spChg>
      </pc:sldChg>
      <pc:sldChg chg="del">
        <pc:chgData name="Mari Tiitinen" userId="2f0d308d064b6051" providerId="LiveId" clId="{07ACF8B0-D094-40CD-A012-E56AA81950D2}" dt="2022-03-22T14:55:35.412" v="1243" actId="2696"/>
        <pc:sldMkLst>
          <pc:docMk/>
          <pc:sldMk cId="2007120595" sldId="274"/>
        </pc:sldMkLst>
      </pc:sldChg>
      <pc:sldChg chg="addSp delSp modSp add mod">
        <pc:chgData name="Mari Tiitinen" userId="2f0d308d064b6051" providerId="LiveId" clId="{07ACF8B0-D094-40CD-A012-E56AA81950D2}" dt="2022-03-22T14:57:26.453" v="1254" actId="20577"/>
        <pc:sldMkLst>
          <pc:docMk/>
          <pc:sldMk cId="688207922" sldId="275"/>
        </pc:sldMkLst>
        <pc:spChg chg="mod">
          <ac:chgData name="Mari Tiitinen" userId="2f0d308d064b6051" providerId="LiveId" clId="{07ACF8B0-D094-40CD-A012-E56AA81950D2}" dt="2022-03-22T13:48:43.994" v="353"/>
          <ac:spMkLst>
            <pc:docMk/>
            <pc:sldMk cId="688207922" sldId="275"/>
            <ac:spMk id="6" creationId="{F2C87879-8D98-40AA-8638-C6CDBC2A8FC7}"/>
          </ac:spMkLst>
        </pc:spChg>
        <pc:spChg chg="mod">
          <ac:chgData name="Mari Tiitinen" userId="2f0d308d064b6051" providerId="LiveId" clId="{07ACF8B0-D094-40CD-A012-E56AA81950D2}" dt="2022-03-22T14:57:26.453" v="1254" actId="20577"/>
          <ac:spMkLst>
            <pc:docMk/>
            <pc:sldMk cId="688207922" sldId="275"/>
            <ac:spMk id="7" creationId="{034DD263-F997-4CE3-8913-F4DDEB52A900}"/>
          </ac:spMkLst>
        </pc:spChg>
        <pc:graphicFrameChg chg="add mod">
          <ac:chgData name="Mari Tiitinen" userId="2f0d308d064b6051" providerId="LiveId" clId="{07ACF8B0-D094-40CD-A012-E56AA81950D2}" dt="2022-03-22T13:48:23.364" v="334" actId="14100"/>
          <ac:graphicFrameMkLst>
            <pc:docMk/>
            <pc:sldMk cId="688207922" sldId="275"/>
            <ac:graphicFrameMk id="9" creationId="{DE2D5C6A-205D-4586-B4B3-5905A07C5F8B}"/>
          </ac:graphicFrameMkLst>
        </pc:graphicFrameChg>
        <pc:graphicFrameChg chg="del">
          <ac:chgData name="Mari Tiitinen" userId="2f0d308d064b6051" providerId="LiveId" clId="{07ACF8B0-D094-40CD-A012-E56AA81950D2}" dt="2022-03-22T13:48:17.364" v="331" actId="478"/>
          <ac:graphicFrameMkLst>
            <pc:docMk/>
            <pc:sldMk cId="688207922" sldId="275"/>
            <ac:graphicFrameMk id="10" creationId="{2ABB91F5-0AD0-429E-A064-29E9F5CC112F}"/>
          </ac:graphicFrameMkLst>
        </pc:graphicFrameChg>
      </pc:sldChg>
      <pc:sldChg chg="addSp delSp modSp add mod ord">
        <pc:chgData name="Mari Tiitinen" userId="2f0d308d064b6051" providerId="LiveId" clId="{07ACF8B0-D094-40CD-A012-E56AA81950D2}" dt="2022-03-22T14:57:38.137" v="1256" actId="20577"/>
        <pc:sldMkLst>
          <pc:docMk/>
          <pc:sldMk cId="623166686" sldId="276"/>
        </pc:sldMkLst>
        <pc:spChg chg="mod">
          <ac:chgData name="Mari Tiitinen" userId="2f0d308d064b6051" providerId="LiveId" clId="{07ACF8B0-D094-40CD-A012-E56AA81950D2}" dt="2022-03-22T14:57:38.137" v="1256" actId="20577"/>
          <ac:spMkLst>
            <pc:docMk/>
            <pc:sldMk cId="623166686" sldId="276"/>
            <ac:spMk id="7" creationId="{034DD263-F997-4CE3-8913-F4DDEB52A900}"/>
          </ac:spMkLst>
        </pc:spChg>
        <pc:spChg chg="mod">
          <ac:chgData name="Mari Tiitinen" userId="2f0d308d064b6051" providerId="LiveId" clId="{07ACF8B0-D094-40CD-A012-E56AA81950D2}" dt="2022-03-22T13:50:03.213" v="382" actId="1076"/>
          <ac:spMkLst>
            <pc:docMk/>
            <pc:sldMk cId="623166686" sldId="276"/>
            <ac:spMk id="9" creationId="{6F41964D-FB14-44F5-84AF-FD42B386E581}"/>
          </ac:spMkLst>
        </pc:spChg>
        <pc:spChg chg="del">
          <ac:chgData name="Mari Tiitinen" userId="2f0d308d064b6051" providerId="LiveId" clId="{07ACF8B0-D094-40CD-A012-E56AA81950D2}" dt="2022-03-22T13:58:35.374" v="821" actId="478"/>
          <ac:spMkLst>
            <pc:docMk/>
            <pc:sldMk cId="623166686" sldId="276"/>
            <ac:spMk id="11" creationId="{001A89DA-B72D-4862-A42F-3149C755DD68}"/>
          </ac:spMkLst>
        </pc:spChg>
        <pc:spChg chg="add mod">
          <ac:chgData name="Mari Tiitinen" userId="2f0d308d064b6051" providerId="LiveId" clId="{07ACF8B0-D094-40CD-A012-E56AA81950D2}" dt="2022-03-22T13:58:35.824" v="822"/>
          <ac:spMkLst>
            <pc:docMk/>
            <pc:sldMk cId="623166686" sldId="276"/>
            <ac:spMk id="13" creationId="{7BB4AF3F-BA1C-46E0-81FB-89D2ABF7F41B}"/>
          </ac:spMkLst>
        </pc:spChg>
        <pc:graphicFrameChg chg="del">
          <ac:chgData name="Mari Tiitinen" userId="2f0d308d064b6051" providerId="LiveId" clId="{07ACF8B0-D094-40CD-A012-E56AA81950D2}" dt="2022-03-22T13:49:31.834" v="375" actId="478"/>
          <ac:graphicFrameMkLst>
            <pc:docMk/>
            <pc:sldMk cId="623166686" sldId="276"/>
            <ac:graphicFrameMk id="10" creationId="{1924FB77-57E8-41F9-BA55-CAAEFDC662EF}"/>
          </ac:graphicFrameMkLst>
        </pc:graphicFrameChg>
        <pc:graphicFrameChg chg="add mod">
          <ac:chgData name="Mari Tiitinen" userId="2f0d308d064b6051" providerId="LiveId" clId="{07ACF8B0-D094-40CD-A012-E56AA81950D2}" dt="2022-03-22T13:49:38.814" v="378" actId="14100"/>
          <ac:graphicFrameMkLst>
            <pc:docMk/>
            <pc:sldMk cId="623166686" sldId="276"/>
            <ac:graphicFrameMk id="12" creationId="{30FB8597-9325-4525-97B2-EDBA30500B2E}"/>
          </ac:graphicFrameMkLst>
        </pc:graphicFrameChg>
      </pc:sldChg>
      <pc:sldChg chg="addSp delSp modSp add mod ord">
        <pc:chgData name="Mari Tiitinen" userId="2f0d308d064b6051" providerId="LiveId" clId="{07ACF8B0-D094-40CD-A012-E56AA81950D2}" dt="2022-03-22T14:57:44.613" v="1258" actId="20577"/>
        <pc:sldMkLst>
          <pc:docMk/>
          <pc:sldMk cId="1017962427" sldId="277"/>
        </pc:sldMkLst>
        <pc:spChg chg="mod">
          <ac:chgData name="Mari Tiitinen" userId="2f0d308d064b6051" providerId="LiveId" clId="{07ACF8B0-D094-40CD-A012-E56AA81950D2}" dt="2022-03-22T13:51:45.283" v="500"/>
          <ac:spMkLst>
            <pc:docMk/>
            <pc:sldMk cId="1017962427" sldId="277"/>
            <ac:spMk id="6" creationId="{F2C87879-8D98-40AA-8638-C6CDBC2A8FC7}"/>
          </ac:spMkLst>
        </pc:spChg>
        <pc:spChg chg="mod">
          <ac:chgData name="Mari Tiitinen" userId="2f0d308d064b6051" providerId="LiveId" clId="{07ACF8B0-D094-40CD-A012-E56AA81950D2}" dt="2022-03-22T14:57:44.613" v="1258" actId="20577"/>
          <ac:spMkLst>
            <pc:docMk/>
            <pc:sldMk cId="1017962427" sldId="277"/>
            <ac:spMk id="7" creationId="{034DD263-F997-4CE3-8913-F4DDEB52A900}"/>
          </ac:spMkLst>
        </pc:spChg>
        <pc:spChg chg="mod">
          <ac:chgData name="Mari Tiitinen" userId="2f0d308d064b6051" providerId="LiveId" clId="{07ACF8B0-D094-40CD-A012-E56AA81950D2}" dt="2022-03-22T13:51:18.903" v="496" actId="20577"/>
          <ac:spMkLst>
            <pc:docMk/>
            <pc:sldMk cId="1017962427" sldId="277"/>
            <ac:spMk id="11" creationId="{156BD118-B416-4BD0-AA0E-48D1A1C90AE3}"/>
          </ac:spMkLst>
        </pc:spChg>
        <pc:graphicFrameChg chg="add mod">
          <ac:chgData name="Mari Tiitinen" userId="2f0d308d064b6051" providerId="LiveId" clId="{07ACF8B0-D094-40CD-A012-E56AA81950D2}" dt="2022-03-22T13:51:30.073" v="499" actId="1076"/>
          <ac:graphicFrameMkLst>
            <pc:docMk/>
            <pc:sldMk cId="1017962427" sldId="277"/>
            <ac:graphicFrameMk id="9" creationId="{211BF2F8-1B51-4870-B14C-930F7CDAE53A}"/>
          </ac:graphicFrameMkLst>
        </pc:graphicFrameChg>
        <pc:graphicFrameChg chg="del">
          <ac:chgData name="Mari Tiitinen" userId="2f0d308d064b6051" providerId="LiveId" clId="{07ACF8B0-D094-40CD-A012-E56AA81950D2}" dt="2022-03-22T13:50:42.983" v="419" actId="478"/>
          <ac:graphicFrameMkLst>
            <pc:docMk/>
            <pc:sldMk cId="1017962427" sldId="277"/>
            <ac:graphicFrameMk id="10" creationId="{2ABB91F5-0AD0-429E-A064-29E9F5CC112F}"/>
          </ac:graphicFrameMkLst>
        </pc:graphicFrameChg>
      </pc:sldChg>
      <pc:sldChg chg="addSp delSp modSp add mod">
        <pc:chgData name="Mari Tiitinen" userId="2f0d308d064b6051" providerId="LiveId" clId="{07ACF8B0-D094-40CD-A012-E56AA81950D2}" dt="2022-03-22T14:57:52.142" v="1260" actId="20577"/>
        <pc:sldMkLst>
          <pc:docMk/>
          <pc:sldMk cId="2310462376" sldId="278"/>
        </pc:sldMkLst>
        <pc:spChg chg="mod">
          <ac:chgData name="Mari Tiitinen" userId="2f0d308d064b6051" providerId="LiveId" clId="{07ACF8B0-D094-40CD-A012-E56AA81950D2}" dt="2022-03-22T13:52:49.823" v="557"/>
          <ac:spMkLst>
            <pc:docMk/>
            <pc:sldMk cId="2310462376" sldId="278"/>
            <ac:spMk id="6" creationId="{F2C87879-8D98-40AA-8638-C6CDBC2A8FC7}"/>
          </ac:spMkLst>
        </pc:spChg>
        <pc:spChg chg="mod">
          <ac:chgData name="Mari Tiitinen" userId="2f0d308d064b6051" providerId="LiveId" clId="{07ACF8B0-D094-40CD-A012-E56AA81950D2}" dt="2022-03-22T14:57:52.142" v="1260" actId="20577"/>
          <ac:spMkLst>
            <pc:docMk/>
            <pc:sldMk cId="2310462376" sldId="278"/>
            <ac:spMk id="7" creationId="{034DD263-F997-4CE3-8913-F4DDEB52A900}"/>
          </ac:spMkLst>
        </pc:spChg>
        <pc:graphicFrameChg chg="del">
          <ac:chgData name="Mari Tiitinen" userId="2f0d308d064b6051" providerId="LiveId" clId="{07ACF8B0-D094-40CD-A012-E56AA81950D2}" dt="2022-03-22T13:52:30.644" v="553" actId="478"/>
          <ac:graphicFrameMkLst>
            <pc:docMk/>
            <pc:sldMk cId="2310462376" sldId="278"/>
            <ac:graphicFrameMk id="9" creationId="{211BF2F8-1B51-4870-B14C-930F7CDAE53A}"/>
          </ac:graphicFrameMkLst>
        </pc:graphicFrameChg>
        <pc:graphicFrameChg chg="add mod">
          <ac:chgData name="Mari Tiitinen" userId="2f0d308d064b6051" providerId="LiveId" clId="{07ACF8B0-D094-40CD-A012-E56AA81950D2}" dt="2022-03-22T13:52:36.934" v="556" actId="14100"/>
          <ac:graphicFrameMkLst>
            <pc:docMk/>
            <pc:sldMk cId="2310462376" sldId="278"/>
            <ac:graphicFrameMk id="10" creationId="{6E626181-20AC-4DCB-90DB-0F07D5A5E44D}"/>
          </ac:graphicFrameMkLst>
        </pc:graphicFrameChg>
      </pc:sldChg>
      <pc:sldChg chg="addSp delSp modSp add mod ord">
        <pc:chgData name="Mari Tiitinen" userId="2f0d308d064b6051" providerId="LiveId" clId="{07ACF8B0-D094-40CD-A012-E56AA81950D2}" dt="2022-03-22T14:58:02.044" v="1262" actId="20577"/>
        <pc:sldMkLst>
          <pc:docMk/>
          <pc:sldMk cId="1630329883" sldId="279"/>
        </pc:sldMkLst>
        <pc:spChg chg="mod">
          <ac:chgData name="Mari Tiitinen" userId="2f0d308d064b6051" providerId="LiveId" clId="{07ACF8B0-D094-40CD-A012-E56AA81950D2}" dt="2022-03-22T14:58:02.044" v="1262" actId="20577"/>
          <ac:spMkLst>
            <pc:docMk/>
            <pc:sldMk cId="1630329883" sldId="279"/>
            <ac:spMk id="7" creationId="{034DD263-F997-4CE3-8913-F4DDEB52A900}"/>
          </ac:spMkLst>
        </pc:spChg>
        <pc:spChg chg="mod">
          <ac:chgData name="Mari Tiitinen" userId="2f0d308d064b6051" providerId="LiveId" clId="{07ACF8B0-D094-40CD-A012-E56AA81950D2}" dt="2022-03-22T13:53:52.247" v="581"/>
          <ac:spMkLst>
            <pc:docMk/>
            <pc:sldMk cId="1630329883" sldId="279"/>
            <ac:spMk id="9" creationId="{6F41964D-FB14-44F5-84AF-FD42B386E581}"/>
          </ac:spMkLst>
        </pc:spChg>
        <pc:spChg chg="del">
          <ac:chgData name="Mari Tiitinen" userId="2f0d308d064b6051" providerId="LiveId" clId="{07ACF8B0-D094-40CD-A012-E56AA81950D2}" dt="2022-03-22T13:58:49.854" v="823" actId="478"/>
          <ac:spMkLst>
            <pc:docMk/>
            <pc:sldMk cId="1630329883" sldId="279"/>
            <ac:spMk id="11" creationId="{001A89DA-B72D-4862-A42F-3149C755DD68}"/>
          </ac:spMkLst>
        </pc:spChg>
        <pc:spChg chg="add mod">
          <ac:chgData name="Mari Tiitinen" userId="2f0d308d064b6051" providerId="LiveId" clId="{07ACF8B0-D094-40CD-A012-E56AA81950D2}" dt="2022-03-22T13:58:50.823" v="824"/>
          <ac:spMkLst>
            <pc:docMk/>
            <pc:sldMk cId="1630329883" sldId="279"/>
            <ac:spMk id="13" creationId="{7744AB6B-F497-4A95-BB90-628779CA9D6B}"/>
          </ac:spMkLst>
        </pc:spChg>
        <pc:graphicFrameChg chg="add mod">
          <ac:chgData name="Mari Tiitinen" userId="2f0d308d064b6051" providerId="LiveId" clId="{07ACF8B0-D094-40CD-A012-E56AA81950D2}" dt="2022-03-22T13:53:27.133" v="578" actId="14100"/>
          <ac:graphicFrameMkLst>
            <pc:docMk/>
            <pc:sldMk cId="1630329883" sldId="279"/>
            <ac:graphicFrameMk id="10" creationId="{33DF8169-2A0C-486F-9169-24A3712A8EC4}"/>
          </ac:graphicFrameMkLst>
        </pc:graphicFrameChg>
        <pc:graphicFrameChg chg="del">
          <ac:chgData name="Mari Tiitinen" userId="2f0d308d064b6051" providerId="LiveId" clId="{07ACF8B0-D094-40CD-A012-E56AA81950D2}" dt="2022-03-22T13:53:19.283" v="575" actId="478"/>
          <ac:graphicFrameMkLst>
            <pc:docMk/>
            <pc:sldMk cId="1630329883" sldId="279"/>
            <ac:graphicFrameMk id="12" creationId="{30FB8597-9325-4525-97B2-EDBA30500B2E}"/>
          </ac:graphicFrameMkLst>
        </pc:graphicFrameChg>
      </pc:sldChg>
      <pc:sldChg chg="addSp delSp modSp add mod ord">
        <pc:chgData name="Mari Tiitinen" userId="2f0d308d064b6051" providerId="LiveId" clId="{07ACF8B0-D094-40CD-A012-E56AA81950D2}" dt="2022-03-22T14:58:10.214" v="1264" actId="20577"/>
        <pc:sldMkLst>
          <pc:docMk/>
          <pc:sldMk cId="1287639156" sldId="280"/>
        </pc:sldMkLst>
        <pc:spChg chg="mod">
          <ac:chgData name="Mari Tiitinen" userId="2f0d308d064b6051" providerId="LiveId" clId="{07ACF8B0-D094-40CD-A012-E56AA81950D2}" dt="2022-03-22T13:55:53.493" v="726"/>
          <ac:spMkLst>
            <pc:docMk/>
            <pc:sldMk cId="1287639156" sldId="280"/>
            <ac:spMk id="6" creationId="{F2C87879-8D98-40AA-8638-C6CDBC2A8FC7}"/>
          </ac:spMkLst>
        </pc:spChg>
        <pc:spChg chg="mod">
          <ac:chgData name="Mari Tiitinen" userId="2f0d308d064b6051" providerId="LiveId" clId="{07ACF8B0-D094-40CD-A012-E56AA81950D2}" dt="2022-03-22T14:58:10.214" v="1264" actId="20577"/>
          <ac:spMkLst>
            <pc:docMk/>
            <pc:sldMk cId="1287639156" sldId="280"/>
            <ac:spMk id="7" creationId="{034DD263-F997-4CE3-8913-F4DDEB52A900}"/>
          </ac:spMkLst>
        </pc:spChg>
        <pc:spChg chg="mod">
          <ac:chgData name="Mari Tiitinen" userId="2f0d308d064b6051" providerId="LiveId" clId="{07ACF8B0-D094-40CD-A012-E56AA81950D2}" dt="2022-03-22T13:56:05.033" v="728" actId="113"/>
          <ac:spMkLst>
            <pc:docMk/>
            <pc:sldMk cId="1287639156" sldId="280"/>
            <ac:spMk id="11" creationId="{156BD118-B416-4BD0-AA0E-48D1A1C90AE3}"/>
          </ac:spMkLst>
        </pc:spChg>
        <pc:graphicFrameChg chg="del">
          <ac:chgData name="Mari Tiitinen" userId="2f0d308d064b6051" providerId="LiveId" clId="{07ACF8B0-D094-40CD-A012-E56AA81950D2}" dt="2022-03-22T13:55:31.393" v="721" actId="478"/>
          <ac:graphicFrameMkLst>
            <pc:docMk/>
            <pc:sldMk cId="1287639156" sldId="280"/>
            <ac:graphicFrameMk id="9" creationId="{211BF2F8-1B51-4870-B14C-930F7CDAE53A}"/>
          </ac:graphicFrameMkLst>
        </pc:graphicFrameChg>
        <pc:graphicFrameChg chg="add mod">
          <ac:chgData name="Mari Tiitinen" userId="2f0d308d064b6051" providerId="LiveId" clId="{07ACF8B0-D094-40CD-A012-E56AA81950D2}" dt="2022-03-22T13:55:40.169" v="725" actId="1076"/>
          <ac:graphicFrameMkLst>
            <pc:docMk/>
            <pc:sldMk cId="1287639156" sldId="280"/>
            <ac:graphicFrameMk id="10" creationId="{09BEDC81-F710-420A-84FA-0D7116CE6888}"/>
          </ac:graphicFrameMkLst>
        </pc:graphicFrameChg>
      </pc:sldChg>
      <pc:sldChg chg="addSp delSp modSp add mod">
        <pc:chgData name="Mari Tiitinen" userId="2f0d308d064b6051" providerId="LiveId" clId="{07ACF8B0-D094-40CD-A012-E56AA81950D2}" dt="2022-03-22T14:58:17.224" v="1266" actId="20577"/>
        <pc:sldMkLst>
          <pc:docMk/>
          <pc:sldMk cId="2185726986" sldId="281"/>
        </pc:sldMkLst>
        <pc:spChg chg="mod">
          <ac:chgData name="Mari Tiitinen" userId="2f0d308d064b6051" providerId="LiveId" clId="{07ACF8B0-D094-40CD-A012-E56AA81950D2}" dt="2022-03-22T13:56:45.203" v="759" actId="1076"/>
          <ac:spMkLst>
            <pc:docMk/>
            <pc:sldMk cId="2185726986" sldId="281"/>
            <ac:spMk id="6" creationId="{F2C87879-8D98-40AA-8638-C6CDBC2A8FC7}"/>
          </ac:spMkLst>
        </pc:spChg>
        <pc:spChg chg="mod">
          <ac:chgData name="Mari Tiitinen" userId="2f0d308d064b6051" providerId="LiveId" clId="{07ACF8B0-D094-40CD-A012-E56AA81950D2}" dt="2022-03-22T14:58:17.224" v="1266" actId="20577"/>
          <ac:spMkLst>
            <pc:docMk/>
            <pc:sldMk cId="2185726986" sldId="281"/>
            <ac:spMk id="7" creationId="{034DD263-F997-4CE3-8913-F4DDEB52A900}"/>
          </ac:spMkLst>
        </pc:spChg>
        <pc:spChg chg="mod">
          <ac:chgData name="Mari Tiitinen" userId="2f0d308d064b6051" providerId="LiveId" clId="{07ACF8B0-D094-40CD-A012-E56AA81950D2}" dt="2022-03-22T13:56:08.703" v="729" actId="113"/>
          <ac:spMkLst>
            <pc:docMk/>
            <pc:sldMk cId="2185726986" sldId="281"/>
            <ac:spMk id="11" creationId="{156BD118-B416-4BD0-AA0E-48D1A1C90AE3}"/>
          </ac:spMkLst>
        </pc:spChg>
        <pc:graphicFrameChg chg="add mod">
          <ac:chgData name="Mari Tiitinen" userId="2f0d308d064b6051" providerId="LiveId" clId="{07ACF8B0-D094-40CD-A012-E56AA81950D2}" dt="2022-03-22T13:56:31.693" v="757" actId="14100"/>
          <ac:graphicFrameMkLst>
            <pc:docMk/>
            <pc:sldMk cId="2185726986" sldId="281"/>
            <ac:graphicFrameMk id="9" creationId="{EF43FBA7-4694-4160-BD15-07FB618C9A6E}"/>
          </ac:graphicFrameMkLst>
        </pc:graphicFrameChg>
        <pc:graphicFrameChg chg="del">
          <ac:chgData name="Mari Tiitinen" userId="2f0d308d064b6051" providerId="LiveId" clId="{07ACF8B0-D094-40CD-A012-E56AA81950D2}" dt="2022-03-22T13:56:24.882" v="754" actId="478"/>
          <ac:graphicFrameMkLst>
            <pc:docMk/>
            <pc:sldMk cId="2185726986" sldId="281"/>
            <ac:graphicFrameMk id="10" creationId="{09BEDC81-F710-420A-84FA-0D7116CE6888}"/>
          </ac:graphicFrameMkLst>
        </pc:graphicFrameChg>
      </pc:sldChg>
      <pc:sldChg chg="addSp delSp modSp add mod">
        <pc:chgData name="Mari Tiitinen" userId="2f0d308d064b6051" providerId="LiveId" clId="{07ACF8B0-D094-40CD-A012-E56AA81950D2}" dt="2022-03-22T15:00:21.144" v="1282" actId="14100"/>
        <pc:sldMkLst>
          <pc:docMk/>
          <pc:sldMk cId="870079080" sldId="282"/>
        </pc:sldMkLst>
        <pc:spChg chg="mod">
          <ac:chgData name="Mari Tiitinen" userId="2f0d308d064b6051" providerId="LiveId" clId="{07ACF8B0-D094-40CD-A012-E56AA81950D2}" dt="2022-03-22T13:57:30.804" v="795"/>
          <ac:spMkLst>
            <pc:docMk/>
            <pc:sldMk cId="870079080" sldId="282"/>
            <ac:spMk id="6" creationId="{F2C87879-8D98-40AA-8638-C6CDBC2A8FC7}"/>
          </ac:spMkLst>
        </pc:spChg>
        <pc:spChg chg="mod">
          <ac:chgData name="Mari Tiitinen" userId="2f0d308d064b6051" providerId="LiveId" clId="{07ACF8B0-D094-40CD-A012-E56AA81950D2}" dt="2022-03-22T15:00:21.144" v="1282" actId="14100"/>
          <ac:spMkLst>
            <pc:docMk/>
            <pc:sldMk cId="870079080" sldId="282"/>
            <ac:spMk id="7" creationId="{034DD263-F997-4CE3-8913-F4DDEB52A900}"/>
          </ac:spMkLst>
        </pc:spChg>
        <pc:graphicFrameChg chg="del">
          <ac:chgData name="Mari Tiitinen" userId="2f0d308d064b6051" providerId="LiveId" clId="{07ACF8B0-D094-40CD-A012-E56AA81950D2}" dt="2022-03-22T13:57:07.484" v="789" actId="478"/>
          <ac:graphicFrameMkLst>
            <pc:docMk/>
            <pc:sldMk cId="870079080" sldId="282"/>
            <ac:graphicFrameMk id="9" creationId="{EF43FBA7-4694-4160-BD15-07FB618C9A6E}"/>
          </ac:graphicFrameMkLst>
        </pc:graphicFrameChg>
        <pc:graphicFrameChg chg="add mod">
          <ac:chgData name="Mari Tiitinen" userId="2f0d308d064b6051" providerId="LiveId" clId="{07ACF8B0-D094-40CD-A012-E56AA81950D2}" dt="2022-03-22T13:57:14.893" v="792" actId="14100"/>
          <ac:graphicFrameMkLst>
            <pc:docMk/>
            <pc:sldMk cId="870079080" sldId="282"/>
            <ac:graphicFrameMk id="10" creationId="{33250F1F-5B97-47F5-B25A-E2E631EA43EC}"/>
          </ac:graphicFrameMkLst>
        </pc:graphicFrameChg>
      </pc:sldChg>
      <pc:sldChg chg="addSp delSp modSp add mod">
        <pc:chgData name="Mari Tiitinen" userId="2f0d308d064b6051" providerId="LiveId" clId="{07ACF8B0-D094-40CD-A012-E56AA81950D2}" dt="2022-03-22T14:58:39.973" v="1269" actId="113"/>
        <pc:sldMkLst>
          <pc:docMk/>
          <pc:sldMk cId="4292924516" sldId="283"/>
        </pc:sldMkLst>
        <pc:spChg chg="mod">
          <ac:chgData name="Mari Tiitinen" userId="2f0d308d064b6051" providerId="LiveId" clId="{07ACF8B0-D094-40CD-A012-E56AA81950D2}" dt="2022-03-22T14:40:06.173" v="1131" actId="1076"/>
          <ac:spMkLst>
            <pc:docMk/>
            <pc:sldMk cId="4292924516" sldId="283"/>
            <ac:spMk id="7" creationId="{034DD263-F997-4CE3-8913-F4DDEB52A900}"/>
          </ac:spMkLst>
        </pc:spChg>
        <pc:spChg chg="add mod">
          <ac:chgData name="Mari Tiitinen" userId="2f0d308d064b6051" providerId="LiveId" clId="{07ACF8B0-D094-40CD-A012-E56AA81950D2}" dt="2022-03-22T14:40:47.974" v="1136"/>
          <ac:spMkLst>
            <pc:docMk/>
            <pc:sldMk cId="4292924516" sldId="283"/>
            <ac:spMk id="12" creationId="{BAA5C913-F784-491B-8048-E97AECA92A7A}"/>
          </ac:spMkLst>
        </pc:spChg>
        <pc:spChg chg="del">
          <ac:chgData name="Mari Tiitinen" userId="2f0d308d064b6051" providerId="LiveId" clId="{07ACF8B0-D094-40CD-A012-E56AA81950D2}" dt="2022-03-22T14:05:32.513" v="885" actId="478"/>
          <ac:spMkLst>
            <pc:docMk/>
            <pc:sldMk cId="4292924516" sldId="283"/>
            <ac:spMk id="14" creationId="{7A904EE9-0B1B-4DEC-B4C0-B8ADD92F6B00}"/>
          </ac:spMkLst>
        </pc:spChg>
        <pc:spChg chg="del">
          <ac:chgData name="Mari Tiitinen" userId="2f0d308d064b6051" providerId="LiveId" clId="{07ACF8B0-D094-40CD-A012-E56AA81950D2}" dt="2022-03-22T14:05:33.104" v="886" actId="478"/>
          <ac:spMkLst>
            <pc:docMk/>
            <pc:sldMk cId="4292924516" sldId="283"/>
            <ac:spMk id="15" creationId="{CC96441B-2945-48F1-8737-B5FB367B35EE}"/>
          </ac:spMkLst>
        </pc:spChg>
        <pc:spChg chg="del">
          <ac:chgData name="Mari Tiitinen" userId="2f0d308d064b6051" providerId="LiveId" clId="{07ACF8B0-D094-40CD-A012-E56AA81950D2}" dt="2022-03-22T14:05:33.624" v="887" actId="478"/>
          <ac:spMkLst>
            <pc:docMk/>
            <pc:sldMk cId="4292924516" sldId="283"/>
            <ac:spMk id="16" creationId="{BD03A18F-CD4E-4769-A31B-CCF0F66322F7}"/>
          </ac:spMkLst>
        </pc:spChg>
        <pc:spChg chg="del">
          <ac:chgData name="Mari Tiitinen" userId="2f0d308d064b6051" providerId="LiveId" clId="{07ACF8B0-D094-40CD-A012-E56AA81950D2}" dt="2022-03-22T14:05:34.484" v="888" actId="478"/>
          <ac:spMkLst>
            <pc:docMk/>
            <pc:sldMk cId="4292924516" sldId="283"/>
            <ac:spMk id="17" creationId="{1081609D-D187-4C43-9E82-5166D831B195}"/>
          </ac:spMkLst>
        </pc:spChg>
        <pc:spChg chg="del">
          <ac:chgData name="Mari Tiitinen" userId="2f0d308d064b6051" providerId="LiveId" clId="{07ACF8B0-D094-40CD-A012-E56AA81950D2}" dt="2022-03-22T14:05:35.092" v="889" actId="478"/>
          <ac:spMkLst>
            <pc:docMk/>
            <pc:sldMk cId="4292924516" sldId="283"/>
            <ac:spMk id="18" creationId="{CA4ACE2B-55DD-4727-A2B9-CF7A1765FF99}"/>
          </ac:spMkLst>
        </pc:spChg>
        <pc:spChg chg="del">
          <ac:chgData name="Mari Tiitinen" userId="2f0d308d064b6051" providerId="LiveId" clId="{07ACF8B0-D094-40CD-A012-E56AA81950D2}" dt="2022-03-22T14:05:35.772" v="890" actId="478"/>
          <ac:spMkLst>
            <pc:docMk/>
            <pc:sldMk cId="4292924516" sldId="283"/>
            <ac:spMk id="19" creationId="{D61C34C0-609D-4DFF-BCDA-6D7A647BF004}"/>
          </ac:spMkLst>
        </pc:spChg>
        <pc:graphicFrameChg chg="add mod modGraphic">
          <ac:chgData name="Mari Tiitinen" userId="2f0d308d064b6051" providerId="LiveId" clId="{07ACF8B0-D094-40CD-A012-E56AA81950D2}" dt="2022-03-22T14:58:39.973" v="1269" actId="113"/>
          <ac:graphicFrameMkLst>
            <pc:docMk/>
            <pc:sldMk cId="4292924516" sldId="283"/>
            <ac:graphicFrameMk id="2" creationId="{0F6558DC-2867-42CA-BE17-0D911D2F4230}"/>
          </ac:graphicFrameMkLst>
        </pc:graphicFrameChg>
      </pc:sldChg>
      <pc:sldChg chg="addSp delSp modSp add mod">
        <pc:chgData name="Mari Tiitinen" userId="2f0d308d064b6051" providerId="LiveId" clId="{07ACF8B0-D094-40CD-A012-E56AA81950D2}" dt="2022-03-22T14:58:52.564" v="1270" actId="113"/>
        <pc:sldMkLst>
          <pc:docMk/>
          <pc:sldMk cId="357046487" sldId="284"/>
        </pc:sldMkLst>
        <pc:spChg chg="add del mod">
          <ac:chgData name="Mari Tiitinen" userId="2f0d308d064b6051" providerId="LiveId" clId="{07ACF8B0-D094-40CD-A012-E56AA81950D2}" dt="2022-03-22T14:41:14.794" v="1139" actId="478"/>
          <ac:spMkLst>
            <pc:docMk/>
            <pc:sldMk cId="357046487" sldId="284"/>
            <ac:spMk id="4" creationId="{572B4BF1-DCAA-40FE-A78D-BBD153BA37B0}"/>
          </ac:spMkLst>
        </pc:spChg>
        <pc:spChg chg="del mod">
          <ac:chgData name="Mari Tiitinen" userId="2f0d308d064b6051" providerId="LiveId" clId="{07ACF8B0-D094-40CD-A012-E56AA81950D2}" dt="2022-03-22T14:41:09.954" v="1137" actId="478"/>
          <ac:spMkLst>
            <pc:docMk/>
            <pc:sldMk cId="357046487" sldId="284"/>
            <ac:spMk id="7" creationId="{034DD263-F997-4CE3-8913-F4DDEB52A900}"/>
          </ac:spMkLst>
        </pc:spChg>
        <pc:spChg chg="add mod">
          <ac:chgData name="Mari Tiitinen" userId="2f0d308d064b6051" providerId="LiveId" clId="{07ACF8B0-D094-40CD-A012-E56AA81950D2}" dt="2022-03-22T14:41:10.354" v="1138"/>
          <ac:spMkLst>
            <pc:docMk/>
            <pc:sldMk cId="357046487" sldId="284"/>
            <ac:spMk id="9" creationId="{48206991-0A9F-44D8-81BF-1DD72FAEF9DC}"/>
          </ac:spMkLst>
        </pc:spChg>
        <pc:graphicFrameChg chg="mod modGraphic">
          <ac:chgData name="Mari Tiitinen" userId="2f0d308d064b6051" providerId="LiveId" clId="{07ACF8B0-D094-40CD-A012-E56AA81950D2}" dt="2022-03-22T14:58:52.564" v="1270" actId="113"/>
          <ac:graphicFrameMkLst>
            <pc:docMk/>
            <pc:sldMk cId="357046487" sldId="284"/>
            <ac:graphicFrameMk id="2" creationId="{0F6558DC-2867-42CA-BE17-0D911D2F4230}"/>
          </ac:graphicFrameMkLst>
        </pc:graphicFrameChg>
      </pc:sldChg>
      <pc:sldChg chg="addSp delSp modSp add mod">
        <pc:chgData name="Mari Tiitinen" userId="2f0d308d064b6051" providerId="LiveId" clId="{07ACF8B0-D094-40CD-A012-E56AA81950D2}" dt="2022-03-22T14:59:03.903" v="1272" actId="113"/>
        <pc:sldMkLst>
          <pc:docMk/>
          <pc:sldMk cId="2246042500" sldId="285"/>
        </pc:sldMkLst>
        <pc:spChg chg="add del mod">
          <ac:chgData name="Mari Tiitinen" userId="2f0d308d064b6051" providerId="LiveId" clId="{07ACF8B0-D094-40CD-A012-E56AA81950D2}" dt="2022-03-22T14:41:25.254" v="1142" actId="478"/>
          <ac:spMkLst>
            <pc:docMk/>
            <pc:sldMk cId="2246042500" sldId="285"/>
            <ac:spMk id="4" creationId="{C7391CD1-ED7C-4873-BDDB-E1661299333F}"/>
          </ac:spMkLst>
        </pc:spChg>
        <pc:spChg chg="del mod">
          <ac:chgData name="Mari Tiitinen" userId="2f0d308d064b6051" providerId="LiveId" clId="{07ACF8B0-D094-40CD-A012-E56AA81950D2}" dt="2022-03-22T14:41:21.645" v="1140" actId="478"/>
          <ac:spMkLst>
            <pc:docMk/>
            <pc:sldMk cId="2246042500" sldId="285"/>
            <ac:spMk id="7" creationId="{034DD263-F997-4CE3-8913-F4DDEB52A900}"/>
          </ac:spMkLst>
        </pc:spChg>
        <pc:spChg chg="add mod">
          <ac:chgData name="Mari Tiitinen" userId="2f0d308d064b6051" providerId="LiveId" clId="{07ACF8B0-D094-40CD-A012-E56AA81950D2}" dt="2022-03-22T14:41:23.017" v="1141"/>
          <ac:spMkLst>
            <pc:docMk/>
            <pc:sldMk cId="2246042500" sldId="285"/>
            <ac:spMk id="9" creationId="{A6E9FAE4-5054-4815-8751-D20BD3AB7A7A}"/>
          </ac:spMkLst>
        </pc:spChg>
        <pc:graphicFrameChg chg="mod modGraphic">
          <ac:chgData name="Mari Tiitinen" userId="2f0d308d064b6051" providerId="LiveId" clId="{07ACF8B0-D094-40CD-A012-E56AA81950D2}" dt="2022-03-22T14:59:03.903" v="1272" actId="113"/>
          <ac:graphicFrameMkLst>
            <pc:docMk/>
            <pc:sldMk cId="2246042500" sldId="285"/>
            <ac:graphicFrameMk id="2" creationId="{0F6558DC-2867-42CA-BE17-0D911D2F4230}"/>
          </ac:graphicFrameMkLst>
        </pc:graphicFrameChg>
      </pc:sldChg>
      <pc:sldChg chg="modSp add mod ord">
        <pc:chgData name="Mari Tiitinen" userId="2f0d308d064b6051" providerId="LiveId" clId="{07ACF8B0-D094-40CD-A012-E56AA81950D2}" dt="2022-03-22T14:59:10.855" v="1273" actId="113"/>
        <pc:sldMkLst>
          <pc:docMk/>
          <pc:sldMk cId="259101179" sldId="286"/>
        </pc:sldMkLst>
        <pc:spChg chg="mod">
          <ac:chgData name="Mari Tiitinen" userId="2f0d308d064b6051" providerId="LiveId" clId="{07ACF8B0-D094-40CD-A012-E56AA81950D2}" dt="2022-03-22T14:41:58.653" v="1153" actId="20577"/>
          <ac:spMkLst>
            <pc:docMk/>
            <pc:sldMk cId="259101179" sldId="286"/>
            <ac:spMk id="7" creationId="{034DD263-F997-4CE3-8913-F4DDEB52A900}"/>
          </ac:spMkLst>
        </pc:spChg>
        <pc:spChg chg="mod">
          <ac:chgData name="Mari Tiitinen" userId="2f0d308d064b6051" providerId="LiveId" clId="{07ACF8B0-D094-40CD-A012-E56AA81950D2}" dt="2022-03-22T14:42:15.883" v="1154"/>
          <ac:spMkLst>
            <pc:docMk/>
            <pc:sldMk cId="259101179" sldId="286"/>
            <ac:spMk id="12" creationId="{BAA5C913-F784-491B-8048-E97AECA92A7A}"/>
          </ac:spMkLst>
        </pc:spChg>
        <pc:graphicFrameChg chg="mod modGraphic">
          <ac:chgData name="Mari Tiitinen" userId="2f0d308d064b6051" providerId="LiveId" clId="{07ACF8B0-D094-40CD-A012-E56AA81950D2}" dt="2022-03-22T14:59:10.855" v="1273" actId="113"/>
          <ac:graphicFrameMkLst>
            <pc:docMk/>
            <pc:sldMk cId="259101179" sldId="286"/>
            <ac:graphicFrameMk id="2" creationId="{0F6558DC-2867-42CA-BE17-0D911D2F4230}"/>
          </ac:graphicFrameMkLst>
        </pc:graphicFrameChg>
      </pc:sldChg>
      <pc:sldChg chg="delSp modSp add mod">
        <pc:chgData name="Mari Tiitinen" userId="2f0d308d064b6051" providerId="LiveId" clId="{07ACF8B0-D094-40CD-A012-E56AA81950D2}" dt="2022-03-22T14:59:17.114" v="1275" actId="113"/>
        <pc:sldMkLst>
          <pc:docMk/>
          <pc:sldMk cId="1771329510" sldId="287"/>
        </pc:sldMkLst>
        <pc:spChg chg="del">
          <ac:chgData name="Mari Tiitinen" userId="2f0d308d064b6051" providerId="LiveId" clId="{07ACF8B0-D094-40CD-A012-E56AA81950D2}" dt="2022-03-22T14:43:29.224" v="1158" actId="478"/>
          <ac:spMkLst>
            <pc:docMk/>
            <pc:sldMk cId="1771329510" sldId="287"/>
            <ac:spMk id="12" creationId="{BAA5C913-F784-491B-8048-E97AECA92A7A}"/>
          </ac:spMkLst>
        </pc:spChg>
        <pc:graphicFrameChg chg="mod modGraphic">
          <ac:chgData name="Mari Tiitinen" userId="2f0d308d064b6051" providerId="LiveId" clId="{07ACF8B0-D094-40CD-A012-E56AA81950D2}" dt="2022-03-22T14:59:17.114" v="1275" actId="113"/>
          <ac:graphicFrameMkLst>
            <pc:docMk/>
            <pc:sldMk cId="1771329510" sldId="287"/>
            <ac:graphicFrameMk id="2" creationId="{0F6558DC-2867-42CA-BE17-0D911D2F4230}"/>
          </ac:graphicFrameMkLst>
        </pc:graphicFrameChg>
      </pc:sldChg>
      <pc:sldChg chg="modSp add mod ord">
        <pc:chgData name="Mari Tiitinen" userId="2f0d308d064b6051" providerId="LiveId" clId="{07ACF8B0-D094-40CD-A012-E56AA81950D2}" dt="2022-03-22T14:59:31.477" v="1278" actId="255"/>
        <pc:sldMkLst>
          <pc:docMk/>
          <pc:sldMk cId="130064442" sldId="288"/>
        </pc:sldMkLst>
        <pc:spChg chg="mod">
          <ac:chgData name="Mari Tiitinen" userId="2f0d308d064b6051" providerId="LiveId" clId="{07ACF8B0-D094-40CD-A012-E56AA81950D2}" dt="2022-03-22T14:49:47.903" v="1206" actId="20577"/>
          <ac:spMkLst>
            <pc:docMk/>
            <pc:sldMk cId="130064442" sldId="288"/>
            <ac:spMk id="7" creationId="{034DD263-F997-4CE3-8913-F4DDEB52A900}"/>
          </ac:spMkLst>
        </pc:spChg>
        <pc:spChg chg="mod">
          <ac:chgData name="Mari Tiitinen" userId="2f0d308d064b6051" providerId="LiveId" clId="{07ACF8B0-D094-40CD-A012-E56AA81950D2}" dt="2022-03-22T14:50:05.474" v="1207"/>
          <ac:spMkLst>
            <pc:docMk/>
            <pc:sldMk cId="130064442" sldId="288"/>
            <ac:spMk id="12" creationId="{BAA5C913-F784-491B-8048-E97AECA92A7A}"/>
          </ac:spMkLst>
        </pc:spChg>
        <pc:graphicFrameChg chg="mod modGraphic">
          <ac:chgData name="Mari Tiitinen" userId="2f0d308d064b6051" providerId="LiveId" clId="{07ACF8B0-D094-40CD-A012-E56AA81950D2}" dt="2022-03-22T14:59:31.477" v="1278" actId="255"/>
          <ac:graphicFrameMkLst>
            <pc:docMk/>
            <pc:sldMk cId="130064442" sldId="288"/>
            <ac:graphicFrameMk id="2" creationId="{0F6558DC-2867-42CA-BE17-0D911D2F423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Overall Sentiment </a:t>
            </a:r>
          </a:p>
          <a:p>
            <a:pPr>
              <a:defRPr/>
            </a:pP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Ealing</c:v>
                </c:pt>
                <c:pt idx="1">
                  <c:v>Hounslow</c:v>
                </c:pt>
                <c:pt idx="2">
                  <c:v>Hammersmith &amp; Fulham</c:v>
                </c:pt>
              </c:strCache>
            </c:strRef>
          </c:cat>
          <c:val>
            <c:numRef>
              <c:f>Sheet1!$B$2:$B$4</c:f>
              <c:numCache>
                <c:formatCode>0%</c:formatCode>
                <c:ptCount val="3"/>
                <c:pt idx="0">
                  <c:v>0.6</c:v>
                </c:pt>
                <c:pt idx="1">
                  <c:v>0.61</c:v>
                </c:pt>
                <c:pt idx="2">
                  <c:v>0.61</c:v>
                </c:pt>
              </c:numCache>
            </c:numRef>
          </c:val>
          <c:extLst>
            <c:ext xmlns:c16="http://schemas.microsoft.com/office/drawing/2014/chart" uri="{C3380CC4-5D6E-409C-BE32-E72D297353CC}">
              <c16:uniqueId val="{00000000-DEE9-4161-AFD5-F170C622C017}"/>
            </c:ext>
          </c:extLst>
        </c:ser>
        <c:ser>
          <c:idx val="1"/>
          <c:order val="1"/>
          <c:tx>
            <c:strRef>
              <c:f>Sheet1!$C$1</c:f>
              <c:strCache>
                <c:ptCount val="1"/>
                <c:pt idx="0">
                  <c:v>Negative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Ealing</c:v>
                </c:pt>
                <c:pt idx="1">
                  <c:v>Hounslow</c:v>
                </c:pt>
                <c:pt idx="2">
                  <c:v>Hammersmith &amp; Fulham</c:v>
                </c:pt>
              </c:strCache>
            </c:strRef>
          </c:cat>
          <c:val>
            <c:numRef>
              <c:f>Sheet1!$C$2:$C$4</c:f>
              <c:numCache>
                <c:formatCode>0%</c:formatCode>
                <c:ptCount val="3"/>
                <c:pt idx="0">
                  <c:v>0.25</c:v>
                </c:pt>
                <c:pt idx="1">
                  <c:v>0.22</c:v>
                </c:pt>
                <c:pt idx="2">
                  <c:v>0.26</c:v>
                </c:pt>
              </c:numCache>
            </c:numRef>
          </c:val>
          <c:extLst>
            <c:ext xmlns:c16="http://schemas.microsoft.com/office/drawing/2014/chart" uri="{C3380CC4-5D6E-409C-BE32-E72D297353CC}">
              <c16:uniqueId val="{00000001-DEE9-4161-AFD5-F170C622C017}"/>
            </c:ext>
          </c:extLst>
        </c:ser>
        <c:ser>
          <c:idx val="2"/>
          <c:order val="2"/>
          <c:tx>
            <c:strRef>
              <c:f>Sheet1!$D$1</c:f>
              <c:strCache>
                <c:ptCount val="1"/>
                <c:pt idx="0">
                  <c:v>Neutral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Ealing</c:v>
                </c:pt>
                <c:pt idx="1">
                  <c:v>Hounslow</c:v>
                </c:pt>
                <c:pt idx="2">
                  <c:v>Hammersmith &amp; Fulham</c:v>
                </c:pt>
              </c:strCache>
            </c:strRef>
          </c:cat>
          <c:val>
            <c:numRef>
              <c:f>Sheet1!$D$2:$D$4</c:f>
              <c:numCache>
                <c:formatCode>0%</c:formatCode>
                <c:ptCount val="3"/>
                <c:pt idx="0">
                  <c:v>0.15</c:v>
                </c:pt>
                <c:pt idx="1">
                  <c:v>0.17</c:v>
                </c:pt>
                <c:pt idx="2">
                  <c:v>0.13</c:v>
                </c:pt>
              </c:numCache>
            </c:numRef>
          </c:val>
          <c:extLst>
            <c:ext xmlns:c16="http://schemas.microsoft.com/office/drawing/2014/chart" uri="{C3380CC4-5D6E-409C-BE32-E72D297353CC}">
              <c16:uniqueId val="{00000002-DEE9-4161-AFD5-F170C622C017}"/>
            </c:ext>
          </c:extLst>
        </c:ser>
        <c:dLbls>
          <c:dLblPos val="inEnd"/>
          <c:showLegendKey val="0"/>
          <c:showVal val="1"/>
          <c:showCatName val="0"/>
          <c:showSerName val="0"/>
          <c:showPercent val="0"/>
          <c:showBubbleSize val="0"/>
        </c:dLbls>
        <c:gapWidth val="65"/>
        <c:axId val="1743293823"/>
        <c:axId val="1767250223"/>
      </c:barChart>
      <c:catAx>
        <c:axId val="174329382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767250223"/>
        <c:crosses val="autoZero"/>
        <c:auto val="1"/>
        <c:lblAlgn val="ctr"/>
        <c:lblOffset val="100"/>
        <c:noMultiLvlLbl val="0"/>
      </c:catAx>
      <c:valAx>
        <c:axId val="176725022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743293823"/>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solidFill>
                  <a:schemeClr val="tx1"/>
                </a:solidFill>
              </a:rPr>
              <a:t>Sub-theme 'Appointment Availability'</a:t>
            </a:r>
            <a:endParaRPr lang="en-GB"/>
          </a:p>
          <a:p>
            <a:pPr>
              <a:defRPr/>
            </a:pPr>
            <a:endParaRPr lang="en-GB"/>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Sheet1!$B$2:$B$4</c:f>
              <c:numCache>
                <c:formatCode>0%</c:formatCode>
                <c:ptCount val="3"/>
                <c:pt idx="0">
                  <c:v>0.39</c:v>
                </c:pt>
                <c:pt idx="1">
                  <c:v>0.35</c:v>
                </c:pt>
                <c:pt idx="2">
                  <c:v>0.52</c:v>
                </c:pt>
              </c:numCache>
            </c:numRef>
          </c:val>
          <c:extLst>
            <c:ext xmlns:c16="http://schemas.microsoft.com/office/drawing/2014/chart" uri="{C3380CC4-5D6E-409C-BE32-E72D297353CC}">
              <c16:uniqueId val="{00000000-6A78-411F-842E-91AF1F4641BB}"/>
            </c:ext>
          </c:extLst>
        </c:ser>
        <c:ser>
          <c:idx val="1"/>
          <c:order val="1"/>
          <c:tx>
            <c:strRef>
              <c:f>Sheet1!$C$1</c:f>
              <c:strCache>
                <c:ptCount val="1"/>
                <c:pt idx="0">
                  <c:v>Negative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Sheet1!$C$2:$C$4</c:f>
              <c:numCache>
                <c:formatCode>0%</c:formatCode>
                <c:ptCount val="3"/>
                <c:pt idx="0">
                  <c:v>0.49</c:v>
                </c:pt>
                <c:pt idx="1">
                  <c:v>0.49</c:v>
                </c:pt>
                <c:pt idx="2">
                  <c:v>0.45</c:v>
                </c:pt>
              </c:numCache>
            </c:numRef>
          </c:val>
          <c:extLst>
            <c:ext xmlns:c16="http://schemas.microsoft.com/office/drawing/2014/chart" uri="{C3380CC4-5D6E-409C-BE32-E72D297353CC}">
              <c16:uniqueId val="{00000001-6A78-411F-842E-91AF1F4641BB}"/>
            </c:ext>
          </c:extLst>
        </c:ser>
        <c:ser>
          <c:idx val="2"/>
          <c:order val="2"/>
          <c:tx>
            <c:strRef>
              <c:f>Sheet1!$D$1</c:f>
              <c:strCache>
                <c:ptCount val="1"/>
                <c:pt idx="0">
                  <c:v>Neutral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Sheet1!$D$2:$D$4</c:f>
              <c:numCache>
                <c:formatCode>0%</c:formatCode>
                <c:ptCount val="3"/>
                <c:pt idx="0">
                  <c:v>0.12</c:v>
                </c:pt>
                <c:pt idx="1">
                  <c:v>0.16</c:v>
                </c:pt>
                <c:pt idx="2">
                  <c:v>0.04</c:v>
                </c:pt>
              </c:numCache>
            </c:numRef>
          </c:val>
          <c:extLst>
            <c:ext xmlns:c16="http://schemas.microsoft.com/office/drawing/2014/chart" uri="{C3380CC4-5D6E-409C-BE32-E72D297353CC}">
              <c16:uniqueId val="{00000002-6A78-411F-842E-91AF1F4641BB}"/>
            </c:ext>
          </c:extLst>
        </c:ser>
        <c:dLbls>
          <c:dLblPos val="outEnd"/>
          <c:showLegendKey val="0"/>
          <c:showVal val="1"/>
          <c:showCatName val="0"/>
          <c:showSerName val="0"/>
          <c:showPercent val="0"/>
          <c:showBubbleSize val="0"/>
        </c:dLbls>
        <c:gapWidth val="444"/>
        <c:overlap val="-90"/>
        <c:axId val="1208275520"/>
        <c:axId val="1208277168"/>
      </c:barChart>
      <c:catAx>
        <c:axId val="1208275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208277168"/>
        <c:crosses val="autoZero"/>
        <c:auto val="1"/>
        <c:lblAlgn val="ctr"/>
        <c:lblOffset val="100"/>
        <c:noMultiLvlLbl val="0"/>
      </c:catAx>
      <c:valAx>
        <c:axId val="1208277168"/>
        <c:scaling>
          <c:orientation val="minMax"/>
        </c:scaling>
        <c:delete val="1"/>
        <c:axPos val="l"/>
        <c:numFmt formatCode="0%" sourceLinked="1"/>
        <c:majorTickMark val="none"/>
        <c:minorTickMark val="none"/>
        <c:tickLblPos val="nextTo"/>
        <c:crossAx val="1208275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solidFill>
                  <a:schemeClr val="tx1"/>
                </a:solidFill>
              </a:rPr>
              <a:t>Sub-theme 'Management of services'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Sheet1!$B$2:$B$4</c:f>
              <c:numCache>
                <c:formatCode>0%</c:formatCode>
                <c:ptCount val="3"/>
                <c:pt idx="0">
                  <c:v>0.69</c:v>
                </c:pt>
                <c:pt idx="1">
                  <c:v>0.67</c:v>
                </c:pt>
                <c:pt idx="2">
                  <c:v>0.71</c:v>
                </c:pt>
              </c:numCache>
            </c:numRef>
          </c:val>
          <c:extLst>
            <c:ext xmlns:c16="http://schemas.microsoft.com/office/drawing/2014/chart" uri="{C3380CC4-5D6E-409C-BE32-E72D297353CC}">
              <c16:uniqueId val="{00000000-53A7-408F-9036-A74EC867A8EF}"/>
            </c:ext>
          </c:extLst>
        </c:ser>
        <c:ser>
          <c:idx val="1"/>
          <c:order val="1"/>
          <c:tx>
            <c:strRef>
              <c:f>Sheet1!$C$1</c:f>
              <c:strCache>
                <c:ptCount val="1"/>
                <c:pt idx="0">
                  <c:v>Negative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Sheet1!$C$2:$C$4</c:f>
              <c:numCache>
                <c:formatCode>0%</c:formatCode>
                <c:ptCount val="3"/>
                <c:pt idx="0">
                  <c:v>0.27</c:v>
                </c:pt>
                <c:pt idx="1">
                  <c:v>0.24</c:v>
                </c:pt>
                <c:pt idx="2">
                  <c:v>0.23</c:v>
                </c:pt>
              </c:numCache>
            </c:numRef>
          </c:val>
          <c:extLst>
            <c:ext xmlns:c16="http://schemas.microsoft.com/office/drawing/2014/chart" uri="{C3380CC4-5D6E-409C-BE32-E72D297353CC}">
              <c16:uniqueId val="{00000001-53A7-408F-9036-A74EC867A8EF}"/>
            </c:ext>
          </c:extLst>
        </c:ser>
        <c:ser>
          <c:idx val="2"/>
          <c:order val="2"/>
          <c:tx>
            <c:strRef>
              <c:f>Sheet1!$D$1</c:f>
              <c:strCache>
                <c:ptCount val="1"/>
                <c:pt idx="0">
                  <c:v>Neutral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Sheet1!$D$2:$D$4</c:f>
              <c:numCache>
                <c:formatCode>0%</c:formatCode>
                <c:ptCount val="3"/>
                <c:pt idx="0">
                  <c:v>0.04</c:v>
                </c:pt>
                <c:pt idx="1">
                  <c:v>0.1</c:v>
                </c:pt>
                <c:pt idx="2">
                  <c:v>0.06</c:v>
                </c:pt>
              </c:numCache>
            </c:numRef>
          </c:val>
          <c:extLst>
            <c:ext xmlns:c16="http://schemas.microsoft.com/office/drawing/2014/chart" uri="{C3380CC4-5D6E-409C-BE32-E72D297353CC}">
              <c16:uniqueId val="{00000002-53A7-408F-9036-A74EC867A8EF}"/>
            </c:ext>
          </c:extLst>
        </c:ser>
        <c:dLbls>
          <c:dLblPos val="outEnd"/>
          <c:showLegendKey val="0"/>
          <c:showVal val="1"/>
          <c:showCatName val="0"/>
          <c:showSerName val="0"/>
          <c:showPercent val="0"/>
          <c:showBubbleSize val="0"/>
        </c:dLbls>
        <c:gapWidth val="444"/>
        <c:overlap val="-90"/>
        <c:axId val="1209129968"/>
        <c:axId val="1209078560"/>
      </c:barChart>
      <c:catAx>
        <c:axId val="1209129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209078560"/>
        <c:crosses val="autoZero"/>
        <c:auto val="1"/>
        <c:lblAlgn val="ctr"/>
        <c:lblOffset val="100"/>
        <c:noMultiLvlLbl val="0"/>
      </c:catAx>
      <c:valAx>
        <c:axId val="1209078560"/>
        <c:scaling>
          <c:orientation val="minMax"/>
        </c:scaling>
        <c:delete val="1"/>
        <c:axPos val="l"/>
        <c:numFmt formatCode="0%" sourceLinked="1"/>
        <c:majorTickMark val="none"/>
        <c:minorTickMark val="none"/>
        <c:tickLblPos val="nextTo"/>
        <c:crossAx val="12091299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ln>
                  <a:noFill/>
                </a:ln>
                <a:solidFill>
                  <a:schemeClr val="tx1"/>
                </a:solidFill>
                <a:latin typeface="+mn-lt"/>
                <a:ea typeface="+mn-ea"/>
                <a:cs typeface="+mn-cs"/>
              </a:defRPr>
            </a:pPr>
            <a:r>
              <a:rPr lang="en-GB"/>
              <a:t>Staff </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ln>
                <a:noFill/>
              </a:ln>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Positive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ln>
                      <a:no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Sheet1!$B$2:$B$4</c:f>
              <c:numCache>
                <c:formatCode>0%</c:formatCode>
                <c:ptCount val="3"/>
                <c:pt idx="0">
                  <c:v>0.56000000000000005</c:v>
                </c:pt>
                <c:pt idx="1">
                  <c:v>0.59</c:v>
                </c:pt>
                <c:pt idx="2">
                  <c:v>0.75</c:v>
                </c:pt>
              </c:numCache>
            </c:numRef>
          </c:val>
          <c:extLst>
            <c:ext xmlns:c16="http://schemas.microsoft.com/office/drawing/2014/chart" uri="{C3380CC4-5D6E-409C-BE32-E72D297353CC}">
              <c16:uniqueId val="{00000000-9D1F-414B-81F1-82F4531F0ED3}"/>
            </c:ext>
          </c:extLst>
        </c:ser>
        <c:ser>
          <c:idx val="1"/>
          <c:order val="1"/>
          <c:tx>
            <c:strRef>
              <c:f>Sheet1!$C$1</c:f>
              <c:strCache>
                <c:ptCount val="1"/>
                <c:pt idx="0">
                  <c:v>Negative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ln>
                      <a:no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Sheet1!$C$2:$C$4</c:f>
              <c:numCache>
                <c:formatCode>0%</c:formatCode>
                <c:ptCount val="3"/>
                <c:pt idx="0">
                  <c:v>0.36</c:v>
                </c:pt>
                <c:pt idx="1">
                  <c:v>0.3</c:v>
                </c:pt>
                <c:pt idx="2">
                  <c:v>0.22</c:v>
                </c:pt>
              </c:numCache>
            </c:numRef>
          </c:val>
          <c:extLst>
            <c:ext xmlns:c16="http://schemas.microsoft.com/office/drawing/2014/chart" uri="{C3380CC4-5D6E-409C-BE32-E72D297353CC}">
              <c16:uniqueId val="{00000001-9D1F-414B-81F1-82F4531F0ED3}"/>
            </c:ext>
          </c:extLst>
        </c:ser>
        <c:ser>
          <c:idx val="2"/>
          <c:order val="2"/>
          <c:tx>
            <c:strRef>
              <c:f>Sheet1!$D$1</c:f>
              <c:strCache>
                <c:ptCount val="1"/>
                <c:pt idx="0">
                  <c:v>Neutral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ln>
                      <a:no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Sheet1!$D$2:$D$4</c:f>
              <c:numCache>
                <c:formatCode>0%</c:formatCode>
                <c:ptCount val="3"/>
                <c:pt idx="0">
                  <c:v>0.08</c:v>
                </c:pt>
                <c:pt idx="1">
                  <c:v>0.11</c:v>
                </c:pt>
                <c:pt idx="2">
                  <c:v>0.03</c:v>
                </c:pt>
              </c:numCache>
            </c:numRef>
          </c:val>
          <c:extLst>
            <c:ext xmlns:c16="http://schemas.microsoft.com/office/drawing/2014/chart" uri="{C3380CC4-5D6E-409C-BE32-E72D297353CC}">
              <c16:uniqueId val="{00000002-9D1F-414B-81F1-82F4531F0ED3}"/>
            </c:ext>
          </c:extLst>
        </c:ser>
        <c:dLbls>
          <c:dLblPos val="outEnd"/>
          <c:showLegendKey val="0"/>
          <c:showVal val="1"/>
          <c:showCatName val="0"/>
          <c:showSerName val="0"/>
          <c:showPercent val="0"/>
          <c:showBubbleSize val="0"/>
        </c:dLbls>
        <c:gapWidth val="444"/>
        <c:overlap val="-90"/>
        <c:axId val="136117519"/>
        <c:axId val="67912047"/>
      </c:barChart>
      <c:catAx>
        <c:axId val="1361175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ln>
                  <a:noFill/>
                </a:ln>
                <a:solidFill>
                  <a:schemeClr val="tx1"/>
                </a:solidFill>
                <a:latin typeface="+mn-lt"/>
                <a:ea typeface="+mn-ea"/>
                <a:cs typeface="+mn-cs"/>
              </a:defRPr>
            </a:pPr>
            <a:endParaRPr lang="en-US"/>
          </a:p>
        </c:txPr>
        <c:crossAx val="67912047"/>
        <c:crosses val="autoZero"/>
        <c:auto val="1"/>
        <c:lblAlgn val="ctr"/>
        <c:lblOffset val="100"/>
        <c:noMultiLvlLbl val="0"/>
      </c:catAx>
      <c:valAx>
        <c:axId val="67912047"/>
        <c:scaling>
          <c:orientation val="minMax"/>
        </c:scaling>
        <c:delete val="1"/>
        <c:axPos val="l"/>
        <c:numFmt formatCode="0%" sourceLinked="1"/>
        <c:majorTickMark val="none"/>
        <c:minorTickMark val="none"/>
        <c:tickLblPos val="nextTo"/>
        <c:crossAx val="136117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a:ln>
            <a:noFill/>
          </a:ln>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solidFill>
                  <a:schemeClr val="tx1"/>
                </a:solidFill>
              </a:rPr>
              <a:t>Sub-theme 'Capacity'</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Sheet1!$B$2:$B$4</c:f>
              <c:numCache>
                <c:formatCode>0%</c:formatCode>
                <c:ptCount val="3"/>
                <c:pt idx="0">
                  <c:v>0.25</c:v>
                </c:pt>
                <c:pt idx="1">
                  <c:v>7.0000000000000007E-2</c:v>
                </c:pt>
                <c:pt idx="2">
                  <c:v>0.94</c:v>
                </c:pt>
              </c:numCache>
            </c:numRef>
          </c:val>
          <c:extLst>
            <c:ext xmlns:c16="http://schemas.microsoft.com/office/drawing/2014/chart" uri="{C3380CC4-5D6E-409C-BE32-E72D297353CC}">
              <c16:uniqueId val="{00000000-4031-4663-B3A2-E17FACF5940D}"/>
            </c:ext>
          </c:extLst>
        </c:ser>
        <c:ser>
          <c:idx val="1"/>
          <c:order val="1"/>
          <c:tx>
            <c:strRef>
              <c:f>Sheet1!$C$1</c:f>
              <c:strCache>
                <c:ptCount val="1"/>
                <c:pt idx="0">
                  <c:v>Negative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Sheet1!$C$2:$C$4</c:f>
              <c:numCache>
                <c:formatCode>0%</c:formatCode>
                <c:ptCount val="3"/>
                <c:pt idx="0">
                  <c:v>0.64</c:v>
                </c:pt>
                <c:pt idx="1">
                  <c:v>0.87</c:v>
                </c:pt>
                <c:pt idx="2">
                  <c:v>0.05</c:v>
                </c:pt>
              </c:numCache>
            </c:numRef>
          </c:val>
          <c:extLst>
            <c:ext xmlns:c16="http://schemas.microsoft.com/office/drawing/2014/chart" uri="{C3380CC4-5D6E-409C-BE32-E72D297353CC}">
              <c16:uniqueId val="{00000001-4031-4663-B3A2-E17FACF5940D}"/>
            </c:ext>
          </c:extLst>
        </c:ser>
        <c:ser>
          <c:idx val="2"/>
          <c:order val="2"/>
          <c:tx>
            <c:strRef>
              <c:f>Sheet1!$D$1</c:f>
              <c:strCache>
                <c:ptCount val="1"/>
                <c:pt idx="0">
                  <c:v>Neutral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Sheet1!$D$2:$D$4</c:f>
              <c:numCache>
                <c:formatCode>0%</c:formatCode>
                <c:ptCount val="3"/>
                <c:pt idx="0">
                  <c:v>0.11</c:v>
                </c:pt>
                <c:pt idx="1">
                  <c:v>0.06</c:v>
                </c:pt>
                <c:pt idx="2">
                  <c:v>0.01</c:v>
                </c:pt>
              </c:numCache>
            </c:numRef>
          </c:val>
          <c:extLst>
            <c:ext xmlns:c16="http://schemas.microsoft.com/office/drawing/2014/chart" uri="{C3380CC4-5D6E-409C-BE32-E72D297353CC}">
              <c16:uniqueId val="{00000002-4031-4663-B3A2-E17FACF5940D}"/>
            </c:ext>
          </c:extLst>
        </c:ser>
        <c:dLbls>
          <c:dLblPos val="outEnd"/>
          <c:showLegendKey val="0"/>
          <c:showVal val="1"/>
          <c:showCatName val="0"/>
          <c:showSerName val="0"/>
          <c:showPercent val="0"/>
          <c:showBubbleSize val="0"/>
        </c:dLbls>
        <c:gapWidth val="444"/>
        <c:overlap val="-90"/>
        <c:axId val="1479316255"/>
        <c:axId val="1479316671"/>
      </c:barChart>
      <c:catAx>
        <c:axId val="14793162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479316671"/>
        <c:crosses val="autoZero"/>
        <c:auto val="1"/>
        <c:lblAlgn val="ctr"/>
        <c:lblOffset val="100"/>
        <c:noMultiLvlLbl val="0"/>
      </c:catAx>
      <c:valAx>
        <c:axId val="1479316671"/>
        <c:scaling>
          <c:orientation val="minMax"/>
        </c:scaling>
        <c:delete val="1"/>
        <c:axPos val="l"/>
        <c:numFmt formatCode="0%" sourceLinked="1"/>
        <c:majorTickMark val="none"/>
        <c:minorTickMark val="none"/>
        <c:tickLblPos val="nextTo"/>
        <c:crossAx val="14793162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solidFill>
                  <a:schemeClr val="tx1"/>
                </a:solidFill>
              </a:rPr>
              <a:t>Sub-theme 'Staff Attitudes'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Sheet1!$B$2:$B$4</c:f>
              <c:numCache>
                <c:formatCode>0%</c:formatCode>
                <c:ptCount val="3"/>
                <c:pt idx="0">
                  <c:v>0.57999999999999996</c:v>
                </c:pt>
                <c:pt idx="1">
                  <c:v>0.61</c:v>
                </c:pt>
                <c:pt idx="2">
                  <c:v>0.74</c:v>
                </c:pt>
              </c:numCache>
            </c:numRef>
          </c:val>
          <c:extLst>
            <c:ext xmlns:c16="http://schemas.microsoft.com/office/drawing/2014/chart" uri="{C3380CC4-5D6E-409C-BE32-E72D297353CC}">
              <c16:uniqueId val="{00000000-D3AF-46CC-B769-D6EC3C13DAAB}"/>
            </c:ext>
          </c:extLst>
        </c:ser>
        <c:ser>
          <c:idx val="1"/>
          <c:order val="1"/>
          <c:tx>
            <c:strRef>
              <c:f>Sheet1!$C$1</c:f>
              <c:strCache>
                <c:ptCount val="1"/>
                <c:pt idx="0">
                  <c:v>Negative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Sheet1!$C$2:$C$4</c:f>
              <c:numCache>
                <c:formatCode>0%</c:formatCode>
                <c:ptCount val="3"/>
                <c:pt idx="0">
                  <c:v>0.36</c:v>
                </c:pt>
                <c:pt idx="1">
                  <c:v>0.25</c:v>
                </c:pt>
                <c:pt idx="2">
                  <c:v>0.23</c:v>
                </c:pt>
              </c:numCache>
            </c:numRef>
          </c:val>
          <c:extLst>
            <c:ext xmlns:c16="http://schemas.microsoft.com/office/drawing/2014/chart" uri="{C3380CC4-5D6E-409C-BE32-E72D297353CC}">
              <c16:uniqueId val="{00000001-D3AF-46CC-B769-D6EC3C13DAAB}"/>
            </c:ext>
          </c:extLst>
        </c:ser>
        <c:ser>
          <c:idx val="2"/>
          <c:order val="2"/>
          <c:tx>
            <c:strRef>
              <c:f>Sheet1!$D$1</c:f>
              <c:strCache>
                <c:ptCount val="1"/>
                <c:pt idx="0">
                  <c:v>Neutral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Sheet1!$D$2:$D$4</c:f>
              <c:numCache>
                <c:formatCode>0%</c:formatCode>
                <c:ptCount val="3"/>
                <c:pt idx="0">
                  <c:v>0.06</c:v>
                </c:pt>
                <c:pt idx="1">
                  <c:v>0.14000000000000001</c:v>
                </c:pt>
                <c:pt idx="2">
                  <c:v>0.03</c:v>
                </c:pt>
              </c:numCache>
            </c:numRef>
          </c:val>
          <c:extLst>
            <c:ext xmlns:c16="http://schemas.microsoft.com/office/drawing/2014/chart" uri="{C3380CC4-5D6E-409C-BE32-E72D297353CC}">
              <c16:uniqueId val="{00000002-D3AF-46CC-B769-D6EC3C13DAAB}"/>
            </c:ext>
          </c:extLst>
        </c:ser>
        <c:dLbls>
          <c:dLblPos val="outEnd"/>
          <c:showLegendKey val="0"/>
          <c:showVal val="1"/>
          <c:showCatName val="0"/>
          <c:showSerName val="0"/>
          <c:showPercent val="0"/>
          <c:showBubbleSize val="0"/>
        </c:dLbls>
        <c:gapWidth val="444"/>
        <c:overlap val="-90"/>
        <c:axId val="1531870783"/>
        <c:axId val="1531871199"/>
      </c:barChart>
      <c:catAx>
        <c:axId val="15318707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531871199"/>
        <c:crosses val="autoZero"/>
        <c:auto val="1"/>
        <c:lblAlgn val="ctr"/>
        <c:lblOffset val="100"/>
        <c:noMultiLvlLbl val="0"/>
      </c:catAx>
      <c:valAx>
        <c:axId val="1531871199"/>
        <c:scaling>
          <c:orientation val="minMax"/>
        </c:scaling>
        <c:delete val="1"/>
        <c:axPos val="l"/>
        <c:numFmt formatCode="0%" sourceLinked="1"/>
        <c:majorTickMark val="none"/>
        <c:minorTickMark val="none"/>
        <c:tickLblPos val="nextTo"/>
        <c:crossAx val="153187078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solidFill>
                  <a:schemeClr val="tx1"/>
                </a:solidFill>
              </a:rPr>
              <a:t>Access</a:t>
            </a:r>
            <a:r>
              <a:rPr lang="en-GB" baseline="0">
                <a:solidFill>
                  <a:schemeClr val="tx1"/>
                </a:solidFill>
              </a:rPr>
              <a:t> to Services</a:t>
            </a:r>
            <a:endParaRPr lang="en-GB">
              <a:solidFill>
                <a:schemeClr val="tx1"/>
              </a:solidFill>
            </a:endParaRPr>
          </a:p>
        </c:rich>
      </c:tx>
      <c:layout>
        <c:manualLayout>
          <c:xMode val="edge"/>
          <c:yMode val="edge"/>
          <c:x val="0.31652194517352"/>
          <c:y val="2.7777777777777776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Sheet1!$B$2:$B$4</c:f>
              <c:numCache>
                <c:formatCode>0%</c:formatCode>
                <c:ptCount val="3"/>
                <c:pt idx="0">
                  <c:v>0.56000000000000005</c:v>
                </c:pt>
                <c:pt idx="1">
                  <c:v>0.42</c:v>
                </c:pt>
                <c:pt idx="2">
                  <c:v>0.34</c:v>
                </c:pt>
              </c:numCache>
            </c:numRef>
          </c:val>
          <c:extLst>
            <c:ext xmlns:c16="http://schemas.microsoft.com/office/drawing/2014/chart" uri="{C3380CC4-5D6E-409C-BE32-E72D297353CC}">
              <c16:uniqueId val="{00000000-953F-4DFE-B8C9-E86CA8C9823A}"/>
            </c:ext>
          </c:extLst>
        </c:ser>
        <c:ser>
          <c:idx val="1"/>
          <c:order val="1"/>
          <c:tx>
            <c:strRef>
              <c:f>Sheet1!$C$1</c:f>
              <c:strCache>
                <c:ptCount val="1"/>
                <c:pt idx="0">
                  <c:v>Negative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Sheet1!$C$2:$C$4</c:f>
              <c:numCache>
                <c:formatCode>0%</c:formatCode>
                <c:ptCount val="3"/>
                <c:pt idx="0">
                  <c:v>0.34</c:v>
                </c:pt>
                <c:pt idx="1">
                  <c:v>0.38</c:v>
                </c:pt>
                <c:pt idx="2">
                  <c:v>0.6</c:v>
                </c:pt>
              </c:numCache>
            </c:numRef>
          </c:val>
          <c:extLst>
            <c:ext xmlns:c16="http://schemas.microsoft.com/office/drawing/2014/chart" uri="{C3380CC4-5D6E-409C-BE32-E72D297353CC}">
              <c16:uniqueId val="{00000001-953F-4DFE-B8C9-E86CA8C9823A}"/>
            </c:ext>
          </c:extLst>
        </c:ser>
        <c:ser>
          <c:idx val="2"/>
          <c:order val="2"/>
          <c:tx>
            <c:strRef>
              <c:f>Sheet1!$D$1</c:f>
              <c:strCache>
                <c:ptCount val="1"/>
                <c:pt idx="0">
                  <c:v>Neutral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Sheet1!$D$2:$D$4</c:f>
              <c:numCache>
                <c:formatCode>0%</c:formatCode>
                <c:ptCount val="3"/>
                <c:pt idx="0">
                  <c:v>0.1</c:v>
                </c:pt>
                <c:pt idx="1">
                  <c:v>0.2</c:v>
                </c:pt>
                <c:pt idx="2">
                  <c:v>0.06</c:v>
                </c:pt>
              </c:numCache>
            </c:numRef>
          </c:val>
          <c:extLst>
            <c:ext xmlns:c16="http://schemas.microsoft.com/office/drawing/2014/chart" uri="{C3380CC4-5D6E-409C-BE32-E72D297353CC}">
              <c16:uniqueId val="{00000002-953F-4DFE-B8C9-E86CA8C9823A}"/>
            </c:ext>
          </c:extLst>
        </c:ser>
        <c:dLbls>
          <c:dLblPos val="outEnd"/>
          <c:showLegendKey val="0"/>
          <c:showVal val="1"/>
          <c:showCatName val="0"/>
          <c:showSerName val="0"/>
          <c:showPercent val="0"/>
          <c:showBubbleSize val="0"/>
        </c:dLbls>
        <c:gapWidth val="444"/>
        <c:overlap val="-90"/>
        <c:axId val="145001455"/>
        <c:axId val="145048847"/>
      </c:barChart>
      <c:catAx>
        <c:axId val="1450014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45048847"/>
        <c:crosses val="autoZero"/>
        <c:auto val="1"/>
        <c:lblAlgn val="ctr"/>
        <c:lblOffset val="100"/>
        <c:noMultiLvlLbl val="0"/>
      </c:catAx>
      <c:valAx>
        <c:axId val="145048847"/>
        <c:scaling>
          <c:orientation val="minMax"/>
        </c:scaling>
        <c:delete val="1"/>
        <c:axPos val="l"/>
        <c:numFmt formatCode="0%" sourceLinked="1"/>
        <c:majorTickMark val="none"/>
        <c:minorTickMark val="none"/>
        <c:tickLblPos val="nextTo"/>
        <c:crossAx val="1450014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solidFill>
                  <a:schemeClr val="tx1"/>
                </a:solidFill>
              </a:rPr>
              <a:t>Sub-theme</a:t>
            </a:r>
            <a:r>
              <a:rPr lang="en-GB"/>
              <a:t> </a:t>
            </a:r>
            <a:r>
              <a:rPr lang="en-GB">
                <a:solidFill>
                  <a:schemeClr val="tx1"/>
                </a:solidFill>
              </a:rPr>
              <a:t>'Waiting</a:t>
            </a:r>
            <a:r>
              <a:rPr lang="en-GB"/>
              <a:t> </a:t>
            </a:r>
            <a:r>
              <a:rPr lang="en-GB">
                <a:solidFill>
                  <a:schemeClr val="tx1"/>
                </a:solidFill>
              </a:rPr>
              <a:t>times'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Sheet1!$B$2:$B$4</c:f>
              <c:numCache>
                <c:formatCode>0%</c:formatCode>
                <c:ptCount val="3"/>
                <c:pt idx="0">
                  <c:v>0.37</c:v>
                </c:pt>
                <c:pt idx="1">
                  <c:v>0.31</c:v>
                </c:pt>
                <c:pt idx="2">
                  <c:v>0.33</c:v>
                </c:pt>
              </c:numCache>
            </c:numRef>
          </c:val>
          <c:extLst>
            <c:ext xmlns:c16="http://schemas.microsoft.com/office/drawing/2014/chart" uri="{C3380CC4-5D6E-409C-BE32-E72D297353CC}">
              <c16:uniqueId val="{00000000-8800-4516-B18A-D25CAA771066}"/>
            </c:ext>
          </c:extLst>
        </c:ser>
        <c:ser>
          <c:idx val="1"/>
          <c:order val="1"/>
          <c:tx>
            <c:strRef>
              <c:f>Sheet1!$C$1</c:f>
              <c:strCache>
                <c:ptCount val="1"/>
                <c:pt idx="0">
                  <c:v>Negative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Sheet1!$C$2:$C$4</c:f>
              <c:numCache>
                <c:formatCode>0%</c:formatCode>
                <c:ptCount val="3"/>
                <c:pt idx="0">
                  <c:v>0.45</c:v>
                </c:pt>
                <c:pt idx="1">
                  <c:v>0.39</c:v>
                </c:pt>
                <c:pt idx="2">
                  <c:v>0.59</c:v>
                </c:pt>
              </c:numCache>
            </c:numRef>
          </c:val>
          <c:extLst>
            <c:ext xmlns:c16="http://schemas.microsoft.com/office/drawing/2014/chart" uri="{C3380CC4-5D6E-409C-BE32-E72D297353CC}">
              <c16:uniqueId val="{00000001-8800-4516-B18A-D25CAA771066}"/>
            </c:ext>
          </c:extLst>
        </c:ser>
        <c:ser>
          <c:idx val="2"/>
          <c:order val="2"/>
          <c:tx>
            <c:strRef>
              <c:f>Sheet1!$D$1</c:f>
              <c:strCache>
                <c:ptCount val="1"/>
                <c:pt idx="0">
                  <c:v>Neutral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Sheet1!$D$2:$D$4</c:f>
              <c:numCache>
                <c:formatCode>0%</c:formatCode>
                <c:ptCount val="3"/>
                <c:pt idx="0">
                  <c:v>0.18</c:v>
                </c:pt>
                <c:pt idx="1">
                  <c:v>0.3</c:v>
                </c:pt>
                <c:pt idx="2">
                  <c:v>0.08</c:v>
                </c:pt>
              </c:numCache>
            </c:numRef>
          </c:val>
          <c:extLst>
            <c:ext xmlns:c16="http://schemas.microsoft.com/office/drawing/2014/chart" uri="{C3380CC4-5D6E-409C-BE32-E72D297353CC}">
              <c16:uniqueId val="{00000002-8800-4516-B18A-D25CAA771066}"/>
            </c:ext>
          </c:extLst>
        </c:ser>
        <c:dLbls>
          <c:dLblPos val="outEnd"/>
          <c:showLegendKey val="0"/>
          <c:showVal val="1"/>
          <c:showCatName val="0"/>
          <c:showSerName val="0"/>
          <c:showPercent val="0"/>
          <c:showBubbleSize val="0"/>
        </c:dLbls>
        <c:gapWidth val="444"/>
        <c:overlap val="-90"/>
        <c:axId val="1137602752"/>
        <c:axId val="1137120512"/>
      </c:barChart>
      <c:catAx>
        <c:axId val="1137602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137120512"/>
        <c:crosses val="autoZero"/>
        <c:auto val="1"/>
        <c:lblAlgn val="ctr"/>
        <c:lblOffset val="100"/>
        <c:noMultiLvlLbl val="0"/>
      </c:catAx>
      <c:valAx>
        <c:axId val="1137120512"/>
        <c:scaling>
          <c:orientation val="minMax"/>
        </c:scaling>
        <c:delete val="1"/>
        <c:axPos val="l"/>
        <c:numFmt formatCode="0%" sourceLinked="1"/>
        <c:majorTickMark val="none"/>
        <c:minorTickMark val="none"/>
        <c:tickLblPos val="nextTo"/>
        <c:crossAx val="11376027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solidFill>
                  <a:schemeClr val="tx1"/>
                </a:solidFill>
              </a:rPr>
              <a:t>Sub-theme 'Patient Choice/Involvement'</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Sheet1!$B$2:$B$4</c:f>
              <c:numCache>
                <c:formatCode>0%</c:formatCode>
                <c:ptCount val="3"/>
                <c:pt idx="0">
                  <c:v>0.3</c:v>
                </c:pt>
                <c:pt idx="1">
                  <c:v>0.25</c:v>
                </c:pt>
                <c:pt idx="2">
                  <c:v>0.05</c:v>
                </c:pt>
              </c:numCache>
            </c:numRef>
          </c:val>
          <c:extLst>
            <c:ext xmlns:c16="http://schemas.microsoft.com/office/drawing/2014/chart" uri="{C3380CC4-5D6E-409C-BE32-E72D297353CC}">
              <c16:uniqueId val="{00000000-F1D8-4B1F-A3C3-7A2CD3981639}"/>
            </c:ext>
          </c:extLst>
        </c:ser>
        <c:ser>
          <c:idx val="1"/>
          <c:order val="1"/>
          <c:tx>
            <c:strRef>
              <c:f>Sheet1!$C$1</c:f>
              <c:strCache>
                <c:ptCount val="1"/>
                <c:pt idx="0">
                  <c:v>Negative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Sheet1!$C$2:$C$4</c:f>
              <c:numCache>
                <c:formatCode>0%</c:formatCode>
                <c:ptCount val="3"/>
                <c:pt idx="0">
                  <c:v>0.59</c:v>
                </c:pt>
                <c:pt idx="1">
                  <c:v>0.66</c:v>
                </c:pt>
                <c:pt idx="2">
                  <c:v>0.95</c:v>
                </c:pt>
              </c:numCache>
            </c:numRef>
          </c:val>
          <c:extLst>
            <c:ext xmlns:c16="http://schemas.microsoft.com/office/drawing/2014/chart" uri="{C3380CC4-5D6E-409C-BE32-E72D297353CC}">
              <c16:uniqueId val="{00000001-F1D8-4B1F-A3C3-7A2CD3981639}"/>
            </c:ext>
          </c:extLst>
        </c:ser>
        <c:ser>
          <c:idx val="2"/>
          <c:order val="2"/>
          <c:tx>
            <c:strRef>
              <c:f>Sheet1!$D$1</c:f>
              <c:strCache>
                <c:ptCount val="1"/>
                <c:pt idx="0">
                  <c:v>Neutral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Sheet1!$D$2:$D$4</c:f>
              <c:numCache>
                <c:formatCode>0%</c:formatCode>
                <c:ptCount val="3"/>
                <c:pt idx="0">
                  <c:v>0.11</c:v>
                </c:pt>
                <c:pt idx="1">
                  <c:v>0.09</c:v>
                </c:pt>
                <c:pt idx="2">
                  <c:v>0</c:v>
                </c:pt>
              </c:numCache>
            </c:numRef>
          </c:val>
          <c:extLst>
            <c:ext xmlns:c16="http://schemas.microsoft.com/office/drawing/2014/chart" uri="{C3380CC4-5D6E-409C-BE32-E72D297353CC}">
              <c16:uniqueId val="{00000002-F1D8-4B1F-A3C3-7A2CD3981639}"/>
            </c:ext>
          </c:extLst>
        </c:ser>
        <c:dLbls>
          <c:dLblPos val="outEnd"/>
          <c:showLegendKey val="0"/>
          <c:showVal val="1"/>
          <c:showCatName val="0"/>
          <c:showSerName val="0"/>
          <c:showPercent val="0"/>
          <c:showBubbleSize val="0"/>
        </c:dLbls>
        <c:gapWidth val="444"/>
        <c:overlap val="-90"/>
        <c:axId val="1181992848"/>
        <c:axId val="1181994496"/>
      </c:barChart>
      <c:catAx>
        <c:axId val="1181992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181994496"/>
        <c:crosses val="autoZero"/>
        <c:auto val="1"/>
        <c:lblAlgn val="ctr"/>
        <c:lblOffset val="100"/>
        <c:noMultiLvlLbl val="0"/>
      </c:catAx>
      <c:valAx>
        <c:axId val="1181994496"/>
        <c:scaling>
          <c:orientation val="minMax"/>
        </c:scaling>
        <c:delete val="1"/>
        <c:axPos val="l"/>
        <c:numFmt formatCode="0%" sourceLinked="1"/>
        <c:majorTickMark val="none"/>
        <c:minorTickMark val="none"/>
        <c:tickLblPos val="nextTo"/>
        <c:crossAx val="1181992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solidFill>
                  <a:schemeClr val="tx1"/>
                </a:solidFill>
              </a:rPr>
              <a:t>ADMINISTRATION</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Sheet1!$B$2:$B$4</c:f>
              <c:numCache>
                <c:formatCode>0%</c:formatCode>
                <c:ptCount val="3"/>
                <c:pt idx="0">
                  <c:v>0.5</c:v>
                </c:pt>
                <c:pt idx="1">
                  <c:v>0.43</c:v>
                </c:pt>
                <c:pt idx="2">
                  <c:v>0.48</c:v>
                </c:pt>
              </c:numCache>
            </c:numRef>
          </c:val>
          <c:extLst>
            <c:ext xmlns:c16="http://schemas.microsoft.com/office/drawing/2014/chart" uri="{C3380CC4-5D6E-409C-BE32-E72D297353CC}">
              <c16:uniqueId val="{00000000-8755-4D11-B9A0-11093A34A132}"/>
            </c:ext>
          </c:extLst>
        </c:ser>
        <c:ser>
          <c:idx val="1"/>
          <c:order val="1"/>
          <c:tx>
            <c:strRef>
              <c:f>Sheet1!$C$1</c:f>
              <c:strCache>
                <c:ptCount val="1"/>
                <c:pt idx="0">
                  <c:v>Negative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Sheet1!$C$2:$C$4</c:f>
              <c:numCache>
                <c:formatCode>0%</c:formatCode>
                <c:ptCount val="3"/>
                <c:pt idx="0">
                  <c:v>0.42</c:v>
                </c:pt>
                <c:pt idx="1">
                  <c:v>0.44</c:v>
                </c:pt>
                <c:pt idx="2">
                  <c:v>0.48</c:v>
                </c:pt>
              </c:numCache>
            </c:numRef>
          </c:val>
          <c:extLst>
            <c:ext xmlns:c16="http://schemas.microsoft.com/office/drawing/2014/chart" uri="{C3380CC4-5D6E-409C-BE32-E72D297353CC}">
              <c16:uniqueId val="{00000001-8755-4D11-B9A0-11093A34A132}"/>
            </c:ext>
          </c:extLst>
        </c:ser>
        <c:ser>
          <c:idx val="2"/>
          <c:order val="2"/>
          <c:tx>
            <c:strRef>
              <c:f>Sheet1!$D$1</c:f>
              <c:strCache>
                <c:ptCount val="1"/>
                <c:pt idx="0">
                  <c:v>Neutral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Sheet1!$D$2:$D$4</c:f>
              <c:numCache>
                <c:formatCode>0%</c:formatCode>
                <c:ptCount val="3"/>
                <c:pt idx="0">
                  <c:v>0.08</c:v>
                </c:pt>
                <c:pt idx="1">
                  <c:v>0.13</c:v>
                </c:pt>
                <c:pt idx="2">
                  <c:v>0.04</c:v>
                </c:pt>
              </c:numCache>
            </c:numRef>
          </c:val>
          <c:extLst>
            <c:ext xmlns:c16="http://schemas.microsoft.com/office/drawing/2014/chart" uri="{C3380CC4-5D6E-409C-BE32-E72D297353CC}">
              <c16:uniqueId val="{00000002-8755-4D11-B9A0-11093A34A132}"/>
            </c:ext>
          </c:extLst>
        </c:ser>
        <c:dLbls>
          <c:dLblPos val="outEnd"/>
          <c:showLegendKey val="0"/>
          <c:showVal val="1"/>
          <c:showCatName val="0"/>
          <c:showSerName val="0"/>
          <c:showPercent val="0"/>
          <c:showBubbleSize val="0"/>
        </c:dLbls>
        <c:gapWidth val="444"/>
        <c:overlap val="-90"/>
        <c:axId val="218519679"/>
        <c:axId val="218180255"/>
      </c:barChart>
      <c:catAx>
        <c:axId val="2185196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218180255"/>
        <c:crosses val="autoZero"/>
        <c:auto val="1"/>
        <c:lblAlgn val="ctr"/>
        <c:lblOffset val="100"/>
        <c:noMultiLvlLbl val="0"/>
      </c:catAx>
      <c:valAx>
        <c:axId val="218180255"/>
        <c:scaling>
          <c:orientation val="minMax"/>
        </c:scaling>
        <c:delete val="1"/>
        <c:axPos val="l"/>
        <c:numFmt formatCode="0%" sourceLinked="1"/>
        <c:majorTickMark val="none"/>
        <c:minorTickMark val="none"/>
        <c:tickLblPos val="nextTo"/>
        <c:crossAx val="2185196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solidFill>
                  <a:schemeClr val="tx1"/>
                </a:solidFill>
              </a:rPr>
              <a:t>Sub-theme 'Ease of booking appointments'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Sheet1!$B$2:$B$4</c:f>
              <c:numCache>
                <c:formatCode>0%</c:formatCode>
                <c:ptCount val="3"/>
                <c:pt idx="0">
                  <c:v>0.39</c:v>
                </c:pt>
                <c:pt idx="1">
                  <c:v>0.39</c:v>
                </c:pt>
                <c:pt idx="2">
                  <c:v>0.5</c:v>
                </c:pt>
              </c:numCache>
            </c:numRef>
          </c:val>
          <c:extLst>
            <c:ext xmlns:c16="http://schemas.microsoft.com/office/drawing/2014/chart" uri="{C3380CC4-5D6E-409C-BE32-E72D297353CC}">
              <c16:uniqueId val="{00000000-7926-4B0A-9DA8-E6DC12ABCD50}"/>
            </c:ext>
          </c:extLst>
        </c:ser>
        <c:ser>
          <c:idx val="1"/>
          <c:order val="1"/>
          <c:tx>
            <c:strRef>
              <c:f>Sheet1!$C$1</c:f>
              <c:strCache>
                <c:ptCount val="1"/>
                <c:pt idx="0">
                  <c:v>Negative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Sheet1!$C$2:$C$4</c:f>
              <c:numCache>
                <c:formatCode>0%</c:formatCode>
                <c:ptCount val="3"/>
                <c:pt idx="0">
                  <c:v>0.49</c:v>
                </c:pt>
                <c:pt idx="1">
                  <c:v>0.42</c:v>
                </c:pt>
                <c:pt idx="2">
                  <c:v>0.46</c:v>
                </c:pt>
              </c:numCache>
            </c:numRef>
          </c:val>
          <c:extLst>
            <c:ext xmlns:c16="http://schemas.microsoft.com/office/drawing/2014/chart" uri="{C3380CC4-5D6E-409C-BE32-E72D297353CC}">
              <c16:uniqueId val="{00000001-7926-4B0A-9DA8-E6DC12ABCD50}"/>
            </c:ext>
          </c:extLst>
        </c:ser>
        <c:ser>
          <c:idx val="2"/>
          <c:order val="2"/>
          <c:tx>
            <c:strRef>
              <c:f>Sheet1!$D$1</c:f>
              <c:strCache>
                <c:ptCount val="1"/>
                <c:pt idx="0">
                  <c:v>Neutral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Ealing</c:v>
                </c:pt>
                <c:pt idx="1">
                  <c:v>Hounslow</c:v>
                </c:pt>
                <c:pt idx="2">
                  <c:v>H&amp;F</c:v>
                </c:pt>
              </c:strCache>
            </c:strRef>
          </c:cat>
          <c:val>
            <c:numRef>
              <c:f>Sheet1!$D$2:$D$4</c:f>
              <c:numCache>
                <c:formatCode>0%</c:formatCode>
                <c:ptCount val="3"/>
                <c:pt idx="0">
                  <c:v>0.11</c:v>
                </c:pt>
                <c:pt idx="1">
                  <c:v>0.18</c:v>
                </c:pt>
                <c:pt idx="2">
                  <c:v>0.03</c:v>
                </c:pt>
              </c:numCache>
            </c:numRef>
          </c:val>
          <c:extLst>
            <c:ext xmlns:c16="http://schemas.microsoft.com/office/drawing/2014/chart" uri="{C3380CC4-5D6E-409C-BE32-E72D297353CC}">
              <c16:uniqueId val="{00000002-7926-4B0A-9DA8-E6DC12ABCD50}"/>
            </c:ext>
          </c:extLst>
        </c:ser>
        <c:dLbls>
          <c:dLblPos val="outEnd"/>
          <c:showLegendKey val="0"/>
          <c:showVal val="1"/>
          <c:showCatName val="0"/>
          <c:showSerName val="0"/>
          <c:showPercent val="0"/>
          <c:showBubbleSize val="0"/>
        </c:dLbls>
        <c:gapWidth val="444"/>
        <c:overlap val="-90"/>
        <c:axId val="1175060944"/>
        <c:axId val="1175084832"/>
      </c:barChart>
      <c:catAx>
        <c:axId val="1175060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175084832"/>
        <c:crosses val="autoZero"/>
        <c:auto val="1"/>
        <c:lblAlgn val="ctr"/>
        <c:lblOffset val="100"/>
        <c:noMultiLvlLbl val="0"/>
      </c:catAx>
      <c:valAx>
        <c:axId val="1175084832"/>
        <c:scaling>
          <c:orientation val="minMax"/>
        </c:scaling>
        <c:delete val="1"/>
        <c:axPos val="l"/>
        <c:numFmt formatCode="0%" sourceLinked="1"/>
        <c:majorTickMark val="none"/>
        <c:minorTickMark val="none"/>
        <c:tickLblPos val="nextTo"/>
        <c:crossAx val="1175060944"/>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CB6E-F86A-4884-AC46-08EEF9A71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F2D77E-99D4-4817-B3B1-730C61157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28E1B-DA65-4949-806B-594C63ADE95C}"/>
              </a:ext>
            </a:extLst>
          </p:cNvPr>
          <p:cNvSpPr>
            <a:spLocks noGrp="1"/>
          </p:cNvSpPr>
          <p:nvPr>
            <p:ph type="dt" sz="half" idx="10"/>
          </p:nvPr>
        </p:nvSpPr>
        <p:spPr/>
        <p:txBody>
          <a:bodyPr/>
          <a:lstStyle/>
          <a:p>
            <a:fld id="{AB73086D-AE08-483F-8ECE-D32C4A08FEFF}" type="datetimeFigureOut">
              <a:rPr lang="en-GB" smtClean="0"/>
              <a:t>22/03/2022</a:t>
            </a:fld>
            <a:endParaRPr lang="en-GB"/>
          </a:p>
        </p:txBody>
      </p:sp>
      <p:sp>
        <p:nvSpPr>
          <p:cNvPr id="5" name="Footer Placeholder 4">
            <a:extLst>
              <a:ext uri="{FF2B5EF4-FFF2-40B4-BE49-F238E27FC236}">
                <a16:creationId xmlns:a16="http://schemas.microsoft.com/office/drawing/2014/main" id="{E0B66BBB-297C-4084-93DA-60FEC01155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65EE33-0FFC-4516-B02C-095A4987D898}"/>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89810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1060-32F4-4EC6-B15A-9821E024CE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AD321B-3CC8-4372-A987-E04124CDA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680968-BE39-4B3A-B805-8F93FFE72485}"/>
              </a:ext>
            </a:extLst>
          </p:cNvPr>
          <p:cNvSpPr>
            <a:spLocks noGrp="1"/>
          </p:cNvSpPr>
          <p:nvPr>
            <p:ph type="dt" sz="half" idx="10"/>
          </p:nvPr>
        </p:nvSpPr>
        <p:spPr/>
        <p:txBody>
          <a:bodyPr/>
          <a:lstStyle/>
          <a:p>
            <a:fld id="{AB73086D-AE08-483F-8ECE-D32C4A08FEFF}" type="datetimeFigureOut">
              <a:rPr lang="en-GB" smtClean="0"/>
              <a:t>22/03/2022</a:t>
            </a:fld>
            <a:endParaRPr lang="en-GB"/>
          </a:p>
        </p:txBody>
      </p:sp>
      <p:sp>
        <p:nvSpPr>
          <p:cNvPr id="5" name="Footer Placeholder 4">
            <a:extLst>
              <a:ext uri="{FF2B5EF4-FFF2-40B4-BE49-F238E27FC236}">
                <a16:creationId xmlns:a16="http://schemas.microsoft.com/office/drawing/2014/main" id="{3E9F1743-D3FF-453A-A5D7-C37DD93A8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F73541-FCA3-4627-81F4-12811EADA091}"/>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48399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BA852-4C25-4B78-BC68-CB6871D986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1FB9B7-B447-4BF6-AF65-8E63700688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E266BC-8FC7-4263-A95E-8F1675D42B00}"/>
              </a:ext>
            </a:extLst>
          </p:cNvPr>
          <p:cNvSpPr>
            <a:spLocks noGrp="1"/>
          </p:cNvSpPr>
          <p:nvPr>
            <p:ph type="dt" sz="half" idx="10"/>
          </p:nvPr>
        </p:nvSpPr>
        <p:spPr/>
        <p:txBody>
          <a:bodyPr/>
          <a:lstStyle/>
          <a:p>
            <a:fld id="{AB73086D-AE08-483F-8ECE-D32C4A08FEFF}" type="datetimeFigureOut">
              <a:rPr lang="en-GB" smtClean="0"/>
              <a:t>22/03/2022</a:t>
            </a:fld>
            <a:endParaRPr lang="en-GB"/>
          </a:p>
        </p:txBody>
      </p:sp>
      <p:sp>
        <p:nvSpPr>
          <p:cNvPr id="5" name="Footer Placeholder 4">
            <a:extLst>
              <a:ext uri="{FF2B5EF4-FFF2-40B4-BE49-F238E27FC236}">
                <a16:creationId xmlns:a16="http://schemas.microsoft.com/office/drawing/2014/main" id="{42B8BF7A-D306-4CED-B806-351111DC2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48A90-C04F-4D02-9525-5FC247046253}"/>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381692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1713-0C63-4E36-A407-F7C05836AE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E0DBCD-57AF-49CE-8F7E-E13F15D150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270C80-6A57-43C3-9634-F89A7192D535}"/>
              </a:ext>
            </a:extLst>
          </p:cNvPr>
          <p:cNvSpPr>
            <a:spLocks noGrp="1"/>
          </p:cNvSpPr>
          <p:nvPr>
            <p:ph type="dt" sz="half" idx="10"/>
          </p:nvPr>
        </p:nvSpPr>
        <p:spPr/>
        <p:txBody>
          <a:bodyPr/>
          <a:lstStyle/>
          <a:p>
            <a:fld id="{AB73086D-AE08-483F-8ECE-D32C4A08FEFF}" type="datetimeFigureOut">
              <a:rPr lang="en-GB" smtClean="0"/>
              <a:t>22/03/2022</a:t>
            </a:fld>
            <a:endParaRPr lang="en-GB"/>
          </a:p>
        </p:txBody>
      </p:sp>
      <p:sp>
        <p:nvSpPr>
          <p:cNvPr id="5" name="Footer Placeholder 4">
            <a:extLst>
              <a:ext uri="{FF2B5EF4-FFF2-40B4-BE49-F238E27FC236}">
                <a16:creationId xmlns:a16="http://schemas.microsoft.com/office/drawing/2014/main" id="{30AD3BDA-BAE9-4C23-94E1-E25C55988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3397D9-6DB9-4EB4-8898-51179303B890}"/>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317787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BC7D-4962-416B-831F-1EEF3C7E79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15CBC8-EC18-467D-8295-5E06C11AF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E11778-1C52-43D0-B65B-A88D9F8B9A1A}"/>
              </a:ext>
            </a:extLst>
          </p:cNvPr>
          <p:cNvSpPr>
            <a:spLocks noGrp="1"/>
          </p:cNvSpPr>
          <p:nvPr>
            <p:ph type="dt" sz="half" idx="10"/>
          </p:nvPr>
        </p:nvSpPr>
        <p:spPr/>
        <p:txBody>
          <a:bodyPr/>
          <a:lstStyle/>
          <a:p>
            <a:fld id="{AB73086D-AE08-483F-8ECE-D32C4A08FEFF}" type="datetimeFigureOut">
              <a:rPr lang="en-GB" smtClean="0"/>
              <a:t>22/03/2022</a:t>
            </a:fld>
            <a:endParaRPr lang="en-GB"/>
          </a:p>
        </p:txBody>
      </p:sp>
      <p:sp>
        <p:nvSpPr>
          <p:cNvPr id="5" name="Footer Placeholder 4">
            <a:extLst>
              <a:ext uri="{FF2B5EF4-FFF2-40B4-BE49-F238E27FC236}">
                <a16:creationId xmlns:a16="http://schemas.microsoft.com/office/drawing/2014/main" id="{65E5DD27-3868-42C2-BFBE-EE68CDD346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C2D971-C4B1-4D66-B4ED-A17BCAB9A97F}"/>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14181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CC69-51B6-4C16-BE0A-CDCBAC101C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4C1B2D-36A9-4E36-AA57-49279B2E33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8F1658-FF95-4677-BB77-40A5ACB527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6BA28C-903E-4CF5-A40A-6E08F3F55CFB}"/>
              </a:ext>
            </a:extLst>
          </p:cNvPr>
          <p:cNvSpPr>
            <a:spLocks noGrp="1"/>
          </p:cNvSpPr>
          <p:nvPr>
            <p:ph type="dt" sz="half" idx="10"/>
          </p:nvPr>
        </p:nvSpPr>
        <p:spPr/>
        <p:txBody>
          <a:bodyPr/>
          <a:lstStyle/>
          <a:p>
            <a:fld id="{AB73086D-AE08-483F-8ECE-D32C4A08FEFF}" type="datetimeFigureOut">
              <a:rPr lang="en-GB" smtClean="0"/>
              <a:t>22/03/2022</a:t>
            </a:fld>
            <a:endParaRPr lang="en-GB"/>
          </a:p>
        </p:txBody>
      </p:sp>
      <p:sp>
        <p:nvSpPr>
          <p:cNvPr id="6" name="Footer Placeholder 5">
            <a:extLst>
              <a:ext uri="{FF2B5EF4-FFF2-40B4-BE49-F238E27FC236}">
                <a16:creationId xmlns:a16="http://schemas.microsoft.com/office/drawing/2014/main" id="{D9244F32-E3D5-4087-9EA1-898977B196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88802-8AE8-492D-829A-B1C858308DF9}"/>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344830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6434-09B5-4915-ADB0-8FE6887456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6A32DB-6BA8-4BC0-92FF-9A4B30C52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C31F1F-7763-4DD0-BF1C-DE7081395A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B8795C-45FD-4B96-9372-3AC7581094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649A9F-8AA3-440A-9AC2-256950BE1E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AC8752-3321-4086-9CC5-C4567E8A2B46}"/>
              </a:ext>
            </a:extLst>
          </p:cNvPr>
          <p:cNvSpPr>
            <a:spLocks noGrp="1"/>
          </p:cNvSpPr>
          <p:nvPr>
            <p:ph type="dt" sz="half" idx="10"/>
          </p:nvPr>
        </p:nvSpPr>
        <p:spPr/>
        <p:txBody>
          <a:bodyPr/>
          <a:lstStyle/>
          <a:p>
            <a:fld id="{AB73086D-AE08-483F-8ECE-D32C4A08FEFF}" type="datetimeFigureOut">
              <a:rPr lang="en-GB" smtClean="0"/>
              <a:t>22/03/2022</a:t>
            </a:fld>
            <a:endParaRPr lang="en-GB"/>
          </a:p>
        </p:txBody>
      </p:sp>
      <p:sp>
        <p:nvSpPr>
          <p:cNvPr id="8" name="Footer Placeholder 7">
            <a:extLst>
              <a:ext uri="{FF2B5EF4-FFF2-40B4-BE49-F238E27FC236}">
                <a16:creationId xmlns:a16="http://schemas.microsoft.com/office/drawing/2014/main" id="{694550DF-5D8F-4F18-8087-BBDD860620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C00918-EE61-4742-8C13-E4765EBA987D}"/>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279778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2E0A-6DB6-4AE5-B765-643A801DFE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80C840-D67A-47F6-AAA7-936089E4CAF8}"/>
              </a:ext>
            </a:extLst>
          </p:cNvPr>
          <p:cNvSpPr>
            <a:spLocks noGrp="1"/>
          </p:cNvSpPr>
          <p:nvPr>
            <p:ph type="dt" sz="half" idx="10"/>
          </p:nvPr>
        </p:nvSpPr>
        <p:spPr/>
        <p:txBody>
          <a:bodyPr/>
          <a:lstStyle/>
          <a:p>
            <a:fld id="{AB73086D-AE08-483F-8ECE-D32C4A08FEFF}" type="datetimeFigureOut">
              <a:rPr lang="en-GB" smtClean="0"/>
              <a:t>22/03/2022</a:t>
            </a:fld>
            <a:endParaRPr lang="en-GB"/>
          </a:p>
        </p:txBody>
      </p:sp>
      <p:sp>
        <p:nvSpPr>
          <p:cNvPr id="4" name="Footer Placeholder 3">
            <a:extLst>
              <a:ext uri="{FF2B5EF4-FFF2-40B4-BE49-F238E27FC236}">
                <a16:creationId xmlns:a16="http://schemas.microsoft.com/office/drawing/2014/main" id="{E4F61BA0-77CA-4944-9A27-CF4E749FF3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397E6D-A997-49EA-9D77-5D2EBA9F05E1}"/>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317416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59298-A7FA-4318-9F35-A076D07D71A6}"/>
              </a:ext>
            </a:extLst>
          </p:cNvPr>
          <p:cNvSpPr>
            <a:spLocks noGrp="1"/>
          </p:cNvSpPr>
          <p:nvPr>
            <p:ph type="dt" sz="half" idx="10"/>
          </p:nvPr>
        </p:nvSpPr>
        <p:spPr/>
        <p:txBody>
          <a:bodyPr/>
          <a:lstStyle/>
          <a:p>
            <a:fld id="{AB73086D-AE08-483F-8ECE-D32C4A08FEFF}" type="datetimeFigureOut">
              <a:rPr lang="en-GB" smtClean="0"/>
              <a:t>22/03/2022</a:t>
            </a:fld>
            <a:endParaRPr lang="en-GB"/>
          </a:p>
        </p:txBody>
      </p:sp>
      <p:sp>
        <p:nvSpPr>
          <p:cNvPr id="3" name="Footer Placeholder 2">
            <a:extLst>
              <a:ext uri="{FF2B5EF4-FFF2-40B4-BE49-F238E27FC236}">
                <a16:creationId xmlns:a16="http://schemas.microsoft.com/office/drawing/2014/main" id="{ADA5BDED-F6DD-4A4D-883B-C0D493E40B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593C03-50F9-4582-B97F-692EA4EDF315}"/>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288133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75EE-2B39-407E-9B36-6FFB93746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0A7F92-CF8F-40C0-8336-EAACD95931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1121E1-1076-48D9-806E-8CCFCD80E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6F8DE-A0B0-4E86-B302-B3408062E75E}"/>
              </a:ext>
            </a:extLst>
          </p:cNvPr>
          <p:cNvSpPr>
            <a:spLocks noGrp="1"/>
          </p:cNvSpPr>
          <p:nvPr>
            <p:ph type="dt" sz="half" idx="10"/>
          </p:nvPr>
        </p:nvSpPr>
        <p:spPr/>
        <p:txBody>
          <a:bodyPr/>
          <a:lstStyle/>
          <a:p>
            <a:fld id="{AB73086D-AE08-483F-8ECE-D32C4A08FEFF}" type="datetimeFigureOut">
              <a:rPr lang="en-GB" smtClean="0"/>
              <a:t>22/03/2022</a:t>
            </a:fld>
            <a:endParaRPr lang="en-GB"/>
          </a:p>
        </p:txBody>
      </p:sp>
      <p:sp>
        <p:nvSpPr>
          <p:cNvPr id="6" name="Footer Placeholder 5">
            <a:extLst>
              <a:ext uri="{FF2B5EF4-FFF2-40B4-BE49-F238E27FC236}">
                <a16:creationId xmlns:a16="http://schemas.microsoft.com/office/drawing/2014/main" id="{94E31665-4E3B-45DC-A504-76F189BA49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1366CA-0A64-4644-B3BF-28A2CA8EDEB8}"/>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429076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F02B-384E-46CB-B125-61CDC90BC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849275-D835-43A6-B3BD-5B292F3006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EF68A1-F59F-4D21-BE99-83141D24B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61AF0-FA76-480B-8D9A-172F079338BD}"/>
              </a:ext>
            </a:extLst>
          </p:cNvPr>
          <p:cNvSpPr>
            <a:spLocks noGrp="1"/>
          </p:cNvSpPr>
          <p:nvPr>
            <p:ph type="dt" sz="half" idx="10"/>
          </p:nvPr>
        </p:nvSpPr>
        <p:spPr/>
        <p:txBody>
          <a:bodyPr/>
          <a:lstStyle/>
          <a:p>
            <a:fld id="{AB73086D-AE08-483F-8ECE-D32C4A08FEFF}" type="datetimeFigureOut">
              <a:rPr lang="en-GB" smtClean="0"/>
              <a:t>22/03/2022</a:t>
            </a:fld>
            <a:endParaRPr lang="en-GB"/>
          </a:p>
        </p:txBody>
      </p:sp>
      <p:sp>
        <p:nvSpPr>
          <p:cNvPr id="6" name="Footer Placeholder 5">
            <a:extLst>
              <a:ext uri="{FF2B5EF4-FFF2-40B4-BE49-F238E27FC236}">
                <a16:creationId xmlns:a16="http://schemas.microsoft.com/office/drawing/2014/main" id="{EF54087A-89BB-4FDA-86F8-82E9FD6BE8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5B49C-FAD5-4925-A463-E25755A1B5A3}"/>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251145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69B251-4E8C-4186-8AF8-5DF611B80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3338D1-C378-45D0-BA02-8E8282217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B5BDB2-E281-47AE-823A-863FCFB89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3086D-AE08-483F-8ECE-D32C4A08FEFF}" type="datetimeFigureOut">
              <a:rPr lang="en-GB" smtClean="0"/>
              <a:t>22/03/2022</a:t>
            </a:fld>
            <a:endParaRPr lang="en-GB"/>
          </a:p>
        </p:txBody>
      </p:sp>
      <p:sp>
        <p:nvSpPr>
          <p:cNvPr id="5" name="Footer Placeholder 4">
            <a:extLst>
              <a:ext uri="{FF2B5EF4-FFF2-40B4-BE49-F238E27FC236}">
                <a16:creationId xmlns:a16="http://schemas.microsoft.com/office/drawing/2014/main" id="{48660D68-4CD1-4043-AF0A-7DC1E3A4A3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41CB54-A9EB-48F5-8394-467049DDDB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503CB-5C06-48BC-A379-18D0AEE0A143}" type="slidenum">
              <a:rPr lang="en-GB" smtClean="0"/>
              <a:t>‹#›</a:t>
            </a:fld>
            <a:endParaRPr lang="en-GB"/>
          </a:p>
        </p:txBody>
      </p:sp>
    </p:spTree>
    <p:extLst>
      <p:ext uri="{BB962C8B-B14F-4D97-AF65-F5344CB8AC3E}">
        <p14:creationId xmlns:p14="http://schemas.microsoft.com/office/powerpoint/2010/main" val="1757719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6BE2-9ECC-4F2D-8032-432755C507E4}"/>
              </a:ext>
            </a:extLst>
          </p:cNvPr>
          <p:cNvSpPr>
            <a:spLocks noGrp="1"/>
          </p:cNvSpPr>
          <p:nvPr>
            <p:ph type="ctrTitle"/>
          </p:nvPr>
        </p:nvSpPr>
        <p:spPr>
          <a:xfrm>
            <a:off x="116461" y="5008955"/>
            <a:ext cx="10765410" cy="1207269"/>
          </a:xfrm>
        </p:spPr>
        <p:txBody>
          <a:bodyPr>
            <a:normAutofit fontScale="90000"/>
          </a:bodyPr>
          <a:lstStyle/>
          <a:p>
            <a:pPr algn="l">
              <a:lnSpc>
                <a:spcPct val="100000"/>
              </a:lnSpc>
            </a:pPr>
            <a:r>
              <a:rPr lang="en-US" sz="3300" b="1" u="sng" dirty="0">
                <a:latin typeface="Poppins Light" panose="00000400000000000000" pitchFamily="2" charset="0"/>
                <a:cs typeface="Poppins Light" panose="00000400000000000000" pitchFamily="2" charset="0"/>
              </a:rPr>
              <a:t>PATIENT EXPERIENCE: A TWO-YEAR COMPARATIVE ANALYSIS OF EALING, HOUNSLOW AND HAMMERSMITH &amp; FULHAM </a:t>
            </a:r>
            <a:r>
              <a:rPr lang="en-US" sz="3300" b="1" u="sng">
                <a:latin typeface="Poppins Light" panose="00000400000000000000" pitchFamily="2" charset="0"/>
                <a:cs typeface="Poppins Light" panose="00000400000000000000" pitchFamily="2" charset="0"/>
              </a:rPr>
              <a:t>GP SURGERIES</a:t>
            </a:r>
            <a:endParaRPr lang="en-GB" sz="3300" b="1" u="sng" dirty="0">
              <a:latin typeface="Poppins Light" panose="00000400000000000000" pitchFamily="2" charset="0"/>
              <a:cs typeface="Poppins Light" panose="00000400000000000000" pitchFamily="2" charset="0"/>
            </a:endParaRPr>
          </a:p>
        </p:txBody>
      </p:sp>
      <p:sp>
        <p:nvSpPr>
          <p:cNvPr id="3" name="Subtitle 2">
            <a:extLst>
              <a:ext uri="{FF2B5EF4-FFF2-40B4-BE49-F238E27FC236}">
                <a16:creationId xmlns:a16="http://schemas.microsoft.com/office/drawing/2014/main" id="{E741613C-DAEE-42C0-B9E1-4F775870C6AC}"/>
              </a:ext>
            </a:extLst>
          </p:cNvPr>
          <p:cNvSpPr>
            <a:spLocks noGrp="1"/>
          </p:cNvSpPr>
          <p:nvPr>
            <p:ph type="subTitle" idx="1"/>
          </p:nvPr>
        </p:nvSpPr>
        <p:spPr>
          <a:xfrm>
            <a:off x="116461" y="6353139"/>
            <a:ext cx="9426806" cy="719122"/>
          </a:xfrm>
        </p:spPr>
        <p:txBody>
          <a:bodyPr>
            <a:normAutofit/>
          </a:bodyPr>
          <a:lstStyle/>
          <a:p>
            <a:pPr algn="l"/>
            <a:r>
              <a:rPr lang="en-US" dirty="0">
                <a:latin typeface="Poppins Light" panose="00000400000000000000" pitchFamily="2" charset="0"/>
                <a:cs typeface="Poppins Light" panose="00000400000000000000" pitchFamily="2" charset="0"/>
              </a:rPr>
              <a:t>Oct 2019 –Aug 2021</a:t>
            </a:r>
            <a:endParaRPr lang="en-GB" dirty="0">
              <a:latin typeface="Poppins Light" panose="00000400000000000000" pitchFamily="2" charset="0"/>
              <a:cs typeface="Poppins Light" panose="00000400000000000000" pitchFamily="2" charset="0"/>
            </a:endParaRPr>
          </a:p>
        </p:txBody>
      </p:sp>
      <p:pic>
        <p:nvPicPr>
          <p:cNvPr id="4" name="Picture 3" descr="Text&#10;&#10;Description automatically generated">
            <a:extLst>
              <a:ext uri="{FF2B5EF4-FFF2-40B4-BE49-F238E27FC236}">
                <a16:creationId xmlns:a16="http://schemas.microsoft.com/office/drawing/2014/main" id="{B080ABDF-4A3B-4D59-AC0B-B3FEF296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596571"/>
            <a:ext cx="5544248" cy="1885044"/>
          </a:xfrm>
          <a:prstGeom prst="rect">
            <a:avLst/>
          </a:prstGeom>
          <a:noFill/>
        </p:spPr>
      </p:pic>
      <p:cxnSp>
        <p:nvCxnSpPr>
          <p:cNvPr id="11" name="Straight Connector 10">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person, indoor, standing&#10;&#10;Description automatically generated">
            <a:extLst>
              <a:ext uri="{FF2B5EF4-FFF2-40B4-BE49-F238E27FC236}">
                <a16:creationId xmlns:a16="http://schemas.microsoft.com/office/drawing/2014/main" id="{5B777B05-96EF-4DF0-91C5-5E5A839E1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050" y="232471"/>
            <a:ext cx="6136213" cy="4280008"/>
          </a:xfrm>
          <a:prstGeom prst="rect">
            <a:avLst/>
          </a:prstGeom>
        </p:spPr>
      </p:pic>
      <p:cxnSp>
        <p:nvCxnSpPr>
          <p:cNvPr id="7" name="Straight Connector 6">
            <a:extLst>
              <a:ext uri="{FF2B5EF4-FFF2-40B4-BE49-F238E27FC236}">
                <a16:creationId xmlns:a16="http://schemas.microsoft.com/office/drawing/2014/main" id="{0B57896F-5E83-4364-95C1-BCB911E80095}"/>
              </a:ext>
            </a:extLst>
          </p:cNvPr>
          <p:cNvCxnSpPr>
            <a:cxnSpLocks/>
          </p:cNvCxnSpPr>
          <p:nvPr/>
        </p:nvCxnSpPr>
        <p:spPr>
          <a:xfrm>
            <a:off x="5544248" y="75297"/>
            <a:ext cx="0" cy="4516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6367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47803" y="400394"/>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Themes and </a:t>
            </a:r>
            <a:r>
              <a:rPr lang="en-US" dirty="0">
                <a:solidFill>
                  <a:srgbClr val="FFFFFF"/>
                </a:solidFill>
                <a:latin typeface="Poppins Light" panose="00000400000000000000" pitchFamily="2" charset="0"/>
                <a:cs typeface="Poppins Light" panose="00000400000000000000" pitchFamily="2" charset="0"/>
              </a:rPr>
              <a:t>Subthemes:</a:t>
            </a:r>
            <a:r>
              <a:rPr lang="en-US" kern="1200" dirty="0">
                <a:solidFill>
                  <a:srgbClr val="FFFFFF"/>
                </a:solidFill>
                <a:latin typeface="Poppins Light" panose="00000400000000000000" pitchFamily="2" charset="0"/>
                <a:cs typeface="Poppins Light" panose="00000400000000000000" pitchFamily="2" charset="0"/>
              </a:rPr>
              <a:t> Administration</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9" name="TextBox 8">
            <a:extLst>
              <a:ext uri="{FF2B5EF4-FFF2-40B4-BE49-F238E27FC236}">
                <a16:creationId xmlns:a16="http://schemas.microsoft.com/office/drawing/2014/main" id="{6F41964D-FB14-44F5-84AF-FD42B386E581}"/>
              </a:ext>
            </a:extLst>
          </p:cNvPr>
          <p:cNvSpPr txBox="1"/>
          <p:nvPr/>
        </p:nvSpPr>
        <p:spPr>
          <a:xfrm>
            <a:off x="247803" y="4471560"/>
            <a:ext cx="3696655" cy="2308324"/>
          </a:xfrm>
          <a:prstGeom prst="rect">
            <a:avLst/>
          </a:prstGeom>
          <a:noFill/>
        </p:spPr>
        <p:txBody>
          <a:bodyPr wrap="square" rtlCol="0">
            <a:spAutoFit/>
          </a:bodyPr>
          <a:lstStyle/>
          <a:p>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GPs received slightly more positive responses (50%) around the Administration theme compared to Hounslow GP services (43%) and H&amp;F GP services (48%). H&amp;F received an equal number of positive and negative reviews pertaining to this theme.</a:t>
            </a:r>
            <a:endParaRPr lang="en-GB" sz="1600" dirty="0">
              <a:solidFill>
                <a:schemeClr val="bg1"/>
              </a:solidFill>
              <a:latin typeface="Poppins Light" panose="00000400000000000000" pitchFamily="2" charset="0"/>
              <a:cs typeface="Poppins Light" panose="00000400000000000000" pitchFamily="2" charset="0"/>
            </a:endParaRPr>
          </a:p>
        </p:txBody>
      </p:sp>
      <p:graphicFrame>
        <p:nvGraphicFramePr>
          <p:cNvPr id="10" name="Chart 9">
            <a:extLst>
              <a:ext uri="{FF2B5EF4-FFF2-40B4-BE49-F238E27FC236}">
                <a16:creationId xmlns:a16="http://schemas.microsoft.com/office/drawing/2014/main" id="{33DF8169-2A0C-486F-9169-24A3712A8EC4}"/>
              </a:ext>
            </a:extLst>
          </p:cNvPr>
          <p:cNvGraphicFramePr/>
          <p:nvPr>
            <p:extLst>
              <p:ext uri="{D42A27DB-BD31-4B8C-83A1-F6EECF244321}">
                <p14:modId xmlns:p14="http://schemas.microsoft.com/office/powerpoint/2010/main" val="4093076760"/>
              </p:ext>
            </p:extLst>
          </p:nvPr>
        </p:nvGraphicFramePr>
        <p:xfrm>
          <a:off x="4409243" y="2114364"/>
          <a:ext cx="7458600" cy="466552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744AB6B-F497-4A95-BB90-628779CA9D6B}"/>
              </a:ext>
            </a:extLst>
          </p:cNvPr>
          <p:cNvSpPr txBox="1"/>
          <p:nvPr/>
        </p:nvSpPr>
        <p:spPr>
          <a:xfrm>
            <a:off x="4285142" y="1191034"/>
            <a:ext cx="7574284" cy="923330"/>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We apply Themes and Subthemes to each feedback we receive. The main themes include </a:t>
            </a:r>
            <a:r>
              <a:rPr lang="en-US" b="1" dirty="0">
                <a:latin typeface="Poppins Light" panose="00000400000000000000" pitchFamily="2" charset="0"/>
                <a:cs typeface="Poppins Light" panose="00000400000000000000" pitchFamily="2" charset="0"/>
              </a:rPr>
              <a:t>Staff, Access to Services</a:t>
            </a:r>
            <a:r>
              <a:rPr lang="en-US" dirty="0">
                <a:latin typeface="Poppins Light" panose="00000400000000000000" pitchFamily="2" charset="0"/>
                <a:cs typeface="Poppins Light" panose="00000400000000000000" pitchFamily="2" charset="0"/>
              </a:rPr>
              <a:t>, and </a:t>
            </a:r>
            <a:r>
              <a:rPr lang="en-US" b="1" dirty="0">
                <a:latin typeface="Poppins Light" panose="00000400000000000000" pitchFamily="2" charset="0"/>
                <a:cs typeface="Poppins Light" panose="00000400000000000000" pitchFamily="2" charset="0"/>
              </a:rPr>
              <a:t>Administration.</a:t>
            </a:r>
            <a:endParaRPr lang="en-GB" b="1" dirty="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63032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316391" y="70137"/>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Themes and Subthemes: Administration– Ease of Booking Appointments</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6" name="TextBox 5">
            <a:extLst>
              <a:ext uri="{FF2B5EF4-FFF2-40B4-BE49-F238E27FC236}">
                <a16:creationId xmlns:a16="http://schemas.microsoft.com/office/drawing/2014/main" id="{F2C87879-8D98-40AA-8638-C6CDBC2A8FC7}"/>
              </a:ext>
            </a:extLst>
          </p:cNvPr>
          <p:cNvSpPr txBox="1"/>
          <p:nvPr/>
        </p:nvSpPr>
        <p:spPr>
          <a:xfrm>
            <a:off x="257327" y="4994478"/>
            <a:ext cx="3696655" cy="1569660"/>
          </a:xfrm>
          <a:prstGeom prst="rect">
            <a:avLst/>
          </a:prstGeom>
          <a:noFill/>
        </p:spPr>
        <p:txBody>
          <a:bodyPr wrap="square" rtlCol="0">
            <a:spAutoFit/>
          </a:bodyPr>
          <a:lstStyle/>
          <a:p>
            <a:r>
              <a:rPr lang="en-US" sz="1600" dirty="0">
                <a:solidFill>
                  <a:schemeClr val="bg1"/>
                </a:solidFill>
                <a:latin typeface="Poppins Light" panose="00000400000000000000" pitchFamily="2" charset="0"/>
                <a:cs typeface="Poppins Light" panose="00000400000000000000" pitchFamily="2" charset="0"/>
              </a:rPr>
              <a:t>In relation to the ease of booking appointments, H&amp;F receive the highest proportion of positive feedback (50%) whilst </a:t>
            </a:r>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received the highest proportion of negative feedback (49%). </a:t>
            </a:r>
            <a:endParaRPr lang="en-GB" sz="1600" dirty="0">
              <a:solidFill>
                <a:schemeClr val="bg1"/>
              </a:solidFill>
              <a:latin typeface="Poppins Light" panose="00000400000000000000" pitchFamily="2" charset="0"/>
              <a:cs typeface="Poppins Light" panose="00000400000000000000" pitchFamily="2" charset="0"/>
            </a:endParaRPr>
          </a:p>
        </p:txBody>
      </p:sp>
      <p:sp>
        <p:nvSpPr>
          <p:cNvPr id="11" name="TextBox 10">
            <a:extLst>
              <a:ext uri="{FF2B5EF4-FFF2-40B4-BE49-F238E27FC236}">
                <a16:creationId xmlns:a16="http://schemas.microsoft.com/office/drawing/2014/main" id="{156BD118-B416-4BD0-AA0E-48D1A1C90AE3}"/>
              </a:ext>
            </a:extLst>
          </p:cNvPr>
          <p:cNvSpPr txBox="1"/>
          <p:nvPr/>
        </p:nvSpPr>
        <p:spPr>
          <a:xfrm>
            <a:off x="4285142" y="1106020"/>
            <a:ext cx="7574284" cy="1200329"/>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We apply Themes and Subthemes to each feedback we receive. The Subthemes of Administration are </a:t>
            </a:r>
            <a:r>
              <a:rPr lang="en-US" b="1" dirty="0">
                <a:latin typeface="Poppins Light" panose="00000400000000000000" pitchFamily="2" charset="0"/>
                <a:cs typeface="Poppins Light" panose="00000400000000000000" pitchFamily="2" charset="0"/>
              </a:rPr>
              <a:t>Ease of Booking Appointment</a:t>
            </a:r>
            <a:r>
              <a:rPr lang="en-US" dirty="0">
                <a:latin typeface="Poppins Light" panose="00000400000000000000" pitchFamily="2" charset="0"/>
                <a:cs typeface="Poppins Light" panose="00000400000000000000" pitchFamily="2" charset="0"/>
              </a:rPr>
              <a:t>, </a:t>
            </a:r>
            <a:r>
              <a:rPr lang="en-US" b="1" dirty="0">
                <a:latin typeface="Poppins Light" panose="00000400000000000000" pitchFamily="2" charset="0"/>
                <a:cs typeface="Poppins Light" panose="00000400000000000000" pitchFamily="2" charset="0"/>
              </a:rPr>
              <a:t>Appointment Availability </a:t>
            </a:r>
            <a:r>
              <a:rPr lang="en-US" dirty="0">
                <a:latin typeface="Poppins Light" panose="00000400000000000000" pitchFamily="2" charset="0"/>
                <a:cs typeface="Poppins Light" panose="00000400000000000000" pitchFamily="2" charset="0"/>
              </a:rPr>
              <a:t>and </a:t>
            </a:r>
            <a:r>
              <a:rPr lang="en-US" b="1" dirty="0">
                <a:latin typeface="Poppins Light" panose="00000400000000000000" pitchFamily="2" charset="0"/>
                <a:cs typeface="Poppins Light" panose="00000400000000000000" pitchFamily="2" charset="0"/>
              </a:rPr>
              <a:t>Management of Services.</a:t>
            </a:r>
            <a:endParaRPr lang="en-GB" b="1" dirty="0">
              <a:latin typeface="Poppins Light" panose="00000400000000000000" pitchFamily="2" charset="0"/>
              <a:cs typeface="Poppins Light" panose="00000400000000000000" pitchFamily="2" charset="0"/>
            </a:endParaRPr>
          </a:p>
        </p:txBody>
      </p:sp>
      <p:graphicFrame>
        <p:nvGraphicFramePr>
          <p:cNvPr id="10" name="Chart 9">
            <a:extLst>
              <a:ext uri="{FF2B5EF4-FFF2-40B4-BE49-F238E27FC236}">
                <a16:creationId xmlns:a16="http://schemas.microsoft.com/office/drawing/2014/main" id="{09BEDC81-F710-420A-84FA-0D7116CE6888}"/>
              </a:ext>
            </a:extLst>
          </p:cNvPr>
          <p:cNvGraphicFramePr/>
          <p:nvPr>
            <p:extLst>
              <p:ext uri="{D42A27DB-BD31-4B8C-83A1-F6EECF244321}">
                <p14:modId xmlns:p14="http://schemas.microsoft.com/office/powerpoint/2010/main" val="2325045913"/>
              </p:ext>
            </p:extLst>
          </p:nvPr>
        </p:nvGraphicFramePr>
        <p:xfrm>
          <a:off x="4155214" y="2359405"/>
          <a:ext cx="7834139" cy="43164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763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316391" y="70137"/>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Themes and Subthemes: Administration– Appointment Availability</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6" name="TextBox 5">
            <a:extLst>
              <a:ext uri="{FF2B5EF4-FFF2-40B4-BE49-F238E27FC236}">
                <a16:creationId xmlns:a16="http://schemas.microsoft.com/office/drawing/2014/main" id="{F2C87879-8D98-40AA-8638-C6CDBC2A8FC7}"/>
              </a:ext>
            </a:extLst>
          </p:cNvPr>
          <p:cNvSpPr txBox="1"/>
          <p:nvPr/>
        </p:nvSpPr>
        <p:spPr>
          <a:xfrm>
            <a:off x="307974" y="4740014"/>
            <a:ext cx="3696655" cy="1815882"/>
          </a:xfrm>
          <a:prstGeom prst="rect">
            <a:avLst/>
          </a:prstGeom>
          <a:noFill/>
        </p:spPr>
        <p:txBody>
          <a:bodyPr wrap="square" rtlCol="0">
            <a:spAutoFit/>
          </a:bodyPr>
          <a:lstStyle/>
          <a:p>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and Hounslow both had an equal amount of negative feedback for appointment availability (49%) while H&amp;F had the highest proportion of positive feedback (52%) for this sub-theme. </a:t>
            </a:r>
            <a:endParaRPr lang="en-GB" sz="1600" dirty="0">
              <a:solidFill>
                <a:schemeClr val="bg1"/>
              </a:solidFill>
              <a:latin typeface="Poppins Light" panose="00000400000000000000" pitchFamily="2" charset="0"/>
              <a:cs typeface="Poppins Light" panose="00000400000000000000" pitchFamily="2" charset="0"/>
            </a:endParaRPr>
          </a:p>
        </p:txBody>
      </p:sp>
      <p:sp>
        <p:nvSpPr>
          <p:cNvPr id="11" name="TextBox 10">
            <a:extLst>
              <a:ext uri="{FF2B5EF4-FFF2-40B4-BE49-F238E27FC236}">
                <a16:creationId xmlns:a16="http://schemas.microsoft.com/office/drawing/2014/main" id="{156BD118-B416-4BD0-AA0E-48D1A1C90AE3}"/>
              </a:ext>
            </a:extLst>
          </p:cNvPr>
          <p:cNvSpPr txBox="1"/>
          <p:nvPr/>
        </p:nvSpPr>
        <p:spPr>
          <a:xfrm>
            <a:off x="4285142" y="1106020"/>
            <a:ext cx="7574284" cy="1200329"/>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We apply Themes and Subthemes to each feedback we receive. The Subthemes of Administration are </a:t>
            </a:r>
            <a:r>
              <a:rPr lang="en-US" b="1" dirty="0">
                <a:latin typeface="Poppins Light" panose="00000400000000000000" pitchFamily="2" charset="0"/>
                <a:cs typeface="Poppins Light" panose="00000400000000000000" pitchFamily="2" charset="0"/>
              </a:rPr>
              <a:t>Ease of Booking Appointment</a:t>
            </a:r>
            <a:r>
              <a:rPr lang="en-US" dirty="0">
                <a:latin typeface="Poppins Light" panose="00000400000000000000" pitchFamily="2" charset="0"/>
                <a:cs typeface="Poppins Light" panose="00000400000000000000" pitchFamily="2" charset="0"/>
              </a:rPr>
              <a:t>, </a:t>
            </a:r>
            <a:r>
              <a:rPr lang="en-US" b="1" dirty="0">
                <a:latin typeface="Poppins Light" panose="00000400000000000000" pitchFamily="2" charset="0"/>
                <a:cs typeface="Poppins Light" panose="00000400000000000000" pitchFamily="2" charset="0"/>
              </a:rPr>
              <a:t>Appointment Availability </a:t>
            </a:r>
            <a:r>
              <a:rPr lang="en-US" dirty="0">
                <a:latin typeface="Poppins Light" panose="00000400000000000000" pitchFamily="2" charset="0"/>
                <a:cs typeface="Poppins Light" panose="00000400000000000000" pitchFamily="2" charset="0"/>
              </a:rPr>
              <a:t>and </a:t>
            </a:r>
            <a:r>
              <a:rPr lang="en-US" b="1" dirty="0">
                <a:latin typeface="Poppins Light" panose="00000400000000000000" pitchFamily="2" charset="0"/>
                <a:cs typeface="Poppins Light" panose="00000400000000000000" pitchFamily="2" charset="0"/>
              </a:rPr>
              <a:t>Management of Services.</a:t>
            </a:r>
            <a:endParaRPr lang="en-GB" b="1" dirty="0">
              <a:latin typeface="Poppins Light" panose="00000400000000000000" pitchFamily="2" charset="0"/>
              <a:cs typeface="Poppins Light" panose="00000400000000000000" pitchFamily="2" charset="0"/>
            </a:endParaRPr>
          </a:p>
        </p:txBody>
      </p:sp>
      <p:graphicFrame>
        <p:nvGraphicFramePr>
          <p:cNvPr id="9" name="Chart 8">
            <a:extLst>
              <a:ext uri="{FF2B5EF4-FFF2-40B4-BE49-F238E27FC236}">
                <a16:creationId xmlns:a16="http://schemas.microsoft.com/office/drawing/2014/main" id="{EF43FBA7-4694-4160-BD15-07FB618C9A6E}"/>
              </a:ext>
            </a:extLst>
          </p:cNvPr>
          <p:cNvGraphicFramePr/>
          <p:nvPr>
            <p:extLst>
              <p:ext uri="{D42A27DB-BD31-4B8C-83A1-F6EECF244321}">
                <p14:modId xmlns:p14="http://schemas.microsoft.com/office/powerpoint/2010/main" val="1730319170"/>
              </p:ext>
            </p:extLst>
          </p:nvPr>
        </p:nvGraphicFramePr>
        <p:xfrm>
          <a:off x="4332183" y="2306348"/>
          <a:ext cx="7602489" cy="4473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572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316391" y="70137"/>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Themes and Subthemes: Administration– Management of Services</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6" name="TextBox 5">
            <a:extLst>
              <a:ext uri="{FF2B5EF4-FFF2-40B4-BE49-F238E27FC236}">
                <a16:creationId xmlns:a16="http://schemas.microsoft.com/office/drawing/2014/main" id="{F2C87879-8D98-40AA-8638-C6CDBC2A8FC7}"/>
              </a:ext>
            </a:extLst>
          </p:cNvPr>
          <p:cNvSpPr txBox="1"/>
          <p:nvPr/>
        </p:nvSpPr>
        <p:spPr>
          <a:xfrm>
            <a:off x="307974" y="4740014"/>
            <a:ext cx="3696655" cy="2062103"/>
          </a:xfrm>
          <a:prstGeom prst="rect">
            <a:avLst/>
          </a:prstGeom>
          <a:noFill/>
        </p:spPr>
        <p:txBody>
          <a:bodyPr wrap="square" rtlCol="0">
            <a:spAutoFit/>
          </a:bodyPr>
          <a:lstStyle/>
          <a:p>
            <a:r>
              <a:rPr lang="en-US" sz="1600" dirty="0">
                <a:solidFill>
                  <a:schemeClr val="bg1"/>
                </a:solidFill>
                <a:latin typeface="Poppins Light" panose="00000400000000000000" pitchFamily="2" charset="0"/>
                <a:cs typeface="Poppins Light" panose="00000400000000000000" pitchFamily="2" charset="0"/>
              </a:rPr>
              <a:t>Last, all three boroughs received a similar amount of positive feedback for the management of GP services (</a:t>
            </a:r>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 69%, Hounslow – 67%, H&amp;F – 71%). </a:t>
            </a:r>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received the highest proportion of negative reviews for this sub-theme (27%). </a:t>
            </a:r>
            <a:endParaRPr lang="en-GB" sz="1600" dirty="0">
              <a:solidFill>
                <a:schemeClr val="bg1"/>
              </a:solidFill>
              <a:latin typeface="Poppins Light" panose="00000400000000000000" pitchFamily="2" charset="0"/>
              <a:cs typeface="Poppins Light" panose="00000400000000000000" pitchFamily="2" charset="0"/>
            </a:endParaRPr>
          </a:p>
        </p:txBody>
      </p:sp>
      <p:sp>
        <p:nvSpPr>
          <p:cNvPr id="11" name="TextBox 10">
            <a:extLst>
              <a:ext uri="{FF2B5EF4-FFF2-40B4-BE49-F238E27FC236}">
                <a16:creationId xmlns:a16="http://schemas.microsoft.com/office/drawing/2014/main" id="{156BD118-B416-4BD0-AA0E-48D1A1C90AE3}"/>
              </a:ext>
            </a:extLst>
          </p:cNvPr>
          <p:cNvSpPr txBox="1"/>
          <p:nvPr/>
        </p:nvSpPr>
        <p:spPr>
          <a:xfrm>
            <a:off x="4285142" y="1106020"/>
            <a:ext cx="7574284" cy="1200329"/>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We apply Themes and Subthemes to each feedback we receive. The Subthemes of Administration are </a:t>
            </a:r>
            <a:r>
              <a:rPr lang="en-US" b="1" dirty="0">
                <a:latin typeface="Poppins Light" panose="00000400000000000000" pitchFamily="2" charset="0"/>
                <a:cs typeface="Poppins Light" panose="00000400000000000000" pitchFamily="2" charset="0"/>
              </a:rPr>
              <a:t>Ease of Booking Appointment</a:t>
            </a:r>
            <a:r>
              <a:rPr lang="en-US" dirty="0">
                <a:latin typeface="Poppins Light" panose="00000400000000000000" pitchFamily="2" charset="0"/>
                <a:cs typeface="Poppins Light" panose="00000400000000000000" pitchFamily="2" charset="0"/>
              </a:rPr>
              <a:t>, </a:t>
            </a:r>
            <a:r>
              <a:rPr lang="en-US" b="1" dirty="0">
                <a:latin typeface="Poppins Light" panose="00000400000000000000" pitchFamily="2" charset="0"/>
                <a:cs typeface="Poppins Light" panose="00000400000000000000" pitchFamily="2" charset="0"/>
              </a:rPr>
              <a:t>Appointment Availability </a:t>
            </a:r>
            <a:r>
              <a:rPr lang="en-US" dirty="0">
                <a:latin typeface="Poppins Light" panose="00000400000000000000" pitchFamily="2" charset="0"/>
                <a:cs typeface="Poppins Light" panose="00000400000000000000" pitchFamily="2" charset="0"/>
              </a:rPr>
              <a:t>and </a:t>
            </a:r>
            <a:r>
              <a:rPr lang="en-US" b="1" dirty="0">
                <a:latin typeface="Poppins Light" panose="00000400000000000000" pitchFamily="2" charset="0"/>
                <a:cs typeface="Poppins Light" panose="00000400000000000000" pitchFamily="2" charset="0"/>
              </a:rPr>
              <a:t>Management of Services.</a:t>
            </a:r>
            <a:endParaRPr lang="en-GB" b="1" dirty="0">
              <a:latin typeface="Poppins Light" panose="00000400000000000000" pitchFamily="2" charset="0"/>
              <a:cs typeface="Poppins Light" panose="00000400000000000000" pitchFamily="2" charset="0"/>
            </a:endParaRPr>
          </a:p>
        </p:txBody>
      </p:sp>
      <p:graphicFrame>
        <p:nvGraphicFramePr>
          <p:cNvPr id="10" name="Chart 9">
            <a:extLst>
              <a:ext uri="{FF2B5EF4-FFF2-40B4-BE49-F238E27FC236}">
                <a16:creationId xmlns:a16="http://schemas.microsoft.com/office/drawing/2014/main" id="{33250F1F-5B97-47F5-B25A-E2E631EA43EC}"/>
              </a:ext>
            </a:extLst>
          </p:cNvPr>
          <p:cNvGraphicFramePr/>
          <p:nvPr>
            <p:extLst>
              <p:ext uri="{D42A27DB-BD31-4B8C-83A1-F6EECF244321}">
                <p14:modId xmlns:p14="http://schemas.microsoft.com/office/powerpoint/2010/main" val="3949420492"/>
              </p:ext>
            </p:extLst>
          </p:nvPr>
        </p:nvGraphicFramePr>
        <p:xfrm>
          <a:off x="4481837" y="2370338"/>
          <a:ext cx="7476383" cy="4409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007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56220" y="640091"/>
            <a:ext cx="3849056" cy="5577818"/>
          </a:xfrm>
        </p:spPr>
        <p:txBody>
          <a:bodyPr vert="horz" lIns="91440" tIns="45720" rIns="91440" bIns="45720" rtlCol="0" anchor="ctr">
            <a:normAutofit fontScale="90000"/>
          </a:bodyPr>
          <a:lstStyle/>
          <a:p>
            <a:r>
              <a:rPr lang="en-US" kern="1200" dirty="0">
                <a:solidFill>
                  <a:srgbClr val="FFFFFF"/>
                </a:solidFill>
                <a:latin typeface="Poppins Light" panose="00000400000000000000" pitchFamily="2" charset="0"/>
                <a:cs typeface="Poppins Light" panose="00000400000000000000" pitchFamily="2" charset="0"/>
              </a:rPr>
              <a:t>PATIENT EXPERIENCE: ACCESS TO EALING, HOUNSLOW, H&amp;F GP SERVICES VIA PHONE (OCT 2019-AUG 2021)</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Rectangle 13">
            <a:extLst>
              <a:ext uri="{FF2B5EF4-FFF2-40B4-BE49-F238E27FC236}">
                <a16:creationId xmlns:a16="http://schemas.microsoft.com/office/drawing/2014/main" id="{7A904EE9-0B1B-4DEC-B4C0-B8ADD92F6B00}"/>
              </a:ext>
            </a:extLst>
          </p:cNvPr>
          <p:cNvSpPr/>
          <p:nvPr/>
        </p:nvSpPr>
        <p:spPr>
          <a:xfrm>
            <a:off x="5078027" y="2130641"/>
            <a:ext cx="754602" cy="559293"/>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C96441B-2945-48F1-8737-B5FB367B35EE}"/>
              </a:ext>
            </a:extLst>
          </p:cNvPr>
          <p:cNvSpPr/>
          <p:nvPr/>
        </p:nvSpPr>
        <p:spPr>
          <a:xfrm>
            <a:off x="5078027" y="2834936"/>
            <a:ext cx="754602" cy="559293"/>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D03A18F-CD4E-4769-A31B-CCF0F66322F7}"/>
              </a:ext>
            </a:extLst>
          </p:cNvPr>
          <p:cNvSpPr/>
          <p:nvPr/>
        </p:nvSpPr>
        <p:spPr>
          <a:xfrm>
            <a:off x="5078027" y="3539231"/>
            <a:ext cx="754602" cy="559293"/>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081609D-D187-4C43-9E82-5166D831B195}"/>
              </a:ext>
            </a:extLst>
          </p:cNvPr>
          <p:cNvSpPr txBox="1"/>
          <p:nvPr/>
        </p:nvSpPr>
        <p:spPr>
          <a:xfrm>
            <a:off x="6096000" y="2103851"/>
            <a:ext cx="3238115" cy="646331"/>
          </a:xfrm>
          <a:prstGeom prst="rect">
            <a:avLst/>
          </a:prstGeom>
          <a:noFill/>
        </p:spPr>
        <p:txBody>
          <a:bodyPr wrap="square" rtlCol="0">
            <a:spAutoFit/>
          </a:bodyPr>
          <a:lstStyle/>
          <a:p>
            <a:r>
              <a:rPr lang="en-GB" sz="1800" dirty="0">
                <a:effectLst/>
                <a:latin typeface="Poppins Light" panose="00000400000000000000" pitchFamily="2" charset="0"/>
                <a:ea typeface="Calibri" panose="020F0502020204030204" pitchFamily="34" charset="0"/>
                <a:cs typeface="Poppins Light" panose="00000400000000000000" pitchFamily="2" charset="0"/>
              </a:rPr>
              <a:t>Received an average rating of 3.5 or less</a:t>
            </a:r>
            <a:endParaRPr lang="en-GB" dirty="0">
              <a:latin typeface="Poppins Light" panose="00000400000000000000" pitchFamily="2" charset="0"/>
              <a:cs typeface="Poppins Light" panose="00000400000000000000" pitchFamily="2" charset="0"/>
            </a:endParaRPr>
          </a:p>
        </p:txBody>
      </p:sp>
      <p:sp>
        <p:nvSpPr>
          <p:cNvPr id="18" name="TextBox 17">
            <a:extLst>
              <a:ext uri="{FF2B5EF4-FFF2-40B4-BE49-F238E27FC236}">
                <a16:creationId xmlns:a16="http://schemas.microsoft.com/office/drawing/2014/main" id="{CA4ACE2B-55DD-4727-A2B9-CF7A1765FF99}"/>
              </a:ext>
            </a:extLst>
          </p:cNvPr>
          <p:cNvSpPr txBox="1"/>
          <p:nvPr/>
        </p:nvSpPr>
        <p:spPr>
          <a:xfrm>
            <a:off x="6096000" y="2791416"/>
            <a:ext cx="3238115" cy="646331"/>
          </a:xfrm>
          <a:prstGeom prst="rect">
            <a:avLst/>
          </a:prstGeom>
          <a:noFill/>
        </p:spPr>
        <p:txBody>
          <a:bodyPr wrap="square" rtlCol="0">
            <a:spAutoFit/>
          </a:bodyPr>
          <a:lstStyle/>
          <a:p>
            <a:r>
              <a:rPr lang="en-US" sz="1800" dirty="0">
                <a:effectLst/>
                <a:latin typeface="Poppins Light" panose="00000400000000000000" pitchFamily="2" charset="0"/>
                <a:ea typeface="Calibri" panose="020F0502020204030204" pitchFamily="34" charset="0"/>
                <a:cs typeface="Poppins Light" panose="00000400000000000000" pitchFamily="2" charset="0"/>
              </a:rPr>
              <a:t>Received an average rating of 4 or more</a:t>
            </a:r>
            <a:endParaRPr lang="en-GB" dirty="0">
              <a:latin typeface="Poppins Light" panose="00000400000000000000" pitchFamily="2" charset="0"/>
              <a:cs typeface="Poppins Light" panose="00000400000000000000" pitchFamily="2" charset="0"/>
            </a:endParaRPr>
          </a:p>
        </p:txBody>
      </p:sp>
      <p:sp>
        <p:nvSpPr>
          <p:cNvPr id="19" name="TextBox 18">
            <a:extLst>
              <a:ext uri="{FF2B5EF4-FFF2-40B4-BE49-F238E27FC236}">
                <a16:creationId xmlns:a16="http://schemas.microsoft.com/office/drawing/2014/main" id="{D61C34C0-609D-4DFF-BCDA-6D7A647BF004}"/>
              </a:ext>
            </a:extLst>
          </p:cNvPr>
          <p:cNvSpPr txBox="1"/>
          <p:nvPr/>
        </p:nvSpPr>
        <p:spPr>
          <a:xfrm>
            <a:off x="6096000" y="3634211"/>
            <a:ext cx="3238115" cy="369332"/>
          </a:xfrm>
          <a:prstGeom prst="rect">
            <a:avLst/>
          </a:prstGeom>
          <a:noFill/>
        </p:spPr>
        <p:txBody>
          <a:bodyPr wrap="square" rtlCol="0">
            <a:spAutoFit/>
          </a:bodyPr>
          <a:lstStyle/>
          <a:p>
            <a:r>
              <a:rPr lang="en-US" sz="1800" dirty="0">
                <a:effectLst/>
                <a:latin typeface="Poppins Light" panose="00000400000000000000" pitchFamily="2" charset="0"/>
                <a:ea typeface="Calibri" panose="020F0502020204030204" pitchFamily="34" charset="0"/>
                <a:cs typeface="Poppins Light" panose="00000400000000000000" pitchFamily="2" charset="0"/>
              </a:rPr>
              <a:t>No data available</a:t>
            </a:r>
            <a:endParaRPr lang="en-GB" dirty="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89288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51347" y="144791"/>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EALING GP SERVICES</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graphicFrame>
        <p:nvGraphicFramePr>
          <p:cNvPr id="2" name="Table 1">
            <a:extLst>
              <a:ext uri="{FF2B5EF4-FFF2-40B4-BE49-F238E27FC236}">
                <a16:creationId xmlns:a16="http://schemas.microsoft.com/office/drawing/2014/main" id="{0F6558DC-2867-42CA-BE17-0D911D2F4230}"/>
              </a:ext>
            </a:extLst>
          </p:cNvPr>
          <p:cNvGraphicFramePr>
            <a:graphicFrameLocks noGrp="1"/>
          </p:cNvGraphicFramePr>
          <p:nvPr>
            <p:extLst>
              <p:ext uri="{D42A27DB-BD31-4B8C-83A1-F6EECF244321}">
                <p14:modId xmlns:p14="http://schemas.microsoft.com/office/powerpoint/2010/main" val="3675161895"/>
              </p:ext>
            </p:extLst>
          </p:nvPr>
        </p:nvGraphicFramePr>
        <p:xfrm>
          <a:off x="4447780" y="1455263"/>
          <a:ext cx="7488000" cy="5093520"/>
        </p:xfrm>
        <a:graphic>
          <a:graphicData uri="http://schemas.openxmlformats.org/drawingml/2006/table">
            <a:tbl>
              <a:tblPr firstRow="1" firstCol="1" bandRow="1">
                <a:tableStyleId>{5C22544A-7EE6-4342-B048-85BDC9FD1C3A}</a:tableStyleId>
              </a:tblPr>
              <a:tblGrid>
                <a:gridCol w="3744000">
                  <a:extLst>
                    <a:ext uri="{9D8B030D-6E8A-4147-A177-3AD203B41FA5}">
                      <a16:colId xmlns:a16="http://schemas.microsoft.com/office/drawing/2014/main" val="3868438331"/>
                    </a:ext>
                  </a:extLst>
                </a:gridCol>
                <a:gridCol w="3744000">
                  <a:extLst>
                    <a:ext uri="{9D8B030D-6E8A-4147-A177-3AD203B41FA5}">
                      <a16:colId xmlns:a16="http://schemas.microsoft.com/office/drawing/2014/main" val="4104939796"/>
                    </a:ext>
                  </a:extLst>
                </a:gridCol>
              </a:tblGrid>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Acton Health Centre (</a:t>
                      </a:r>
                      <a:r>
                        <a:rPr lang="en-GB" sz="1400" b="0" dirty="0" err="1">
                          <a:solidFill>
                            <a:schemeClr val="bg1"/>
                          </a:solidFill>
                          <a:effectLst/>
                          <a:latin typeface="Poppins Light" panose="00000400000000000000" pitchFamily="2" charset="0"/>
                          <a:cs typeface="Poppins Light" panose="00000400000000000000" pitchFamily="2" charset="0"/>
                        </a:rPr>
                        <a:t>Dr.</a:t>
                      </a:r>
                      <a:r>
                        <a:rPr lang="en-GB" sz="1400" b="0" dirty="0">
                          <a:solidFill>
                            <a:schemeClr val="bg1"/>
                          </a:solidFill>
                          <a:effectLst/>
                          <a:latin typeface="Poppins Light" panose="00000400000000000000" pitchFamily="2" charset="0"/>
                          <a:cs typeface="Poppins Light" panose="00000400000000000000" pitchFamily="2" charset="0"/>
                        </a:rPr>
                        <a:t> </a:t>
                      </a:r>
                      <a:r>
                        <a:rPr lang="en-GB" sz="1400" b="0" dirty="0" err="1">
                          <a:solidFill>
                            <a:schemeClr val="bg1"/>
                          </a:solidFill>
                          <a:effectLst/>
                          <a:latin typeface="Poppins Light" panose="00000400000000000000" pitchFamily="2" charset="0"/>
                          <a:cs typeface="Poppins Light" panose="00000400000000000000" pitchFamily="2" charset="0"/>
                        </a:rPr>
                        <a:t>Napolion</a:t>
                      </a:r>
                      <a:r>
                        <a:rPr lang="en-GB" sz="1400" b="0" dirty="0">
                          <a:solidFill>
                            <a:schemeClr val="bg1"/>
                          </a:solidFill>
                          <a:effectLst/>
                          <a:latin typeface="Poppins Light" panose="00000400000000000000" pitchFamily="2" charset="0"/>
                          <a:cs typeface="Poppins Light" panose="00000400000000000000" pitchFamily="2" charset="0"/>
                        </a:rPr>
                        <a:t> Isaac)</a:t>
                      </a:r>
                      <a:endPar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tabLst>
                          <a:tab pos="2370455" algn="l"/>
                        </a:tabLst>
                      </a:pPr>
                      <a:r>
                        <a:rPr lang="en-GB" sz="1400" b="0" dirty="0" err="1">
                          <a:solidFill>
                            <a:schemeClr val="bg1"/>
                          </a:solidFill>
                          <a:effectLst/>
                          <a:latin typeface="Poppins Light" panose="00000400000000000000" pitchFamily="2" charset="0"/>
                          <a:cs typeface="Poppins Light" panose="00000400000000000000" pitchFamily="2" charset="0"/>
                        </a:rPr>
                        <a:t>Corfton</a:t>
                      </a:r>
                      <a:r>
                        <a:rPr lang="en-GB" sz="1400" b="0" dirty="0">
                          <a:solidFill>
                            <a:schemeClr val="bg1"/>
                          </a:solidFill>
                          <a:effectLst/>
                          <a:latin typeface="Poppins Light" panose="00000400000000000000" pitchFamily="2" charset="0"/>
                          <a:cs typeface="Poppins Light" panose="00000400000000000000" pitchFamily="2" charset="0"/>
                        </a:rPr>
                        <a:t> Road Surgery</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843644"/>
                  </a:ext>
                </a:extLst>
              </a:tr>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Acton Lane Medical Centre </a:t>
                      </a:r>
                      <a:endPar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Crown St Surgery</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199453112"/>
                  </a:ext>
                </a:extLst>
              </a:tr>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Acton Town Medical Centre (</a:t>
                      </a:r>
                      <a:r>
                        <a:rPr lang="en-GB" sz="1400" b="0" dirty="0" err="1">
                          <a:solidFill>
                            <a:schemeClr val="bg1"/>
                          </a:solidFill>
                          <a:effectLst/>
                          <a:latin typeface="Poppins Light" panose="00000400000000000000" pitchFamily="2" charset="0"/>
                          <a:cs typeface="Poppins Light" panose="00000400000000000000" pitchFamily="2" charset="0"/>
                        </a:rPr>
                        <a:t>Dr.Wafiq</a:t>
                      </a:r>
                      <a:r>
                        <a:rPr lang="en-GB" sz="1400" b="0" dirty="0">
                          <a:solidFill>
                            <a:schemeClr val="bg1"/>
                          </a:solidFill>
                          <a:effectLst/>
                          <a:latin typeface="Poppins Light" panose="00000400000000000000" pitchFamily="2" charset="0"/>
                          <a:cs typeface="Poppins Light" panose="00000400000000000000" pitchFamily="2" charset="0"/>
                        </a:rPr>
                        <a:t> </a:t>
                      </a:r>
                      <a:r>
                        <a:rPr lang="en-GB" sz="1400" b="0" dirty="0" err="1">
                          <a:solidFill>
                            <a:schemeClr val="bg1"/>
                          </a:solidFill>
                          <a:effectLst/>
                          <a:latin typeface="Poppins Light" panose="00000400000000000000" pitchFamily="2" charset="0"/>
                          <a:cs typeface="Poppins Light" panose="00000400000000000000" pitchFamily="2" charset="0"/>
                        </a:rPr>
                        <a:t>Moustafa</a:t>
                      </a:r>
                      <a:r>
                        <a:rPr lang="en-GB" sz="1400" b="0" dirty="0">
                          <a:solidFill>
                            <a:schemeClr val="bg1"/>
                          </a:solidFill>
                          <a:effectLst/>
                          <a:latin typeface="Poppins Light" panose="00000400000000000000" pitchFamily="2" charset="0"/>
                          <a:cs typeface="Poppins Light" panose="00000400000000000000" pitchFamily="2" charset="0"/>
                        </a:rPr>
                        <a:t>)</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Cuckoo Lane Practice</a:t>
                      </a:r>
                      <a:endPar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68384366"/>
                  </a:ext>
                </a:extLst>
              </a:tr>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Allendale Road Surgery </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Dormers Wells Medical Centre</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72860617"/>
                  </a:ext>
                </a:extLst>
              </a:tr>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Barnabas Medical Centre</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Ealing Park Health Centre</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462531303"/>
                  </a:ext>
                </a:extLst>
              </a:tr>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Belmont Medical Centre</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err="1">
                          <a:solidFill>
                            <a:schemeClr val="bg1"/>
                          </a:solidFill>
                          <a:effectLst/>
                          <a:latin typeface="Poppins Light" panose="00000400000000000000" pitchFamily="2" charset="0"/>
                          <a:cs typeface="Poppins Light" panose="00000400000000000000" pitchFamily="2" charset="0"/>
                        </a:rPr>
                        <a:t>Eastmead</a:t>
                      </a:r>
                      <a:r>
                        <a:rPr lang="en-GB" sz="1400" b="0" dirty="0">
                          <a:solidFill>
                            <a:schemeClr val="bg1"/>
                          </a:solidFill>
                          <a:effectLst/>
                          <a:latin typeface="Poppins Light" panose="00000400000000000000" pitchFamily="2" charset="0"/>
                          <a:cs typeface="Poppins Light" panose="00000400000000000000" pitchFamily="2" charset="0"/>
                        </a:rPr>
                        <a:t> Avenue Surgery</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0885216"/>
                  </a:ext>
                </a:extLst>
              </a:tr>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Boileau Road Surgery</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Elm Trees Surgery</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660709161"/>
                  </a:ext>
                </a:extLst>
              </a:tr>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Broadmead Surgery</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tabLst>
                          <a:tab pos="2370455" algn="l"/>
                        </a:tabLst>
                      </a:pPr>
                      <a:r>
                        <a:rPr lang="en-GB" sz="1400" b="0" dirty="0" err="1">
                          <a:solidFill>
                            <a:schemeClr val="bg1"/>
                          </a:solidFill>
                          <a:effectLst/>
                          <a:latin typeface="Poppins Light" panose="00000400000000000000" pitchFamily="2" charset="0"/>
                          <a:cs typeface="Poppins Light" panose="00000400000000000000" pitchFamily="2" charset="0"/>
                        </a:rPr>
                        <a:t>Elmbank</a:t>
                      </a:r>
                      <a:r>
                        <a:rPr lang="en-GB" sz="1400" b="0" dirty="0">
                          <a:solidFill>
                            <a:schemeClr val="bg1"/>
                          </a:solidFill>
                          <a:effectLst/>
                          <a:latin typeface="Poppins Light" panose="00000400000000000000" pitchFamily="2" charset="0"/>
                          <a:cs typeface="Poppins Light" panose="00000400000000000000" pitchFamily="2" charset="0"/>
                        </a:rPr>
                        <a:t> Surgery</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024515"/>
                  </a:ext>
                </a:extLst>
              </a:tr>
              <a:tr h="360000">
                <a:tc>
                  <a:txBody>
                    <a:bodyPr/>
                    <a:lstStyle/>
                    <a:p>
                      <a:pPr algn="l">
                        <a:tabLst>
                          <a:tab pos="2370455" algn="l"/>
                        </a:tabLst>
                      </a:pPr>
                      <a:r>
                        <a:rPr lang="en-GB" sz="1400" b="0" dirty="0">
                          <a:solidFill>
                            <a:schemeClr val="bg1"/>
                          </a:solidFill>
                          <a:effectLst/>
                          <a:latin typeface="Poppins Light" panose="00000400000000000000" pitchFamily="2" charset="0"/>
                          <a:cs typeface="Poppins Light" panose="00000400000000000000" pitchFamily="2" charset="0"/>
                        </a:rPr>
                        <a:t>Chepstow Gardens Medical Centre</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r>
                        <a:rPr lang="en-GB" sz="1400" b="0" dirty="0" err="1">
                          <a:solidFill>
                            <a:schemeClr val="bg1"/>
                          </a:solidFill>
                          <a:effectLst/>
                          <a:latin typeface="Poppins Light" panose="00000400000000000000" pitchFamily="2" charset="0"/>
                          <a:cs typeface="Poppins Light" panose="00000400000000000000" pitchFamily="2" charset="0"/>
                        </a:rPr>
                        <a:t>Elthorne</a:t>
                      </a:r>
                      <a:r>
                        <a:rPr lang="en-GB" sz="1400" b="0" dirty="0">
                          <a:solidFill>
                            <a:schemeClr val="bg1"/>
                          </a:solidFill>
                          <a:effectLst/>
                          <a:latin typeface="Poppins Light" panose="00000400000000000000" pitchFamily="2" charset="0"/>
                          <a:cs typeface="Poppins Light" panose="00000400000000000000" pitchFamily="2" charset="0"/>
                        </a:rPr>
                        <a:t> Park Surgery/ /Dr A </a:t>
                      </a:r>
                      <a:r>
                        <a:rPr lang="en-GB" sz="1400" b="0" dirty="0" err="1">
                          <a:solidFill>
                            <a:schemeClr val="bg1"/>
                          </a:solidFill>
                          <a:effectLst/>
                          <a:latin typeface="Poppins Light" panose="00000400000000000000" pitchFamily="2" charset="0"/>
                          <a:cs typeface="Poppins Light" panose="00000400000000000000" pitchFamily="2" charset="0"/>
                        </a:rPr>
                        <a:t>Arfeen</a:t>
                      </a:r>
                      <a:r>
                        <a:rPr lang="en-GB" sz="1400" b="0" dirty="0">
                          <a:solidFill>
                            <a:schemeClr val="bg1"/>
                          </a:solidFill>
                          <a:effectLst/>
                          <a:latin typeface="Poppins Light" panose="00000400000000000000" pitchFamily="2" charset="0"/>
                          <a:cs typeface="Poppins Light" panose="00000400000000000000" pitchFamily="2" charset="0"/>
                        </a:rPr>
                        <a:t>, </a:t>
                      </a:r>
                      <a:r>
                        <a:rPr lang="en-GB" sz="1400" b="0" dirty="0" err="1">
                          <a:solidFill>
                            <a:schemeClr val="bg1"/>
                          </a:solidFill>
                          <a:effectLst/>
                          <a:latin typeface="Poppins Light" panose="00000400000000000000" pitchFamily="2" charset="0"/>
                          <a:cs typeface="Poppins Light" panose="00000400000000000000" pitchFamily="2" charset="0"/>
                        </a:rPr>
                        <a:t>Dr.</a:t>
                      </a:r>
                      <a:r>
                        <a:rPr lang="en-GB" sz="1400" b="0" dirty="0">
                          <a:solidFill>
                            <a:schemeClr val="bg1"/>
                          </a:solidFill>
                          <a:effectLst/>
                          <a:latin typeface="Poppins Light" panose="00000400000000000000" pitchFamily="2" charset="0"/>
                          <a:cs typeface="Poppins Light" panose="00000400000000000000" pitchFamily="2" charset="0"/>
                        </a:rPr>
                        <a:t> R Shah, </a:t>
                      </a:r>
                      <a:r>
                        <a:rPr lang="en-GB" sz="1400" b="0" dirty="0" err="1">
                          <a:solidFill>
                            <a:schemeClr val="bg1"/>
                          </a:solidFill>
                          <a:effectLst/>
                          <a:latin typeface="Poppins Light" panose="00000400000000000000" pitchFamily="2" charset="0"/>
                          <a:cs typeface="Poppins Light" panose="00000400000000000000" pitchFamily="2" charset="0"/>
                        </a:rPr>
                        <a:t>Dr.</a:t>
                      </a:r>
                      <a:r>
                        <a:rPr lang="en-GB" sz="1400" b="0" dirty="0">
                          <a:solidFill>
                            <a:schemeClr val="bg1"/>
                          </a:solidFill>
                          <a:effectLst/>
                          <a:latin typeface="Poppins Light" panose="00000400000000000000" pitchFamily="2" charset="0"/>
                          <a:cs typeface="Poppins Light" panose="00000400000000000000" pitchFamily="2" charset="0"/>
                        </a:rPr>
                        <a:t> P Reynolds, Dr M Waters Practice</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204082299"/>
                  </a:ext>
                </a:extLst>
              </a:tr>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Chiswick Family Practice (Dr Bhatt)</a:t>
                      </a:r>
                      <a:endPar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Featherstone Road Health Centre</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408545806"/>
                  </a:ext>
                </a:extLst>
              </a:tr>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Chiswick Family Practice (Dr Webber) [Dr </a:t>
                      </a:r>
                      <a:r>
                        <a:rPr lang="en-GB" sz="1400" b="0" dirty="0" err="1">
                          <a:solidFill>
                            <a:schemeClr val="bg1"/>
                          </a:solidFill>
                          <a:effectLst/>
                          <a:latin typeface="Poppins Light" panose="00000400000000000000" pitchFamily="2" charset="0"/>
                          <a:cs typeface="Poppins Light" panose="00000400000000000000" pitchFamily="2" charset="0"/>
                        </a:rPr>
                        <a:t>O'Connel&amp;Dr</a:t>
                      </a:r>
                      <a:r>
                        <a:rPr lang="en-GB" sz="1400" b="0" dirty="0">
                          <a:solidFill>
                            <a:schemeClr val="bg1"/>
                          </a:solidFill>
                          <a:effectLst/>
                          <a:latin typeface="Poppins Light" panose="00000400000000000000" pitchFamily="2" charset="0"/>
                          <a:cs typeface="Poppins Light" panose="00000400000000000000" pitchFamily="2" charset="0"/>
                        </a:rPr>
                        <a:t> Bennett]</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Florence Road Surgery</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533597565"/>
                  </a:ext>
                </a:extLst>
              </a:tr>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Churchfield Surgery</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tabLst>
                          <a:tab pos="2370455" algn="l"/>
                        </a:tabLst>
                      </a:pPr>
                      <a:r>
                        <a:rPr lang="en-GB" sz="1400" b="0" dirty="0" err="1">
                          <a:solidFill>
                            <a:schemeClr val="bg1"/>
                          </a:solidFill>
                          <a:effectLst/>
                          <a:latin typeface="Poppins Light" panose="00000400000000000000" pitchFamily="2" charset="0"/>
                          <a:cs typeface="Poppins Light" panose="00000400000000000000" pitchFamily="2" charset="0"/>
                        </a:rPr>
                        <a:t>Goodcare</a:t>
                      </a:r>
                      <a:r>
                        <a:rPr lang="en-GB" sz="1400" b="0" dirty="0">
                          <a:solidFill>
                            <a:schemeClr val="bg1"/>
                          </a:solidFill>
                          <a:effectLst/>
                          <a:latin typeface="Poppins Light" panose="00000400000000000000" pitchFamily="2" charset="0"/>
                          <a:cs typeface="Poppins Light" panose="00000400000000000000" pitchFamily="2" charset="0"/>
                        </a:rPr>
                        <a:t> Practice</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55101012"/>
                  </a:ext>
                </a:extLst>
              </a:tr>
              <a:tr h="360000">
                <a:tc>
                  <a:txBody>
                    <a:bodyPr/>
                    <a:lstStyle/>
                    <a:p>
                      <a:pPr algn="l"/>
                      <a:r>
                        <a:rPr lang="en-GB" sz="1400" b="0" dirty="0">
                          <a:solidFill>
                            <a:schemeClr val="bg1"/>
                          </a:solidFill>
                          <a:effectLst/>
                          <a:latin typeface="Poppins Light" panose="00000400000000000000" pitchFamily="2" charset="0"/>
                          <a:cs typeface="Poppins Light" panose="00000400000000000000" pitchFamily="2" charset="0"/>
                        </a:rPr>
                        <a:t>Cloister Road Surgery</a:t>
                      </a:r>
                      <a:endPar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tabLst>
                          <a:tab pos="2370455" algn="l"/>
                        </a:tabLst>
                      </a:pPr>
                      <a:r>
                        <a:rPr lang="en-US"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Gordon House Surgery</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0622" marR="60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76846948"/>
                  </a:ext>
                </a:extLst>
              </a:tr>
            </a:tbl>
          </a:graphicData>
        </a:graphic>
      </p:graphicFrame>
      <p:sp>
        <p:nvSpPr>
          <p:cNvPr id="12" name="TextBox 11">
            <a:extLst>
              <a:ext uri="{FF2B5EF4-FFF2-40B4-BE49-F238E27FC236}">
                <a16:creationId xmlns:a16="http://schemas.microsoft.com/office/drawing/2014/main" id="{BAA5C913-F784-491B-8048-E97AECA92A7A}"/>
              </a:ext>
            </a:extLst>
          </p:cNvPr>
          <p:cNvSpPr txBox="1"/>
          <p:nvPr/>
        </p:nvSpPr>
        <p:spPr>
          <a:xfrm>
            <a:off x="251347" y="3911339"/>
            <a:ext cx="3696655" cy="2800767"/>
          </a:xfrm>
          <a:prstGeom prst="rect">
            <a:avLst/>
          </a:prstGeom>
          <a:noFill/>
        </p:spPr>
        <p:txBody>
          <a:bodyPr wrap="square" rtlCol="0">
            <a:spAutoFit/>
          </a:bodyPr>
          <a:lstStyle/>
          <a:p>
            <a:r>
              <a:rPr lang="en-US" sz="1600" dirty="0">
                <a:solidFill>
                  <a:schemeClr val="bg1"/>
                </a:solidFill>
                <a:latin typeface="Poppins Light" panose="00000400000000000000" pitchFamily="2" charset="0"/>
                <a:cs typeface="Poppins Light" panose="00000400000000000000" pitchFamily="2" charset="0"/>
              </a:rPr>
              <a:t>46% (n.33 out of 72) of the GP surgeries within the </a:t>
            </a:r>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borough received a 3.5 rating or less for ‘Ease of Access Via Phone’. Out of the remaining, 22 received an average rating of higher than 3.5. Unfortunately, 17 of the GP surgeries did not receive enough feedback during this time to be able to report on their average telephone access. </a:t>
            </a:r>
            <a:endParaRPr lang="en-GB" sz="16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429292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graphicFrame>
        <p:nvGraphicFramePr>
          <p:cNvPr id="2" name="Table 1">
            <a:extLst>
              <a:ext uri="{FF2B5EF4-FFF2-40B4-BE49-F238E27FC236}">
                <a16:creationId xmlns:a16="http://schemas.microsoft.com/office/drawing/2014/main" id="{0F6558DC-2867-42CA-BE17-0D911D2F4230}"/>
              </a:ext>
            </a:extLst>
          </p:cNvPr>
          <p:cNvGraphicFramePr>
            <a:graphicFrameLocks noGrp="1"/>
          </p:cNvGraphicFramePr>
          <p:nvPr>
            <p:extLst>
              <p:ext uri="{D42A27DB-BD31-4B8C-83A1-F6EECF244321}">
                <p14:modId xmlns:p14="http://schemas.microsoft.com/office/powerpoint/2010/main" val="4244895870"/>
              </p:ext>
            </p:extLst>
          </p:nvPr>
        </p:nvGraphicFramePr>
        <p:xfrm>
          <a:off x="4447780" y="1430666"/>
          <a:ext cx="7488000" cy="4946880"/>
        </p:xfrm>
        <a:graphic>
          <a:graphicData uri="http://schemas.openxmlformats.org/drawingml/2006/table">
            <a:tbl>
              <a:tblPr firstRow="1" firstCol="1" bandRow="1">
                <a:tableStyleId>{5C22544A-7EE6-4342-B048-85BDC9FD1C3A}</a:tableStyleId>
              </a:tblPr>
              <a:tblGrid>
                <a:gridCol w="3744000">
                  <a:extLst>
                    <a:ext uri="{9D8B030D-6E8A-4147-A177-3AD203B41FA5}">
                      <a16:colId xmlns:a16="http://schemas.microsoft.com/office/drawing/2014/main" val="3868438331"/>
                    </a:ext>
                  </a:extLst>
                </a:gridCol>
                <a:gridCol w="3744000">
                  <a:extLst>
                    <a:ext uri="{9D8B030D-6E8A-4147-A177-3AD203B41FA5}">
                      <a16:colId xmlns:a16="http://schemas.microsoft.com/office/drawing/2014/main" val="4104939796"/>
                    </a:ext>
                  </a:extLst>
                </a:gridCol>
              </a:tblGrid>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Greenford Avenue Family Health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tabLst>
                          <a:tab pos="2370455" algn="l"/>
                        </a:tabLst>
                      </a:pPr>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Lynwood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843644"/>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Greenford Road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Mandeville Medical Centre (Dr </a:t>
                      </a:r>
                      <a:r>
                        <a:rPr lang="en-GB" sz="1400" b="0" dirty="0" err="1">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Surakshan</a:t>
                      </a:r>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 Claude </a:t>
                      </a:r>
                      <a:r>
                        <a:rPr lang="en-GB" sz="1400" b="0" dirty="0" err="1">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Seimon</a:t>
                      </a:r>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199453112"/>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Grosvenor House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tabLst>
                          <a:tab pos="2370455" algn="l"/>
                        </a:tabLst>
                      </a:pPr>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Mansell Road Practice</a:t>
                      </a:r>
                      <a:endPar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68384366"/>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Guru Nanak Medical Centre/Dr G Singh and Partners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tabLst>
                          <a:tab pos="2370455" algn="l"/>
                        </a:tabLst>
                      </a:pPr>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Mattock Lane Health (Dr H Nay Lin Centre)</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972860617"/>
                  </a:ext>
                </a:extLst>
              </a:tr>
              <a:tr h="360000">
                <a:tc>
                  <a:txBody>
                    <a:bodyPr/>
                    <a:lstStyle/>
                    <a:p>
                      <a:pPr>
                        <a:tabLst>
                          <a:tab pos="2370455" algn="l"/>
                        </a:tabLst>
                      </a:pPr>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Hammond Road Surgery</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Meadow View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462531303"/>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Hanwell Health Centre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tabLst>
                          <a:tab pos="2370455" algn="l"/>
                        </a:tabLst>
                      </a:pPr>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Medical Centre (Beaconsfield Road)</a:t>
                      </a:r>
                      <a:endPar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0885216"/>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Hillcrest surgery (Drs </a:t>
                      </a:r>
                      <a:r>
                        <a:rPr lang="en-GB" sz="1400" b="0" dirty="0" err="1">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Dhatt</a:t>
                      </a:r>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 &amp; Tailor)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Mill Hill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60709161"/>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Hillview Surgery/Dr </a:t>
                      </a:r>
                      <a:r>
                        <a:rPr lang="en-GB" sz="1400" b="0" dirty="0" err="1">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Shergill</a:t>
                      </a:r>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 &amp; Partners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Northfields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54024515"/>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Horn Lane Surgery (Dr Muhammed Akbar Khan)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Oldfield Family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04082299"/>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Islip Manor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Perivale Medical Clinic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08545806"/>
                  </a:ext>
                </a:extLst>
              </a:tr>
              <a:tr h="360000">
                <a:tc>
                  <a:txBody>
                    <a:bodyPr/>
                    <a:lstStyle/>
                    <a:p>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Jubilee Gardens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tabLst>
                          <a:tab pos="2370455" algn="l"/>
                        </a:tabLst>
                      </a:pPr>
                      <a:r>
                        <a:rPr lang="en-GB" sz="1400" b="0" dirty="0" err="1">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Pitshanger</a:t>
                      </a:r>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 family practice</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33597565"/>
                  </a:ext>
                </a:extLst>
              </a:tr>
              <a:tr h="360000">
                <a:tc>
                  <a:txBody>
                    <a:bodyPr/>
                    <a:lstStyle/>
                    <a:p>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KS Medical Centre Limited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Queens Walk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55101012"/>
                  </a:ext>
                </a:extLst>
              </a:tr>
              <a:tr h="360000">
                <a:tc>
                  <a:txBody>
                    <a:bodyPr/>
                    <a:lstStyle/>
                    <a:p>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Lady Margaret Road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b="0" dirty="0" err="1">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Saluja</a:t>
                      </a:r>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 Clinic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76846948"/>
                  </a:ext>
                </a:extLst>
              </a:tr>
            </a:tbl>
          </a:graphicData>
        </a:graphic>
      </p:graphicFrame>
      <p:sp>
        <p:nvSpPr>
          <p:cNvPr id="9" name="Title 1">
            <a:extLst>
              <a:ext uri="{FF2B5EF4-FFF2-40B4-BE49-F238E27FC236}">
                <a16:creationId xmlns:a16="http://schemas.microsoft.com/office/drawing/2014/main" id="{48206991-0A9F-44D8-81BF-1DD72FAEF9DC}"/>
              </a:ext>
            </a:extLst>
          </p:cNvPr>
          <p:cNvSpPr txBox="1">
            <a:spLocks/>
          </p:cNvSpPr>
          <p:nvPr/>
        </p:nvSpPr>
        <p:spPr>
          <a:xfrm>
            <a:off x="251347" y="144791"/>
            <a:ext cx="3849056" cy="5577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FFFFFF"/>
                </a:solidFill>
                <a:latin typeface="Poppins Light" panose="00000400000000000000" pitchFamily="2" charset="0"/>
                <a:cs typeface="Poppins Light" panose="00000400000000000000" pitchFamily="2" charset="0"/>
              </a:rPr>
              <a:t>EALING GP SERVICES</a:t>
            </a:r>
            <a:endParaRPr lang="en-US" dirty="0">
              <a:solidFill>
                <a:srgbClr val="FFFFFF"/>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35704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graphicFrame>
        <p:nvGraphicFramePr>
          <p:cNvPr id="2" name="Table 1">
            <a:extLst>
              <a:ext uri="{FF2B5EF4-FFF2-40B4-BE49-F238E27FC236}">
                <a16:creationId xmlns:a16="http://schemas.microsoft.com/office/drawing/2014/main" id="{0F6558DC-2867-42CA-BE17-0D911D2F4230}"/>
              </a:ext>
            </a:extLst>
          </p:cNvPr>
          <p:cNvGraphicFramePr>
            <a:graphicFrameLocks noGrp="1"/>
          </p:cNvGraphicFramePr>
          <p:nvPr>
            <p:extLst>
              <p:ext uri="{D42A27DB-BD31-4B8C-83A1-F6EECF244321}">
                <p14:modId xmlns:p14="http://schemas.microsoft.com/office/powerpoint/2010/main" val="3872887732"/>
              </p:ext>
            </p:extLst>
          </p:nvPr>
        </p:nvGraphicFramePr>
        <p:xfrm>
          <a:off x="4447780" y="1440191"/>
          <a:ext cx="7488000" cy="4946880"/>
        </p:xfrm>
        <a:graphic>
          <a:graphicData uri="http://schemas.openxmlformats.org/drawingml/2006/table">
            <a:tbl>
              <a:tblPr firstRow="1" firstCol="1" bandRow="1">
                <a:tableStyleId>{5C22544A-7EE6-4342-B048-85BDC9FD1C3A}</a:tableStyleId>
              </a:tblPr>
              <a:tblGrid>
                <a:gridCol w="3744000">
                  <a:extLst>
                    <a:ext uri="{9D8B030D-6E8A-4147-A177-3AD203B41FA5}">
                      <a16:colId xmlns:a16="http://schemas.microsoft.com/office/drawing/2014/main" val="3868438331"/>
                    </a:ext>
                  </a:extLst>
                </a:gridCol>
                <a:gridCol w="3744000">
                  <a:extLst>
                    <a:ext uri="{9D8B030D-6E8A-4147-A177-3AD203B41FA5}">
                      <a16:colId xmlns:a16="http://schemas.microsoft.com/office/drawing/2014/main" val="4104939796"/>
                    </a:ext>
                  </a:extLst>
                </a:gridCol>
              </a:tblGrid>
              <a:tr h="360000">
                <a:tc>
                  <a:txBody>
                    <a:bodyPr/>
                    <a:lstStyle/>
                    <a:p>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Somerset Family Health Practice/ Healthcare 360 limited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tabLst>
                          <a:tab pos="2370455" algn="l"/>
                        </a:tabLst>
                      </a:pPr>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Welcome Practice (Norwood Road Surgery)/ Dr Naz Asghar</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843644"/>
                  </a:ext>
                </a:extLst>
              </a:tr>
              <a:tr h="360000">
                <a:tc>
                  <a:txBody>
                    <a:bodyPr/>
                    <a:lstStyle/>
                    <a:p>
                      <a:pPr>
                        <a:tabLst>
                          <a:tab pos="2370455" algn="l"/>
                        </a:tabLst>
                      </a:pPr>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Somerset Medical Centre</a:t>
                      </a:r>
                      <a:endPar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Waterside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199453112"/>
                  </a:ext>
                </a:extLst>
              </a:tr>
              <a:tr h="360000">
                <a:tc>
                  <a:txBody>
                    <a:bodyPr/>
                    <a:lstStyle/>
                    <a:p>
                      <a:pPr>
                        <a:tabLst>
                          <a:tab pos="2370455" algn="l"/>
                        </a:tabLst>
                      </a:pPr>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St George's Medical</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tabLst>
                          <a:tab pos="2370455" algn="l"/>
                        </a:tabLst>
                      </a:pPr>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West End Surgery </a:t>
                      </a:r>
                      <a:endPar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68384366"/>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St Marks/Brunswick Road Medical Centre (</a:t>
                      </a:r>
                      <a:r>
                        <a:rPr lang="en-GB" sz="1400" b="0" dirty="0" err="1">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Dr.</a:t>
                      </a:r>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 Nader Lewis)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tabLst>
                          <a:tab pos="2370455" algn="l"/>
                        </a:tabLst>
                      </a:pPr>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Western Avenue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972860617"/>
                  </a:ext>
                </a:extLst>
              </a:tr>
              <a:tr h="360000">
                <a:tc>
                  <a:txBody>
                    <a:bodyPr/>
                    <a:lstStyle/>
                    <a:p>
                      <a:pPr>
                        <a:tabLst>
                          <a:tab pos="2370455" algn="l"/>
                        </a:tabLst>
                      </a:pPr>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Sunrise Medical Centre</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tabLst>
                          <a:tab pos="2370455" algn="l"/>
                        </a:tabLst>
                      </a:pPr>
                      <a:r>
                        <a:rPr lang="en-GB" sz="1400" b="0" dirty="0" err="1">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Westseven</a:t>
                      </a:r>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 (Dr S Foo &amp; Dr M Prevost)</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62531303"/>
                  </a:ext>
                </a:extLst>
              </a:tr>
              <a:tr h="360000">
                <a:tc>
                  <a:txBody>
                    <a:bodyPr/>
                    <a:lstStyle/>
                    <a:p>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Argyle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Woodbridge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0885216"/>
                  </a:ext>
                </a:extLst>
              </a:tr>
              <a:tr h="360000">
                <a:tc>
                  <a:txBody>
                    <a:bodyPr/>
                    <a:lstStyle/>
                    <a:p>
                      <a:pPr>
                        <a:tabLst>
                          <a:tab pos="2370455" algn="l"/>
                        </a:tabLst>
                      </a:pPr>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Avenue Surgery (Dr Suganthamala Radhakrishnan</a:t>
                      </a:r>
                      <a:endPar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Yeading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60709161"/>
                  </a:ext>
                </a:extLst>
              </a:tr>
              <a:tr h="360000">
                <a:tc>
                  <a:txBody>
                    <a:bodyPr/>
                    <a:lstStyle/>
                    <a:p>
                      <a:pPr>
                        <a:tabLst>
                          <a:tab pos="2370455" algn="l"/>
                        </a:tabLst>
                      </a:pPr>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Avenue Surgery (Jacqueline Bayer and Dr Jane Livingston)</a:t>
                      </a: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024515"/>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The Bedford Park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tabLst>
                          <a:tab pos="2370455" algn="l"/>
                        </a:tabLst>
                      </a:pP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082299"/>
                  </a:ext>
                </a:extLst>
              </a:tr>
              <a:tr h="360000">
                <a:tc>
                  <a:txBody>
                    <a:bodyPr/>
                    <a:lstStyle/>
                    <a:p>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Grove Medical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tabLst>
                          <a:tab pos="2370455" algn="l"/>
                        </a:tabLst>
                      </a:pP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545806"/>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The Medical Centre (</a:t>
                      </a:r>
                      <a:r>
                        <a:rPr lang="en-GB" sz="1400" b="0" dirty="0" err="1">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Dr.G.Balachandran</a:t>
                      </a:r>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3597565"/>
                  </a:ext>
                </a:extLst>
              </a:tr>
              <a:tr h="360000">
                <a:tc>
                  <a:txBody>
                    <a:bodyPr/>
                    <a:lstStyle/>
                    <a:p>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The MWH Practice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tabLst>
                          <a:tab pos="2370455" algn="l"/>
                        </a:tabLst>
                      </a:pPr>
                      <a:endPar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5101012"/>
                  </a:ext>
                </a:extLst>
              </a:tr>
              <a:tr h="360000">
                <a:tc>
                  <a:txBody>
                    <a:bodyPr/>
                    <a:lstStyle/>
                    <a:p>
                      <a:pPr>
                        <a:tabLst>
                          <a:tab pos="2370455" algn="l"/>
                        </a:tabLst>
                      </a:pPr>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The Vale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tabLst>
                          <a:tab pos="2370455" algn="l"/>
                        </a:tabLst>
                      </a:pPr>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6846948"/>
                  </a:ext>
                </a:extLst>
              </a:tr>
            </a:tbl>
          </a:graphicData>
        </a:graphic>
      </p:graphicFrame>
      <p:sp>
        <p:nvSpPr>
          <p:cNvPr id="9" name="Title 1">
            <a:extLst>
              <a:ext uri="{FF2B5EF4-FFF2-40B4-BE49-F238E27FC236}">
                <a16:creationId xmlns:a16="http://schemas.microsoft.com/office/drawing/2014/main" id="{A6E9FAE4-5054-4815-8751-D20BD3AB7A7A}"/>
              </a:ext>
            </a:extLst>
          </p:cNvPr>
          <p:cNvSpPr txBox="1">
            <a:spLocks/>
          </p:cNvSpPr>
          <p:nvPr/>
        </p:nvSpPr>
        <p:spPr>
          <a:xfrm>
            <a:off x="251347" y="144791"/>
            <a:ext cx="3849056" cy="5577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FFFFFF"/>
                </a:solidFill>
                <a:latin typeface="Poppins Light" panose="00000400000000000000" pitchFamily="2" charset="0"/>
                <a:cs typeface="Poppins Light" panose="00000400000000000000" pitchFamily="2" charset="0"/>
              </a:rPr>
              <a:t>EALING GP SERVICES</a:t>
            </a:r>
            <a:endParaRPr lang="en-US" dirty="0">
              <a:solidFill>
                <a:srgbClr val="FFFFFF"/>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246042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51347" y="144791"/>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HOUNSLOW GP SERVICES</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graphicFrame>
        <p:nvGraphicFramePr>
          <p:cNvPr id="2" name="Table 1">
            <a:extLst>
              <a:ext uri="{FF2B5EF4-FFF2-40B4-BE49-F238E27FC236}">
                <a16:creationId xmlns:a16="http://schemas.microsoft.com/office/drawing/2014/main" id="{0F6558DC-2867-42CA-BE17-0D911D2F4230}"/>
              </a:ext>
            </a:extLst>
          </p:cNvPr>
          <p:cNvGraphicFramePr>
            <a:graphicFrameLocks noGrp="1"/>
          </p:cNvGraphicFramePr>
          <p:nvPr>
            <p:extLst>
              <p:ext uri="{D42A27DB-BD31-4B8C-83A1-F6EECF244321}">
                <p14:modId xmlns:p14="http://schemas.microsoft.com/office/powerpoint/2010/main" val="2482932788"/>
              </p:ext>
            </p:extLst>
          </p:nvPr>
        </p:nvGraphicFramePr>
        <p:xfrm>
          <a:off x="4447780" y="1455263"/>
          <a:ext cx="7488000" cy="4880160"/>
        </p:xfrm>
        <a:graphic>
          <a:graphicData uri="http://schemas.openxmlformats.org/drawingml/2006/table">
            <a:tbl>
              <a:tblPr firstRow="1" firstCol="1" bandRow="1">
                <a:tableStyleId>{5C22544A-7EE6-4342-B048-85BDC9FD1C3A}</a:tableStyleId>
              </a:tblPr>
              <a:tblGrid>
                <a:gridCol w="3744000">
                  <a:extLst>
                    <a:ext uri="{9D8B030D-6E8A-4147-A177-3AD203B41FA5}">
                      <a16:colId xmlns:a16="http://schemas.microsoft.com/office/drawing/2014/main" val="3868438331"/>
                    </a:ext>
                  </a:extLst>
                </a:gridCol>
                <a:gridCol w="3744000">
                  <a:extLst>
                    <a:ext uri="{9D8B030D-6E8A-4147-A177-3AD203B41FA5}">
                      <a16:colId xmlns:a16="http://schemas.microsoft.com/office/drawing/2014/main" val="4104939796"/>
                    </a:ext>
                  </a:extLst>
                </a:gridCol>
              </a:tblGrid>
              <a:tr h="360000">
                <a:tc>
                  <a:txBody>
                    <a:bodyPr/>
                    <a:lstStyle/>
                    <a:p>
                      <a:pPr algn="l"/>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Argyle Health Group Practice- Isleworth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Dr Soods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7843644"/>
                  </a:ext>
                </a:extLst>
              </a:tr>
              <a:tr h="360000">
                <a:tc>
                  <a:txBody>
                    <a:bodyPr/>
                    <a:lstStyle/>
                    <a:p>
                      <a:pPr algn="l"/>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Bedfont (Caretaker Dr N Kumar-Hounslow Medical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First care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199453112"/>
                  </a:ext>
                </a:extLst>
              </a:tr>
              <a:tr h="360000">
                <a:tc>
                  <a:txBody>
                    <a:bodyPr/>
                    <a:lstStyle/>
                    <a:p>
                      <a:pPr algn="l"/>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Blue Wing Family Doctor Unit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Gill Medical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68384366"/>
                  </a:ext>
                </a:extLst>
              </a:tr>
              <a:tr h="360000">
                <a:tc>
                  <a:txBody>
                    <a:bodyPr/>
                    <a:lstStyle/>
                    <a:p>
                      <a:pPr algn="l"/>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Brentford Family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Glebe Street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72860617"/>
                  </a:ext>
                </a:extLst>
              </a:tr>
              <a:tr h="360000">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Brentford Group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Grove Park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62531303"/>
                  </a:ext>
                </a:extLst>
              </a:tr>
              <a:tr h="360000">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Carlton Surgery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Grove Park Terrace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0885216"/>
                  </a:ext>
                </a:extLst>
              </a:tr>
              <a:tr h="360000">
                <a:tc>
                  <a:txBody>
                    <a:bodyPr/>
                    <a:lstStyle/>
                    <a:p>
                      <a:pPr algn="l"/>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Chestnut Practice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Grove Village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60709161"/>
                  </a:ext>
                </a:extLst>
              </a:tr>
              <a:tr h="360000">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Chiswick Family Doctors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Hatton Medical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54024515"/>
                  </a:ext>
                </a:extLst>
              </a:tr>
              <a:tr h="360000">
                <a:tc>
                  <a:txBody>
                    <a:bodyPr/>
                    <a:lstStyle/>
                    <a:p>
                      <a:pPr algn="l"/>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Chiswick Health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Heston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04082299"/>
                  </a:ext>
                </a:extLst>
              </a:tr>
              <a:tr h="360000">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Clifford House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Holly Road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08545806"/>
                  </a:ext>
                </a:extLst>
              </a:tr>
              <a:tr h="360000">
                <a:tc>
                  <a:txBody>
                    <a:bodyPr/>
                    <a:lstStyle/>
                    <a:p>
                      <a:pPr algn="l"/>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Clifford Road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Hounslow Family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533597565"/>
                  </a:ext>
                </a:extLst>
              </a:tr>
              <a:tr h="360000">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Cranford Medical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Hounslow Medical Centre &amp; Bath Road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55101012"/>
                  </a:ext>
                </a:extLst>
              </a:tr>
              <a:tr h="360000">
                <a:tc>
                  <a:txBody>
                    <a:bodyPr/>
                    <a:lstStyle/>
                    <a:p>
                      <a:pPr algn="l"/>
                      <a:r>
                        <a:rPr lang="en-GB" sz="1400" b="0" dirty="0" err="1">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Crosslands</a:t>
                      </a:r>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Jersey Practice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76846948"/>
                  </a:ext>
                </a:extLst>
              </a:tr>
            </a:tbl>
          </a:graphicData>
        </a:graphic>
      </p:graphicFrame>
      <p:sp>
        <p:nvSpPr>
          <p:cNvPr id="12" name="TextBox 11">
            <a:extLst>
              <a:ext uri="{FF2B5EF4-FFF2-40B4-BE49-F238E27FC236}">
                <a16:creationId xmlns:a16="http://schemas.microsoft.com/office/drawing/2014/main" id="{BAA5C913-F784-491B-8048-E97AECA92A7A}"/>
              </a:ext>
            </a:extLst>
          </p:cNvPr>
          <p:cNvSpPr txBox="1"/>
          <p:nvPr/>
        </p:nvSpPr>
        <p:spPr>
          <a:xfrm>
            <a:off x="251347" y="3911339"/>
            <a:ext cx="3696655" cy="2062103"/>
          </a:xfrm>
          <a:prstGeom prst="rect">
            <a:avLst/>
          </a:prstGeom>
          <a:noFill/>
        </p:spPr>
        <p:txBody>
          <a:bodyPr wrap="square" rtlCol="0">
            <a:spAutoFit/>
          </a:bodyPr>
          <a:lstStyle/>
          <a:p>
            <a:r>
              <a:rPr lang="en-US" sz="1600" dirty="0">
                <a:solidFill>
                  <a:schemeClr val="bg1"/>
                </a:solidFill>
                <a:latin typeface="Poppins Light" panose="00000400000000000000" pitchFamily="2" charset="0"/>
                <a:cs typeface="Poppins Light" panose="00000400000000000000" pitchFamily="2" charset="0"/>
              </a:rPr>
              <a:t>76% (34 out of 45) of the GP surgeries in Hounslow received a 3.5 rating or less for ‘Ease of Access Via Phone’. Two surgeries had inconclusive data and 9 surgeries had an average of more than a 3.5 rating for telephone access during this time. </a:t>
            </a:r>
            <a:endParaRPr lang="en-GB" sz="16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59101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51347" y="144791"/>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HOUNSLOW GP SERVICES</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graphicFrame>
        <p:nvGraphicFramePr>
          <p:cNvPr id="2" name="Table 1">
            <a:extLst>
              <a:ext uri="{FF2B5EF4-FFF2-40B4-BE49-F238E27FC236}">
                <a16:creationId xmlns:a16="http://schemas.microsoft.com/office/drawing/2014/main" id="{0F6558DC-2867-42CA-BE17-0D911D2F4230}"/>
              </a:ext>
            </a:extLst>
          </p:cNvPr>
          <p:cNvGraphicFramePr>
            <a:graphicFrameLocks noGrp="1"/>
          </p:cNvGraphicFramePr>
          <p:nvPr>
            <p:extLst>
              <p:ext uri="{D42A27DB-BD31-4B8C-83A1-F6EECF244321}">
                <p14:modId xmlns:p14="http://schemas.microsoft.com/office/powerpoint/2010/main" val="1003959224"/>
              </p:ext>
            </p:extLst>
          </p:nvPr>
        </p:nvGraphicFramePr>
        <p:xfrm>
          <a:off x="4447780" y="1455263"/>
          <a:ext cx="7488000" cy="4680000"/>
        </p:xfrm>
        <a:graphic>
          <a:graphicData uri="http://schemas.openxmlformats.org/drawingml/2006/table">
            <a:tbl>
              <a:tblPr firstRow="1" firstCol="1" bandRow="1">
                <a:tableStyleId>{5C22544A-7EE6-4342-B048-85BDC9FD1C3A}</a:tableStyleId>
              </a:tblPr>
              <a:tblGrid>
                <a:gridCol w="3744000">
                  <a:extLst>
                    <a:ext uri="{9D8B030D-6E8A-4147-A177-3AD203B41FA5}">
                      <a16:colId xmlns:a16="http://schemas.microsoft.com/office/drawing/2014/main" val="3868438331"/>
                    </a:ext>
                  </a:extLst>
                </a:gridCol>
                <a:gridCol w="3744000">
                  <a:extLst>
                    <a:ext uri="{9D8B030D-6E8A-4147-A177-3AD203B41FA5}">
                      <a16:colId xmlns:a16="http://schemas.microsoft.com/office/drawing/2014/main" val="4104939796"/>
                    </a:ext>
                  </a:extLst>
                </a:gridCol>
              </a:tblGrid>
              <a:tr h="360000">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Kingfisher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Practice Feltham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7843644"/>
                  </a:ext>
                </a:extLst>
              </a:tr>
              <a:tr h="360000">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Little Park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Thornbury Road Centre for Health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199453112"/>
                  </a:ext>
                </a:extLst>
              </a:tr>
              <a:tr h="360000">
                <a:tc>
                  <a:txBody>
                    <a:bodyPr/>
                    <a:lstStyle/>
                    <a:p>
                      <a:pPr algn="l"/>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Mount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Twickenham Park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668384366"/>
                  </a:ext>
                </a:extLst>
              </a:tr>
              <a:tr h="360000">
                <a:tc>
                  <a:txBody>
                    <a:bodyPr/>
                    <a:lstStyle/>
                    <a:p>
                      <a:pPr algn="l"/>
                      <a:r>
                        <a:rPr lang="en-GB" sz="1400" b="0" dirty="0" err="1">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Pentelow</a:t>
                      </a:r>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Wellesley Road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72860617"/>
                  </a:ext>
                </a:extLst>
              </a:tr>
              <a:tr h="360000">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Queens Park Medical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WEST 4GPS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62531303"/>
                  </a:ext>
                </a:extLst>
              </a:tr>
              <a:tr h="360000">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Redwood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Willow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0885216"/>
                  </a:ext>
                </a:extLst>
              </a:tr>
              <a:tr h="360000">
                <a:tc>
                  <a:txBody>
                    <a:bodyPr/>
                    <a:lstStyle/>
                    <a:p>
                      <a:pPr algn="l"/>
                      <a:r>
                        <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Skyways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endPar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0709161"/>
                  </a:ext>
                </a:extLst>
              </a:tr>
              <a:tr h="360000">
                <a:tc>
                  <a:txBody>
                    <a:bodyPr/>
                    <a:lstStyle/>
                    <a:p>
                      <a:pPr algn="l"/>
                      <a:r>
                        <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Spring Grove Medical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a:endPar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024515"/>
                  </a:ext>
                </a:extLst>
              </a:tr>
              <a:tr h="360000">
                <a:tc>
                  <a:txBody>
                    <a:bodyPr/>
                    <a:lstStyle/>
                    <a:p>
                      <a:pPr algn="l"/>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St David’s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endPar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082299"/>
                  </a:ext>
                </a:extLst>
              </a:tr>
              <a:tr h="360000">
                <a:tc>
                  <a:txBody>
                    <a:bodyPr/>
                    <a:lstStyle/>
                    <a:p>
                      <a:pPr algn="l"/>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St </a:t>
                      </a:r>
                      <a:r>
                        <a:rPr lang="en-GB" sz="1400" b="0" dirty="0" err="1">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Margarets</a:t>
                      </a:r>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 Medical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endParaRPr lang="en-GB" sz="14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545806"/>
                  </a:ext>
                </a:extLst>
              </a:tr>
              <a:tr h="360000">
                <a:tc>
                  <a:txBody>
                    <a:bodyPr/>
                    <a:lstStyle/>
                    <a:p>
                      <a:pPr algn="l"/>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Albany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3597565"/>
                  </a:ext>
                </a:extLst>
              </a:tr>
              <a:tr h="360000">
                <a:tc>
                  <a:txBody>
                    <a:bodyPr/>
                    <a:lstStyle/>
                    <a:p>
                      <a:pPr algn="l"/>
                      <a:r>
                        <a:rPr lang="en-GB" sz="14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Great West Surgery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5101012"/>
                  </a:ext>
                </a:extLst>
              </a:tr>
              <a:tr h="360000">
                <a:tc>
                  <a:txBody>
                    <a:bodyPr/>
                    <a:lstStyle/>
                    <a:p>
                      <a:pPr algn="l"/>
                      <a:r>
                        <a:rPr lang="en-GB" sz="14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Practice (Hounslow)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endParaRPr lang="en-GB" sz="14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6846948"/>
                  </a:ext>
                </a:extLst>
              </a:tr>
            </a:tbl>
          </a:graphicData>
        </a:graphic>
      </p:graphicFrame>
    </p:spTree>
    <p:extLst>
      <p:ext uri="{BB962C8B-B14F-4D97-AF65-F5344CB8AC3E}">
        <p14:creationId xmlns:p14="http://schemas.microsoft.com/office/powerpoint/2010/main" val="177132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56219" y="640091"/>
            <a:ext cx="4173905" cy="5577818"/>
          </a:xfrm>
        </p:spPr>
        <p:txBody>
          <a:bodyPr vert="horz" lIns="91440" tIns="45720" rIns="91440" bIns="45720" rtlCol="0" anchor="ctr">
            <a:normAutofit/>
          </a:bodyPr>
          <a:lstStyle/>
          <a:p>
            <a:r>
              <a:rPr lang="en-US" dirty="0">
                <a:solidFill>
                  <a:srgbClr val="FFFFFF"/>
                </a:solidFill>
                <a:latin typeface="Poppins Light" panose="00000400000000000000" pitchFamily="2" charset="0"/>
                <a:cs typeface="Poppins Light" panose="00000400000000000000" pitchFamily="2" charset="0"/>
              </a:rPr>
              <a:t>Introduction</a:t>
            </a:r>
            <a:endParaRPr lang="en-US" kern="1200" dirty="0">
              <a:solidFill>
                <a:srgbClr val="FFFFFF"/>
              </a:solidFill>
              <a:latin typeface="Poppins Light" panose="00000400000000000000" pitchFamily="2" charset="0"/>
              <a:cs typeface="Poppins Light" panose="00000400000000000000" pitchFamily="2" charset="0"/>
            </a:endParaRP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2" name="TextBox 1">
            <a:extLst>
              <a:ext uri="{FF2B5EF4-FFF2-40B4-BE49-F238E27FC236}">
                <a16:creationId xmlns:a16="http://schemas.microsoft.com/office/drawing/2014/main" id="{6E927DF1-60C9-4BF2-874F-EFBA005EB980}"/>
              </a:ext>
            </a:extLst>
          </p:cNvPr>
          <p:cNvSpPr txBox="1"/>
          <p:nvPr/>
        </p:nvSpPr>
        <p:spPr>
          <a:xfrm>
            <a:off x="4430124" y="1523740"/>
            <a:ext cx="7067550" cy="3970318"/>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Our Patient Experience </a:t>
            </a:r>
            <a:r>
              <a:rPr lang="en-US" dirty="0" err="1">
                <a:latin typeface="Poppins Light" panose="00000400000000000000" pitchFamily="2" charset="0"/>
                <a:cs typeface="Poppins Light" panose="00000400000000000000" pitchFamily="2" charset="0"/>
              </a:rPr>
              <a:t>Programme</a:t>
            </a:r>
            <a:r>
              <a:rPr lang="en-US" dirty="0">
                <a:latin typeface="Poppins Light" panose="00000400000000000000" pitchFamily="2" charset="0"/>
                <a:cs typeface="Poppins Light" panose="00000400000000000000" pitchFamily="2" charset="0"/>
              </a:rPr>
              <a:t> collects data from patients about the local health and social care services.</a:t>
            </a:r>
          </a:p>
          <a:p>
            <a:endParaRPr lang="en-US" dirty="0">
              <a:latin typeface="Poppins Light" panose="00000400000000000000" pitchFamily="2" charset="0"/>
              <a:cs typeface="Poppins Light" panose="00000400000000000000" pitchFamily="2" charset="0"/>
            </a:endParaRPr>
          </a:p>
          <a:p>
            <a:r>
              <a:rPr lang="en-US" dirty="0">
                <a:latin typeface="Poppins Light" panose="00000400000000000000" pitchFamily="2" charset="0"/>
                <a:cs typeface="Poppins Light" panose="00000400000000000000" pitchFamily="2" charset="0"/>
              </a:rPr>
              <a:t>Between October 2019 and August 2021, we collected</a:t>
            </a:r>
          </a:p>
          <a:p>
            <a:endParaRPr lang="en-US" dirty="0">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US" dirty="0">
                <a:latin typeface="Poppins Light" panose="00000400000000000000" pitchFamily="2" charset="0"/>
                <a:cs typeface="Poppins Light" panose="00000400000000000000" pitchFamily="2" charset="0"/>
              </a:rPr>
              <a:t>2485 reviews for </a:t>
            </a:r>
            <a:r>
              <a:rPr lang="en-US" dirty="0" err="1">
                <a:latin typeface="Poppins Light" panose="00000400000000000000" pitchFamily="2" charset="0"/>
                <a:cs typeface="Poppins Light" panose="00000400000000000000" pitchFamily="2" charset="0"/>
              </a:rPr>
              <a:t>Ealing</a:t>
            </a:r>
            <a:r>
              <a:rPr lang="en-US" dirty="0">
                <a:latin typeface="Poppins Light" panose="00000400000000000000" pitchFamily="2" charset="0"/>
                <a:cs typeface="Poppins Light" panose="00000400000000000000" pitchFamily="2" charset="0"/>
              </a:rPr>
              <a:t> GP surgeries</a:t>
            </a:r>
          </a:p>
          <a:p>
            <a:pPr marL="285750" indent="-285750">
              <a:buFont typeface="Arial" panose="020B0604020202020204" pitchFamily="34" charset="0"/>
              <a:buChar char="•"/>
            </a:pPr>
            <a:r>
              <a:rPr lang="en-US" dirty="0">
                <a:latin typeface="Poppins Light" panose="00000400000000000000" pitchFamily="2" charset="0"/>
                <a:cs typeface="Poppins Light" panose="00000400000000000000" pitchFamily="2" charset="0"/>
              </a:rPr>
              <a:t>2917 reviews for Hounslow GP surgeries </a:t>
            </a:r>
          </a:p>
          <a:p>
            <a:pPr marL="285750" indent="-285750">
              <a:buFont typeface="Arial" panose="020B0604020202020204" pitchFamily="34" charset="0"/>
              <a:buChar char="•"/>
            </a:pPr>
            <a:r>
              <a:rPr lang="en-US" dirty="0">
                <a:latin typeface="Poppins Light" panose="00000400000000000000" pitchFamily="2" charset="0"/>
                <a:cs typeface="Poppins Light" panose="00000400000000000000" pitchFamily="2" charset="0"/>
              </a:rPr>
              <a:t>2123 reviews for Hammersmith &amp; Fulham (H&amp;F) GP surgeries</a:t>
            </a:r>
          </a:p>
          <a:p>
            <a:endParaRPr lang="en-US" dirty="0">
              <a:latin typeface="Poppins Light" panose="00000400000000000000" pitchFamily="2" charset="0"/>
              <a:cs typeface="Poppins Light" panose="00000400000000000000" pitchFamily="2" charset="0"/>
            </a:endParaRPr>
          </a:p>
          <a:p>
            <a:r>
              <a:rPr lang="en-US" dirty="0">
                <a:latin typeface="Poppins Light" panose="00000400000000000000" pitchFamily="2" charset="0"/>
                <a:cs typeface="Poppins Light" panose="00000400000000000000" pitchFamily="2" charset="0"/>
              </a:rPr>
              <a:t>This report compares the patient feedback for these three boroughs.</a:t>
            </a:r>
          </a:p>
          <a:p>
            <a:endParaRPr lang="en-US" dirty="0">
              <a:latin typeface="Poppins Light" panose="00000400000000000000" pitchFamily="2" charset="0"/>
              <a:cs typeface="Poppins Light" panose="00000400000000000000" pitchFamily="2" charset="0"/>
            </a:endParaRPr>
          </a:p>
          <a:p>
            <a:endParaRPr lang="en-GB" dirty="0">
              <a:latin typeface="Poppins Light" panose="00000400000000000000" pitchFamily="2" charset="0"/>
              <a:cs typeface="Poppins Light" panose="00000400000000000000" pitchFamily="2" charset="0"/>
            </a:endParaRPr>
          </a:p>
        </p:txBody>
      </p:sp>
      <p:pic>
        <p:nvPicPr>
          <p:cNvPr id="10" name="Picture 9" descr="Icon&#10;&#10;Description automatically generated">
            <a:extLst>
              <a:ext uri="{FF2B5EF4-FFF2-40B4-BE49-F238E27FC236}">
                <a16:creationId xmlns:a16="http://schemas.microsoft.com/office/drawing/2014/main" id="{D50326BB-A2F9-4FE3-B1E0-0E971AD4B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31" y="4857750"/>
            <a:ext cx="2000250" cy="2000250"/>
          </a:xfrm>
          <a:prstGeom prst="rect">
            <a:avLst/>
          </a:prstGeom>
        </p:spPr>
      </p:pic>
    </p:spTree>
    <p:extLst>
      <p:ext uri="{BB962C8B-B14F-4D97-AF65-F5344CB8AC3E}">
        <p14:creationId xmlns:p14="http://schemas.microsoft.com/office/powerpoint/2010/main" val="2270954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51347" y="144791"/>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H&amp;F GP SERVICES</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graphicFrame>
        <p:nvGraphicFramePr>
          <p:cNvPr id="2" name="Table 1">
            <a:extLst>
              <a:ext uri="{FF2B5EF4-FFF2-40B4-BE49-F238E27FC236}">
                <a16:creationId xmlns:a16="http://schemas.microsoft.com/office/drawing/2014/main" id="{0F6558DC-2867-42CA-BE17-0D911D2F4230}"/>
              </a:ext>
            </a:extLst>
          </p:cNvPr>
          <p:cNvGraphicFramePr>
            <a:graphicFrameLocks noGrp="1"/>
          </p:cNvGraphicFramePr>
          <p:nvPr>
            <p:extLst>
              <p:ext uri="{D42A27DB-BD31-4B8C-83A1-F6EECF244321}">
                <p14:modId xmlns:p14="http://schemas.microsoft.com/office/powerpoint/2010/main" val="1744537844"/>
              </p:ext>
            </p:extLst>
          </p:nvPr>
        </p:nvGraphicFramePr>
        <p:xfrm>
          <a:off x="4452653" y="1202066"/>
          <a:ext cx="7488000" cy="5653680"/>
        </p:xfrm>
        <a:graphic>
          <a:graphicData uri="http://schemas.openxmlformats.org/drawingml/2006/table">
            <a:tbl>
              <a:tblPr firstRow="1" firstCol="1" bandRow="1">
                <a:tableStyleId>{5C22544A-7EE6-4342-B048-85BDC9FD1C3A}</a:tableStyleId>
              </a:tblPr>
              <a:tblGrid>
                <a:gridCol w="3744000">
                  <a:extLst>
                    <a:ext uri="{9D8B030D-6E8A-4147-A177-3AD203B41FA5}">
                      <a16:colId xmlns:a16="http://schemas.microsoft.com/office/drawing/2014/main" val="3868438331"/>
                    </a:ext>
                  </a:extLst>
                </a:gridCol>
                <a:gridCol w="3744000">
                  <a:extLst>
                    <a:ext uri="{9D8B030D-6E8A-4147-A177-3AD203B41FA5}">
                      <a16:colId xmlns:a16="http://schemas.microsoft.com/office/drawing/2014/main" val="4104939796"/>
                    </a:ext>
                  </a:extLst>
                </a:gridCol>
              </a:tblGrid>
              <a:tr h="360000">
                <a:tc>
                  <a:txBody>
                    <a:bodyPr/>
                    <a:lstStyle/>
                    <a:p>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Ashville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3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North Fulham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843644"/>
                  </a:ext>
                </a:extLst>
              </a:tr>
              <a:tr h="360000">
                <a:tc>
                  <a:txBody>
                    <a:bodyPr/>
                    <a:lstStyle/>
                    <a:p>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Babylon GP at hand, </a:t>
                      </a:r>
                      <a:r>
                        <a:rPr lang="en-GB" sz="1300" b="0" dirty="0" err="1">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Dr.</a:t>
                      </a:r>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 Jefferies and Partners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Park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199453112"/>
                  </a:ext>
                </a:extLst>
              </a:tr>
              <a:tr h="360000">
                <a:tc>
                  <a:txBody>
                    <a:bodyPr/>
                    <a:lstStyle/>
                    <a:p>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Babylon GP at Hand, The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Parkview Medical Centre- Dr Kukar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68384366"/>
                  </a:ext>
                </a:extLst>
              </a:tr>
              <a:tr h="360000">
                <a:tc>
                  <a:txBody>
                    <a:bodyPr/>
                    <a:lstStyle/>
                    <a:p>
                      <a:r>
                        <a:rPr lang="en-GB" sz="13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Brook Green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Parkview Practice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972860617"/>
                  </a:ext>
                </a:extLst>
              </a:tr>
              <a:tr h="360000">
                <a:tc>
                  <a:txBody>
                    <a:bodyPr/>
                    <a:lstStyle/>
                    <a:p>
                      <a:r>
                        <a:rPr lang="en-GB" sz="13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Brook Green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3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Richford Gate Medical Practice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62531303"/>
                  </a:ext>
                </a:extLst>
              </a:tr>
              <a:tr h="360000">
                <a:tc>
                  <a:txBody>
                    <a:bodyPr/>
                    <a:lstStyle/>
                    <a:p>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Canberra Old Oak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3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Sands End Health Clinic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0885216"/>
                  </a:ext>
                </a:extLst>
              </a:tr>
              <a:tr h="360000">
                <a:tc>
                  <a:txBody>
                    <a:bodyPr/>
                    <a:lstStyle/>
                    <a:p>
                      <a:r>
                        <a:rPr lang="en-GB" sz="13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Cassidy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tabLst>
                          <a:tab pos="2370455" algn="l"/>
                        </a:tabLst>
                      </a:pPr>
                      <a:r>
                        <a:rPr lang="en-GB" sz="13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Shepherds’ Bush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60709161"/>
                  </a:ext>
                </a:extLst>
              </a:tr>
              <a:tr h="360000">
                <a:tc>
                  <a:txBody>
                    <a:bodyPr/>
                    <a:lstStyle/>
                    <a:p>
                      <a:r>
                        <a:rPr lang="en-GB" sz="13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Dr Uppal &amp; Partners, Parkview Centre for Health and Wellbeing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Sterndale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54024515"/>
                  </a:ext>
                </a:extLst>
              </a:tr>
              <a:tr h="360000">
                <a:tc>
                  <a:txBody>
                    <a:bodyPr/>
                    <a:lstStyle/>
                    <a:p>
                      <a:r>
                        <a:rPr lang="en-GB" sz="13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Fulham Cross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tabLst>
                          <a:tab pos="2370455" algn="l"/>
                        </a:tabLst>
                      </a:pPr>
                      <a:r>
                        <a:rPr lang="en-GB" sz="13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The Ashchurch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204082299"/>
                  </a:ext>
                </a:extLst>
              </a:tr>
              <a:tr h="360000">
                <a:tc>
                  <a:txBody>
                    <a:bodyPr/>
                    <a:lstStyle/>
                    <a:p>
                      <a:r>
                        <a:rPr lang="en-GB" sz="13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Fulham Medical Centre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The Bush Doctors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408545806"/>
                  </a:ext>
                </a:extLst>
              </a:tr>
              <a:tr h="360000">
                <a:tc>
                  <a:txBody>
                    <a:bodyPr/>
                    <a:lstStyle/>
                    <a:p>
                      <a:r>
                        <a:rPr lang="en-GB" sz="13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Hammersmith &amp; Fulham Centre for Health (Charing Cross Hospital)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tabLst>
                          <a:tab pos="2370455" algn="l"/>
                        </a:tabLst>
                      </a:pPr>
                      <a:r>
                        <a:rPr lang="en-GB" sz="1300" b="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The Medical Centre (Dr Kukar)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533597565"/>
                  </a:ext>
                </a:extLst>
              </a:tr>
              <a:tr h="360000">
                <a:tc>
                  <a:txBody>
                    <a:bodyPr/>
                    <a:lstStyle/>
                    <a:p>
                      <a:r>
                        <a:rPr lang="en-GB" sz="13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Hammersmith &amp; Fulham Centre for Health (Hammersmith Hospital)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b="0" dirty="0">
                          <a:solidFill>
                            <a:schemeClr val="bg1"/>
                          </a:solidFill>
                          <a:effectLst/>
                          <a:latin typeface="Poppins Light" panose="00000400000000000000" pitchFamily="2" charset="0"/>
                          <a:ea typeface="Calibri" panose="020F0502020204030204" pitchFamily="34" charset="0"/>
                          <a:cs typeface="Poppins Light" panose="00000400000000000000" pitchFamily="2" charset="0"/>
                        </a:rPr>
                        <a:t>The New Surgery, Dr Dassanayake &amp; Partners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55101012"/>
                  </a:ext>
                </a:extLst>
              </a:tr>
              <a:tr h="360000">
                <a:tc>
                  <a:txBody>
                    <a:bodyPr/>
                    <a:lstStyle/>
                    <a:p>
                      <a:r>
                        <a:rPr lang="en-GB" sz="1300" b="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Hammersmith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Palace Surgery, </a:t>
                      </a:r>
                      <a:r>
                        <a:rPr lang="en-GB" sz="1300" b="0" dirty="0" err="1">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Dr.</a:t>
                      </a:r>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 </a:t>
                      </a:r>
                      <a:r>
                        <a:rPr lang="en-GB" sz="1300" b="0" dirty="0" err="1">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Mangwana</a:t>
                      </a:r>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 and Partners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76846948"/>
                  </a:ext>
                </a:extLst>
              </a:tr>
              <a:tr h="360000">
                <a:tc>
                  <a:txBody>
                    <a:bodyPr/>
                    <a:lstStyle/>
                    <a:p>
                      <a:r>
                        <a:rPr lang="en-GB" sz="1300" b="0" dirty="0" err="1">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Lilyville</a:t>
                      </a:r>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 Surgery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The Salisbury Surgery, </a:t>
                      </a:r>
                      <a:r>
                        <a:rPr lang="en-GB" sz="1300" b="0" dirty="0" err="1">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Dr.</a:t>
                      </a:r>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 </a:t>
                      </a:r>
                      <a:r>
                        <a:rPr lang="en-GB" sz="1300" b="0" dirty="0" err="1">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Ravindrasena</a:t>
                      </a:r>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 </a:t>
                      </a:r>
                      <a:r>
                        <a:rPr lang="en-GB" sz="1300" b="0" dirty="0" err="1">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Muthiah</a:t>
                      </a:r>
                      <a:endPar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2554560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North End Medical centre</a:t>
                      </a:r>
                    </a:p>
                    <a:p>
                      <a:endPar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300" b="0" dirty="0">
                          <a:solidFill>
                            <a:schemeClr val="bg1"/>
                          </a:solidFill>
                          <a:effectLst/>
                          <a:latin typeface="Poppins Light" panose="00000400000000000000" pitchFamily="2" charset="0"/>
                          <a:ea typeface="Times New Roman" panose="02020603050405020304" pitchFamily="18" charset="0"/>
                          <a:cs typeface="Poppins Light" panose="00000400000000000000" pitchFamily="2" charset="0"/>
                        </a:rPr>
                        <a:t>Westway Surgery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79850900"/>
                  </a:ext>
                </a:extLst>
              </a:tr>
            </a:tbl>
          </a:graphicData>
        </a:graphic>
      </p:graphicFrame>
      <p:sp>
        <p:nvSpPr>
          <p:cNvPr id="12" name="TextBox 11">
            <a:extLst>
              <a:ext uri="{FF2B5EF4-FFF2-40B4-BE49-F238E27FC236}">
                <a16:creationId xmlns:a16="http://schemas.microsoft.com/office/drawing/2014/main" id="{BAA5C913-F784-491B-8048-E97AECA92A7A}"/>
              </a:ext>
            </a:extLst>
          </p:cNvPr>
          <p:cNvSpPr txBox="1"/>
          <p:nvPr/>
        </p:nvSpPr>
        <p:spPr>
          <a:xfrm>
            <a:off x="251347" y="3911339"/>
            <a:ext cx="3696655" cy="1569660"/>
          </a:xfrm>
          <a:prstGeom prst="rect">
            <a:avLst/>
          </a:prstGeom>
          <a:noFill/>
        </p:spPr>
        <p:txBody>
          <a:bodyPr wrap="square" rtlCol="0">
            <a:spAutoFit/>
          </a:bodyPr>
          <a:lstStyle/>
          <a:p>
            <a:r>
              <a:rPr lang="en-US" sz="1600" dirty="0">
                <a:solidFill>
                  <a:schemeClr val="bg1"/>
                </a:solidFill>
                <a:latin typeface="Poppins Light" panose="00000400000000000000" pitchFamily="2" charset="0"/>
                <a:cs typeface="Poppins Light" panose="00000400000000000000" pitchFamily="2" charset="0"/>
              </a:rPr>
              <a:t>70% (21 out of 30) of the GP surgeries in the H&amp;F borough received a 3.5 rating or less for ‘Ease of Access Via Phone’. The remaining 9 received higher than 3.5 during this time. </a:t>
            </a:r>
            <a:endParaRPr lang="en-GB" sz="16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3006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332574" y="87892"/>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Sentiments</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6" name="TextBox 5">
            <a:extLst>
              <a:ext uri="{FF2B5EF4-FFF2-40B4-BE49-F238E27FC236}">
                <a16:creationId xmlns:a16="http://schemas.microsoft.com/office/drawing/2014/main" id="{7431887F-8092-4077-81FC-53F04A49D50B}"/>
              </a:ext>
            </a:extLst>
          </p:cNvPr>
          <p:cNvSpPr txBox="1"/>
          <p:nvPr/>
        </p:nvSpPr>
        <p:spPr>
          <a:xfrm>
            <a:off x="4285142" y="1191034"/>
            <a:ext cx="7574284" cy="646331"/>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We apply Sentiments (Positive, Neutral or Negative) to each feedback we receive. </a:t>
            </a:r>
            <a:endParaRPr lang="en-GB" b="1" dirty="0">
              <a:latin typeface="Poppins Light" panose="00000400000000000000" pitchFamily="2" charset="0"/>
              <a:cs typeface="Poppins Light" panose="00000400000000000000" pitchFamily="2" charset="0"/>
            </a:endParaRPr>
          </a:p>
        </p:txBody>
      </p:sp>
      <p:sp>
        <p:nvSpPr>
          <p:cNvPr id="10" name="TextBox 9">
            <a:extLst>
              <a:ext uri="{FF2B5EF4-FFF2-40B4-BE49-F238E27FC236}">
                <a16:creationId xmlns:a16="http://schemas.microsoft.com/office/drawing/2014/main" id="{2E3E12F7-6ED2-4D83-8727-6B905FC69471}"/>
              </a:ext>
            </a:extLst>
          </p:cNvPr>
          <p:cNvSpPr txBox="1"/>
          <p:nvPr/>
        </p:nvSpPr>
        <p:spPr>
          <a:xfrm>
            <a:off x="237479" y="3705388"/>
            <a:ext cx="3696655"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Poppins Light" panose="00000400000000000000" pitchFamily="2" charset="0"/>
                <a:cs typeface="Poppins Light" panose="00000400000000000000" pitchFamily="2" charset="0"/>
              </a:rPr>
              <a:t>The overall sentiment for </a:t>
            </a:r>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GPs was 60% positive, 25% negative and 15% neutral</a:t>
            </a:r>
          </a:p>
          <a:p>
            <a:endParaRPr lang="en-US" sz="16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US" sz="1600" dirty="0">
                <a:solidFill>
                  <a:schemeClr val="bg1"/>
                </a:solidFill>
                <a:latin typeface="Poppins Light" panose="00000400000000000000" pitchFamily="2" charset="0"/>
                <a:cs typeface="Poppins Light" panose="00000400000000000000" pitchFamily="2" charset="0"/>
              </a:rPr>
              <a:t>The overall sentiment for Hounslow GPs was 61% positive, 22% negative and 17% neutral. </a:t>
            </a:r>
          </a:p>
          <a:p>
            <a:endParaRPr lang="en-US" sz="1600" dirty="0">
              <a:solidFill>
                <a:schemeClr val="bg1"/>
              </a:solidFill>
              <a:latin typeface="Poppins Light" panose="00000400000000000000" pitchFamily="2" charset="0"/>
              <a:cs typeface="Poppins Light" panose="00000400000000000000" pitchFamily="2" charset="0"/>
            </a:endParaRPr>
          </a:p>
          <a:p>
            <a:pPr marL="285750" indent="-285750">
              <a:buFont typeface="Arial" panose="020B0604020202020204" pitchFamily="34" charset="0"/>
              <a:buChar char="•"/>
            </a:pPr>
            <a:r>
              <a:rPr lang="en-US" sz="1600" dirty="0">
                <a:solidFill>
                  <a:schemeClr val="bg1"/>
                </a:solidFill>
                <a:latin typeface="Poppins Light" panose="00000400000000000000" pitchFamily="2" charset="0"/>
                <a:cs typeface="Poppins Light" panose="00000400000000000000" pitchFamily="2" charset="0"/>
              </a:rPr>
              <a:t>The overall sentiment for H&amp;F GPs was 61% positive, 26% negative and 13% neutral.</a:t>
            </a:r>
          </a:p>
        </p:txBody>
      </p:sp>
      <p:graphicFrame>
        <p:nvGraphicFramePr>
          <p:cNvPr id="11" name="Chart 10">
            <a:extLst>
              <a:ext uri="{FF2B5EF4-FFF2-40B4-BE49-F238E27FC236}">
                <a16:creationId xmlns:a16="http://schemas.microsoft.com/office/drawing/2014/main" id="{6D528183-0D99-4AA8-A9A7-34BA72F88D5D}"/>
              </a:ext>
            </a:extLst>
          </p:cNvPr>
          <p:cNvGraphicFramePr/>
          <p:nvPr>
            <p:extLst>
              <p:ext uri="{D42A27DB-BD31-4B8C-83A1-F6EECF244321}">
                <p14:modId xmlns:p14="http://schemas.microsoft.com/office/powerpoint/2010/main" val="4066803458"/>
              </p:ext>
            </p:extLst>
          </p:nvPr>
        </p:nvGraphicFramePr>
        <p:xfrm>
          <a:off x="4517428" y="2201867"/>
          <a:ext cx="7341998" cy="4570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51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56220" y="640091"/>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Themes and </a:t>
            </a:r>
            <a:r>
              <a:rPr lang="en-US" dirty="0">
                <a:solidFill>
                  <a:srgbClr val="FFFFFF"/>
                </a:solidFill>
                <a:latin typeface="Poppins Light" panose="00000400000000000000" pitchFamily="2" charset="0"/>
                <a:cs typeface="Poppins Light" panose="00000400000000000000" pitchFamily="2" charset="0"/>
              </a:rPr>
              <a:t>Subthemes:</a:t>
            </a:r>
            <a:r>
              <a:rPr lang="en-US" kern="1200" dirty="0">
                <a:solidFill>
                  <a:srgbClr val="FFFFFF"/>
                </a:solidFill>
                <a:latin typeface="Poppins Light" panose="00000400000000000000" pitchFamily="2" charset="0"/>
                <a:cs typeface="Poppins Light" panose="00000400000000000000" pitchFamily="2" charset="0"/>
              </a:rPr>
              <a:t> Staff</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9" name="TextBox 8">
            <a:extLst>
              <a:ext uri="{FF2B5EF4-FFF2-40B4-BE49-F238E27FC236}">
                <a16:creationId xmlns:a16="http://schemas.microsoft.com/office/drawing/2014/main" id="{6F41964D-FB14-44F5-84AF-FD42B386E581}"/>
              </a:ext>
            </a:extLst>
          </p:cNvPr>
          <p:cNvSpPr txBox="1"/>
          <p:nvPr/>
        </p:nvSpPr>
        <p:spPr>
          <a:xfrm>
            <a:off x="256220" y="4438938"/>
            <a:ext cx="3696655" cy="1815882"/>
          </a:xfrm>
          <a:prstGeom prst="rect">
            <a:avLst/>
          </a:prstGeom>
          <a:noFill/>
        </p:spPr>
        <p:txBody>
          <a:bodyPr wrap="square" rtlCol="0">
            <a:spAutoFit/>
          </a:bodyPr>
          <a:lstStyle/>
          <a:p>
            <a:r>
              <a:rPr lang="en-US" sz="1600" dirty="0">
                <a:solidFill>
                  <a:schemeClr val="bg1"/>
                </a:solidFill>
                <a:latin typeface="Poppins Light" panose="00000400000000000000" pitchFamily="2" charset="0"/>
                <a:cs typeface="Poppins Light" panose="00000400000000000000" pitchFamily="2" charset="0"/>
              </a:rPr>
              <a:t>In relation to the theme of </a:t>
            </a:r>
            <a:r>
              <a:rPr lang="en-US" sz="1600" b="1" dirty="0">
                <a:solidFill>
                  <a:schemeClr val="bg1"/>
                </a:solidFill>
                <a:latin typeface="Poppins Light" panose="00000400000000000000" pitchFamily="2" charset="0"/>
                <a:cs typeface="Poppins Light" panose="00000400000000000000" pitchFamily="2" charset="0"/>
              </a:rPr>
              <a:t>Staff</a:t>
            </a:r>
            <a:r>
              <a:rPr lang="en-US" sz="1600" dirty="0">
                <a:solidFill>
                  <a:schemeClr val="bg1"/>
                </a:solidFill>
                <a:latin typeface="Poppins Light" panose="00000400000000000000" pitchFamily="2" charset="0"/>
                <a:cs typeface="Poppins Light" panose="00000400000000000000" pitchFamily="2" charset="0"/>
              </a:rPr>
              <a:t>, H&amp;F received significantly more positive feedback compared to </a:t>
            </a:r>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and Hounslow. </a:t>
            </a:r>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GPs received the most negative feedback around staffing among the three boroughs.</a:t>
            </a:r>
            <a:endParaRPr lang="en-GB" sz="1600" dirty="0">
              <a:solidFill>
                <a:schemeClr val="bg1"/>
              </a:solidFill>
              <a:latin typeface="Poppins Light" panose="00000400000000000000" pitchFamily="2" charset="0"/>
              <a:cs typeface="Poppins Light" panose="00000400000000000000" pitchFamily="2" charset="0"/>
            </a:endParaRPr>
          </a:p>
        </p:txBody>
      </p:sp>
      <p:graphicFrame>
        <p:nvGraphicFramePr>
          <p:cNvPr id="10" name="Chart 9">
            <a:extLst>
              <a:ext uri="{FF2B5EF4-FFF2-40B4-BE49-F238E27FC236}">
                <a16:creationId xmlns:a16="http://schemas.microsoft.com/office/drawing/2014/main" id="{1924FB77-57E8-41F9-BA55-CAAEFDC662EF}"/>
              </a:ext>
            </a:extLst>
          </p:cNvPr>
          <p:cNvGraphicFramePr/>
          <p:nvPr>
            <p:extLst>
              <p:ext uri="{D42A27DB-BD31-4B8C-83A1-F6EECF244321}">
                <p14:modId xmlns:p14="http://schemas.microsoft.com/office/powerpoint/2010/main" val="2419135211"/>
              </p:ext>
            </p:extLst>
          </p:nvPr>
        </p:nvGraphicFramePr>
        <p:xfrm>
          <a:off x="4352925" y="2049647"/>
          <a:ext cx="7705725" cy="477353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01A89DA-B72D-4862-A42F-3149C755DD68}"/>
              </a:ext>
            </a:extLst>
          </p:cNvPr>
          <p:cNvSpPr txBox="1"/>
          <p:nvPr/>
        </p:nvSpPr>
        <p:spPr>
          <a:xfrm>
            <a:off x="4285142" y="1191034"/>
            <a:ext cx="7574284" cy="923330"/>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We apply Themes and Subthemes to each feedback we receive. The main themes include </a:t>
            </a:r>
            <a:r>
              <a:rPr lang="en-US" b="1" dirty="0">
                <a:latin typeface="Poppins Light" panose="00000400000000000000" pitchFamily="2" charset="0"/>
                <a:cs typeface="Poppins Light" panose="00000400000000000000" pitchFamily="2" charset="0"/>
              </a:rPr>
              <a:t>Staff, Access to Services</a:t>
            </a:r>
            <a:r>
              <a:rPr lang="en-US" dirty="0">
                <a:latin typeface="Poppins Light" panose="00000400000000000000" pitchFamily="2" charset="0"/>
                <a:cs typeface="Poppins Light" panose="00000400000000000000" pitchFamily="2" charset="0"/>
              </a:rPr>
              <a:t>, and </a:t>
            </a:r>
            <a:r>
              <a:rPr lang="en-US" b="1" dirty="0">
                <a:latin typeface="Poppins Light" panose="00000400000000000000" pitchFamily="2" charset="0"/>
                <a:cs typeface="Poppins Light" panose="00000400000000000000" pitchFamily="2" charset="0"/>
              </a:rPr>
              <a:t>Administration.</a:t>
            </a:r>
            <a:endParaRPr lang="en-GB" b="1" dirty="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01788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65744" y="293862"/>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Themes and Subthemes: Staff - Capacity</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6" name="TextBox 5">
            <a:extLst>
              <a:ext uri="{FF2B5EF4-FFF2-40B4-BE49-F238E27FC236}">
                <a16:creationId xmlns:a16="http://schemas.microsoft.com/office/drawing/2014/main" id="{F2C87879-8D98-40AA-8638-C6CDBC2A8FC7}"/>
              </a:ext>
            </a:extLst>
          </p:cNvPr>
          <p:cNvSpPr txBox="1"/>
          <p:nvPr/>
        </p:nvSpPr>
        <p:spPr>
          <a:xfrm>
            <a:off x="256220" y="4552796"/>
            <a:ext cx="3696655" cy="1569660"/>
          </a:xfrm>
          <a:prstGeom prst="rect">
            <a:avLst/>
          </a:prstGeom>
          <a:noFill/>
        </p:spPr>
        <p:txBody>
          <a:bodyPr wrap="square" rtlCol="0">
            <a:spAutoFit/>
          </a:bodyPr>
          <a:lstStyle/>
          <a:p>
            <a:r>
              <a:rPr lang="en-US" sz="1600" dirty="0">
                <a:solidFill>
                  <a:schemeClr val="bg1"/>
                </a:solidFill>
                <a:latin typeface="Poppins Light" panose="00000400000000000000" pitchFamily="2" charset="0"/>
                <a:cs typeface="Poppins Light" panose="00000400000000000000" pitchFamily="2" charset="0"/>
              </a:rPr>
              <a:t>Hounslow received the highest proportion of negative reviews (87%) for the sub-theme of Capacity while H&amp;F received the highest proportion of positive reviews (94%). </a:t>
            </a:r>
            <a:endParaRPr lang="en-GB" sz="1600" dirty="0">
              <a:solidFill>
                <a:schemeClr val="bg1"/>
              </a:solidFill>
              <a:latin typeface="Poppins Light" panose="00000400000000000000" pitchFamily="2" charset="0"/>
              <a:cs typeface="Poppins Light" panose="00000400000000000000" pitchFamily="2" charset="0"/>
            </a:endParaRPr>
          </a:p>
        </p:txBody>
      </p:sp>
      <p:graphicFrame>
        <p:nvGraphicFramePr>
          <p:cNvPr id="10" name="Chart 9">
            <a:extLst>
              <a:ext uri="{FF2B5EF4-FFF2-40B4-BE49-F238E27FC236}">
                <a16:creationId xmlns:a16="http://schemas.microsoft.com/office/drawing/2014/main" id="{2ABB91F5-0AD0-429E-A064-29E9F5CC112F}"/>
              </a:ext>
            </a:extLst>
          </p:cNvPr>
          <p:cNvGraphicFramePr/>
          <p:nvPr>
            <p:extLst>
              <p:ext uri="{D42A27DB-BD31-4B8C-83A1-F6EECF244321}">
                <p14:modId xmlns:p14="http://schemas.microsoft.com/office/powerpoint/2010/main" val="4062495871"/>
              </p:ext>
            </p:extLst>
          </p:nvPr>
        </p:nvGraphicFramePr>
        <p:xfrm>
          <a:off x="4361496" y="2006354"/>
          <a:ext cx="7697154" cy="477353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56BD118-B416-4BD0-AA0E-48D1A1C90AE3}"/>
              </a:ext>
            </a:extLst>
          </p:cNvPr>
          <p:cNvSpPr txBox="1"/>
          <p:nvPr/>
        </p:nvSpPr>
        <p:spPr>
          <a:xfrm>
            <a:off x="4285142" y="1191034"/>
            <a:ext cx="7574284" cy="646331"/>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We apply Themes and Subthemes to each feedback we receive. The Subthemes of </a:t>
            </a:r>
            <a:r>
              <a:rPr lang="en-US" b="1" dirty="0">
                <a:latin typeface="Poppins Light" panose="00000400000000000000" pitchFamily="2" charset="0"/>
                <a:cs typeface="Poppins Light" panose="00000400000000000000" pitchFamily="2" charset="0"/>
              </a:rPr>
              <a:t>Staff</a:t>
            </a:r>
            <a:r>
              <a:rPr lang="en-US" dirty="0">
                <a:latin typeface="Poppins Light" panose="00000400000000000000" pitchFamily="2" charset="0"/>
                <a:cs typeface="Poppins Light" panose="00000400000000000000" pitchFamily="2" charset="0"/>
              </a:rPr>
              <a:t> are </a:t>
            </a:r>
            <a:r>
              <a:rPr lang="en-US" b="1" dirty="0">
                <a:latin typeface="Poppins Light" panose="00000400000000000000" pitchFamily="2" charset="0"/>
                <a:cs typeface="Poppins Light" panose="00000400000000000000" pitchFamily="2" charset="0"/>
              </a:rPr>
              <a:t>Capacity</a:t>
            </a:r>
            <a:r>
              <a:rPr lang="en-US" dirty="0">
                <a:latin typeface="Poppins Light" panose="00000400000000000000" pitchFamily="2" charset="0"/>
                <a:cs typeface="Poppins Light" panose="00000400000000000000" pitchFamily="2" charset="0"/>
              </a:rPr>
              <a:t>, and </a:t>
            </a:r>
            <a:r>
              <a:rPr lang="en-US" b="1" dirty="0">
                <a:latin typeface="Poppins Light" panose="00000400000000000000" pitchFamily="2" charset="0"/>
                <a:cs typeface="Poppins Light" panose="00000400000000000000" pitchFamily="2" charset="0"/>
              </a:rPr>
              <a:t>Staff Attitudes</a:t>
            </a:r>
            <a:r>
              <a:rPr lang="en-US" dirty="0">
                <a:latin typeface="Poppins Light" panose="00000400000000000000" pitchFamily="2" charset="0"/>
                <a:cs typeface="Poppins Light" panose="00000400000000000000" pitchFamily="2" charset="0"/>
              </a:rPr>
              <a:t>.</a:t>
            </a:r>
            <a:endParaRPr lang="en-GB" b="1" dirty="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65287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65744" y="293862"/>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Themes and Subthemes: Staff – Staff Attitudes</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6" name="TextBox 5">
            <a:extLst>
              <a:ext uri="{FF2B5EF4-FFF2-40B4-BE49-F238E27FC236}">
                <a16:creationId xmlns:a16="http://schemas.microsoft.com/office/drawing/2014/main" id="{F2C87879-8D98-40AA-8638-C6CDBC2A8FC7}"/>
              </a:ext>
            </a:extLst>
          </p:cNvPr>
          <p:cNvSpPr txBox="1"/>
          <p:nvPr/>
        </p:nvSpPr>
        <p:spPr>
          <a:xfrm>
            <a:off x="256220" y="4552796"/>
            <a:ext cx="3696655" cy="1815882"/>
          </a:xfrm>
          <a:prstGeom prst="rect">
            <a:avLst/>
          </a:prstGeom>
          <a:noFill/>
        </p:spPr>
        <p:txBody>
          <a:bodyPr wrap="square" rtlCol="0">
            <a:spAutoFit/>
          </a:bodyPr>
          <a:lstStyle/>
          <a:p>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received the highest proportion of negative reviews (36%) for the sub-theme of Staff Attitudes (Customer Service) while H&amp;F received the highest proportion of positive reviews (74%). </a:t>
            </a:r>
            <a:endParaRPr lang="en-GB" sz="1600" dirty="0">
              <a:solidFill>
                <a:schemeClr val="bg1"/>
              </a:solidFill>
              <a:latin typeface="Poppins Light" panose="00000400000000000000" pitchFamily="2" charset="0"/>
              <a:cs typeface="Poppins Light" panose="00000400000000000000" pitchFamily="2" charset="0"/>
            </a:endParaRPr>
          </a:p>
        </p:txBody>
      </p:sp>
      <p:sp>
        <p:nvSpPr>
          <p:cNvPr id="11" name="TextBox 10">
            <a:extLst>
              <a:ext uri="{FF2B5EF4-FFF2-40B4-BE49-F238E27FC236}">
                <a16:creationId xmlns:a16="http://schemas.microsoft.com/office/drawing/2014/main" id="{156BD118-B416-4BD0-AA0E-48D1A1C90AE3}"/>
              </a:ext>
            </a:extLst>
          </p:cNvPr>
          <p:cNvSpPr txBox="1"/>
          <p:nvPr/>
        </p:nvSpPr>
        <p:spPr>
          <a:xfrm>
            <a:off x="4285142" y="1191034"/>
            <a:ext cx="7574284" cy="646331"/>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We apply Themes and Subthemes to each feedback we receive. The Subthemes of Staff are </a:t>
            </a:r>
            <a:r>
              <a:rPr lang="en-US" b="1" dirty="0">
                <a:latin typeface="Poppins Light" panose="00000400000000000000" pitchFamily="2" charset="0"/>
                <a:cs typeface="Poppins Light" panose="00000400000000000000" pitchFamily="2" charset="0"/>
              </a:rPr>
              <a:t>Capacity</a:t>
            </a:r>
            <a:r>
              <a:rPr lang="en-US" dirty="0">
                <a:latin typeface="Poppins Light" panose="00000400000000000000" pitchFamily="2" charset="0"/>
                <a:cs typeface="Poppins Light" panose="00000400000000000000" pitchFamily="2" charset="0"/>
              </a:rPr>
              <a:t>, and </a:t>
            </a:r>
            <a:r>
              <a:rPr lang="en-US" b="1" dirty="0">
                <a:latin typeface="Poppins Light" panose="00000400000000000000" pitchFamily="2" charset="0"/>
                <a:cs typeface="Poppins Light" panose="00000400000000000000" pitchFamily="2" charset="0"/>
              </a:rPr>
              <a:t>Staff Attitudes</a:t>
            </a:r>
            <a:r>
              <a:rPr lang="en-US" dirty="0">
                <a:latin typeface="Poppins Light" panose="00000400000000000000" pitchFamily="2" charset="0"/>
                <a:cs typeface="Poppins Light" panose="00000400000000000000" pitchFamily="2" charset="0"/>
              </a:rPr>
              <a:t>.</a:t>
            </a:r>
            <a:endParaRPr lang="en-GB" b="1" dirty="0">
              <a:latin typeface="Poppins Light" panose="00000400000000000000" pitchFamily="2" charset="0"/>
              <a:cs typeface="Poppins Light" panose="00000400000000000000" pitchFamily="2" charset="0"/>
            </a:endParaRPr>
          </a:p>
        </p:txBody>
      </p:sp>
      <p:graphicFrame>
        <p:nvGraphicFramePr>
          <p:cNvPr id="9" name="Chart 8">
            <a:extLst>
              <a:ext uri="{FF2B5EF4-FFF2-40B4-BE49-F238E27FC236}">
                <a16:creationId xmlns:a16="http://schemas.microsoft.com/office/drawing/2014/main" id="{DE2D5C6A-205D-4586-B4B3-5905A07C5F8B}"/>
              </a:ext>
            </a:extLst>
          </p:cNvPr>
          <p:cNvGraphicFramePr/>
          <p:nvPr>
            <p:extLst>
              <p:ext uri="{D42A27DB-BD31-4B8C-83A1-F6EECF244321}">
                <p14:modId xmlns:p14="http://schemas.microsoft.com/office/powerpoint/2010/main" val="2341925034"/>
              </p:ext>
            </p:extLst>
          </p:nvPr>
        </p:nvGraphicFramePr>
        <p:xfrm>
          <a:off x="4380544" y="2137226"/>
          <a:ext cx="7574284" cy="4642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820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47803" y="400394"/>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Themes and </a:t>
            </a:r>
            <a:r>
              <a:rPr lang="en-US" dirty="0">
                <a:solidFill>
                  <a:srgbClr val="FFFFFF"/>
                </a:solidFill>
                <a:latin typeface="Poppins Light" panose="00000400000000000000" pitchFamily="2" charset="0"/>
                <a:cs typeface="Poppins Light" panose="00000400000000000000" pitchFamily="2" charset="0"/>
              </a:rPr>
              <a:t>Subthemes:</a:t>
            </a:r>
            <a:r>
              <a:rPr lang="en-US" kern="1200" dirty="0">
                <a:solidFill>
                  <a:srgbClr val="FFFFFF"/>
                </a:solidFill>
                <a:latin typeface="Poppins Light" panose="00000400000000000000" pitchFamily="2" charset="0"/>
                <a:cs typeface="Poppins Light" panose="00000400000000000000" pitchFamily="2" charset="0"/>
              </a:rPr>
              <a:t> Access to Services</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9" name="TextBox 8">
            <a:extLst>
              <a:ext uri="{FF2B5EF4-FFF2-40B4-BE49-F238E27FC236}">
                <a16:creationId xmlns:a16="http://schemas.microsoft.com/office/drawing/2014/main" id="{6F41964D-FB14-44F5-84AF-FD42B386E581}"/>
              </a:ext>
            </a:extLst>
          </p:cNvPr>
          <p:cNvSpPr txBox="1"/>
          <p:nvPr/>
        </p:nvSpPr>
        <p:spPr>
          <a:xfrm>
            <a:off x="247803" y="4471560"/>
            <a:ext cx="3696655" cy="2308324"/>
          </a:xfrm>
          <a:prstGeom prst="rect">
            <a:avLst/>
          </a:prstGeom>
          <a:noFill/>
        </p:spPr>
        <p:txBody>
          <a:bodyPr wrap="square" rtlCol="0">
            <a:spAutoFit/>
          </a:bodyPr>
          <a:lstStyle/>
          <a:p>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GPs received more positive feedback (56%) in comparison to the other two boroughs regarding the Access to Services theme. H&amp;F GPs documented the most negative feedback regarding GP service access (60%) when compared to </a:t>
            </a:r>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and Hounslow GPs.</a:t>
            </a:r>
            <a:endParaRPr lang="en-GB" sz="1600" dirty="0">
              <a:solidFill>
                <a:schemeClr val="bg1"/>
              </a:solidFill>
              <a:latin typeface="Poppins Light" panose="00000400000000000000" pitchFamily="2" charset="0"/>
              <a:cs typeface="Poppins Light" panose="00000400000000000000" pitchFamily="2" charset="0"/>
            </a:endParaRPr>
          </a:p>
        </p:txBody>
      </p:sp>
      <p:graphicFrame>
        <p:nvGraphicFramePr>
          <p:cNvPr id="12" name="Chart 11">
            <a:extLst>
              <a:ext uri="{FF2B5EF4-FFF2-40B4-BE49-F238E27FC236}">
                <a16:creationId xmlns:a16="http://schemas.microsoft.com/office/drawing/2014/main" id="{30FB8597-9325-4525-97B2-EDBA30500B2E}"/>
              </a:ext>
            </a:extLst>
          </p:cNvPr>
          <p:cNvGraphicFramePr/>
          <p:nvPr>
            <p:extLst>
              <p:ext uri="{D42A27DB-BD31-4B8C-83A1-F6EECF244321}">
                <p14:modId xmlns:p14="http://schemas.microsoft.com/office/powerpoint/2010/main" val="755307665"/>
              </p:ext>
            </p:extLst>
          </p:nvPr>
        </p:nvGraphicFramePr>
        <p:xfrm>
          <a:off x="4379901" y="2246050"/>
          <a:ext cx="7678749" cy="453383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BB4AF3F-BA1C-46E0-81FB-89D2ABF7F41B}"/>
              </a:ext>
            </a:extLst>
          </p:cNvPr>
          <p:cNvSpPr txBox="1"/>
          <p:nvPr/>
        </p:nvSpPr>
        <p:spPr>
          <a:xfrm>
            <a:off x="4285142" y="1191034"/>
            <a:ext cx="7574284" cy="923330"/>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We apply Themes and Subthemes to each feedback we receive. The main themes include </a:t>
            </a:r>
            <a:r>
              <a:rPr lang="en-US" b="1" dirty="0">
                <a:latin typeface="Poppins Light" panose="00000400000000000000" pitchFamily="2" charset="0"/>
                <a:cs typeface="Poppins Light" panose="00000400000000000000" pitchFamily="2" charset="0"/>
              </a:rPr>
              <a:t>Staff, Access to Services</a:t>
            </a:r>
            <a:r>
              <a:rPr lang="en-US" dirty="0">
                <a:latin typeface="Poppins Light" panose="00000400000000000000" pitchFamily="2" charset="0"/>
                <a:cs typeface="Poppins Light" panose="00000400000000000000" pitchFamily="2" charset="0"/>
              </a:rPr>
              <a:t>, and </a:t>
            </a:r>
            <a:r>
              <a:rPr lang="en-US" b="1" dirty="0">
                <a:latin typeface="Poppins Light" panose="00000400000000000000" pitchFamily="2" charset="0"/>
                <a:cs typeface="Poppins Light" panose="00000400000000000000" pitchFamily="2" charset="0"/>
              </a:rPr>
              <a:t>Administration.</a:t>
            </a:r>
            <a:endParaRPr lang="en-GB" b="1" dirty="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62316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65744" y="293862"/>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Themes and Subthemes: Access to Services – Waiting Times</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6" name="TextBox 5">
            <a:extLst>
              <a:ext uri="{FF2B5EF4-FFF2-40B4-BE49-F238E27FC236}">
                <a16:creationId xmlns:a16="http://schemas.microsoft.com/office/drawing/2014/main" id="{F2C87879-8D98-40AA-8638-C6CDBC2A8FC7}"/>
              </a:ext>
            </a:extLst>
          </p:cNvPr>
          <p:cNvSpPr txBox="1"/>
          <p:nvPr/>
        </p:nvSpPr>
        <p:spPr>
          <a:xfrm>
            <a:off x="257327" y="4994478"/>
            <a:ext cx="3696655" cy="1569660"/>
          </a:xfrm>
          <a:prstGeom prst="rect">
            <a:avLst/>
          </a:prstGeom>
          <a:noFill/>
        </p:spPr>
        <p:txBody>
          <a:bodyPr wrap="square" rtlCol="0">
            <a:spAutoFit/>
          </a:bodyPr>
          <a:lstStyle/>
          <a:p>
            <a:r>
              <a:rPr lang="en-US" sz="1600" dirty="0">
                <a:solidFill>
                  <a:schemeClr val="bg1"/>
                </a:solidFill>
                <a:latin typeface="Poppins Light" panose="00000400000000000000" pitchFamily="2" charset="0"/>
                <a:cs typeface="Poppins Light" panose="00000400000000000000" pitchFamily="2" charset="0"/>
              </a:rPr>
              <a:t>H&amp;F received the highest proportion of negative reviews (59%) for the Waiting Times sub-theme, with none of the boroughs receiving more than 40% positive feedback</a:t>
            </a:r>
            <a:endParaRPr lang="en-GB" sz="1600" dirty="0">
              <a:solidFill>
                <a:schemeClr val="bg1"/>
              </a:solidFill>
              <a:latin typeface="Poppins Light" panose="00000400000000000000" pitchFamily="2" charset="0"/>
              <a:cs typeface="Poppins Light" panose="00000400000000000000" pitchFamily="2" charset="0"/>
            </a:endParaRPr>
          </a:p>
        </p:txBody>
      </p:sp>
      <p:sp>
        <p:nvSpPr>
          <p:cNvPr id="11" name="TextBox 10">
            <a:extLst>
              <a:ext uri="{FF2B5EF4-FFF2-40B4-BE49-F238E27FC236}">
                <a16:creationId xmlns:a16="http://schemas.microsoft.com/office/drawing/2014/main" id="{156BD118-B416-4BD0-AA0E-48D1A1C90AE3}"/>
              </a:ext>
            </a:extLst>
          </p:cNvPr>
          <p:cNvSpPr txBox="1"/>
          <p:nvPr/>
        </p:nvSpPr>
        <p:spPr>
          <a:xfrm>
            <a:off x="4285142" y="1191034"/>
            <a:ext cx="7574284" cy="923330"/>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We apply Themes and Subthemes to each feedback we receive. The Subthemes of Access to Services are </a:t>
            </a:r>
            <a:r>
              <a:rPr lang="en-US" b="1" dirty="0">
                <a:latin typeface="Poppins Light" panose="00000400000000000000" pitchFamily="2" charset="0"/>
                <a:cs typeface="Poppins Light" panose="00000400000000000000" pitchFamily="2" charset="0"/>
              </a:rPr>
              <a:t>Waiting Times</a:t>
            </a:r>
            <a:r>
              <a:rPr lang="en-US" dirty="0">
                <a:latin typeface="Poppins Light" panose="00000400000000000000" pitchFamily="2" charset="0"/>
                <a:cs typeface="Poppins Light" panose="00000400000000000000" pitchFamily="2" charset="0"/>
              </a:rPr>
              <a:t>, and </a:t>
            </a:r>
            <a:r>
              <a:rPr lang="en-US" b="1" dirty="0">
                <a:latin typeface="Poppins Light" panose="00000400000000000000" pitchFamily="2" charset="0"/>
                <a:cs typeface="Poppins Light" panose="00000400000000000000" pitchFamily="2" charset="0"/>
              </a:rPr>
              <a:t>Patient Choice/Involvement.</a:t>
            </a:r>
            <a:endParaRPr lang="en-GB" b="1" dirty="0">
              <a:latin typeface="Poppins Light" panose="00000400000000000000" pitchFamily="2" charset="0"/>
              <a:cs typeface="Poppins Light" panose="00000400000000000000" pitchFamily="2" charset="0"/>
            </a:endParaRPr>
          </a:p>
        </p:txBody>
      </p:sp>
      <p:graphicFrame>
        <p:nvGraphicFramePr>
          <p:cNvPr id="9" name="Chart 8">
            <a:extLst>
              <a:ext uri="{FF2B5EF4-FFF2-40B4-BE49-F238E27FC236}">
                <a16:creationId xmlns:a16="http://schemas.microsoft.com/office/drawing/2014/main" id="{211BF2F8-1B51-4870-B14C-930F7CDAE53A}"/>
              </a:ext>
            </a:extLst>
          </p:cNvPr>
          <p:cNvGraphicFramePr/>
          <p:nvPr>
            <p:extLst>
              <p:ext uri="{D42A27DB-BD31-4B8C-83A1-F6EECF244321}">
                <p14:modId xmlns:p14="http://schemas.microsoft.com/office/powerpoint/2010/main" val="3633673191"/>
              </p:ext>
            </p:extLst>
          </p:nvPr>
        </p:nvGraphicFramePr>
        <p:xfrm>
          <a:off x="4326122" y="2114364"/>
          <a:ext cx="7732528" cy="4551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7962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248910" y="0"/>
            <a:ext cx="3849056" cy="5577818"/>
          </a:xfrm>
        </p:spPr>
        <p:txBody>
          <a:bodyPr vert="horz" lIns="91440" tIns="45720" rIns="91440" bIns="45720" rtlCol="0" anchor="ctr">
            <a:normAutofit/>
          </a:bodyPr>
          <a:lstStyle/>
          <a:p>
            <a:r>
              <a:rPr lang="en-US" kern="1200" dirty="0">
                <a:solidFill>
                  <a:srgbClr val="FFFFFF"/>
                </a:solidFill>
                <a:latin typeface="Poppins Light" panose="00000400000000000000" pitchFamily="2" charset="0"/>
                <a:cs typeface="Poppins Light" panose="00000400000000000000" pitchFamily="2" charset="0"/>
              </a:rPr>
              <a:t>Themes and Subthemes: Access to Services – </a:t>
            </a:r>
            <a:r>
              <a:rPr lang="en-US" dirty="0">
                <a:solidFill>
                  <a:srgbClr val="FFFFFF"/>
                </a:solidFill>
                <a:latin typeface="Poppins Light" panose="00000400000000000000" pitchFamily="2" charset="0"/>
                <a:cs typeface="Poppins Light" panose="00000400000000000000" pitchFamily="2" charset="0"/>
              </a:rPr>
              <a:t>Patient Choice/Involvement</a:t>
            </a:r>
            <a:endParaRPr lang="en-US" kern="1200" dirty="0">
              <a:solidFill>
                <a:srgbClr val="FFFFFF"/>
              </a:solidFill>
              <a:latin typeface="Poppins Light" panose="00000400000000000000" pitchFamily="2" charset="0"/>
              <a:cs typeface="Poppins Light" panose="00000400000000000000" pitchFamily="2" charset="0"/>
            </a:endParaRP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6" name="TextBox 5">
            <a:extLst>
              <a:ext uri="{FF2B5EF4-FFF2-40B4-BE49-F238E27FC236}">
                <a16:creationId xmlns:a16="http://schemas.microsoft.com/office/drawing/2014/main" id="{F2C87879-8D98-40AA-8638-C6CDBC2A8FC7}"/>
              </a:ext>
            </a:extLst>
          </p:cNvPr>
          <p:cNvSpPr txBox="1"/>
          <p:nvPr/>
        </p:nvSpPr>
        <p:spPr>
          <a:xfrm>
            <a:off x="257327" y="4994478"/>
            <a:ext cx="3696655" cy="1569660"/>
          </a:xfrm>
          <a:prstGeom prst="rect">
            <a:avLst/>
          </a:prstGeom>
          <a:noFill/>
        </p:spPr>
        <p:txBody>
          <a:bodyPr wrap="square" rtlCol="0">
            <a:spAutoFit/>
          </a:bodyPr>
          <a:lstStyle/>
          <a:p>
            <a:r>
              <a:rPr lang="en-US" sz="1600" dirty="0">
                <a:solidFill>
                  <a:schemeClr val="bg1"/>
                </a:solidFill>
                <a:latin typeface="Poppins Light" panose="00000400000000000000" pitchFamily="2" charset="0"/>
                <a:cs typeface="Poppins Light" panose="00000400000000000000" pitchFamily="2" charset="0"/>
              </a:rPr>
              <a:t>Whilst this was an area of predominantly negative feedback, </a:t>
            </a:r>
            <a:r>
              <a:rPr lang="en-US" sz="1600" dirty="0" err="1">
                <a:solidFill>
                  <a:schemeClr val="bg1"/>
                </a:solidFill>
                <a:latin typeface="Poppins Light" panose="00000400000000000000" pitchFamily="2" charset="0"/>
                <a:cs typeface="Poppins Light" panose="00000400000000000000" pitchFamily="2" charset="0"/>
              </a:rPr>
              <a:t>Ealing</a:t>
            </a:r>
            <a:r>
              <a:rPr lang="en-US" sz="1600" dirty="0">
                <a:solidFill>
                  <a:schemeClr val="bg1"/>
                </a:solidFill>
                <a:latin typeface="Poppins Light" panose="00000400000000000000" pitchFamily="2" charset="0"/>
                <a:cs typeface="Poppins Light" panose="00000400000000000000" pitchFamily="2" charset="0"/>
              </a:rPr>
              <a:t> received the highest proportion of positive reviews (30%) in relation to the sub-theme of Patient Choice.</a:t>
            </a:r>
            <a:endParaRPr lang="en-GB" sz="1600" dirty="0">
              <a:solidFill>
                <a:schemeClr val="bg1"/>
              </a:solidFill>
              <a:latin typeface="Poppins Light" panose="00000400000000000000" pitchFamily="2" charset="0"/>
              <a:cs typeface="Poppins Light" panose="00000400000000000000" pitchFamily="2" charset="0"/>
            </a:endParaRPr>
          </a:p>
        </p:txBody>
      </p:sp>
      <p:sp>
        <p:nvSpPr>
          <p:cNvPr id="11" name="TextBox 10">
            <a:extLst>
              <a:ext uri="{FF2B5EF4-FFF2-40B4-BE49-F238E27FC236}">
                <a16:creationId xmlns:a16="http://schemas.microsoft.com/office/drawing/2014/main" id="{156BD118-B416-4BD0-AA0E-48D1A1C90AE3}"/>
              </a:ext>
            </a:extLst>
          </p:cNvPr>
          <p:cNvSpPr txBox="1"/>
          <p:nvPr/>
        </p:nvSpPr>
        <p:spPr>
          <a:xfrm>
            <a:off x="4285142" y="1191034"/>
            <a:ext cx="7574284" cy="923330"/>
          </a:xfrm>
          <a:prstGeom prst="rect">
            <a:avLst/>
          </a:prstGeom>
          <a:noFill/>
        </p:spPr>
        <p:txBody>
          <a:bodyPr wrap="square" rtlCol="0">
            <a:spAutoFit/>
          </a:bodyPr>
          <a:lstStyle/>
          <a:p>
            <a:r>
              <a:rPr lang="en-US" dirty="0">
                <a:latin typeface="Poppins Light" panose="00000400000000000000" pitchFamily="2" charset="0"/>
                <a:cs typeface="Poppins Light" panose="00000400000000000000" pitchFamily="2" charset="0"/>
              </a:rPr>
              <a:t>We apply Themes and Subthemes to each feedback we receive. The Subthemes of Access to Services are </a:t>
            </a:r>
            <a:r>
              <a:rPr lang="en-US" b="1" dirty="0">
                <a:latin typeface="Poppins Light" panose="00000400000000000000" pitchFamily="2" charset="0"/>
                <a:cs typeface="Poppins Light" panose="00000400000000000000" pitchFamily="2" charset="0"/>
              </a:rPr>
              <a:t>Waiting Times</a:t>
            </a:r>
            <a:r>
              <a:rPr lang="en-US" dirty="0">
                <a:latin typeface="Poppins Light" panose="00000400000000000000" pitchFamily="2" charset="0"/>
                <a:cs typeface="Poppins Light" panose="00000400000000000000" pitchFamily="2" charset="0"/>
              </a:rPr>
              <a:t>, and </a:t>
            </a:r>
            <a:r>
              <a:rPr lang="en-US" b="1" dirty="0">
                <a:latin typeface="Poppins Light" panose="00000400000000000000" pitchFamily="2" charset="0"/>
                <a:cs typeface="Poppins Light" panose="00000400000000000000" pitchFamily="2" charset="0"/>
              </a:rPr>
              <a:t>Patient Choice/Involvement.</a:t>
            </a:r>
            <a:endParaRPr lang="en-GB" b="1" dirty="0">
              <a:latin typeface="Poppins Light" panose="00000400000000000000" pitchFamily="2" charset="0"/>
              <a:cs typeface="Poppins Light" panose="00000400000000000000" pitchFamily="2" charset="0"/>
            </a:endParaRPr>
          </a:p>
        </p:txBody>
      </p:sp>
      <p:graphicFrame>
        <p:nvGraphicFramePr>
          <p:cNvPr id="10" name="Chart 9">
            <a:extLst>
              <a:ext uri="{FF2B5EF4-FFF2-40B4-BE49-F238E27FC236}">
                <a16:creationId xmlns:a16="http://schemas.microsoft.com/office/drawing/2014/main" id="{6E626181-20AC-4DCB-90DB-0F07D5A5E44D}"/>
              </a:ext>
            </a:extLst>
          </p:cNvPr>
          <p:cNvGraphicFramePr/>
          <p:nvPr>
            <p:extLst>
              <p:ext uri="{D42A27DB-BD31-4B8C-83A1-F6EECF244321}">
                <p14:modId xmlns:p14="http://schemas.microsoft.com/office/powerpoint/2010/main" val="710910364"/>
              </p:ext>
            </p:extLst>
          </p:nvPr>
        </p:nvGraphicFramePr>
        <p:xfrm>
          <a:off x="4211308" y="2201662"/>
          <a:ext cx="7847341" cy="4578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0462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F1995D650BE438EDE219624EC2843" ma:contentTypeVersion="12" ma:contentTypeDescription="Create a new document." ma:contentTypeScope="" ma:versionID="694348b21f807399889589c4348e983b">
  <xsd:schema xmlns:xsd="http://www.w3.org/2001/XMLSchema" xmlns:xs="http://www.w3.org/2001/XMLSchema" xmlns:p="http://schemas.microsoft.com/office/2006/metadata/properties" xmlns:ns2="1c88ff55-8417-48fe-afb6-e914324591d6" xmlns:ns3="48a9649a-591d-4b43-80b4-2b3d8f7d4533" targetNamespace="http://schemas.microsoft.com/office/2006/metadata/properties" ma:root="true" ma:fieldsID="13b978172439f0271eb436304c767fc3" ns2:_="" ns3:_="">
    <xsd:import namespace="1c88ff55-8417-48fe-afb6-e914324591d6"/>
    <xsd:import namespace="48a9649a-591d-4b43-80b4-2b3d8f7d45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8ff55-8417-48fe-afb6-e91432459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a9649a-591d-4b43-80b4-2b3d8f7d45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D6208A-9206-4F70-8074-0C678802A2C6}"/>
</file>

<file path=customXml/itemProps2.xml><?xml version="1.0" encoding="utf-8"?>
<ds:datastoreItem xmlns:ds="http://schemas.openxmlformats.org/officeDocument/2006/customXml" ds:itemID="{12557DEC-5921-4022-8C32-CF0A3C42F1B5}"/>
</file>

<file path=customXml/itemProps3.xml><?xml version="1.0" encoding="utf-8"?>
<ds:datastoreItem xmlns:ds="http://schemas.openxmlformats.org/officeDocument/2006/customXml" ds:itemID="{9544814F-FA0E-40A8-8C9A-62BF4E69255A}"/>
</file>

<file path=docProps/app.xml><?xml version="1.0" encoding="utf-8"?>
<Properties xmlns="http://schemas.openxmlformats.org/officeDocument/2006/extended-properties" xmlns:vt="http://schemas.openxmlformats.org/officeDocument/2006/docPropsVTypes">
  <TotalTime>1050</TotalTime>
  <Words>1794</Words>
  <Application>Microsoft Office PowerPoint</Application>
  <PresentationFormat>Widescreen</PresentationFormat>
  <Paragraphs>220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PATIENT EXPERIENCE: A TWO-YEAR COMPARATIVE ANALYSIS OF EALING, HOUNSLOW AND HAMMERSMITH &amp; FULHAM GP SURGERIES</vt:lpstr>
      <vt:lpstr>Introduction</vt:lpstr>
      <vt:lpstr>Sentiments</vt:lpstr>
      <vt:lpstr>Themes and Subthemes: Staff</vt:lpstr>
      <vt:lpstr>Themes and Subthemes: Staff - Capacity</vt:lpstr>
      <vt:lpstr>Themes and Subthemes: Staff – Staff Attitudes</vt:lpstr>
      <vt:lpstr>Themes and Subthemes: Access to Services</vt:lpstr>
      <vt:lpstr>Themes and Subthemes: Access to Services – Waiting Times</vt:lpstr>
      <vt:lpstr>Themes and Subthemes: Access to Services – Patient Choice/Involvement</vt:lpstr>
      <vt:lpstr>Themes and Subthemes: Administration</vt:lpstr>
      <vt:lpstr>Themes and Subthemes: Administration– Ease of Booking Appointments</vt:lpstr>
      <vt:lpstr>Themes and Subthemes: Administration– Appointment Availability</vt:lpstr>
      <vt:lpstr>Themes and Subthemes: Administration– Management of Services</vt:lpstr>
      <vt:lpstr>PATIENT EXPERIENCE: ACCESS TO EALING, HOUNSLOW, H&amp;F GP SERVICES VIA PHONE (OCT 2019-AUG 2021)</vt:lpstr>
      <vt:lpstr>EALING GP SERVICES</vt:lpstr>
      <vt:lpstr>PowerPoint Presentation</vt:lpstr>
      <vt:lpstr>PowerPoint Presentation</vt:lpstr>
      <vt:lpstr>HOUNSLOW GP SERVICES</vt:lpstr>
      <vt:lpstr>HOUNSLOW GP SERVICES</vt:lpstr>
      <vt:lpstr>H&amp;F GP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Asian and Minority Ethnic Patient Experience Report – Hammersmith &amp; Fulham</dc:title>
  <dc:creator>Mari Tiitinen</dc:creator>
  <cp:lastModifiedBy>Mari Tiitinen</cp:lastModifiedBy>
  <cp:revision>3</cp:revision>
  <dcterms:created xsi:type="dcterms:W3CDTF">2022-01-24T12:28:44Z</dcterms:created>
  <dcterms:modified xsi:type="dcterms:W3CDTF">2022-03-22T15:03:34Z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0x010100CE3F1995D650BE438EDE219624EC2843</vt:lpwstr>
  </property>
</Properties>
</file>